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9" r:id="rId1"/>
    <p:sldMasterId id="2147483696" r:id="rId2"/>
    <p:sldMasterId id="2147483684" r:id="rId3"/>
    <p:sldMasterId id="214748370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7" r:id="rId18"/>
    <p:sldId id="281" r:id="rId19"/>
    <p:sldId id="282" r:id="rId20"/>
    <p:sldId id="283" r:id="rId21"/>
    <p:sldId id="284" r:id="rId22"/>
    <p:sldId id="285" r:id="rId23"/>
    <p:sldId id="286" r:id="rId24"/>
    <p:sldId id="257" r:id="rId25"/>
    <p:sldId id="262" r:id="rId26"/>
    <p:sldId id="264" r:id="rId27"/>
    <p:sldId id="267" r:id="rId28"/>
    <p:sldId id="268" r:id="rId29"/>
    <p:sldId id="266" r:id="rId30"/>
    <p:sldId id="261" r:id="rId31"/>
  </p:sldIdLst>
  <p:sldSz cx="9144000" cy="6858000" type="screen4x3"/>
  <p:notesSz cx="7104063" cy="10234613"/>
  <p:custDataLst>
    <p:tags r:id="rId34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F21"/>
    <a:srgbClr val="004A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09" d="100"/>
          <a:sy n="109" d="100"/>
        </p:scale>
        <p:origin x="-176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28/7/2015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28/7/2015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6164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0643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0872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3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9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5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F847-EEAA-44CE-BFC9-E9E1A83AF3AD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9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8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5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5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1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08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62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wave-green-background-backgrounds-wallpapers-wave-green-background-slide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"/>
            <a:ext cx="9144000" cy="68613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71056"/>
          </a:xfrm>
          <a:gradFill flip="none" rotWithShape="1">
            <a:gsLst>
              <a:gs pos="0">
                <a:srgbClr val="E2E2E2">
                  <a:alpha val="0"/>
                </a:srgbClr>
              </a:gs>
              <a:gs pos="8000">
                <a:srgbClr val="F5F5F5">
                  <a:alpha val="63000"/>
                </a:srgbClr>
              </a:gs>
              <a:gs pos="22000">
                <a:schemeClr val="bg1"/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 marL="442913" indent="-342900">
              <a:lnSpc>
                <a:spcPct val="114000"/>
              </a:lnSpc>
              <a:spcBef>
                <a:spcPts val="1200"/>
              </a:spcBef>
              <a:buClr>
                <a:srgbClr val="404F21"/>
              </a:buClr>
              <a:defRPr sz="2200"/>
            </a:lvl1pPr>
            <a:lvl2pPr marL="803275" indent="-442913">
              <a:buClr>
                <a:srgbClr val="404F21"/>
              </a:buClr>
              <a:buFont typeface="Courier New" panose="02070309020205020404" pitchFamily="49" charset="0"/>
              <a:buChar char="o"/>
              <a:defRPr sz="2200"/>
            </a:lvl2pPr>
          </a:lstStyle>
          <a:p>
            <a:pPr lvl="0"/>
            <a:r>
              <a:rPr lang="el-GR" sz="2400" smtClean="0"/>
              <a:t>Στυλ υποδείγματος κειμένου</a:t>
            </a:r>
          </a:p>
          <a:p>
            <a:pPr lvl="1"/>
            <a:r>
              <a:rPr lang="el-GR" sz="2400" smtClean="0"/>
              <a:t>Δεύτερου επιπέδου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404F2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0464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6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9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3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6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2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0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2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93609956@N05/9865582355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/2.0/" TargetMode="External"/><Relationship Id="rId4" Type="http://schemas.openxmlformats.org/officeDocument/2006/relationships/hyperlink" Target="https://www.flickr.com/photos/93609956@N05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err="1" smtClean="0">
                <a:solidFill>
                  <a:schemeClr val="tx1"/>
                </a:solidFill>
                <a:latin typeface="+mn-lt"/>
              </a:rPr>
              <a:t>Κοσμητολογία</a:t>
            </a:r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 ΙΙΙ (Θ)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1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Μάσκες</a:t>
            </a:r>
            <a:r>
              <a:rPr lang="en-US" sz="2600" dirty="0" smtClean="0"/>
              <a:t> </a:t>
            </a:r>
            <a:r>
              <a:rPr lang="el-GR" sz="2600" dirty="0" smtClean="0"/>
              <a:t>προσώπου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116632"/>
            <a:ext cx="8568952" cy="90872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b="1" dirty="0" err="1" smtClean="0"/>
              <a:t>Υδροκολλοειδείς</a:t>
            </a:r>
            <a:r>
              <a:rPr lang="el-GR" altLang="el-GR" sz="4000" b="1" dirty="0" smtClean="0"/>
              <a:t> μάσκες</a:t>
            </a:r>
            <a:r>
              <a:rPr lang="en-US" altLang="el-GR" sz="4000" b="1" dirty="0" smtClean="0"/>
              <a:t> </a:t>
            </a:r>
            <a:r>
              <a:rPr lang="el-GR" altLang="el-GR" sz="4000" b="1" dirty="0" smtClean="0"/>
              <a:t>-</a:t>
            </a:r>
            <a:r>
              <a:rPr lang="en-US" altLang="el-GR" sz="4000" b="1" dirty="0" smtClean="0"/>
              <a:t> </a:t>
            </a:r>
            <a:r>
              <a:rPr lang="el-GR" altLang="el-GR" sz="4000" b="1" dirty="0" err="1" smtClean="0"/>
              <a:t>Αποφλοιούμενες</a:t>
            </a:r>
            <a:endParaRPr lang="el-GR" altLang="el-GR" sz="4000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Υγρές ή και μεγαλύτερου ιξώδους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Συνεχές, ελαστικό στρώμα </a:t>
            </a:r>
            <a:r>
              <a:rPr lang="el-GR" altLang="el-GR" dirty="0" smtClean="0">
                <a:sym typeface="Symbol" pitchFamily="18" charset="2"/>
              </a:rPr>
              <a:t></a:t>
            </a:r>
            <a:r>
              <a:rPr lang="el-GR" altLang="el-GR" dirty="0">
                <a:sym typeface="Symbol" pitchFamily="18" charset="2"/>
              </a:rPr>
              <a:t> </a:t>
            </a:r>
            <a:r>
              <a:rPr lang="el-GR" altLang="el-GR" dirty="0" smtClean="0"/>
              <a:t>Αύξηση ενυδάτωσης και θερμοκρασίας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Απομάκρυνση κερατινοκυττάρων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b="1" dirty="0" smtClean="0"/>
              <a:t>Σύγκριση με αργιλώδεις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Ευκολότερη εφαρμογή και ταχύτερη ξήρανση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l-GR" dirty="0" smtClean="0"/>
              <a:t>M</a:t>
            </a:r>
            <a:r>
              <a:rPr lang="el-GR" altLang="el-GR" dirty="0" err="1" smtClean="0"/>
              <a:t>ικρότερη</a:t>
            </a:r>
            <a:r>
              <a:rPr lang="en-US" altLang="el-GR" dirty="0" smtClean="0"/>
              <a:t> </a:t>
            </a:r>
            <a:r>
              <a:rPr lang="el-GR" altLang="el-GR" dirty="0" smtClean="0"/>
              <a:t>μηχανική στυπτικότητα κατά την ξήρανση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Μειωμένες καθαριστικές ιδιότητες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2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err="1" smtClean="0"/>
              <a:t>Αργιλο</a:t>
            </a:r>
            <a:r>
              <a:rPr lang="en-US" altLang="el-GR" b="1" dirty="0" smtClean="0"/>
              <a:t> </a:t>
            </a:r>
            <a:r>
              <a:rPr lang="el-GR" altLang="el-GR" b="1" dirty="0" smtClean="0"/>
              <a:t>-</a:t>
            </a:r>
            <a:r>
              <a:rPr lang="en-US" altLang="el-GR" b="1" dirty="0" smtClean="0"/>
              <a:t> </a:t>
            </a:r>
            <a:r>
              <a:rPr lang="el-GR" altLang="el-GR" b="1" dirty="0" err="1" smtClean="0"/>
              <a:t>υδροκολλοειδείς</a:t>
            </a:r>
            <a:r>
              <a:rPr lang="el-GR" altLang="el-GR" b="1" dirty="0" smtClean="0"/>
              <a:t> Μάσκες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l-GR" altLang="el-GR" dirty="0" smtClean="0"/>
              <a:t>Στερεά έως 5% </a:t>
            </a:r>
            <a:r>
              <a:rPr lang="el-GR" altLang="el-GR" dirty="0" smtClean="0">
                <a:sym typeface="Symbol" pitchFamily="18" charset="2"/>
              </a:rPr>
              <a:t></a:t>
            </a:r>
            <a:r>
              <a:rPr lang="en-US" altLang="el-GR" dirty="0" smtClean="0">
                <a:sym typeface="Symbol" pitchFamily="18" charset="2"/>
              </a:rPr>
              <a:t> </a:t>
            </a:r>
            <a:r>
              <a:rPr lang="el-GR" altLang="el-GR" dirty="0" smtClean="0">
                <a:sym typeface="Symbol" pitchFamily="18" charset="2"/>
              </a:rPr>
              <a:t>συνεχές στρώμα</a:t>
            </a:r>
            <a:r>
              <a:rPr lang="en-US" altLang="el-GR" dirty="0" smtClean="0">
                <a:sym typeface="Symbol" pitchFamily="18" charset="2"/>
              </a:rPr>
              <a:t>.</a:t>
            </a:r>
          </a:p>
          <a:p>
            <a:pPr>
              <a:spcBef>
                <a:spcPts val="2400"/>
              </a:spcBef>
            </a:pPr>
            <a:r>
              <a:rPr lang="el-GR" altLang="el-GR" dirty="0" smtClean="0">
                <a:sym typeface="Symbol" pitchFamily="18" charset="2"/>
              </a:rPr>
              <a:t>Στερεά </a:t>
            </a:r>
            <a:r>
              <a:rPr lang="en-US" altLang="el-GR" dirty="0" smtClean="0">
                <a:sym typeface="Symbol" pitchFamily="18" charset="2"/>
              </a:rPr>
              <a:t>&gt; 5 % </a:t>
            </a:r>
            <a:r>
              <a:rPr lang="el-GR" altLang="el-GR" dirty="0" smtClean="0">
                <a:sym typeface="Symbol" pitchFamily="18" charset="2"/>
              </a:rPr>
              <a:t></a:t>
            </a:r>
            <a:r>
              <a:rPr lang="en-US" altLang="el-GR" dirty="0" smtClean="0">
                <a:sym typeface="Symbol" pitchFamily="18" charset="2"/>
              </a:rPr>
              <a:t> </a:t>
            </a:r>
            <a:r>
              <a:rPr lang="el-GR" altLang="el-GR" dirty="0" smtClean="0">
                <a:sym typeface="Symbol" pitchFamily="18" charset="2"/>
              </a:rPr>
              <a:t>ασυνεχές στρώμα</a:t>
            </a:r>
            <a:r>
              <a:rPr lang="en-US" altLang="el-GR" dirty="0" smtClean="0">
                <a:sym typeface="Symbol" pitchFamily="18" charset="2"/>
              </a:rPr>
              <a:t>.</a:t>
            </a:r>
            <a:endParaRPr lang="el-GR" altLang="el-GR" dirty="0" smtClean="0">
              <a:sym typeface="Symbol" pitchFamily="18" charset="2"/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9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Πρώτες ύλες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l-GR" altLang="el-GR" dirty="0" smtClean="0"/>
              <a:t>Φυσικά και συνθετικά κολλοειδή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eaLnBrk="1" hangingPunct="1">
              <a:spcBef>
                <a:spcPts val="1800"/>
              </a:spcBef>
            </a:pPr>
            <a:r>
              <a:rPr lang="el-GR" altLang="el-GR" dirty="0" smtClean="0"/>
              <a:t>Υγραντικές ουσίες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eaLnBrk="1" hangingPunct="1">
              <a:spcBef>
                <a:spcPts val="1800"/>
              </a:spcBef>
            </a:pPr>
            <a:r>
              <a:rPr lang="el-GR" altLang="el-GR" dirty="0" smtClean="0"/>
              <a:t>Αλκοόλη για τη ρύθμιση της ταχύτητας ξήρανσης</a:t>
            </a:r>
            <a:r>
              <a:rPr lang="en-US" altLang="el-GR" dirty="0" smtClean="0"/>
              <a:t>.</a:t>
            </a: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4000" b="1" dirty="0" smtClean="0"/>
              <a:t>Φυσικά</a:t>
            </a:r>
            <a:r>
              <a:rPr lang="el-GR" altLang="el-GR" b="1" dirty="0" smtClean="0"/>
              <a:t> κολλοειδή</a:t>
            </a:r>
            <a:r>
              <a:rPr lang="en-US" altLang="el-GR" b="1" dirty="0" smtClean="0"/>
              <a:t> </a:t>
            </a:r>
            <a:r>
              <a:rPr lang="en-US" altLang="el-GR" sz="3000" b="0" dirty="0" smtClean="0"/>
              <a:t>1/2</a:t>
            </a:r>
            <a:endParaRPr lang="el-GR" altLang="el-GR" sz="3000" b="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496944" cy="566124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l-GR" altLang="el-GR" b="1" dirty="0" smtClean="0"/>
              <a:t>Τραγακάνθη</a:t>
            </a:r>
            <a:r>
              <a:rPr lang="el-GR" altLang="el-GR" dirty="0" smtClean="0"/>
              <a:t> (</a:t>
            </a:r>
            <a:r>
              <a:rPr lang="en-US" altLang="el-GR" dirty="0" err="1" smtClean="0"/>
              <a:t>Astragalus</a:t>
            </a:r>
            <a:r>
              <a:rPr lang="en-US" altLang="el-GR" dirty="0" smtClean="0"/>
              <a:t> </a:t>
            </a:r>
            <a:r>
              <a:rPr lang="en-US" altLang="el-GR" dirty="0" err="1" smtClean="0"/>
              <a:t>gumifer</a:t>
            </a:r>
            <a:r>
              <a:rPr lang="en-US" altLang="el-GR" dirty="0" smtClean="0"/>
              <a:t>)</a:t>
            </a:r>
            <a:endParaRPr lang="el-GR" altLang="el-GR" dirty="0" smtClean="0"/>
          </a:p>
          <a:p>
            <a:pPr marL="355600" indent="0">
              <a:lnSpc>
                <a:spcPct val="130000"/>
              </a:lnSpc>
              <a:spcBef>
                <a:spcPts val="300"/>
              </a:spcBef>
              <a:buNone/>
            </a:pPr>
            <a:r>
              <a:rPr lang="el-GR" altLang="el-GR" dirty="0" smtClean="0"/>
              <a:t>Μίγμα πολυσακχαριτών, μικρή διαλυτότητα στο νερό, διογκώνεται ισχυρά, σχηματίζει ομογενή πηκτώματα σταθερά σε </a:t>
            </a:r>
            <a:r>
              <a:rPr lang="en-US" altLang="el-GR" dirty="0" smtClean="0"/>
              <a:t>pH </a:t>
            </a:r>
            <a:r>
              <a:rPr lang="el-GR" altLang="el-GR" dirty="0" smtClean="0"/>
              <a:t>3.5-8.5</a:t>
            </a:r>
          </a:p>
          <a:p>
            <a:pPr>
              <a:lnSpc>
                <a:spcPct val="130000"/>
              </a:lnSpc>
            </a:pPr>
            <a:r>
              <a:rPr lang="el-GR" altLang="el-GR" b="1" dirty="0" smtClean="0"/>
              <a:t>Ακακία ή αραβικό κόμμι</a:t>
            </a:r>
            <a:r>
              <a:rPr lang="en-US" altLang="el-GR" b="1" dirty="0" smtClean="0"/>
              <a:t> </a:t>
            </a:r>
            <a:r>
              <a:rPr lang="en-US" altLang="el-GR" dirty="0" smtClean="0"/>
              <a:t>(Acacia </a:t>
            </a:r>
            <a:r>
              <a:rPr lang="en-US" altLang="el-GR" dirty="0" err="1" smtClean="0"/>
              <a:t>senegal</a:t>
            </a:r>
            <a:r>
              <a:rPr lang="en-US" altLang="el-GR" dirty="0" smtClean="0"/>
              <a:t>)</a:t>
            </a:r>
            <a:endParaRPr lang="el-GR" altLang="el-GR" dirty="0" smtClean="0"/>
          </a:p>
          <a:p>
            <a:pPr marL="355600" indent="0">
              <a:lnSpc>
                <a:spcPct val="130000"/>
              </a:lnSpc>
              <a:spcBef>
                <a:spcPts val="300"/>
              </a:spcBef>
              <a:buNone/>
            </a:pPr>
            <a:r>
              <a:rPr lang="el-GR" altLang="el-GR" dirty="0" err="1" smtClean="0"/>
              <a:t>Πολυσακαχαρίτης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αραβίνη</a:t>
            </a:r>
            <a:r>
              <a:rPr lang="el-GR" altLang="el-GR" dirty="0" smtClean="0"/>
              <a:t>, διαλύεται στο νερό, σχηματίζει </a:t>
            </a:r>
            <a:r>
              <a:rPr lang="el-GR" altLang="el-GR" dirty="0" smtClean="0"/>
              <a:t>παχύρευστο </a:t>
            </a:r>
            <a:r>
              <a:rPr lang="el-GR" altLang="el-GR" dirty="0" smtClean="0"/>
              <a:t>διαυγές διάλυμα.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06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4000" b="1" dirty="0" smtClean="0"/>
              <a:t>Φυσικά</a:t>
            </a:r>
            <a:r>
              <a:rPr lang="el-GR" altLang="el-GR" b="1" dirty="0" smtClean="0"/>
              <a:t> κολλοειδή</a:t>
            </a:r>
            <a:r>
              <a:rPr lang="en-US" altLang="el-GR" b="1" dirty="0" smtClean="0"/>
              <a:t> </a:t>
            </a:r>
            <a:r>
              <a:rPr lang="el-GR" altLang="el-GR" sz="3000" b="0" dirty="0"/>
              <a:t>2</a:t>
            </a:r>
            <a:r>
              <a:rPr lang="en-US" altLang="el-GR" sz="3000" b="0" dirty="0" smtClean="0"/>
              <a:t>/2</a:t>
            </a:r>
            <a:endParaRPr lang="el-GR" altLang="el-GR" sz="3000" b="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496944" cy="566124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l-GR" altLang="el-GR" b="1" dirty="0"/>
              <a:t>Πηκτίνη</a:t>
            </a:r>
            <a:r>
              <a:rPr lang="en-US" altLang="el-GR" b="1" dirty="0"/>
              <a:t> </a:t>
            </a:r>
            <a:r>
              <a:rPr lang="en-US" altLang="el-GR" dirty="0" smtClean="0"/>
              <a:t>(</a:t>
            </a:r>
            <a:r>
              <a:rPr lang="el-GR" altLang="el-GR" dirty="0" smtClean="0"/>
              <a:t>Από </a:t>
            </a:r>
            <a:r>
              <a:rPr lang="el-GR" altLang="el-GR" dirty="0"/>
              <a:t>βλαστούς εσπεριδοειδών)</a:t>
            </a:r>
          </a:p>
          <a:p>
            <a:pPr marL="355600" indent="0">
              <a:lnSpc>
                <a:spcPct val="130000"/>
              </a:lnSpc>
              <a:spcBef>
                <a:spcPts val="300"/>
              </a:spcBef>
              <a:buNone/>
            </a:pPr>
            <a:r>
              <a:rPr lang="el-GR" altLang="el-GR" dirty="0" smtClean="0"/>
              <a:t>Πολυσακχαρίτης, αδιαφανές κολλοειδές διάλυμα.</a:t>
            </a:r>
          </a:p>
          <a:p>
            <a:pPr>
              <a:lnSpc>
                <a:spcPct val="130000"/>
              </a:lnSpc>
            </a:pPr>
            <a:r>
              <a:rPr lang="el-GR" altLang="el-GR" b="1" dirty="0" err="1" smtClean="0"/>
              <a:t>Μεθυλοκυτταρίνη</a:t>
            </a:r>
            <a:endParaRPr lang="el-GR" altLang="el-GR" b="1" dirty="0" smtClean="0"/>
          </a:p>
          <a:p>
            <a:pPr marL="355600" indent="0">
              <a:lnSpc>
                <a:spcPct val="130000"/>
              </a:lnSpc>
              <a:spcBef>
                <a:spcPts val="300"/>
              </a:spcBef>
              <a:buNone/>
            </a:pPr>
            <a:r>
              <a:rPr lang="el-GR" altLang="el-GR" dirty="0" smtClean="0"/>
              <a:t>Διαυγές κολλοειδές διάλυμα σταθερό σε </a:t>
            </a:r>
            <a:r>
              <a:rPr lang="en-US" altLang="el-GR" dirty="0" smtClean="0"/>
              <a:t>pH 3-11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>
              <a:lnSpc>
                <a:spcPct val="130000"/>
              </a:lnSpc>
            </a:pPr>
            <a:r>
              <a:rPr lang="el-GR" altLang="el-GR" b="1" dirty="0" err="1"/>
              <a:t>Κ</a:t>
            </a:r>
            <a:r>
              <a:rPr lang="el-GR" altLang="el-GR" b="1" dirty="0" err="1" smtClean="0"/>
              <a:t>αρβοξυμεθυλοκυτταρινικό</a:t>
            </a:r>
            <a:r>
              <a:rPr lang="el-GR" altLang="el-GR" b="1" dirty="0" smtClean="0"/>
              <a:t> νάτριο</a:t>
            </a:r>
          </a:p>
          <a:p>
            <a:pPr marL="355600" indent="0">
              <a:lnSpc>
                <a:spcPct val="130000"/>
              </a:lnSpc>
              <a:spcBef>
                <a:spcPts val="300"/>
              </a:spcBef>
              <a:buNone/>
            </a:pPr>
            <a:r>
              <a:rPr lang="el-GR" altLang="el-GR" dirty="0" smtClean="0"/>
              <a:t>Διαλύεται σε κρύο και ζεστό νερό και δίνει σταθερά κολλοειδή διαλύματα σε </a:t>
            </a:r>
            <a:r>
              <a:rPr lang="en-US" altLang="el-GR" dirty="0" smtClean="0"/>
              <a:t>pH </a:t>
            </a:r>
            <a:r>
              <a:rPr lang="el-GR" altLang="el-GR" dirty="0" smtClean="0"/>
              <a:t>6-10.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6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08012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b="1" dirty="0" smtClean="0"/>
              <a:t>Ιδιότητες </a:t>
            </a:r>
            <a:r>
              <a:rPr lang="el-GR" altLang="el-GR" sz="4000" b="1" dirty="0" err="1" smtClean="0"/>
              <a:t>υδροκολλοειδών</a:t>
            </a:r>
            <a:r>
              <a:rPr lang="el-GR" altLang="el-GR" sz="4000" b="1" dirty="0" smtClean="0"/>
              <a:t> μασκών </a:t>
            </a:r>
            <a:br>
              <a:rPr lang="el-GR" altLang="el-GR" sz="4000" b="1" dirty="0" smtClean="0"/>
            </a:br>
            <a:r>
              <a:rPr lang="el-GR" altLang="el-GR" sz="4000" b="1" dirty="0" smtClean="0"/>
              <a:t>με φυσικά κολλοειδή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352928" cy="4752528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Μικρή μηχανική στυπτικότητα λόγω </a:t>
            </a:r>
            <a:r>
              <a:rPr lang="el-GR" altLang="el-GR" dirty="0" err="1" smtClean="0"/>
              <a:t>παχέως</a:t>
            </a:r>
            <a:r>
              <a:rPr lang="el-GR" altLang="el-GR" dirty="0" smtClean="0"/>
              <a:t> και ελαφρά προσκολλημένου στρώματος.</a:t>
            </a:r>
          </a:p>
          <a:p>
            <a:pPr eaLnBrk="1" hangingPunct="1"/>
            <a:r>
              <a:rPr lang="el-GR" altLang="el-GR" dirty="0" smtClean="0"/>
              <a:t>Περιέχουν πολλές φορές και </a:t>
            </a:r>
            <a:r>
              <a:rPr lang="el-GR" altLang="el-GR" dirty="0" err="1" smtClean="0"/>
              <a:t>μπεντονίτη</a:t>
            </a:r>
            <a:r>
              <a:rPr lang="el-GR" altLang="el-GR" dirty="0" smtClean="0"/>
              <a:t>, οπότε αυξάνεται η καθαριστική ικανότητα.</a:t>
            </a:r>
          </a:p>
          <a:p>
            <a:pPr eaLnBrk="1" hangingPunct="1"/>
            <a:r>
              <a:rPr lang="el-GR" altLang="el-GR" dirty="0" smtClean="0"/>
              <a:t>Διοξείδιο του τιτανίου για αδιαφάνεια.</a:t>
            </a:r>
          </a:p>
          <a:p>
            <a:pPr eaLnBrk="1" hangingPunct="1"/>
            <a:r>
              <a:rPr lang="el-GR" altLang="el-GR" dirty="0" smtClean="0"/>
              <a:t>Η προσθήκη </a:t>
            </a:r>
            <a:r>
              <a:rPr lang="el-GR" altLang="el-GR" dirty="0" err="1" smtClean="0"/>
              <a:t>κόνεων</a:t>
            </a:r>
            <a:r>
              <a:rPr lang="el-GR" altLang="el-GR" dirty="0" smtClean="0"/>
              <a:t> μειώνει τη συνέχεια του στρώματος και έχουμε μικρότερη ενυδατική ικανότητα.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55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Συνθετικά κολλοειδή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352928" cy="54006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l-GR" altLang="el-GR" b="1" dirty="0" smtClean="0"/>
              <a:t>Πολυβινυλική αλκοόλη (</a:t>
            </a:r>
            <a:r>
              <a:rPr lang="en-US" altLang="el-GR" b="1" dirty="0" smtClean="0"/>
              <a:t>PVA)</a:t>
            </a:r>
          </a:p>
          <a:p>
            <a:pPr lvl="1">
              <a:lnSpc>
                <a:spcPct val="110000"/>
              </a:lnSpc>
            </a:pPr>
            <a:r>
              <a:rPr lang="el-GR" altLang="el-GR" dirty="0" smtClean="0"/>
              <a:t>Διαλύεται στο ζεστό και κρύο </a:t>
            </a:r>
            <a:r>
              <a:rPr lang="el-GR" altLang="el-GR" dirty="0" smtClean="0"/>
              <a:t>νερό </a:t>
            </a:r>
            <a:r>
              <a:rPr lang="el-GR" altLang="el-GR" dirty="0" smtClean="0"/>
              <a:t>και δίνει ποικίλου ιξώδους κολλοειδή διαλύματα.</a:t>
            </a:r>
          </a:p>
          <a:p>
            <a:pPr lvl="1">
              <a:lnSpc>
                <a:spcPct val="110000"/>
              </a:lnSpc>
            </a:pPr>
            <a:r>
              <a:rPr lang="el-GR" altLang="el-GR" dirty="0" smtClean="0"/>
              <a:t>Μεγάλη ελαστικότητα και τέλεια συνέχεια.</a:t>
            </a:r>
          </a:p>
          <a:p>
            <a:pPr lvl="1">
              <a:lnSpc>
                <a:spcPct val="110000"/>
              </a:lnSpc>
            </a:pPr>
            <a:r>
              <a:rPr lang="el-GR" altLang="el-GR" dirty="0" err="1" smtClean="0"/>
              <a:t>Αποφλοιούμενη</a:t>
            </a:r>
            <a:r>
              <a:rPr lang="el-GR" altLang="el-GR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el-GR" altLang="el-GR" b="1" dirty="0" smtClean="0"/>
              <a:t>Πολυβινυλική </a:t>
            </a:r>
            <a:r>
              <a:rPr lang="el-GR" altLang="el-GR" b="1" dirty="0" err="1" smtClean="0"/>
              <a:t>πυρρολιδόνη</a:t>
            </a:r>
            <a:r>
              <a:rPr lang="el-GR" altLang="el-GR" b="1" dirty="0" smtClean="0"/>
              <a:t> (</a:t>
            </a:r>
            <a:r>
              <a:rPr lang="en-US" altLang="el-GR" b="1" dirty="0" smtClean="0"/>
              <a:t>PVP)</a:t>
            </a:r>
            <a:endParaRPr lang="el-GR" altLang="el-GR" b="1" dirty="0" smtClean="0"/>
          </a:p>
          <a:p>
            <a:pPr lvl="1">
              <a:lnSpc>
                <a:spcPct val="110000"/>
              </a:lnSpc>
            </a:pPr>
            <a:r>
              <a:rPr lang="el-GR" altLang="el-GR" dirty="0" smtClean="0"/>
              <a:t>Διαλύεται στο νερό και την αλκοόλη, σταθερά κολλοειδή</a:t>
            </a:r>
            <a:r>
              <a:rPr lang="en-US" altLang="el-GR" dirty="0" smtClean="0"/>
              <a:t> </a:t>
            </a:r>
            <a:r>
              <a:rPr lang="el-GR" altLang="el-GR" dirty="0" smtClean="0"/>
              <a:t>διαλύματα σε μεγάλη περιοχή </a:t>
            </a:r>
            <a:r>
              <a:rPr lang="en-US" altLang="el-GR" dirty="0" smtClean="0"/>
              <a:t>pH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>
              <a:lnSpc>
                <a:spcPct val="110000"/>
              </a:lnSpc>
            </a:pPr>
            <a:r>
              <a:rPr lang="en-US" altLang="el-GR" b="1" dirty="0" smtClean="0"/>
              <a:t>K</a:t>
            </a:r>
            <a:r>
              <a:rPr lang="el-GR" altLang="el-GR" b="1" dirty="0" err="1" smtClean="0"/>
              <a:t>αρβοξυβινυλικά</a:t>
            </a:r>
            <a:r>
              <a:rPr lang="el-GR" altLang="el-GR" b="1" dirty="0" smtClean="0"/>
              <a:t> πολυμερή</a:t>
            </a:r>
          </a:p>
          <a:p>
            <a:pPr lvl="1">
              <a:lnSpc>
                <a:spcPct val="110000"/>
              </a:lnSpc>
            </a:pPr>
            <a:r>
              <a:rPr lang="el-GR" altLang="el-GR" dirty="0" smtClean="0"/>
              <a:t>Διασπείρονται στο νερό και ακολουθεί εξουδετέρωση.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3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08012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b="1" dirty="0" smtClean="0"/>
              <a:t>Ιδιότητες </a:t>
            </a:r>
            <a:r>
              <a:rPr lang="el-GR" altLang="el-GR" sz="4000" b="1" dirty="0" err="1" smtClean="0"/>
              <a:t>υδροκολλοειδών</a:t>
            </a:r>
            <a:r>
              <a:rPr lang="el-GR" altLang="el-GR" sz="4000" b="1" dirty="0" smtClean="0"/>
              <a:t> με </a:t>
            </a:r>
            <a:br>
              <a:rPr lang="el-GR" altLang="el-GR" sz="4000" b="1" dirty="0" smtClean="0"/>
            </a:br>
            <a:r>
              <a:rPr lang="el-GR" altLang="el-GR" sz="4000" b="1" dirty="0" smtClean="0"/>
              <a:t>συνθετικά κολλοειδή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352928" cy="475252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Λεπτό, συνεχές στρώμα.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Ισχυρή προσκόλληση.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Μηχανική στυπτικότητα.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Λέπτυνση της κερατίνης στιβάδας.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Καλή απορρόφηση των δραστικών ουσιών.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Δεν προστίθενται στερεά.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l-GR" altLang="el-GR" dirty="0" smtClean="0"/>
              <a:t>Η μηχανική στυπτικότητα και η λέπτυνση της κερατίνης στιβάδας μεγαλύτερη στα συνθετικά κολλοειδή.</a:t>
            </a:r>
            <a:endParaRPr lang="el-GR" altLang="el-GR" sz="2800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080120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b="1" dirty="0" err="1" smtClean="0"/>
              <a:t>Γαλακτωματοποιημένες</a:t>
            </a:r>
            <a:r>
              <a:rPr lang="el-GR" altLang="el-GR" b="1" dirty="0" smtClean="0"/>
              <a:t> ή </a:t>
            </a:r>
            <a:br>
              <a:rPr lang="el-GR" altLang="el-GR" b="1" dirty="0" smtClean="0"/>
            </a:br>
            <a:r>
              <a:rPr lang="el-GR" altLang="el-GR" b="1" dirty="0" err="1" smtClean="0"/>
              <a:t>κρεμώδεις</a:t>
            </a:r>
            <a:r>
              <a:rPr lang="el-GR" altLang="el-GR" b="1" dirty="0" smtClean="0"/>
              <a:t> μάσκες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352928" cy="4752528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Κρέμες τύπου </a:t>
            </a:r>
            <a:r>
              <a:rPr lang="en-US" altLang="el-GR" dirty="0" smtClean="0"/>
              <a:t>o/w</a:t>
            </a:r>
            <a:r>
              <a:rPr lang="el-GR" altLang="el-GR" dirty="0" smtClean="0"/>
              <a:t>.</a:t>
            </a:r>
          </a:p>
          <a:p>
            <a:pPr eaLnBrk="1" hangingPunct="1"/>
            <a:r>
              <a:rPr lang="el-GR" altLang="el-GR" dirty="0" smtClean="0"/>
              <a:t>Δεν στεγνώνουν τελείως.</a:t>
            </a:r>
          </a:p>
          <a:p>
            <a:r>
              <a:rPr lang="el-GR" altLang="el-GR" b="1" dirty="0" smtClean="0"/>
              <a:t>Πρώτες ύλες</a:t>
            </a:r>
          </a:p>
          <a:p>
            <a:pPr lvl="1"/>
            <a:r>
              <a:rPr lang="el-GR" altLang="el-GR" dirty="0" smtClean="0"/>
              <a:t>Αργιλώδη υλικά π.χ. </a:t>
            </a:r>
            <a:r>
              <a:rPr lang="el-GR" altLang="el-GR" dirty="0" err="1" smtClean="0"/>
              <a:t>μπεντονίτης</a:t>
            </a:r>
            <a:r>
              <a:rPr lang="el-GR" altLang="el-GR" dirty="0" smtClean="0"/>
              <a:t>, καολίνης.</a:t>
            </a:r>
          </a:p>
          <a:p>
            <a:pPr lvl="1"/>
            <a:r>
              <a:rPr lang="el-GR" altLang="el-GR" dirty="0" smtClean="0"/>
              <a:t>Κολλοειδή φυσικά ή συνθετικά.</a:t>
            </a:r>
          </a:p>
          <a:p>
            <a:r>
              <a:rPr lang="el-GR" altLang="el-GR" b="1" dirty="0" smtClean="0"/>
              <a:t>Μάσκες Αφρού</a:t>
            </a:r>
          </a:p>
          <a:p>
            <a:pPr lvl="1"/>
            <a:r>
              <a:rPr lang="el-GR" altLang="el-GR" dirty="0" smtClean="0"/>
              <a:t>Γαλακτώματα + προωθητικό αέριο.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69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Ελαστικές μάσκες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Ελαστικό κόμμι (</a:t>
            </a:r>
            <a:r>
              <a:rPr lang="el-GR" altLang="el-GR" dirty="0" err="1" smtClean="0"/>
              <a:t>συμπολυμερές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στυρολίου</a:t>
            </a:r>
            <a:r>
              <a:rPr lang="el-GR" altLang="el-GR" dirty="0" smtClean="0"/>
              <a:t> και </a:t>
            </a:r>
            <a:r>
              <a:rPr lang="el-GR" altLang="el-GR" dirty="0" err="1" smtClean="0"/>
              <a:t>βουταδιενίου</a:t>
            </a:r>
            <a:r>
              <a:rPr lang="el-GR" altLang="el-GR" dirty="0" smtClean="0"/>
              <a:t>) διασπείρεται στην υδατική φάση.</a:t>
            </a:r>
          </a:p>
          <a:p>
            <a:pPr eaLnBrk="1" hangingPunct="1"/>
            <a:r>
              <a:rPr lang="el-GR" altLang="el-GR" dirty="0" smtClean="0"/>
              <a:t>Συνεχές, λεπτό, ελαστικό στρώμα.</a:t>
            </a:r>
          </a:p>
          <a:p>
            <a:pPr eaLnBrk="1" hangingPunct="1"/>
            <a:r>
              <a:rPr lang="el-GR" altLang="el-GR" dirty="0" smtClean="0"/>
              <a:t>Ενυδάτωση κερατίνης, αύξηση θερμοκρασίας, διαστολή αιμοφόρων αγγείων.</a:t>
            </a:r>
          </a:p>
          <a:p>
            <a:pPr eaLnBrk="1" hangingPunct="1">
              <a:spcAft>
                <a:spcPts val="1200"/>
              </a:spcAft>
            </a:pPr>
            <a:r>
              <a:rPr lang="el-GR" altLang="el-GR" dirty="0" smtClean="0"/>
              <a:t>Ισχυρή προσκόλληση.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l-GR" altLang="el-GR" b="1" dirty="0" smtClean="0"/>
              <a:t>Μειονεκτήματα: </a:t>
            </a:r>
            <a:r>
              <a:rPr lang="el-GR" altLang="el-GR" dirty="0" smtClean="0"/>
              <a:t>Αλκαλικό </a:t>
            </a:r>
            <a:r>
              <a:rPr lang="en-US" altLang="el-GR" dirty="0" smtClean="0"/>
              <a:t>pH, </a:t>
            </a:r>
            <a:r>
              <a:rPr lang="el-GR" altLang="el-GR" dirty="0" smtClean="0"/>
              <a:t>δύσκολη απομάκρυνση, </a:t>
            </a:r>
            <a:r>
              <a:rPr lang="el-GR" altLang="el-GR" dirty="0" err="1" smtClean="0"/>
              <a:t>προκατεργασία</a:t>
            </a:r>
            <a:r>
              <a:rPr lang="el-GR" altLang="el-GR" dirty="0" smtClean="0"/>
              <a:t> με λάδι.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1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251520" y="1196752"/>
            <a:ext cx="4176464" cy="5040560"/>
          </a:xfrm>
        </p:spPr>
        <p:txBody>
          <a:bodyPr/>
          <a:lstStyle/>
          <a:p>
            <a:r>
              <a:rPr lang="el-GR" dirty="0" smtClean="0"/>
              <a:t>Απλώνονται </a:t>
            </a:r>
            <a:r>
              <a:rPr lang="el-GR" dirty="0"/>
              <a:t>στο </a:t>
            </a:r>
            <a:r>
              <a:rPr lang="el-GR" dirty="0" smtClean="0"/>
              <a:t>πρόσωπο.</a:t>
            </a:r>
          </a:p>
          <a:p>
            <a:r>
              <a:rPr lang="el-GR" dirty="0" smtClean="0"/>
              <a:t>Παραμένουν </a:t>
            </a:r>
            <a:r>
              <a:rPr lang="el-GR" dirty="0"/>
              <a:t>μικρό χρονικό </a:t>
            </a:r>
            <a:r>
              <a:rPr lang="el-GR" dirty="0" smtClean="0"/>
              <a:t>διάστημα.</a:t>
            </a:r>
          </a:p>
          <a:p>
            <a:r>
              <a:rPr lang="el-GR" dirty="0" smtClean="0"/>
              <a:t>Σχηματίζουν </a:t>
            </a:r>
            <a:r>
              <a:rPr lang="el-GR" dirty="0"/>
              <a:t>μη συνεχές ή ασυνεχές </a:t>
            </a:r>
            <a:r>
              <a:rPr lang="el-GR" dirty="0" smtClean="0"/>
              <a:t>στρώμα.</a:t>
            </a:r>
          </a:p>
          <a:p>
            <a:r>
              <a:rPr lang="el-GR" dirty="0" smtClean="0"/>
              <a:t>Απομακρύνονται </a:t>
            </a:r>
            <a:r>
              <a:rPr lang="el-GR" dirty="0"/>
              <a:t>με αποφλοίωση ή </a:t>
            </a:r>
            <a:r>
              <a:rPr lang="el-GR" dirty="0" err="1" smtClean="0"/>
              <a:t>έκπλυση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Kαθαρισμός</a:t>
            </a:r>
            <a:r>
              <a:rPr lang="el-GR" dirty="0" smtClean="0"/>
              <a:t> </a:t>
            </a:r>
            <a:r>
              <a:rPr lang="el-GR" dirty="0"/>
              <a:t>και λιγότερο </a:t>
            </a:r>
            <a:r>
              <a:rPr lang="el-GR" dirty="0" smtClean="0"/>
              <a:t>ενυδάτωση.</a:t>
            </a: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Μάσκες </a:t>
            </a:r>
            <a:r>
              <a:rPr lang="el-GR" dirty="0"/>
              <a:t>προσώπου</a:t>
            </a:r>
          </a:p>
        </p:txBody>
      </p:sp>
      <p:pic>
        <p:nvPicPr>
          <p:cNvPr id="18434" name="Picture 2" descr="https://farm3.staticflickr.com/2888/9865582355_df71d00c02_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12776"/>
            <a:ext cx="3644955" cy="374441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/>
          <p:nvPr/>
        </p:nvSpPr>
        <p:spPr>
          <a:xfrm>
            <a:off x="4788024" y="5229200"/>
            <a:ext cx="36449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“</a:t>
            </a:r>
            <a:r>
              <a:rPr lang="en-US" sz="1200" dirty="0">
                <a:latin typeface="+mn-lt"/>
                <a:hlinkClick r:id="rId3"/>
              </a:rPr>
              <a:t>facial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 </a:t>
            </a:r>
            <a:r>
              <a:rPr lang="en-US" sz="1200" dirty="0">
                <a:latin typeface="+mn-lt"/>
              </a:rPr>
              <a:t> </a:t>
            </a:r>
            <a:r>
              <a:rPr lang="en-US" sz="1200" dirty="0">
                <a:latin typeface="+mn-lt"/>
                <a:hlinkClick r:id="rId4"/>
              </a:rPr>
              <a:t>Zenspa1</a:t>
            </a:r>
            <a:r>
              <a:rPr lang="en-US" sz="1200" dirty="0">
                <a:latin typeface="+mn-lt"/>
              </a:rPr>
              <a:t> 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διαθέσιμο με άδεια </a:t>
            </a:r>
            <a:r>
              <a:rPr lang="en-US" sz="1200" dirty="0">
                <a:latin typeface="+mn-lt"/>
                <a:hlinkClick r:id="rId5"/>
              </a:rPr>
              <a:t>CC BY 2.0</a:t>
            </a:r>
            <a:endParaRPr lang="en-US" sz="1200" dirty="0">
              <a:latin typeface="+mn-lt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38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Άλλες μάσκες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b="1" dirty="0" smtClean="0"/>
              <a:t>Ελαιώδεις μάσκες</a:t>
            </a:r>
          </a:p>
          <a:p>
            <a:pPr lvl="1"/>
            <a:r>
              <a:rPr lang="el-GR" altLang="el-GR" dirty="0" smtClean="0"/>
              <a:t>Εμποτισμένο πανί με φυσικά ή συνθετικά λάδια, προθερμασμένο.</a:t>
            </a:r>
          </a:p>
          <a:p>
            <a:r>
              <a:rPr lang="el-GR" altLang="el-GR" b="1" dirty="0" smtClean="0"/>
              <a:t>Μάσκες καθαρισμού</a:t>
            </a:r>
          </a:p>
          <a:p>
            <a:pPr lvl="1"/>
            <a:r>
              <a:rPr lang="el-GR" altLang="el-GR" dirty="0" smtClean="0"/>
              <a:t>Ήπιες λειαντικές ουσίες σε μη </a:t>
            </a:r>
            <a:r>
              <a:rPr lang="el-GR" altLang="el-GR" dirty="0" err="1" smtClean="0"/>
              <a:t>ξεραινόμενη</a:t>
            </a:r>
            <a:r>
              <a:rPr lang="el-GR" altLang="el-GR" dirty="0" smtClean="0"/>
              <a:t> βάση.</a:t>
            </a:r>
          </a:p>
          <a:p>
            <a:pPr lvl="1"/>
            <a:r>
              <a:rPr lang="el-GR" altLang="el-GR" dirty="0" smtClean="0"/>
              <a:t>Προστίθενται </a:t>
            </a:r>
            <a:r>
              <a:rPr lang="el-GR" altLang="el-GR" dirty="0" err="1" smtClean="0"/>
              <a:t>υδροκολλοειδή</a:t>
            </a:r>
            <a:r>
              <a:rPr lang="el-GR" altLang="el-GR" dirty="0" smtClean="0"/>
              <a:t>, οξείδιο του ψευδαργύρου, διοξείδιο τιτανίου.</a:t>
            </a:r>
          </a:p>
          <a:p>
            <a:endParaRPr lang="el-GR" altLang="el-GR" dirty="0" smtClean="0"/>
          </a:p>
          <a:p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9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</a:t>
            </a:r>
            <a:r>
              <a:rPr lang="el-GR" sz="2000" dirty="0" err="1" smtClean="0"/>
              <a:t>Κοσμητολογία</a:t>
            </a:r>
            <a:r>
              <a:rPr lang="el-GR" sz="2000" dirty="0" smtClean="0"/>
              <a:t> ΙΙΙ </a:t>
            </a:r>
            <a:r>
              <a:rPr lang="en-US" sz="2000" dirty="0" smtClean="0"/>
              <a:t>(</a:t>
            </a:r>
            <a:r>
              <a:rPr lang="el-GR" sz="2000" dirty="0"/>
              <a:t>Θ</a:t>
            </a:r>
            <a:r>
              <a:rPr lang="en-US" sz="2000" dirty="0" smtClean="0"/>
              <a:t>)</a:t>
            </a:r>
            <a:r>
              <a:rPr lang="el-GR" sz="2000" dirty="0" smtClean="0"/>
              <a:t>. Ενότητα 1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Μάσκες προσώπου».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3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Αθηνών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 μασκών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Αίσθηση </a:t>
            </a:r>
            <a:r>
              <a:rPr lang="el-GR" dirty="0" smtClean="0"/>
              <a:t>τεντώματος.</a:t>
            </a:r>
            <a:endParaRPr lang="el-GR" dirty="0"/>
          </a:p>
          <a:p>
            <a:r>
              <a:rPr lang="el-GR" dirty="0"/>
              <a:t>Προσροφητική </a:t>
            </a:r>
            <a:r>
              <a:rPr lang="el-GR" dirty="0" smtClean="0"/>
              <a:t>ικανότητα.</a:t>
            </a:r>
            <a:endParaRPr lang="el-GR" dirty="0"/>
          </a:p>
          <a:p>
            <a:r>
              <a:rPr lang="el-GR" dirty="0"/>
              <a:t>Εύκολο </a:t>
            </a:r>
            <a:r>
              <a:rPr lang="el-GR" dirty="0" smtClean="0"/>
              <a:t>άπλωμα.</a:t>
            </a:r>
            <a:endParaRPr lang="el-GR" dirty="0"/>
          </a:p>
          <a:p>
            <a:r>
              <a:rPr lang="el-GR" dirty="0"/>
              <a:t>Σταθερή </a:t>
            </a:r>
            <a:r>
              <a:rPr lang="el-GR" dirty="0" smtClean="0"/>
              <a:t>προσκόλληση.</a:t>
            </a:r>
            <a:endParaRPr lang="el-GR" dirty="0"/>
          </a:p>
          <a:p>
            <a:r>
              <a:rPr lang="el-GR" dirty="0"/>
              <a:t>Μη ερεθιστικές και μη </a:t>
            </a:r>
            <a:r>
              <a:rPr lang="el-GR" dirty="0" err="1" smtClean="0"/>
              <a:t>ευαισθητοποιές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/>
              <a:t>Τα σωματίδια να μην είναι </a:t>
            </a:r>
            <a:r>
              <a:rPr lang="el-GR" dirty="0" smtClean="0"/>
              <a:t>σκληρά.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4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Ταξινόμηση μασκών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Τύπος </a:t>
            </a:r>
            <a:r>
              <a:rPr lang="el-GR" dirty="0" smtClean="0"/>
              <a:t>δέρματος.</a:t>
            </a:r>
            <a:endParaRPr lang="el-GR" dirty="0"/>
          </a:p>
          <a:p>
            <a:r>
              <a:rPr lang="el-GR" dirty="0"/>
              <a:t>Τρόπος απομάκρυνσης (</a:t>
            </a:r>
            <a:r>
              <a:rPr lang="el-GR" dirty="0" err="1"/>
              <a:t>Εκπλυνόμενες</a:t>
            </a:r>
            <a:r>
              <a:rPr lang="el-GR" dirty="0"/>
              <a:t>, </a:t>
            </a:r>
            <a:r>
              <a:rPr lang="el-GR" dirty="0" err="1"/>
              <a:t>αποφλοιούμενες</a:t>
            </a:r>
            <a:r>
              <a:rPr lang="el-GR" dirty="0" smtClean="0"/>
              <a:t>).</a:t>
            </a:r>
            <a:endParaRPr lang="el-GR" dirty="0"/>
          </a:p>
          <a:p>
            <a:r>
              <a:rPr lang="el-GR" dirty="0"/>
              <a:t>Δραστικά </a:t>
            </a:r>
            <a:r>
              <a:rPr lang="el-GR" dirty="0" smtClean="0"/>
              <a:t>συστατικά.</a:t>
            </a:r>
            <a:endParaRPr lang="el-GR" dirty="0"/>
          </a:p>
          <a:p>
            <a:r>
              <a:rPr lang="el-GR" dirty="0"/>
              <a:t>Δράση (Στυπτικές, λευκαντικές</a:t>
            </a:r>
            <a:r>
              <a:rPr lang="el-GR" dirty="0" smtClean="0"/>
              <a:t>).</a:t>
            </a:r>
            <a:endParaRPr lang="el-GR" dirty="0"/>
          </a:p>
          <a:p>
            <a:r>
              <a:rPr lang="el-GR" dirty="0"/>
              <a:t>Ιξώδες (Πάστες, υγρές</a:t>
            </a:r>
            <a:r>
              <a:rPr lang="el-GR" dirty="0" smtClean="0"/>
              <a:t>).</a:t>
            </a:r>
            <a:endParaRPr lang="el-GR" dirty="0"/>
          </a:p>
          <a:p>
            <a:r>
              <a:rPr lang="el-GR" dirty="0"/>
              <a:t>Φυσική εμφάνιση (Κεριών, αργιλώδεις, </a:t>
            </a:r>
            <a:r>
              <a:rPr lang="el-GR" dirty="0" err="1"/>
              <a:t>υδροκολλοειδείς</a:t>
            </a:r>
            <a:r>
              <a:rPr lang="el-GR" dirty="0"/>
              <a:t>, </a:t>
            </a:r>
            <a:r>
              <a:rPr lang="el-GR" dirty="0" err="1"/>
              <a:t>γαλακτωματοποιημένες</a:t>
            </a:r>
            <a:r>
              <a:rPr lang="el-GR" dirty="0" smtClean="0"/>
              <a:t>).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2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Αργιλώδεις μάσκες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256584"/>
          </a:xfrm>
        </p:spPr>
        <p:txBody>
          <a:bodyPr/>
          <a:lstStyle/>
          <a:p>
            <a:r>
              <a:rPr lang="el-GR" dirty="0"/>
              <a:t>Έτοιμες ή παρασκευάζονται λίγο πριν τη </a:t>
            </a:r>
            <a:r>
              <a:rPr lang="el-GR" dirty="0" smtClean="0"/>
              <a:t>χρήση.</a:t>
            </a:r>
            <a:endParaRPr lang="el-GR" dirty="0"/>
          </a:p>
          <a:p>
            <a:r>
              <a:rPr lang="el-GR" dirty="0" err="1"/>
              <a:t>Έκπλυση</a:t>
            </a:r>
            <a:r>
              <a:rPr lang="el-GR" dirty="0"/>
              <a:t> με χλιαρό </a:t>
            </a:r>
            <a:r>
              <a:rPr lang="el-GR" dirty="0" smtClean="0"/>
              <a:t>νερό.</a:t>
            </a:r>
            <a:endParaRPr lang="el-GR" dirty="0"/>
          </a:p>
          <a:p>
            <a:r>
              <a:rPr lang="el-GR" dirty="0"/>
              <a:t>Ασυνεχές </a:t>
            </a:r>
            <a:r>
              <a:rPr lang="el-GR" dirty="0" smtClean="0"/>
              <a:t>στρώμα.</a:t>
            </a:r>
            <a:endParaRPr lang="el-GR" dirty="0"/>
          </a:p>
          <a:p>
            <a:r>
              <a:rPr lang="el-GR" dirty="0"/>
              <a:t>Μεγάλη μηχανική </a:t>
            </a:r>
            <a:r>
              <a:rPr lang="el-GR" dirty="0" smtClean="0"/>
              <a:t>στυπτικότητα.</a:t>
            </a:r>
            <a:endParaRPr lang="el-GR" dirty="0"/>
          </a:p>
          <a:p>
            <a:r>
              <a:rPr lang="el-GR" dirty="0"/>
              <a:t>Μειωμένες ενυδατικές </a:t>
            </a:r>
            <a:r>
              <a:rPr lang="el-GR" dirty="0" smtClean="0"/>
              <a:t>ιδιότητες.</a:t>
            </a:r>
            <a:endParaRPr lang="el-GR" dirty="0"/>
          </a:p>
          <a:p>
            <a:r>
              <a:rPr lang="el-GR" dirty="0"/>
              <a:t>Προσροφούν σμήγμα, </a:t>
            </a:r>
            <a:r>
              <a:rPr lang="el-GR" dirty="0" smtClean="0"/>
              <a:t>ιδρώτα.</a:t>
            </a:r>
            <a:endParaRPr lang="el-GR" dirty="0"/>
          </a:p>
          <a:p>
            <a:r>
              <a:rPr lang="el-GR" dirty="0"/>
              <a:t>Καθαριστικές </a:t>
            </a:r>
            <a:r>
              <a:rPr lang="el-GR" dirty="0" smtClean="0"/>
              <a:t>ικανότητες.</a:t>
            </a:r>
            <a:endParaRPr lang="el-GR" dirty="0"/>
          </a:p>
          <a:p>
            <a:r>
              <a:rPr lang="el-GR" dirty="0"/>
              <a:t>Απομάκρυνση νεκρών </a:t>
            </a:r>
            <a:r>
              <a:rPr lang="el-GR" dirty="0" smtClean="0"/>
              <a:t>κερατινοκυττάρων - Λέπτυνση </a:t>
            </a:r>
            <a:r>
              <a:rPr lang="el-GR" dirty="0"/>
              <a:t>της </a:t>
            </a:r>
            <a:r>
              <a:rPr lang="el-GR" dirty="0" smtClean="0"/>
              <a:t>κερατίνης.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Πρώτες ύλες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424936" cy="540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b="1" dirty="0" smtClean="0"/>
              <a:t>Μπεντονίτης</a:t>
            </a:r>
          </a:p>
          <a:p>
            <a:pPr indent="12700" eaLnBrk="1" hangingPunct="1">
              <a:lnSpc>
                <a:spcPct val="110000"/>
              </a:lnSpc>
              <a:spcBef>
                <a:spcPts val="300"/>
              </a:spcBef>
              <a:buFontTx/>
              <a:buNone/>
            </a:pPr>
            <a:r>
              <a:rPr lang="el-GR" altLang="el-GR" dirty="0" smtClean="0"/>
              <a:t>Ένυδρο πυριτικό αργίλιο (Α</a:t>
            </a:r>
            <a:r>
              <a:rPr lang="en-US" altLang="el-GR" dirty="0" smtClean="0"/>
              <a:t>l</a:t>
            </a:r>
            <a:r>
              <a:rPr lang="en-US" altLang="el-GR" baseline="-25000" dirty="0" smtClean="0"/>
              <a:t>2</a:t>
            </a:r>
            <a:r>
              <a:rPr lang="en-US" altLang="el-GR" dirty="0" smtClean="0"/>
              <a:t>O</a:t>
            </a:r>
            <a:r>
              <a:rPr lang="en-US" altLang="el-GR" baseline="-25000" dirty="0" smtClean="0"/>
              <a:t>3</a:t>
            </a:r>
            <a:r>
              <a:rPr lang="en-US" altLang="el-GR" dirty="0" smtClean="0"/>
              <a:t>. 4 SiO</a:t>
            </a:r>
            <a:r>
              <a:rPr lang="en-US" altLang="el-GR" baseline="-25000" dirty="0" smtClean="0"/>
              <a:t>2</a:t>
            </a:r>
            <a:r>
              <a:rPr lang="en-US" altLang="el-GR" dirty="0" smtClean="0"/>
              <a:t>.H</a:t>
            </a:r>
            <a:r>
              <a:rPr lang="en-US" altLang="el-GR" baseline="-25000" dirty="0" smtClean="0"/>
              <a:t>2</a:t>
            </a:r>
            <a:r>
              <a:rPr lang="en-US" altLang="el-GR" dirty="0" smtClean="0"/>
              <a:t>O)</a:t>
            </a:r>
            <a:r>
              <a:rPr lang="el-GR" altLang="el-GR" dirty="0" smtClean="0"/>
              <a:t>, υψηλή προσροφητική ικανότητα, υψηλού ιξώδους πηκτώματα.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b="1" dirty="0" smtClean="0"/>
              <a:t>Καολίνης</a:t>
            </a:r>
          </a:p>
          <a:p>
            <a:pPr indent="12700" eaLnBrk="1" hangingPunct="1">
              <a:lnSpc>
                <a:spcPct val="110000"/>
              </a:lnSpc>
              <a:spcBef>
                <a:spcPts val="300"/>
              </a:spcBef>
              <a:buFontTx/>
              <a:buNone/>
            </a:pPr>
            <a:r>
              <a:rPr lang="el-GR" altLang="el-GR" dirty="0" smtClean="0"/>
              <a:t>Ένυδρο πυριτικό αργίλιο</a:t>
            </a:r>
            <a:r>
              <a:rPr lang="en-US" altLang="el-GR" dirty="0" smtClean="0"/>
              <a:t> (</a:t>
            </a:r>
            <a:r>
              <a:rPr lang="el-GR" altLang="el-GR" dirty="0" smtClean="0"/>
              <a:t>Α</a:t>
            </a:r>
            <a:r>
              <a:rPr lang="en-US" altLang="el-GR" dirty="0" smtClean="0"/>
              <a:t>l</a:t>
            </a:r>
            <a:r>
              <a:rPr lang="en-US" altLang="el-GR" baseline="-25000" dirty="0" smtClean="0"/>
              <a:t>2</a:t>
            </a:r>
            <a:r>
              <a:rPr lang="en-US" altLang="el-GR" dirty="0" smtClean="0"/>
              <a:t>O</a:t>
            </a:r>
            <a:r>
              <a:rPr lang="en-US" altLang="el-GR" baseline="-25000" dirty="0" smtClean="0"/>
              <a:t>3</a:t>
            </a:r>
            <a:r>
              <a:rPr lang="en-US" altLang="el-GR" dirty="0" smtClean="0"/>
              <a:t>. 2 SiO</a:t>
            </a:r>
            <a:r>
              <a:rPr lang="en-US" altLang="el-GR" baseline="-25000" dirty="0" smtClean="0"/>
              <a:t>2</a:t>
            </a:r>
            <a:r>
              <a:rPr lang="en-US" altLang="el-GR" dirty="0" smtClean="0"/>
              <a:t>. 2H</a:t>
            </a:r>
            <a:r>
              <a:rPr lang="en-US" altLang="el-GR" baseline="-25000" dirty="0" smtClean="0"/>
              <a:t>2</a:t>
            </a:r>
            <a:r>
              <a:rPr lang="en-US" altLang="el-GR" dirty="0" smtClean="0"/>
              <a:t>O)</a:t>
            </a:r>
            <a:r>
              <a:rPr lang="el-GR" altLang="el-GR" dirty="0" smtClean="0"/>
              <a:t>, προσροφητική ικανότητα.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b="1" dirty="0" smtClean="0"/>
              <a:t>Αλκοόλη</a:t>
            </a:r>
          </a:p>
          <a:p>
            <a:pPr indent="12700" eaLnBrk="1" hangingPunct="1">
              <a:lnSpc>
                <a:spcPct val="110000"/>
              </a:lnSpc>
              <a:spcBef>
                <a:spcPts val="300"/>
              </a:spcBef>
              <a:buFontTx/>
              <a:buNone/>
            </a:pPr>
            <a:r>
              <a:rPr lang="el-GR" altLang="el-GR" dirty="0" smtClean="0"/>
              <a:t>Αύξηση ταχύτητας ξήρανσης.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b="1" dirty="0" smtClean="0"/>
              <a:t>Πλαστικοποιητές (</a:t>
            </a:r>
            <a:r>
              <a:rPr lang="el-GR" altLang="el-GR" b="1" dirty="0" err="1" smtClean="0"/>
              <a:t>προπυλενογλυκόλη</a:t>
            </a:r>
            <a:r>
              <a:rPr lang="el-GR" altLang="el-GR" b="1" dirty="0" smtClean="0"/>
              <a:t>, φυτικά λάδια) </a:t>
            </a:r>
            <a:r>
              <a:rPr lang="el-GR" altLang="el-GR" dirty="0" smtClean="0"/>
              <a:t>Μαλακότητα και ελαστικότητα στο στρώμα - Εύκολη απομάκρυνση.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94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Μειονεκτήματα αργιλωδών μασκών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l-GR" altLang="el-GR" dirty="0" smtClean="0"/>
              <a:t>Μπεντονίτης και καολίνης συχνά μολυσμένα με μικροοργανισμούς.</a:t>
            </a:r>
          </a:p>
          <a:p>
            <a:pPr eaLnBrk="1" hangingPunct="1">
              <a:spcBef>
                <a:spcPts val="2400"/>
              </a:spcBef>
            </a:pPr>
            <a:r>
              <a:rPr lang="el-GR" altLang="el-GR" dirty="0" smtClean="0"/>
              <a:t>Προσοχή στη συντήρηση.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Μάσκες κεριών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496944" cy="5544616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Μίγματα κεριών και λιπαρών πολικών (</a:t>
            </a:r>
            <a:r>
              <a:rPr lang="el-GR" altLang="el-GR" dirty="0" err="1" smtClean="0"/>
              <a:t>κητυλική</a:t>
            </a:r>
            <a:r>
              <a:rPr lang="el-GR" altLang="el-GR" dirty="0" smtClean="0"/>
              <a:t> αλκοόλη) και μη πολικών </a:t>
            </a:r>
            <a:r>
              <a:rPr lang="el-GR" altLang="el-GR" dirty="0" smtClean="0"/>
              <a:t>ουσιών</a:t>
            </a:r>
            <a:r>
              <a:rPr lang="en-US" altLang="el-GR" dirty="0" smtClean="0"/>
              <a:t> </a:t>
            </a:r>
            <a:r>
              <a:rPr lang="el-GR" altLang="el-GR" dirty="0" smtClean="0"/>
              <a:t>(</a:t>
            </a:r>
            <a:r>
              <a:rPr lang="el-GR" altLang="el-GR" dirty="0" smtClean="0"/>
              <a:t>βαζελίνη) καθώς και μη ιονικών </a:t>
            </a:r>
            <a:r>
              <a:rPr lang="el-GR" altLang="el-GR" dirty="0" err="1" smtClean="0"/>
              <a:t>επιφανειοδραστικών</a:t>
            </a:r>
            <a:r>
              <a:rPr lang="el-GR" altLang="el-GR" dirty="0" smtClean="0"/>
              <a:t>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Στερεά στη θερμοκρασία περιβάλλοντος – τήκονται 40-45</a:t>
            </a:r>
            <a:r>
              <a:rPr lang="el-GR" altLang="el-GR" baseline="30000" dirty="0" smtClean="0"/>
              <a:t>ο</a:t>
            </a:r>
            <a:r>
              <a:rPr lang="en-US" altLang="el-GR" dirty="0" smtClean="0"/>
              <a:t>C</a:t>
            </a:r>
            <a:r>
              <a:rPr lang="el-GR" altLang="el-GR" dirty="0" smtClean="0"/>
              <a:t>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Συνεχές στρώμα </a:t>
            </a:r>
            <a:r>
              <a:rPr lang="el-GR" altLang="el-GR" dirty="0" smtClean="0">
                <a:sym typeface="Symbol" pitchFamily="18" charset="2"/>
              </a:rPr>
              <a:t></a:t>
            </a:r>
            <a:r>
              <a:rPr lang="el-GR" altLang="el-GR" dirty="0">
                <a:sym typeface="Symbol" pitchFamily="18" charset="2"/>
              </a:rPr>
              <a:t> </a:t>
            </a:r>
            <a:r>
              <a:rPr lang="el-GR" altLang="el-GR" dirty="0" smtClean="0"/>
              <a:t>Ενυδάτωση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Αύξηση εφίδρωσης λόγω του συνεχούς στρώματος </a:t>
            </a:r>
            <a:r>
              <a:rPr lang="el-GR" altLang="el-GR" dirty="0" smtClean="0">
                <a:sym typeface="Symbol" pitchFamily="18" charset="2"/>
              </a:rPr>
              <a:t></a:t>
            </a:r>
            <a:r>
              <a:rPr lang="el-GR" altLang="el-GR" dirty="0" smtClean="0"/>
              <a:t> Καθαρισμός.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Εφαρμόζεται ζεστή και αφήνεται να ψυχθεί και να σκληρύνει </a:t>
            </a:r>
            <a:r>
              <a:rPr lang="el-GR" altLang="el-GR" dirty="0" smtClean="0">
                <a:sym typeface="Symbol" pitchFamily="18" charset="2"/>
              </a:rPr>
              <a:t> συστολή στρώματος </a:t>
            </a:r>
            <a:r>
              <a:rPr lang="en-US" altLang="el-GR" dirty="0">
                <a:sym typeface="Symbol" pitchFamily="18" charset="2"/>
              </a:rPr>
              <a:t> </a:t>
            </a:r>
            <a:r>
              <a:rPr lang="el-GR" altLang="el-GR" dirty="0" smtClean="0"/>
              <a:t>Μικρή μηχανική στυπτικότητα</a:t>
            </a:r>
            <a:r>
              <a:rPr lang="en-US" altLang="el-GR" dirty="0" smtClean="0"/>
              <a:t>.</a:t>
            </a: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96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Μειονεκτήματα μάσκας κεριού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dirty="0" smtClean="0"/>
              <a:t>Δυσκολία εφαρμογής στο σπίτι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eaLnBrk="1" hangingPunct="1"/>
            <a:r>
              <a:rPr lang="el-GR" altLang="el-GR" dirty="0" smtClean="0"/>
              <a:t>Προσοχή στη θερμοκρασία του στρώματος κατά την εφαρμογή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eaLnBrk="1" hangingPunct="1"/>
            <a:r>
              <a:rPr lang="el-GR" altLang="el-GR" dirty="0" smtClean="0"/>
              <a:t>Ερυθρότητα του προσώπου μετά την εφαρμογή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eaLnBrk="1" hangingPunct="1"/>
            <a:r>
              <a:rPr lang="el-GR" altLang="el-GR" dirty="0" smtClean="0"/>
              <a:t>Εισχώρηση των κεριών στους θύλακες</a:t>
            </a:r>
            <a:r>
              <a:rPr lang="en-US" altLang="el-GR" dirty="0" smtClean="0"/>
              <a:t>.</a:t>
            </a: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42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late1">
  <a:themeElements>
    <a:clrScheme name="Προσαρμοσμένο 2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44</TotalTime>
  <Words>1348</Words>
  <Application>Microsoft Office PowerPoint</Application>
  <PresentationFormat>Προβολή στην οθόνη (4:3)</PresentationFormat>
  <Paragraphs>208</Paragraphs>
  <Slides>27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27</vt:i4>
      </vt:variant>
    </vt:vector>
  </HeadingPairs>
  <TitlesOfParts>
    <vt:vector size="31" baseType="lpstr">
      <vt:lpstr>template</vt:lpstr>
      <vt:lpstr>1_temlate1</vt:lpstr>
      <vt:lpstr>temlate1</vt:lpstr>
      <vt:lpstr>OC_template_updated</vt:lpstr>
      <vt:lpstr>Κοσμητολογία ΙΙΙ (Θ)</vt:lpstr>
      <vt:lpstr>Μάσκες προσώπου</vt:lpstr>
      <vt:lpstr>Ιδιότητες μασκών</vt:lpstr>
      <vt:lpstr>Ταξινόμηση μασκών</vt:lpstr>
      <vt:lpstr>Αργιλώδεις μάσκες</vt:lpstr>
      <vt:lpstr>Πρώτες ύλες</vt:lpstr>
      <vt:lpstr>Μειονεκτήματα αργιλωδών μασκών</vt:lpstr>
      <vt:lpstr>Μάσκες κεριών</vt:lpstr>
      <vt:lpstr>Μειονεκτήματα μάσκας κεριού</vt:lpstr>
      <vt:lpstr>Υδροκολλοειδείς μάσκες - Αποφλοιούμενες</vt:lpstr>
      <vt:lpstr>Αργιλο - υδροκολλοειδείς Μάσκες</vt:lpstr>
      <vt:lpstr>Πρώτες ύλες</vt:lpstr>
      <vt:lpstr>Φυσικά κολλοειδή 1/2</vt:lpstr>
      <vt:lpstr>Φυσικά κολλοειδή 2/2</vt:lpstr>
      <vt:lpstr>Ιδιότητες υδροκολλοειδών μασκών  με φυσικά κολλοειδή</vt:lpstr>
      <vt:lpstr>Συνθετικά κολλοειδή</vt:lpstr>
      <vt:lpstr>Ιδιότητες υδροκολλοειδών με  συνθετικά κολλοειδή</vt:lpstr>
      <vt:lpstr>Γαλακτωματοποιημένες ή  κρεμώδεις μάσκες</vt:lpstr>
      <vt:lpstr>Ελαστικές μάσκες</vt:lpstr>
      <vt:lpstr>Άλλες μάσκες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ΙΙΙ (Θ)</dc:title>
  <dc:creator>opencourses@teiath.gr</dc:creator>
  <cp:lastModifiedBy>fkaram2</cp:lastModifiedBy>
  <cp:revision>11</cp:revision>
  <dcterms:created xsi:type="dcterms:W3CDTF">2015-04-02T11:14:33Z</dcterms:created>
  <dcterms:modified xsi:type="dcterms:W3CDTF">2015-07-28T06:33:12Z</dcterms:modified>
</cp:coreProperties>
</file>