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96" r:id="rId1"/>
    <p:sldMasterId id="2147483684" r:id="rId2"/>
    <p:sldMasterId id="2147483708" r:id="rId3"/>
  </p:sldMasterIdLst>
  <p:notesMasterIdLst>
    <p:notesMasterId r:id="rId20"/>
  </p:notesMasterIdLst>
  <p:handoutMasterIdLst>
    <p:handoutMasterId r:id="rId21"/>
  </p:handoutMasterIdLst>
  <p:sldIdLst>
    <p:sldId id="256" r:id="rId4"/>
    <p:sldId id="268" r:id="rId5"/>
    <p:sldId id="274" r:id="rId6"/>
    <p:sldId id="269" r:id="rId7"/>
    <p:sldId id="273" r:id="rId8"/>
    <p:sldId id="270" r:id="rId9"/>
    <p:sldId id="271" r:id="rId10"/>
    <p:sldId id="275" r:id="rId11"/>
    <p:sldId id="272" r:id="rId12"/>
    <p:sldId id="257" r:id="rId13"/>
    <p:sldId id="262" r:id="rId14"/>
    <p:sldId id="264" r:id="rId15"/>
    <p:sldId id="276" r:id="rId16"/>
    <p:sldId id="277" r:id="rId17"/>
    <p:sldId id="266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F21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9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55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F847-EEAA-44CE-BFC9-E9E1A83AF3A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wave-green-background-backgrounds-wallpapers-wave-green-background-slide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2"/>
            <a:ext cx="9144000" cy="68613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71056"/>
          </a:xfrm>
          <a:gradFill flip="none" rotWithShape="1">
            <a:gsLst>
              <a:gs pos="0">
                <a:srgbClr val="E2E2E2">
                  <a:alpha val="0"/>
                </a:srgbClr>
              </a:gs>
              <a:gs pos="8000">
                <a:srgbClr val="F5F5F5">
                  <a:alpha val="63000"/>
                </a:srgbClr>
              </a:gs>
              <a:gs pos="22000">
                <a:schemeClr val="bg1"/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marL="442913" indent="-342900">
              <a:lnSpc>
                <a:spcPct val="114000"/>
              </a:lnSpc>
              <a:spcBef>
                <a:spcPts val="1200"/>
              </a:spcBef>
              <a:buClr>
                <a:srgbClr val="404F21"/>
              </a:buClr>
              <a:defRPr sz="2200"/>
            </a:lvl1pPr>
            <a:lvl2pPr marL="803275" indent="-442913">
              <a:buClr>
                <a:srgbClr val="404F21"/>
              </a:buClr>
              <a:buFont typeface="Courier New" panose="02070309020205020404" pitchFamily="49" charset="0"/>
              <a:buChar char="o"/>
              <a:defRPr sz="2200"/>
            </a:lvl2pPr>
          </a:lstStyle>
          <a:p>
            <a:pPr lvl="0"/>
            <a:r>
              <a:rPr lang="el-GR" sz="2400" smtClean="0"/>
              <a:t>Στυλ υποδείγματος κειμένου</a:t>
            </a:r>
          </a:p>
          <a:p>
            <a:pPr lvl="1"/>
            <a:r>
              <a:rPr lang="el-GR" sz="2400" smtClean="0"/>
              <a:t>Δεύτερου επιπέδου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301006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404F2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0464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6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4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8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92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94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81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71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66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1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94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12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23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0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3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2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95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8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4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Ειδική Κοσμητολογία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08823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2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Απεικόνιση της επιφάνειας του δέρματος με υπεριώδη φωτογραφία</a:t>
            </a:r>
            <a:r>
              <a:rPr lang="en-US" sz="2600" dirty="0" smtClean="0"/>
              <a:t> </a:t>
            </a:r>
            <a:r>
              <a:rPr lang="el-GR" sz="2600" dirty="0" smtClean="0"/>
              <a:t>-</a:t>
            </a:r>
            <a:r>
              <a:rPr lang="en-US" sz="2600" dirty="0" smtClean="0"/>
              <a:t> </a:t>
            </a:r>
            <a:r>
              <a:rPr lang="el-GR" sz="2600" dirty="0" smtClean="0"/>
              <a:t>σάρωση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Δρ. Αθανασία Βαρβαρέσου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Αναπληρώτρια Καθηγήτρια Κοσμητολογίας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Αθανασία Βαρβαρέσου 2014. </a:t>
            </a:r>
            <a:r>
              <a:rPr lang="el-GR" sz="2000" dirty="0"/>
              <a:t>Αθανασία Βαρβαρέσου . </a:t>
            </a:r>
            <a:r>
              <a:rPr lang="el-GR" sz="2000" dirty="0" smtClean="0"/>
              <a:t>«Ειδική Κοσμητολογία </a:t>
            </a:r>
            <a:r>
              <a:rPr lang="el-GR" sz="2000" dirty="0"/>
              <a:t>(Ε).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2:</a:t>
            </a:r>
            <a:r>
              <a:rPr lang="el-GR" sz="2000" dirty="0" smtClean="0"/>
              <a:t> </a:t>
            </a:r>
            <a:r>
              <a:rPr lang="el-GR" sz="2000" dirty="0"/>
              <a:t>Απεικόνιση της επιφάνειας του δέρματος με υπεριώδη φωτογραφία - </a:t>
            </a:r>
            <a:r>
              <a:rPr lang="el-GR" sz="2000" dirty="0" smtClean="0"/>
              <a:t>σάρωση».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32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2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Συσκευή που φέρει κάμερα </a:t>
            </a:r>
            <a:r>
              <a:rPr lang="en-US" dirty="0"/>
              <a:t>UVA</a:t>
            </a:r>
            <a:r>
              <a:rPr lang="el-GR" dirty="0"/>
              <a:t> τοποθετείται στην εξεταζόμενη περιοχή του δέρματος. </a:t>
            </a:r>
            <a:endParaRPr lang="el-GR" dirty="0" smtClean="0"/>
          </a:p>
          <a:p>
            <a:r>
              <a:rPr lang="el-GR" dirty="0" smtClean="0"/>
              <a:t>Λαμβάνεται </a:t>
            </a:r>
            <a:r>
              <a:rPr lang="el-GR" dirty="0"/>
              <a:t>η φωτογραφία, η οποία επεξεργάζεται από το λογισμικό του υπολογιστή με τον οποίο είναι συνδεδεμένη η </a:t>
            </a:r>
            <a:r>
              <a:rPr lang="el-GR" dirty="0" smtClean="0"/>
              <a:t>κάμερα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Αρχή της μεθόδου</a:t>
            </a:r>
            <a:endParaRPr lang="el-GR" sz="36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9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</a:t>
            </a:r>
            <a:r>
              <a:rPr lang="el-GR" dirty="0"/>
              <a:t>χώρος πρέπει να είναι κλιματιζόμενος για να εξασφαλισθούν σταθερές περιβαλλοντικές συνθήκες.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θερμοκρασία και η σχετική υγρασία πρέπει να είναι 20</a:t>
            </a:r>
            <a:r>
              <a:rPr lang="en-US" baseline="30000" dirty="0"/>
              <a:t>o</a:t>
            </a:r>
            <a:r>
              <a:rPr lang="en-US" dirty="0"/>
              <a:t>C</a:t>
            </a:r>
            <a:r>
              <a:rPr lang="el-GR" dirty="0"/>
              <a:t> και </a:t>
            </a:r>
            <a:r>
              <a:rPr lang="el-GR" dirty="0" smtClean="0"/>
              <a:t>40-60%, </a:t>
            </a:r>
            <a:r>
              <a:rPr lang="el-GR" dirty="0"/>
              <a:t>αντίστοιχα. 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Προετοιμασία του χώρου μέτρησης</a:t>
            </a:r>
            <a:endParaRPr lang="el-GR" sz="36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9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Για να χρησιμοποιηθεί η μέθοδος αποτελεσματικά και να βοηθήσει στην αντικειμενική αποτίμηση της δράσης αντιρυτιδικού προϊόντος θα πρέπει να ακολουθούνται αυστηρά οι οδηγίες χαλάρωσης της μετρούμενης περιοχής κατά τη λήψη των αντιγράφων.  </a:t>
            </a:r>
          </a:p>
          <a:p>
            <a:r>
              <a:rPr lang="el-GR" dirty="0" smtClean="0"/>
              <a:t>Ειδικά στο πρόσωπο οι μετρούμενες ρυτίδες μπορούν πολύ εύκολα να μεταβληθούν λόγω της ιδιαίτερης επίδρασης  της συναισθηματικής κατάστασης αλλά και στάσης ολόκληρου του σώματος στο μυϊκό τόνο και την κινητικότητα. </a:t>
            </a:r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sz="3600" b="1" dirty="0" smtClean="0"/>
              <a:t>Προετοιμασία του εθελοντή</a:t>
            </a:r>
            <a:r>
              <a:rPr lang="en-US" sz="3600" b="1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6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Σε περίπτωση που ο εθελοντής υποφέρει από ιδιαίτερη φόρτιση, πονοκέφαλο ή πόνο σε άλλο σημείο του σώματος πρέπει η μέτρηση να μεταφερθεί  για άλλη ημέρα. </a:t>
            </a:r>
          </a:p>
          <a:p>
            <a:r>
              <a:rPr lang="el-GR" dirty="0" smtClean="0"/>
              <a:t>Επίσης το αντίγραφο δεν πρέπει να λαμβάνεται πριν την πάροδο 15 λεπτών από την τοποθέτηση του εθελοντή στην χαλαρή στάση που πρόκειται να γίνει η μέτρηση. </a:t>
            </a:r>
            <a:r>
              <a:rPr lang="en-US" dirty="0" smtClean="0"/>
              <a:t>To</a:t>
            </a:r>
            <a:r>
              <a:rPr lang="el-GR" dirty="0" smtClean="0"/>
              <a:t>ποθετείται ο εθελοντής σε πολυθρόνα και όχι ξαπλωμένος σε κρεβάτι.</a:t>
            </a:r>
            <a:endParaRPr lang="el-GR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sz="3600" b="1" dirty="0" smtClean="0"/>
              <a:t>Προετοιμασία του εθελοντή</a:t>
            </a:r>
            <a:r>
              <a:rPr lang="en-US" sz="3600" b="1" dirty="0" smtClean="0"/>
              <a:t>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66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2400"/>
              </a:spcBef>
            </a:pPr>
            <a:r>
              <a:rPr lang="en-US" dirty="0"/>
              <a:t>Skin Visioscan  </a:t>
            </a:r>
            <a:r>
              <a:rPr lang="en-US" dirty="0" smtClean="0"/>
              <a:t>VC98</a:t>
            </a:r>
            <a:r>
              <a:rPr lang="el-GR" dirty="0" smtClean="0"/>
              <a:t>.</a:t>
            </a:r>
          </a:p>
          <a:p>
            <a:pPr lvl="0">
              <a:spcBef>
                <a:spcPts val="2400"/>
              </a:spcBef>
            </a:pPr>
            <a:r>
              <a:rPr lang="el-GR" dirty="0" smtClean="0"/>
              <a:t>Ηλεκτρονικός </a:t>
            </a:r>
            <a:r>
              <a:rPr lang="el-GR" dirty="0"/>
              <a:t>υπολογιστής με </a:t>
            </a:r>
            <a:r>
              <a:rPr lang="el-GR" dirty="0" smtClean="0"/>
              <a:t>οθόνη.</a:t>
            </a:r>
            <a:endParaRPr lang="el-GR" dirty="0"/>
          </a:p>
          <a:p>
            <a:pPr lvl="0">
              <a:spcBef>
                <a:spcPts val="2400"/>
              </a:spcBef>
            </a:pPr>
            <a:r>
              <a:rPr lang="el-GR" dirty="0"/>
              <a:t>Λογισμικό </a:t>
            </a:r>
            <a:r>
              <a:rPr lang="en-US" dirty="0"/>
              <a:t>Visioscan VC</a:t>
            </a:r>
            <a:r>
              <a:rPr lang="el-GR" dirty="0"/>
              <a:t> </a:t>
            </a:r>
            <a:r>
              <a:rPr lang="el-GR" dirty="0" smtClean="0"/>
              <a:t>98.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Όργανα και συσκευές</a:t>
            </a:r>
            <a:endParaRPr lang="el-GR" sz="36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2400"/>
              </a:spcBef>
            </a:pPr>
            <a:r>
              <a:rPr lang="el-GR" dirty="0" smtClean="0"/>
              <a:t>Τοποθετείται </a:t>
            </a:r>
            <a:r>
              <a:rPr lang="el-GR" dirty="0"/>
              <a:t>η κάμερα </a:t>
            </a:r>
            <a:r>
              <a:rPr lang="en-US" dirty="0"/>
              <a:t>UVA</a:t>
            </a:r>
            <a:r>
              <a:rPr lang="el-GR" dirty="0"/>
              <a:t> στο αριστερό αντιβράχιο.</a:t>
            </a:r>
          </a:p>
          <a:p>
            <a:pPr lvl="0">
              <a:spcBef>
                <a:spcPts val="2400"/>
              </a:spcBef>
            </a:pPr>
            <a:r>
              <a:rPr lang="el-GR" dirty="0"/>
              <a:t>Λαμβάνεται η φωτογραφία.</a:t>
            </a:r>
          </a:p>
          <a:p>
            <a:pPr lvl="0">
              <a:spcBef>
                <a:spcPts val="2400"/>
              </a:spcBef>
            </a:pPr>
            <a:r>
              <a:rPr lang="el-GR" dirty="0"/>
              <a:t>Επεξεργάζονται οι φωτογραφίες από το λογισμικό.</a:t>
            </a:r>
          </a:p>
          <a:p>
            <a:pPr lvl="0">
              <a:spcBef>
                <a:spcPts val="2400"/>
              </a:spcBef>
            </a:pPr>
            <a:r>
              <a:rPr lang="el-GR" dirty="0"/>
              <a:t>Ακολουθείται η ίδια διαδικασία και για το ‘πόδι της χήνας</a:t>
            </a:r>
            <a:r>
              <a:rPr lang="el-GR" dirty="0" smtClean="0"/>
              <a:t>”.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Εκτέλεση</a:t>
            </a:r>
            <a:r>
              <a:rPr lang="el-GR" sz="3600" b="1" dirty="0" smtClean="0"/>
              <a:t> της άσκησης</a:t>
            </a:r>
            <a:r>
              <a:rPr lang="en-US" sz="3600" b="1" dirty="0" smtClean="0"/>
              <a:t> </a:t>
            </a:r>
            <a:r>
              <a:rPr lang="en-US" sz="3000" b="0" dirty="0" smtClean="0"/>
              <a:t>1/2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8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Εκτέλεση της άσκησης</a:t>
            </a:r>
            <a:r>
              <a:rPr lang="en-US" sz="3600" dirty="0"/>
              <a:t> </a:t>
            </a:r>
            <a:r>
              <a:rPr lang="en-US" sz="3000" b="0" dirty="0" smtClean="0"/>
              <a:t>2/2</a:t>
            </a:r>
            <a:endParaRPr lang="el-GR" dirty="0"/>
          </a:p>
        </p:txBody>
      </p:sp>
      <p:pic>
        <p:nvPicPr>
          <p:cNvPr id="5" name="Picture 4" descr="C:\Documents and Settings\user\Desktop\DSC_0065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642910" y="1857364"/>
            <a:ext cx="4288351" cy="40719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6" name="Group 8"/>
          <p:cNvGrpSpPr/>
          <p:nvPr/>
        </p:nvGrpSpPr>
        <p:grpSpPr>
          <a:xfrm>
            <a:off x="5143504" y="1857364"/>
            <a:ext cx="3474216" cy="4071966"/>
            <a:chOff x="5143504" y="1857364"/>
            <a:chExt cx="3474216" cy="4071966"/>
          </a:xfrm>
        </p:grpSpPr>
        <p:pic>
          <p:nvPicPr>
            <p:cNvPr id="7" name="Picture 2" descr="Visioscan principl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43504" y="1857364"/>
              <a:ext cx="3437640" cy="40719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8" name="Ορθογώνιο 7"/>
            <p:cNvSpPr/>
            <p:nvPr/>
          </p:nvSpPr>
          <p:spPr>
            <a:xfrm>
              <a:off x="6786578" y="5643578"/>
              <a:ext cx="1831142" cy="2769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el-GR" sz="1200" dirty="0">
                  <a:solidFill>
                    <a:prstClr val="white"/>
                  </a:solidFill>
                  <a:latin typeface="Calibri"/>
                </a:rPr>
                <a:t>Courage and Khazaka (Ltd)</a:t>
              </a:r>
              <a:endParaRPr lang="el-GR" altLang="el-GR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38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620394"/>
              </p:ext>
            </p:extLst>
          </p:nvPr>
        </p:nvGraphicFramePr>
        <p:xfrm>
          <a:off x="59886" y="3140968"/>
          <a:ext cx="9024229" cy="283921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82643"/>
                <a:gridCol w="2161741"/>
                <a:gridCol w="522866"/>
                <a:gridCol w="618878"/>
                <a:gridCol w="781374"/>
                <a:gridCol w="548266"/>
                <a:gridCol w="738766"/>
                <a:gridCol w="583191"/>
                <a:gridCol w="476828"/>
                <a:gridCol w="559823"/>
                <a:gridCol w="749853"/>
              </a:tblGrid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chemeClr val="tx1"/>
                          </a:solidFill>
                          <a:effectLst/>
                        </a:rPr>
                        <a:t>Εθελοντής</a:t>
                      </a:r>
                      <a:endParaRPr lang="el-G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chemeClr val="tx1"/>
                          </a:solidFill>
                          <a:effectLst/>
                        </a:rPr>
                        <a:t>Περιοχή δέρματος</a:t>
                      </a:r>
                      <a:endParaRPr lang="el-G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NRJ</a:t>
                      </a:r>
                      <a:endParaRPr lang="el-G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VAR</a:t>
                      </a:r>
                      <a:endParaRPr lang="el-G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CONT</a:t>
                      </a:r>
                      <a:endParaRPr lang="el-G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ENT</a:t>
                      </a:r>
                      <a:endParaRPr lang="el-G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HOM</a:t>
                      </a:r>
                      <a:endParaRPr lang="el-G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Sesc</a:t>
                      </a:r>
                      <a:endParaRPr lang="el-G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Ser</a:t>
                      </a:r>
                      <a:endParaRPr lang="el-G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Sew</a:t>
                      </a:r>
                      <a:endParaRPr lang="el-G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Sesm</a:t>
                      </a:r>
                      <a:endParaRPr lang="el-G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1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Αριστερό αντιβράχιο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Πόδι της χήνας (αριστερά)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94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2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…..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…..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….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….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…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Αποτελέσματα - </a:t>
            </a:r>
            <a:r>
              <a:rPr lang="el-GR" sz="3600" dirty="0" smtClean="0"/>
              <a:t>Παρατηρήσεις</a:t>
            </a:r>
            <a:endParaRPr lang="el-GR" sz="3600" dirty="0"/>
          </a:p>
        </p:txBody>
      </p:sp>
      <p:sp>
        <p:nvSpPr>
          <p:cNvPr id="3" name="Ορθογώνιο 2"/>
          <p:cNvSpPr/>
          <p:nvPr/>
        </p:nvSpPr>
        <p:spPr>
          <a:xfrm>
            <a:off x="179512" y="1816948"/>
            <a:ext cx="8784976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sz="2200" dirty="0">
                <a:latin typeface="+mn-lt"/>
              </a:rPr>
              <a:t>Υπολογίζονται οι παράμετροι: </a:t>
            </a:r>
            <a:r>
              <a:rPr lang="el-GR" sz="2200" b="1" dirty="0">
                <a:solidFill>
                  <a:srgbClr val="404F21"/>
                </a:solidFill>
                <a:latin typeface="+mn-lt"/>
              </a:rPr>
              <a:t>Ενέργεια</a:t>
            </a:r>
            <a:r>
              <a:rPr lang="el-GR" sz="2200" dirty="0">
                <a:latin typeface="+mn-lt"/>
              </a:rPr>
              <a:t> (NRJ), </a:t>
            </a:r>
            <a:r>
              <a:rPr lang="el-GR" sz="2200" b="1" dirty="0">
                <a:solidFill>
                  <a:srgbClr val="404F21"/>
                </a:solidFill>
                <a:latin typeface="+mn-lt"/>
              </a:rPr>
              <a:t>Αποφολίδωση</a:t>
            </a:r>
            <a:r>
              <a:rPr lang="el-GR" sz="2200" dirty="0">
                <a:latin typeface="+mn-lt"/>
              </a:rPr>
              <a:t> (Sesc</a:t>
            </a:r>
            <a:r>
              <a:rPr lang="el-GR" sz="2200" dirty="0" smtClean="0">
                <a:latin typeface="+mn-lt"/>
              </a:rPr>
              <a:t>)</a:t>
            </a:r>
            <a:r>
              <a:rPr lang="en-US" sz="2200" dirty="0" smtClean="0">
                <a:latin typeface="+mn-lt"/>
              </a:rPr>
              <a:t>, </a:t>
            </a:r>
            <a:r>
              <a:rPr lang="el-GR" sz="2200" b="1" dirty="0" smtClean="0">
                <a:solidFill>
                  <a:srgbClr val="404F21"/>
                </a:solidFill>
                <a:latin typeface="+mn-lt"/>
              </a:rPr>
              <a:t>Γραμμές</a:t>
            </a:r>
            <a:r>
              <a:rPr lang="el-GR" sz="2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200" dirty="0" smtClean="0">
                <a:latin typeface="+mn-lt"/>
              </a:rPr>
              <a:t>(</a:t>
            </a:r>
            <a:r>
              <a:rPr lang="en-US" sz="2200" dirty="0" smtClean="0">
                <a:latin typeface="+mn-lt"/>
              </a:rPr>
              <a:t>Sew)</a:t>
            </a:r>
            <a:r>
              <a:rPr lang="el-GR" sz="2200" dirty="0" smtClean="0">
                <a:latin typeface="+mn-lt"/>
              </a:rPr>
              <a:t> </a:t>
            </a:r>
            <a:r>
              <a:rPr lang="el-GR" sz="2200" dirty="0">
                <a:latin typeface="+mn-lt"/>
              </a:rPr>
              <a:t>κλπ</a:t>
            </a:r>
            <a:r>
              <a:rPr lang="el-GR" sz="2200" dirty="0" smtClean="0">
                <a:latin typeface="+mn-lt"/>
              </a:rPr>
              <a:t>.</a:t>
            </a:r>
          </a:p>
          <a:p>
            <a:r>
              <a:rPr lang="el-GR" sz="2200" dirty="0">
                <a:latin typeface="+mn-lt"/>
              </a:rPr>
              <a:t>Θερμοκρασία </a:t>
            </a:r>
            <a:r>
              <a:rPr lang="el-GR" sz="2200" dirty="0" smtClean="0">
                <a:latin typeface="+mn-lt"/>
              </a:rPr>
              <a:t>=…, </a:t>
            </a:r>
            <a:r>
              <a:rPr lang="el-GR" sz="2200" dirty="0">
                <a:latin typeface="+mn-lt"/>
              </a:rPr>
              <a:t>Υγρασία </a:t>
            </a:r>
            <a:r>
              <a:rPr lang="el-GR" sz="2200" dirty="0" smtClean="0">
                <a:latin typeface="+mn-lt"/>
              </a:rPr>
              <a:t>=…</a:t>
            </a:r>
            <a:endParaRPr lang="el-GR" sz="2200" dirty="0"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5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1_tem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late1">
  <a:themeElements>
    <a:clrScheme name="Προσαρμοσμένο 1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temlate1</Template>
  <TotalTime>37</TotalTime>
  <Words>939</Words>
  <Application>Microsoft Office PowerPoint</Application>
  <PresentationFormat>Προβολή στην οθόνη (4:3)</PresentationFormat>
  <Paragraphs>144</Paragraphs>
  <Slides>16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16</vt:i4>
      </vt:variant>
    </vt:vector>
  </HeadingPairs>
  <TitlesOfParts>
    <vt:vector size="19" baseType="lpstr">
      <vt:lpstr>1_temlate1</vt:lpstr>
      <vt:lpstr>temlate1</vt:lpstr>
      <vt:lpstr>OC_template_updated</vt:lpstr>
      <vt:lpstr>Ειδική Κοσμητολογία (Ε)</vt:lpstr>
      <vt:lpstr>Αρχή της μεθόδου</vt:lpstr>
      <vt:lpstr>Προετοιμασία του χώρου μέτρησης</vt:lpstr>
      <vt:lpstr>Προετοιμασία του εθελοντή 1/2</vt:lpstr>
      <vt:lpstr>Προετοιμασία του εθελοντή 2/2</vt:lpstr>
      <vt:lpstr>Όργανα και συσκευές</vt:lpstr>
      <vt:lpstr>Εκτέλεση της άσκησης 1/2</vt:lpstr>
      <vt:lpstr>Εκτέλεση της άσκησης 2/2</vt:lpstr>
      <vt:lpstr>Αποτελέσματα - Παρατηρήσεις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Ειδική Κοσμητολογία - Ε</dc:title>
  <dc:creator>opencourses@teiath.gr</dc:creator>
  <cp:lastModifiedBy>natasakar new</cp:lastModifiedBy>
  <cp:revision>9</cp:revision>
  <dcterms:created xsi:type="dcterms:W3CDTF">2015-02-05T07:36:41Z</dcterms:created>
  <dcterms:modified xsi:type="dcterms:W3CDTF">2015-04-15T12:21:31Z</dcterms:modified>
</cp:coreProperties>
</file>