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2" r:id="rId3"/>
    <p:sldMasterId id="2147483723" r:id="rId4"/>
  </p:sldMasterIdLst>
  <p:notesMasterIdLst>
    <p:notesMasterId r:id="rId42"/>
  </p:notesMasterIdLst>
  <p:handoutMasterIdLst>
    <p:handoutMasterId r:id="rId43"/>
  </p:handoutMasterIdLst>
  <p:sldIdLst>
    <p:sldId id="25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301" r:id="rId34"/>
    <p:sldId id="262" r:id="rId35"/>
    <p:sldId id="269" r:id="rId36"/>
    <p:sldId id="299" r:id="rId37"/>
    <p:sldId id="300" r:id="rId38"/>
    <p:sldId id="266" r:id="rId39"/>
    <p:sldId id="267" r:id="rId40"/>
    <p:sldId id="261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29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79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5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49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02896" y="626511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4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/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rgbClr val="A50021"/>
              </a:buClr>
              <a:defRPr/>
            </a:lvl3pPr>
            <a:lvl4pPr>
              <a:buClr>
                <a:srgbClr val="A50021"/>
              </a:buClr>
              <a:defRPr/>
            </a:lvl4pPr>
            <a:lvl5pPr>
              <a:buClr>
                <a:srgbClr val="A50021"/>
              </a:buClr>
              <a:defRPr/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02896" y="6265118"/>
            <a:ext cx="2133600" cy="476250"/>
          </a:xfrm>
          <a:ln/>
        </p:spPr>
        <p:txBody>
          <a:bodyPr/>
          <a:lstStyle>
            <a:lvl1pPr>
              <a:defRPr b="0"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052736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7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02896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322519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21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986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173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96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6256" y="6265118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C69-F127-4E0A-B5BA-8E15EBCF7F9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1990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1363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486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3900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3643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0819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l-G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0199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9569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241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0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6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5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8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0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2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4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3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4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6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9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1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7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7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9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7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6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4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0888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81099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9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2.aofoundation.org/wps/portal/!ut/p/c1/04_SB8K8xLLM9MSSzPy8xBz9CP0os3hng7BARydDRwMLcw83AyNzRwt3vzBvIwMDI6B8JB55A9J0uwa5Ghh5GfuZmRh4GhoYGJOk293AAyjoFeJm6WfsQrLdBhYBQHknU39Dk-AAI6BhBHT7eeTnpuoX5IaGhkaUKwIAWViPnA!!/dl2/d1/L2dJQSEvUUt3QS9ZQnB3LzZfQzBWUUFCMUEwR0w0NjBJRUlHMEhQNDAwMDA!/?contentUrl=/inn/app/2005/nails/Expert_Retrograde_Antegrade_Femoral_Nail_R-AFN.jsp&amp;language=en&amp;title=Expert+Retrograde+/+Antegrade+Femoral+Nail+(R/AFN)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2.aofoundation.org/wps/portal/!ut/p/c1/04_SB8K8xLLM9MSSzPy8xBz9CP0os3hng7BARydDRwMLcw83AyNzRwt3vzBvIwMDI6B8JB55A9J0uwa5Ghh5GfuZmRh4GhoYGJOk293AAyjoFeJm6WfsQrLdBhYBQHknU39Dk-AAI6BhBHT7eeTnpuoX5IaGhkaUKwIAWViPnA!!/dl2/d1/L2dJQSEvUUt3QS9ZQnB3LzZfQzBWUUFCMUEwR0w0NjBJRUlHMEhQNDAwMDA!/?contentUrl=/inn/app/2005/nails/Expert_Retrograde_Antegrade_Femoral_Nail_R-AFN.jsp&amp;language=en&amp;title=Expert+Retrograde+/+Antegrade+Femoral+Nail+(R/AFN)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2.aofoundation.org/wps/portal/surgery?showPage=redfix&amp;bone=Femur&amp;segment=Distal&amp;classification=33-A2&amp;treatment&amp;method=CRIF&amp;implantstype=Retrograde+nailing&amp;redfix_url=128523841336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2.aofoundation.org/wps/portal/surgery?showPage=redfix&amp;bone=Femur&amp;segment=Shaft&amp;classification=32-B1&amp;treatment=&amp;method=ORIF%20(open%20reduction%20internal%20fixation)&amp;implantstype=Lag%20screw%20with%20protection%20plate%20(midshaft)&amp;approach=&amp;redfix_url=1285238481287&amp;Language=e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hyperlink" Target="https://www2.aofoundation.org/wps/portal/!ut/p/c1/04_SB8K8xLLM9MSSzPy8xBz9CP0os3hng7BARydDRwMLcw83AyNzRwt3vzBvIwMDI6B8JB55A9J0uwa5Ghh5GfuZmRh4GhoYGJOk293AAyjoFeJm6WfsQrLdBhYBQHknU39Dk-AAI6BhBHT7eeTnpuoX5IaGhkaUKwIAWViPnA!!/dl2/d1/L2dJQSEvUUt3QS9ZQnB3LzZfQzBWUUFCMUEwR0w0NjBJRUlHMEhQNDAwMDA!/?contentUrl=/inn/app/2005/nails/Expert_Retrograde_Antegrade_Femoral_Nail_R-AFN.jsp&amp;language=en&amp;title=Expert+Retrograde+/+Antegrade+Femoral+Nail+(R/AFN)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2.aofoundation.org/wps/portal/!ut/p/c1/04_SB8K8xLLM9MSSzPy8xBz9CP0os3hng7BARydDRwMLcw83AyNzRwt3vzBvIwMDI6B8JB55A9J0uwa5Ghh5GfuZmRh4GhoYGJOk293AAyjoFeJm6WfsQrLdBhYBQHknU39Dk-AAI6BhBHT7eeTnpuoX5IaGhkaUKwIAWViPnA!!/dl2/d1/L2dJQSEvUUt3QS9ZQnB3LzZfQzBWUUFCMUEwR0w0NjBJRUlHMEhQNDAwMDA!/?contentUrl=/inn/app/2005/nails/Expert_Retrograde_Antegrade_Femoral_Nail_R-AFN.jsp&amp;language=en&amp;title=Expert+Retrograde+/+Antegrade+Femoral+Nail+(R/AFN)" TargetMode="Externa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foundation.org/Structure/Pages/default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nc-sa/3.0/u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170865"/>
            <a:ext cx="9144000" cy="1754079"/>
          </a:xfrm>
        </p:spPr>
        <p:txBody>
          <a:bodyPr>
            <a:no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Άσκηση στη Φυσικοθεραπεία Μυοσκελετικών Κακώσεων και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2961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5</a:t>
            </a:r>
            <a:r>
              <a:rPr lang="el-GR" sz="2600" dirty="0"/>
              <a:t>: Φυσικοθεραπευτική Αποκατάσταση </a:t>
            </a:r>
            <a:r>
              <a:rPr lang="el-GR" sz="2600" dirty="0" smtClean="0"/>
              <a:t>μετά </a:t>
            </a:r>
            <a:r>
              <a:rPr lang="el-GR" sz="2600" dirty="0"/>
              <a:t>από  Χειρουργική Αντιμετώπιση Καταγμάτων </a:t>
            </a:r>
            <a:r>
              <a:rPr lang="el-GR" sz="2600" dirty="0" smtClean="0"/>
              <a:t>Διάφυσης </a:t>
            </a:r>
            <a:r>
              <a:rPr lang="el-GR" sz="2600" dirty="0"/>
              <a:t>Μηριαίου Οστού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92487" y="4213537"/>
            <a:ext cx="4427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+mn-lt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Γεώργιος Παπαθανασίου,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ΦΘ,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MSc, PhD</a:t>
            </a:r>
            <a:endParaRPr lang="el-GR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395536" y="4213537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+mn-lt"/>
              </a:rPr>
              <a:t>Σοφία Στάση, 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ΦΘ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,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MSc</a:t>
            </a:r>
            <a:endParaRPr lang="el-GR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Εργαστηριακή Συνεργάτης</a:t>
            </a: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Γλυφανισμός (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reaming)</a:t>
            </a:r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b="1" baseline="-2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[2/2]</a:t>
            </a:r>
            <a:endParaRPr lang="el-GR" b="1" baseline="-25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35896" y="1556792"/>
            <a:ext cx="5256584" cy="416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Μειονεκτήματα γλυφανισμού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Ο γλυφανισμός επιδρά δυσμενώς στην αιμάτωση του μηριαίου οστού και προκαλεί μεγαλύτερη βλάβη στην ενδοοστική κυκλοφορία.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Επίσης, αυξάνεται η πιθανότητα εμβολής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λόγω μεταφοράς των προϊόντων του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γλυφανισμού από τον μυελό των οστών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στους πνεύμονες.</a:t>
            </a:r>
          </a:p>
        </p:txBody>
      </p:sp>
      <p:pic>
        <p:nvPicPr>
          <p:cNvPr id="2050" name="Picture 2" descr="C:\Users\SONIA\Desktop\1-2-rea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131696" cy="425015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Ορθογώνιο 8"/>
          <p:cNvSpPr/>
          <p:nvPr/>
        </p:nvSpPr>
        <p:spPr>
          <a:xfrm>
            <a:off x="989276" y="6021288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ροσωπικό αρχείο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Τύποι Ενδομυελικών Ηλώσεων Μηριαίου</a:t>
            </a:r>
            <a:endParaRPr lang="el-GR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115714" name="Picture 2" descr="https://www2.aofoundation.org/AOFileServer/PortalFiles?FilePath=/Extranet/en/_img/inn/new/2005/slides/Expert_Retro_Ante_Femoral_1.jpg"/>
          <p:cNvPicPr>
            <a:picLocks noChangeAspect="1" noChangeArrowheads="1"/>
          </p:cNvPicPr>
          <p:nvPr/>
        </p:nvPicPr>
        <p:blipFill>
          <a:blip r:embed="rId3" cstate="print"/>
          <a:srcRect r="2353"/>
          <a:stretch>
            <a:fillRect/>
          </a:stretch>
        </p:blipFill>
        <p:spPr bwMode="auto">
          <a:xfrm>
            <a:off x="1547664" y="1556792"/>
            <a:ext cx="5976664" cy="453650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7 - Ορθογώνιο"/>
          <p:cNvSpPr/>
          <p:nvPr/>
        </p:nvSpPr>
        <p:spPr>
          <a:xfrm>
            <a:off x="5292080" y="2348880"/>
            <a:ext cx="2210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Ορθόδρομη </a:t>
            </a:r>
          </a:p>
          <a:p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Ενδομυελική Ήλωση </a:t>
            </a:r>
            <a:endParaRPr lang="el-GR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475656" y="4653136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Ανάστροφη </a:t>
            </a:r>
          </a:p>
          <a:p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Ενδομυελική Ήλωση </a:t>
            </a:r>
            <a:endParaRPr lang="el-GR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Ορθογώνιο 7"/>
          <p:cNvSpPr/>
          <p:nvPr/>
        </p:nvSpPr>
        <p:spPr>
          <a:xfrm>
            <a:off x="2769775" y="6165304"/>
            <a:ext cx="3532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Surgery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Ορθόδρομη Ενδομυελική Ήλωση Μηριαίου</a:t>
            </a:r>
            <a:endParaRPr lang="el-GR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114692" name="Picture 4" descr="https://www2.aofoundation.org/AOFileServerSurgery/MyPortalFiles?FilePath=/Surgery/en/_img/surgery/04-Approaches/32/nail_ante_troc-A11/32_A11_1b_5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168352" cy="234692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9 - Ορθογώνιο"/>
          <p:cNvSpPr/>
          <p:nvPr/>
        </p:nvSpPr>
        <p:spPr>
          <a:xfrm>
            <a:off x="4139952" y="3774241"/>
            <a:ext cx="46085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Ένα εσφαλμένο σημείο εισόδου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μπορεί να οδηγήσει σε ιατρογενές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κάταγμα είτε του οπίσθιου ή του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πρόσθιου τοιχώματος του μείζονος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τροχαντήρα.</a:t>
            </a:r>
            <a:endParaRPr lang="en-US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23528" y="1540530"/>
            <a:ext cx="8784976" cy="2153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Στην προσθιοπίσθια προβολή, η σωστή θέση για το σημείο εισόδου είναι ακριβώς δίπλα στην κορυφή (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tip)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του μείζονος τροχαντήρα.</a:t>
            </a:r>
            <a:endParaRPr lang="el-GR" sz="1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Στην κάθετη προβολή, η είσοδος πρέπει να είναι ακριβώς στο κέντρο του τροχαντήρα, προκειμένου να αποφευχθεί ο έκκεντρος γλυφανισμός.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501523" y="6184485"/>
            <a:ext cx="35324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Surgery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Ανάστροφη Ενδομυελική Ήλωση Μηριαίου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923928" y="1772816"/>
            <a:ext cx="4968552" cy="443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Στην ανάστροφη ενδομυελική ήλωση, το σημείο εισόδου για τον ήλο είναι σε νοητή ευθεία με τον άξονα του μυελικού σωλήνα, ακριβώς κάτω από την κορυφή της μεσοκονδύλιας εντομής. 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Συνεπώς, η σωστή θέση βρίσκεται πρόσθια και πλευρικά από την εγγύς πρόσφυση του οπίσθιου χιαστού συνδέσμου.</a:t>
            </a:r>
            <a:endParaRPr lang="el-GR" sz="24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16738" name="Picture 2" descr="https://www2.aofoundation.org/AOFileServerSurgery/MyPortalFiles?FilePath=/Surgery/en/_img/surgery/04-Approaches/33/A30-retrograde-nailing/33_A30_i30_540.gif"/>
          <p:cNvPicPr>
            <a:picLocks noChangeAspect="1" noChangeArrowheads="1"/>
          </p:cNvPicPr>
          <p:nvPr/>
        </p:nvPicPr>
        <p:blipFill rotWithShape="1">
          <a:blip r:embed="rId3" cstate="print"/>
          <a:srcRect l="19715" r="-585"/>
          <a:stretch/>
        </p:blipFill>
        <p:spPr bwMode="auto">
          <a:xfrm>
            <a:off x="395536" y="1988840"/>
            <a:ext cx="3348000" cy="310252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Ορθογώνιο 7"/>
          <p:cNvSpPr/>
          <p:nvPr/>
        </p:nvSpPr>
        <p:spPr>
          <a:xfrm>
            <a:off x="392569" y="5240233"/>
            <a:ext cx="3348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Localization of entry point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Εσωτερική Οστεοσύνθεση</a:t>
            </a:r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endParaRPr lang="el-GR" b="1" dirty="0" smtClean="0">
              <a:solidFill>
                <a:srgbClr val="A50021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1584176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Σε σφηνοειδή, σπειροειδή ή κατάγματα με «γωνίωση» χρησιμοποιούνται και διακαταγματικοί κοχλίες για την ορθότερη ανάταξη του κατάγματος, οι οποίοι μπορεί να παραμείνουν ελεύθεροι ή να προσαρμοστούν στην πλάκα.</a:t>
            </a:r>
            <a:endParaRPr lang="en-US" sz="22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4" name="Line 43"/>
          <p:cNvSpPr>
            <a:spLocks noChangeShapeType="1"/>
          </p:cNvSpPr>
          <p:nvPr/>
        </p:nvSpPr>
        <p:spPr bwMode="auto">
          <a:xfrm>
            <a:off x="323528" y="1052736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482" name="Picture 2" descr="Princip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35451"/>
            <a:ext cx="3291840" cy="24384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- Ορθογώνιο"/>
          <p:cNvSpPr/>
          <p:nvPr/>
        </p:nvSpPr>
        <p:spPr>
          <a:xfrm>
            <a:off x="3864669" y="2852936"/>
            <a:ext cx="4968552" cy="387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Η πλάκα εφαρμόζεται πλευρικά και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έκκεντρα ως προς τον μηχανικό άξονα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του οστού, διαφυλάσσοντας το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υποκείμενο οστό από ανεπιθύμητα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φορτία στρέψης ή κάμψης.</a:t>
            </a:r>
            <a:endParaRPr lang="el-GR" sz="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Οι κοχλίες συμπιέζουν την πλάκα στο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οστό και απορροφούν ένα ποσοστό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από τις δυνάμεις που ασκούνται σε αυτό λόγω της μυϊκής δραστηριότητας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και της φόρτισης του σκέλους.</a:t>
            </a:r>
          </a:p>
        </p:txBody>
      </p:sp>
      <p:sp>
        <p:nvSpPr>
          <p:cNvPr id="9" name="Ορθογώνιο 7"/>
          <p:cNvSpPr/>
          <p:nvPr/>
        </p:nvSpPr>
        <p:spPr>
          <a:xfrm>
            <a:off x="863348" y="5652743"/>
            <a:ext cx="2356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Plate length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Εξωτερική Οστεοσύνθεση</a:t>
            </a:r>
            <a:endParaRPr lang="el-GR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Στα </a:t>
            </a:r>
            <a:r>
              <a:rPr lang="el-GR" dirty="0">
                <a:solidFill>
                  <a:srgbClr val="000000"/>
                </a:solidFill>
                <a:effectLst/>
                <a:latin typeface="Calibri" pitchFamily="34" charset="0"/>
              </a:rPr>
              <a:t>κατάγματα της διάφυσης του μηριαίου οστού, η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εξωτερική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οστεοσύνθεση </a:t>
            </a:r>
            <a:r>
              <a:rPr lang="el-GR" dirty="0">
                <a:solidFill>
                  <a:srgbClr val="000000"/>
                </a:solidFill>
                <a:effectLst/>
                <a:latin typeface="Calibri" pitchFamily="34" charset="0"/>
              </a:rPr>
              <a:t>μπορεί να χρησιμοποιηθεί ως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προσωρινή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σταθεροποίηση </a:t>
            </a:r>
            <a:r>
              <a:rPr lang="el-GR" dirty="0">
                <a:solidFill>
                  <a:srgbClr val="000000"/>
                </a:solidFill>
                <a:effectLst/>
                <a:latin typeface="Calibri" pitchFamily="34" charset="0"/>
              </a:rPr>
              <a:t>ή ως οριστική αντιμετώπιση μέχρι την πλήρη πώρωση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l-GR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000000"/>
                </a:solidFill>
                <a:effectLst/>
                <a:latin typeface="Calibri" pitchFamily="34" charset="0"/>
              </a:rPr>
              <a:t>Συχνά, όταν ένας ασθενής έχει πολλαπλές κακώσεις και η κατάσταση της υγείας του δεν επιτρέπει την χειρουργική επέμβαση που επιβάλλεται για την σταθεροποίηση του κατάγματος, γίνεται εξωτερική οστεοσύνθεση. Ο κυριότερος λόγος είναι ότι εφαρμόζεται εύκολα και παρέχει καλή,  προσωρινή σταθερότητα έως ότου ο ασθενής είναι αρκετά υγιής για την τελική χειρουργική αντιμετώπιση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l-GR" dirty="0">
              <a:effectLst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62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Τύποι Εξωτερικής Οστεοσύνθεσης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b="1" baseline="-2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[1/2]</a:t>
            </a:r>
            <a:endParaRPr lang="el-GR" b="1" baseline="-25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987825" y="1340768"/>
            <a:ext cx="61561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Μονόπλευρη οστεοσύνθεση, ενός επιπέδου και μονού βραχίονα.</a:t>
            </a:r>
          </a:p>
          <a:p>
            <a:pPr marL="360363"/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Unilateral uniplanar single-tube fixator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3" cstate="print"/>
          <a:srcRect t="14193" b="7421"/>
          <a:stretch>
            <a:fillRect/>
          </a:stretch>
        </p:blipFill>
        <p:spPr bwMode="auto">
          <a:xfrm>
            <a:off x="683568" y="1268760"/>
            <a:ext cx="2088232" cy="117071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8 - Ορθογώνιο"/>
          <p:cNvSpPr/>
          <p:nvPr/>
        </p:nvSpPr>
        <p:spPr>
          <a:xfrm>
            <a:off x="2987825" y="3997513"/>
            <a:ext cx="61561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Μονόπλευρη αρθρωτή οστεοσύνθεση, ενός επιπέδου και μονού βραχίονα.</a:t>
            </a:r>
          </a:p>
          <a:p>
            <a:pPr marL="360363"/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Unilateral uniplanar single-tube modular fixator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4" cstate="print"/>
          <a:srcRect t="21251" b="7875"/>
          <a:stretch>
            <a:fillRect/>
          </a:stretch>
        </p:blipFill>
        <p:spPr bwMode="auto">
          <a:xfrm>
            <a:off x="683568" y="3861048"/>
            <a:ext cx="2088232" cy="117208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10 - Ορθογώνιο"/>
          <p:cNvSpPr/>
          <p:nvPr/>
        </p:nvSpPr>
        <p:spPr>
          <a:xfrm>
            <a:off x="2987825" y="5229200"/>
            <a:ext cx="61561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Μονόπλευρη αρθρωτή οστεοσύνθεση, ενός επιπέδου, με δύο βραχίονες.</a:t>
            </a:r>
          </a:p>
          <a:p>
            <a:pPr marL="360363"/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Unilateral uniplanar double-tube modular fixator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7770" name="Picture 10"/>
          <p:cNvPicPr>
            <a:picLocks noChangeAspect="1" noChangeArrowheads="1"/>
          </p:cNvPicPr>
          <p:nvPr/>
        </p:nvPicPr>
        <p:blipFill>
          <a:blip r:embed="rId5" cstate="print"/>
          <a:srcRect t="22482" b="7383"/>
          <a:stretch>
            <a:fillRect/>
          </a:stretch>
        </p:blipFill>
        <p:spPr bwMode="auto">
          <a:xfrm>
            <a:off x="683568" y="5229200"/>
            <a:ext cx="2129416" cy="110628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12 - Ορθογώνιο"/>
          <p:cNvSpPr/>
          <p:nvPr/>
        </p:nvSpPr>
        <p:spPr>
          <a:xfrm>
            <a:off x="2987824" y="2564904"/>
            <a:ext cx="61561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Μονόπλευρη, ενός επιπέδου οστεοσύνθεση, με δύο βραχίονες χωρίς διασύνδεση μεταξύ τους.</a:t>
            </a:r>
          </a:p>
          <a:p>
            <a:pPr marL="360363"/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Unilateral uniplanar double tube fixator without interconnecting tubes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7772" name="Picture 12"/>
          <p:cNvPicPr>
            <a:picLocks noChangeAspect="1" noChangeArrowheads="1"/>
          </p:cNvPicPr>
          <p:nvPr/>
        </p:nvPicPr>
        <p:blipFill>
          <a:blip r:embed="rId6" cstate="print"/>
          <a:srcRect t="21251" b="4144"/>
          <a:stretch>
            <a:fillRect/>
          </a:stretch>
        </p:blipFill>
        <p:spPr bwMode="auto">
          <a:xfrm>
            <a:off x="686969" y="2564904"/>
            <a:ext cx="2084831" cy="115212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Ορθογώνιο 7"/>
          <p:cNvSpPr/>
          <p:nvPr/>
        </p:nvSpPr>
        <p:spPr>
          <a:xfrm>
            <a:off x="344120" y="6383922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All from: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7"/>
              </a:rPr>
              <a:t>Surgery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Τύποι Εξωτερικής Οστεοσύνθεσης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b="1" baseline="-2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[2/2]</a:t>
            </a:r>
            <a:endParaRPr lang="el-GR" b="1" baseline="-25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10744" b="7389"/>
          <a:stretch>
            <a:fillRect/>
          </a:stretch>
        </p:blipFill>
        <p:spPr bwMode="auto">
          <a:xfrm>
            <a:off x="673220" y="4038029"/>
            <a:ext cx="3754764" cy="227697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1329" y="1476436"/>
            <a:ext cx="2168712" cy="201622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13 - Ορθογώνιο"/>
          <p:cNvSpPr/>
          <p:nvPr/>
        </p:nvSpPr>
        <p:spPr>
          <a:xfrm>
            <a:off x="4604050" y="4293096"/>
            <a:ext cx="4208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Εξωτερική οστεοσύνθεση τριών επιπέδων.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Τ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riangular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Frame)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4283969" y="1761273"/>
            <a:ext cx="4528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Μονόπλευρη,  δύο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επίπεδων οστεοσύνθεση (πλαίσιο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δέλτα).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Unilateral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biplanar frame (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Delta Frame).</a:t>
            </a:r>
            <a:endParaRPr lang="el-GR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Ορθογώνιο 7"/>
          <p:cNvSpPr/>
          <p:nvPr/>
        </p:nvSpPr>
        <p:spPr>
          <a:xfrm>
            <a:off x="719129" y="6350307"/>
            <a:ext cx="3532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5"/>
              </a:rPr>
              <a:t>Surgery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Ορθογώνιο 7"/>
          <p:cNvSpPr/>
          <p:nvPr/>
        </p:nvSpPr>
        <p:spPr>
          <a:xfrm>
            <a:off x="1287708" y="3501578"/>
            <a:ext cx="2495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5"/>
              </a:rPr>
              <a:t>Surgery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Διάφυσης Μηριαίου</a:t>
            </a:r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[1/4]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 στο σχεδιασμό του προγράμματος με βάση τα κριτήρια ολοκλήρωσης των διακριτών σταδίων της Φ/Θ  αποκατάστασης: «Μέγιστη Προστασία – Μερική Προστασία – Στάδιο Ελεύθερων Δραστηριοτήτων».</a:t>
            </a:r>
            <a:endParaRPr lang="el-GR" b="1" dirty="0">
              <a:solidFill>
                <a:srgbClr val="A5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None/>
              <a:defRPr/>
            </a:pP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[Παπαθανασίου Γ, 2003 &amp; 2004]</a:t>
            </a:r>
            <a:endParaRPr lang="el-GR" sz="180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Τα κύρια κριτήρια σταδιοποίησης του προγράμματος αφορούν στην αξιολόγηση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 κλινικής εικόνας του ασθενούς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της διαδικασία πώρωσης του κατάγματος από τον θεράποντα χειρουργό, ενώ ιδιαίτερα σημαντική είναι η λειτουργική αξιολόγηση του ασθενούς από τον Φυσικοθεραπευτή (π.χ ικανότητα βάδισης χωρίς χωλότητα και πόνο).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60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Διάφυσης Μηριαίου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[2/4</a:t>
            </a:r>
            <a:r>
              <a:rPr lang="el-GR" sz="3200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6312"/>
            <a:ext cx="8229600" cy="4463008"/>
          </a:xfrm>
        </p:spPr>
        <p:txBody>
          <a:bodyPr/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Σε Φ/Θ αποκατάσταση κατάγματος που έχει χρησιμοποιηθεί η τεχνική του γλυφανισμού, η έναρξη φόρτισης του σκέλους πραγματοποιείται νωρίτερα, ή/και το ποσοστό της φόρτισης του σκέλους είναι μεγαλύτερο σε σχέση με κατάγματα στα οποία δεν έχει χρησιμοποιηθεί αυτή η τεχνική, διότι με τον γλυφανισμό αυξάνεται η επιφάνεια επαφής του οστού με τον ήλο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</a:t>
            </a: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εξασφαλίζοντας περισσότερη σταθερότητα.</a:t>
            </a:r>
            <a:endParaRPr lang="el-GR" sz="2400" dirty="0" smtClean="0">
              <a:solidFill>
                <a:srgbClr val="D5200D"/>
              </a:solidFill>
              <a:effectLst/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18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372200" y="50758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Magee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 et al, 2007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Θεματική Ενότητα </a:t>
            </a:r>
            <a:r>
              <a:rPr lang="el-GR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5</a:t>
            </a:r>
            <a:endParaRPr lang="el-G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-35496" y="2132856"/>
            <a:ext cx="914400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«Φυσικοθεραπευτική Αποκατάσταση</a:t>
            </a:r>
            <a:r>
              <a:rPr lang="en-US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μετά από Χειρουργική Αντιμετώπιση Καταγμάτων Διάφυσης Μηριαίου Οστού»</a:t>
            </a:r>
            <a:endParaRPr lang="el-GR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Διάφυσης Μηριαίου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[3/4</a:t>
            </a:r>
            <a:r>
              <a:rPr lang="el-GR" sz="3200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SzPct val="100000"/>
              <a:defRPr/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itchFamily="34" charset="0"/>
              </a:rPr>
              <a:t>Σε Εξωτερική </a:t>
            </a:r>
            <a:r>
              <a:rPr lang="el-GR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Οστεοσύνθεση:</a:t>
            </a:r>
            <a:endParaRPr lang="en-US" sz="2400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Λόγω της ύπαρξης καρφίδων (βελόνων) στην περιοχή του τετρακέφαλου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,</a:t>
            </a: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 μπορεί η κινητικότητα της άρθρωσης του γόνατος να είναι μειωμένη.</a:t>
            </a:r>
            <a:endParaRPr lang="el-GR" sz="2400" dirty="0" smtClean="0"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Η τροχιά της κάμψης του γόνατος είναι σχετικά μικρότερη, διότι κατά τη διάρκεια της επέμβασης οι καρφίδες τοποθετούνται με την άρθρωση του γόνατος σε θέση έκτασης.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7" name="TextBox 1"/>
          <p:cNvSpPr txBox="1"/>
          <p:nvPr/>
        </p:nvSpPr>
        <p:spPr>
          <a:xfrm>
            <a:off x="5652120" y="52292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Hoppenfeld – Murthy, 2000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Διάφυσης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Μηριαίου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[4/4</a:t>
            </a:r>
            <a:r>
              <a:rPr lang="el-GR" sz="3200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="1" baseline="-16000" dirty="0" smtClean="0">
              <a:solidFill>
                <a:srgbClr val="A50021"/>
              </a:solidFill>
              <a:effectLst/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Κατά το στάδιο μέγιστης προστασίας, θα πρέπει να αποφεύγονται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οι έντονες παθητικές κινήσεις, ενώ η έμφαση δίνεται στην προοδευτική εφαρμογή υποβοηθούμενων ενεργητικών ασκήσεων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Κατά την περίοδο μη-φόρτισης του σκέλους, η κινησιοθεραπεία πρέπει να πραγματοποιείται εντατικά, με στόχο τη διατήρηση του εύρους κινητικότητας των αρθρώσεων και την ελαχιστοποίηση της απώλειας της μυϊκής δύναμης του σκέλους.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Κατά την έναρξη της βάδισης, προτιμάται η αξονική φόρτιση του σκέλους με το ποσοστό φόρτισης που κάθε φορά συστήνεται από τον θεράποντα χειρουργό.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6" name="TextBox 1"/>
          <p:cNvSpPr txBox="1"/>
          <p:nvPr/>
        </p:nvSpPr>
        <p:spPr>
          <a:xfrm>
            <a:off x="5652120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Hoppenfeld – Murthy, 2000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448272"/>
          </a:xfrm>
          <a:ln w="19050">
            <a:solidFill>
              <a:srgbClr val="9A0000"/>
            </a:solidFill>
          </a:ln>
        </p:spPr>
        <p:txBody>
          <a:bodyPr/>
          <a:lstStyle/>
          <a:p>
            <a:pPr lvl="0" eaLnBrk="1" hangingPunct="1"/>
            <a:r>
              <a:rPr lang="el-G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Κοτύλης</a:t>
            </a:r>
            <a:r>
              <a:rPr lang="el-G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και Μηριαίου </a:t>
            </a:r>
            <a:r>
              <a:rPr lang="el-G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Οστού</a:t>
            </a:r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</a:t>
            </a:r>
            <a:endParaRPr lang="el-GR" sz="4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72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</a:t>
            </a:r>
            <a:r>
              <a:rPr lang="el-G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/7]</a:t>
            </a:r>
            <a:endParaRPr lang="el-GR" b="1" dirty="0" smtClean="0">
              <a:solidFill>
                <a:schemeClr val="bg2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851920" y="1412776"/>
            <a:ext cx="4949742" cy="576064"/>
          </a:xfrm>
        </p:spPr>
        <p:txBody>
          <a:bodyPr/>
          <a:lstStyle/>
          <a:p>
            <a:pPr marL="360000" indent="-360000"/>
            <a:r>
              <a:rPr lang="el-GR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Καθιστή θέση</a:t>
            </a:r>
            <a:endParaRPr lang="el-GR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41988" name="Rectangle 7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991" name="Rectangle 79"/>
          <p:cNvSpPr>
            <a:spLocks noChangeArrowheads="1"/>
          </p:cNvSpPr>
          <p:nvPr/>
        </p:nvSpPr>
        <p:spPr bwMode="auto">
          <a:xfrm>
            <a:off x="-973138" y="17621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851920" y="1797784"/>
            <a:ext cx="4824536" cy="202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el-GR" sz="2200" b="1" dirty="0" smtClean="0">
                <a:solidFill>
                  <a:srgbClr val="A50021"/>
                </a:solidFill>
                <a:latin typeface="Calibri" pitchFamily="34" charset="0"/>
              </a:rPr>
              <a:t>ΠΡΟΣΟΧΗ</a:t>
            </a:r>
            <a:r>
              <a:rPr lang="el-GR" sz="2200" dirty="0" smtClean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στην εναλλαγή/μεταφορά    του ασθενούς από την ύπτια στην    καθιστή θέση, λόγω των στροφικών     φορτίων που ασκούνται στο     χειρουργημένο άκρο…</a:t>
            </a:r>
            <a:endParaRPr lang="el-G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51520" y="4149080"/>
            <a:ext cx="3744416" cy="163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… ειδικά εάν </a:t>
            </a:r>
            <a:r>
              <a:rPr lang="el-GR" sz="2200" dirty="0">
                <a:solidFill>
                  <a:srgbClr val="000000"/>
                </a:solidFill>
                <a:latin typeface="Calibri" pitchFamily="34" charset="0"/>
              </a:rPr>
              <a:t>ο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ασθενής έχει υποβληθεί σε αρθροπλαστική ή είναι μη-συνεργάσιμος (π.χ. πάσχει από άνοια).</a:t>
            </a:r>
            <a:endParaRPr lang="el-G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024336" cy="226986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450" y="3994735"/>
            <a:ext cx="3240360" cy="225361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Ορθογώνιο 8"/>
          <p:cNvSpPr/>
          <p:nvPr/>
        </p:nvSpPr>
        <p:spPr>
          <a:xfrm>
            <a:off x="3671900" y="6453336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8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79243"/>
            <a:ext cx="4104456" cy="245806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A50021"/>
              </a:buClr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  <a:r>
              <a:rPr lang="el-G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/7]</a:t>
            </a:r>
            <a:endParaRPr lang="el-GR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4258816" cy="223224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Εκπαίδευση του ασθενούς σε καθιστή θέση χωρίς στήριξη πλάτης (προσοχή στην στήριξη των ποδιών σε υποπόδιο).</a:t>
            </a:r>
            <a:endParaRPr lang="el-GR" sz="2400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75005"/>
            <a:ext cx="3744416" cy="224202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9 - Ευθύγραμμο βέλος σύνδεσης"/>
          <p:cNvCxnSpPr/>
          <p:nvPr/>
        </p:nvCxnSpPr>
        <p:spPr>
          <a:xfrm flipH="1">
            <a:off x="3851920" y="5661248"/>
            <a:ext cx="3168352" cy="0"/>
          </a:xfrm>
          <a:prstGeom prst="straightConnector1">
            <a:avLst/>
          </a:prstGeom>
          <a:ln w="762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V="1">
            <a:off x="7020272" y="3356992"/>
            <a:ext cx="0" cy="2304256"/>
          </a:xfrm>
          <a:prstGeom prst="straightConnector1">
            <a:avLst/>
          </a:prstGeom>
          <a:ln w="762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8"/>
          <p:cNvSpPr/>
          <p:nvPr/>
        </p:nvSpPr>
        <p:spPr>
          <a:xfrm>
            <a:off x="3671900" y="6464440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82809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l-GR" sz="3600" b="1" kern="0" dirty="0" smtClean="0">
              <a:solidFill>
                <a:srgbClr val="D5200D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2530"/>
            <a:ext cx="3528392" cy="285759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612" y="3284984"/>
            <a:ext cx="3709804" cy="285111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[3/7]</a:t>
            </a:r>
            <a:endParaRPr lang="el-GR" dirty="0">
              <a:latin typeface="Arial Narrow" panose="020B0606020202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114000"/>
              </a:lnSpc>
              <a:spcBef>
                <a:spcPct val="0"/>
              </a:spcBef>
              <a:buClr>
                <a:srgbClr val="990033"/>
              </a:buClr>
              <a:buSzPct val="100000"/>
              <a:defRPr/>
            </a:pPr>
            <a:r>
              <a:rPr lang="el-GR" sz="2400" kern="1200" dirty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Κατά τη διάρκεια της κινησιοθεραπείας στην καθιστή </a:t>
            </a:r>
            <a:r>
              <a:rPr lang="el-GR" sz="2400" kern="1200" dirty="0" smtClean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θέση,</a:t>
            </a:r>
            <a:r>
              <a:rPr lang="en-US" sz="2400" kern="1200" dirty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 </a:t>
            </a:r>
            <a:r>
              <a:rPr lang="el-GR" sz="2400" kern="1200" dirty="0" smtClean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το </a:t>
            </a:r>
            <a:r>
              <a:rPr lang="el-GR" sz="2400" kern="1200" dirty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μηριαίο πρέπει πάντα να υποστηρίζεται μέχρι την </a:t>
            </a:r>
            <a:r>
              <a:rPr lang="el-GR" sz="2400" kern="1200" dirty="0" smtClean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ιγνυακή </a:t>
            </a:r>
            <a:r>
              <a:rPr lang="el-GR" sz="2400" kern="1200" dirty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περιοχή, </a:t>
            </a:r>
            <a:r>
              <a:rPr lang="el-GR" sz="2400" kern="1200" dirty="0" smtClean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για </a:t>
            </a:r>
            <a:r>
              <a:rPr lang="el-GR" sz="2400" kern="1200" dirty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την αποφυγή εφαρμογής </a:t>
            </a:r>
            <a:r>
              <a:rPr lang="el-GR" sz="2400" kern="1200" dirty="0" smtClean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δυνάμεων</a:t>
            </a:r>
            <a:r>
              <a:rPr lang="en-US" sz="2400" kern="1200" dirty="0" smtClean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 </a:t>
            </a:r>
            <a:r>
              <a:rPr lang="el-GR" sz="2400" kern="1200" dirty="0" smtClean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παρεκτόπισης στην </a:t>
            </a:r>
            <a:r>
              <a:rPr lang="el-GR" sz="2400" kern="1200" dirty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περιοχή του κατάγματος</a:t>
            </a:r>
            <a:r>
              <a:rPr lang="el-GR" sz="2400" kern="1200" dirty="0" smtClean="0">
                <a:solidFill>
                  <a:srgbClr val="DADADA">
                    <a:lumMod val="10000"/>
                  </a:srgbClr>
                </a:solidFill>
                <a:effectLst/>
                <a:latin typeface="Calibri" pitchFamily="34" charset="0"/>
              </a:rPr>
              <a:t>.</a:t>
            </a:r>
            <a:endParaRPr lang="el-GR" sz="2400" kern="1200" dirty="0">
              <a:solidFill>
                <a:srgbClr val="DADADA">
                  <a:lumMod val="10000"/>
                </a:srgbClr>
              </a:solidFill>
              <a:effectLst/>
              <a:latin typeface="Calibri" pitchFamily="34" charset="0"/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13" name="Ορθογώνιο 8"/>
          <p:cNvSpPr/>
          <p:nvPr/>
        </p:nvSpPr>
        <p:spPr>
          <a:xfrm>
            <a:off x="3563888" y="6453336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A50021"/>
              </a:buClr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[4/7]</a:t>
            </a:r>
            <a:endParaRPr lang="el-GR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080120"/>
          </a:xfrm>
        </p:spPr>
        <p:txBody>
          <a:bodyPr/>
          <a:lstStyle/>
          <a:p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Διδάσκεται ο σωστός τρόπος βάδισης κατά το πρότυπο τριών χρόνων: «Π» -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χειρουργημένο άκρο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υγιές άκρο.</a:t>
            </a:r>
            <a:endParaRPr lang="el-GR" sz="2400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60" y="2624924"/>
            <a:ext cx="2365461" cy="346237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1156" y="2627822"/>
            <a:ext cx="2606040" cy="345948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30918"/>
            <a:ext cx="2257548" cy="345638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Ορθογώνιο 8"/>
          <p:cNvSpPr/>
          <p:nvPr/>
        </p:nvSpPr>
        <p:spPr>
          <a:xfrm>
            <a:off x="3671900" y="6381328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A50021"/>
              </a:buClr>
            </a:pPr>
            <a:r>
              <a:rPr lang="el-GR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b="1" baseline="-25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[5/7]</a:t>
            </a:r>
            <a:endParaRPr lang="el-GR" dirty="0" smtClean="0">
              <a:solidFill>
                <a:srgbClr val="9A0000"/>
              </a:solidFill>
              <a:effectLst/>
              <a:latin typeface="Calibri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51264"/>
          </a:xfrm>
        </p:spPr>
        <p:txBody>
          <a:bodyPr/>
          <a:lstStyle/>
          <a:p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 Διδάσκεται ο σωστός τρόπος καθίσματος (προσοχή στη γωνία κορμού - ισχίου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itchFamily="34" charset="0"/>
              </a:rPr>
              <a:t>&lt;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 1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r>
              <a:rPr lang="el-GR" sz="2400" baseline="30000" dirty="0"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).</a:t>
            </a:r>
            <a:endParaRPr lang="el-GR" sz="24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37" y="2242928"/>
            <a:ext cx="3116580" cy="414528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42928"/>
            <a:ext cx="3024280" cy="414528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Ορθογώνιο 8"/>
          <p:cNvSpPr/>
          <p:nvPr/>
        </p:nvSpPr>
        <p:spPr>
          <a:xfrm>
            <a:off x="3491880" y="6488350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A50021"/>
              </a:buClr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[6/7]</a:t>
            </a:r>
            <a:endParaRPr lang="el-GR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 Διδάσκεται ο σωστός τρόπος έγερσης από το κάθισμα.</a:t>
            </a:r>
            <a:endParaRPr lang="el-GR" sz="24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25764"/>
            <a:ext cx="2971800" cy="393954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403" y="2225764"/>
            <a:ext cx="2813957" cy="393954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Ορθογώνιο 8"/>
          <p:cNvSpPr/>
          <p:nvPr/>
        </p:nvSpPr>
        <p:spPr>
          <a:xfrm>
            <a:off x="3671900" y="6381328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[7/7]</a:t>
            </a:r>
            <a:endParaRPr lang="el-GR" dirty="0">
              <a:latin typeface="Arial Narrow" panose="020B0606020202030204" pitchFamily="34" charset="0"/>
            </a:endParaRP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8280"/>
            <a:ext cx="8229600" cy="4679032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Όταν η πώρωση αρχίζει να εδραιώνεται ικανοποιητικά (συνήθως μετά το χρονικό διάστημα των 6-8 εβδομάδων):</a:t>
            </a:r>
            <a:endParaRPr lang="el-GR" sz="2400" dirty="0" smtClean="0">
              <a:solidFill>
                <a:srgbClr val="D5200D"/>
              </a:solidFill>
              <a:effectLst/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Αυξάνεται η φόρτιση του χειρουργημένου σκέλους και ο ασθενής επανεκπαιδεύεται στο φυσιολογικό πρότυπο βάδισης (το υγιές να προσπερνά το πάσχον μέλος).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Ξεκινά η διδασκαλία ανόδου – καθόδου κλίμακας, με τη χρήση δύο βακτηριών ή με τις πλάγιες μπάρες στήριξης.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8" name="TextBox 1"/>
          <p:cNvSpPr txBox="1"/>
          <p:nvPr/>
        </p:nvSpPr>
        <p:spPr>
          <a:xfrm>
            <a:off x="5652120" y="53012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Hoppenfeld – Murthy, 2000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8229600" cy="1800200"/>
          </a:xfrm>
          <a:ln w="19050">
            <a:solidFill>
              <a:srgbClr val="9A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Κατάγματα Διάφυσης </a:t>
            </a:r>
            <a:b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Μηριαίου Οστού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ABB92-6011-4F41-9E24-9820A60E8E64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82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Παπαθανασίου, Σοφία Στάση. </a:t>
            </a:r>
            <a:r>
              <a:rPr lang="el-GR" sz="2000" dirty="0" smtClean="0"/>
              <a:t>«</a:t>
            </a:r>
            <a:r>
              <a:rPr lang="el-GR" sz="2000" dirty="0"/>
              <a:t>Κλινική Άσκηση στη Φυσικοθεραπεία Μυοσκελετικών Κακώσεων και Παθήσεων</a:t>
            </a:r>
            <a:r>
              <a:rPr lang="el-GR" sz="2000" dirty="0" smtClean="0"/>
              <a:t>. Ενότητα 5</a:t>
            </a:r>
            <a:r>
              <a:rPr lang="en-US" sz="2000" dirty="0" smtClean="0"/>
              <a:t>:</a:t>
            </a:r>
            <a:r>
              <a:rPr lang="el-GR" sz="2000" dirty="0"/>
              <a:t> Φυσικοθεραπευτική Αποκατάσταση μετά από  Χειρουργική Αντιμετώπιση Καταγμάτων Διάφυσης Μηριαίου Οστού».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Παπαθανασίου, Σοφία Στάση 2014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70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4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5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Εικόνες από </a:t>
            </a:r>
            <a:r>
              <a:rPr lang="en-US" sz="2000" dirty="0" smtClean="0">
                <a:hlinkClick r:id="rId3"/>
              </a:rPr>
              <a:t>AO Foundation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Ταξινόμηση κατά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Winquist-Hansen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99992" y="1340768"/>
            <a:ext cx="4392488" cy="467903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tabLst>
                <a:tab pos="685800" algn="l"/>
              </a:tabLst>
              <a:defRPr/>
            </a:pPr>
            <a:r>
              <a:rPr lang="el-GR" b="1" dirty="0"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Τύποι </a:t>
            </a:r>
            <a:r>
              <a:rPr lang="en-US" b="1" dirty="0"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0,</a:t>
            </a:r>
            <a:r>
              <a:rPr lang="el-GR" b="1" dirty="0"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Ι &amp; ΙΙ</a:t>
            </a:r>
            <a:r>
              <a:rPr lang="el-GR" b="1" dirty="0">
                <a:solidFill>
                  <a:srgbClr val="000000"/>
                </a:solidFill>
                <a:effectLst/>
                <a:latin typeface="Calibri" pitchFamily="34" charset="0"/>
              </a:rPr>
              <a:t>: </a:t>
            </a:r>
            <a:r>
              <a:rPr lang="el-GR" dirty="0"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Σταθερά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κατάγματα. Υπάρχει </a:t>
            </a:r>
            <a:r>
              <a:rPr lang="el-GR" dirty="0"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σταθερή οστική επαφή μεταξύ των δυο τεμαχίων και θεωρείται ότι το μήκος διατηρείται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  <a:tabLst>
                <a:tab pos="685800" algn="l"/>
              </a:tabLst>
              <a:defRPr/>
            </a:pPr>
            <a:r>
              <a:rPr lang="el-GR" b="1" dirty="0"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Τύποι ΙΙΙ &amp; ΙV</a:t>
            </a:r>
            <a:r>
              <a:rPr lang="el-GR" b="1" dirty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  <a:r>
              <a:rPr lang="en-US" b="1" dirty="0"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Η συνέχεια του οστού διακόπτεται εξαιτίας της συντριβής του κατάγματος και χρειάζεται στατική ήλωση για να διατηρηθεί σταθερό το σωστό μήκος και ο άξονας του οστού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.</a:t>
            </a:r>
            <a:endParaRPr lang="el-GR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1028" name="Picture 4" descr="http://www.orthopaedicsone.com/download/attachments/82673759/Winquist.png?version=1&amp;modificationDate=1333473052000"/>
          <p:cNvPicPr>
            <a:picLocks noChangeAspect="1" noChangeArrowheads="1"/>
          </p:cNvPicPr>
          <p:nvPr/>
        </p:nvPicPr>
        <p:blipFill>
          <a:blip r:embed="rId3" cstate="print"/>
          <a:srcRect r="46948"/>
          <a:stretch>
            <a:fillRect/>
          </a:stretch>
        </p:blipFill>
        <p:spPr bwMode="auto">
          <a:xfrm>
            <a:off x="541853" y="1268760"/>
            <a:ext cx="3670107" cy="486095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 descr="http://www.orthopaedicsone.com/download/attachments/82673759/Winquist.png?version=1&amp;modificationDate=1333473052000"/>
          <p:cNvPicPr>
            <a:picLocks noChangeAspect="1" noChangeArrowheads="1"/>
          </p:cNvPicPr>
          <p:nvPr/>
        </p:nvPicPr>
        <p:blipFill rotWithShape="1">
          <a:blip r:embed="rId3" cstate="print"/>
          <a:srcRect l="2229" t="83678" b="2465"/>
          <a:stretch/>
        </p:blipFill>
        <p:spPr bwMode="auto">
          <a:xfrm>
            <a:off x="611560" y="5373216"/>
            <a:ext cx="3590522" cy="672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Ορθογώνιο 7"/>
          <p:cNvSpPr/>
          <p:nvPr/>
        </p:nvSpPr>
        <p:spPr>
          <a:xfrm>
            <a:off x="1027331" y="6238555"/>
            <a:ext cx="2699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orthopaedicsone.com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διαθέσιμο με άδεια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  <a:hlinkClick r:id="rId4"/>
              </a:rPr>
              <a:t>CC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hlinkClick r:id="rId4"/>
              </a:rPr>
              <a:t>BY-NC-SA 3.0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  <a:hlinkClick r:id="rId4"/>
              </a:rPr>
              <a:t>US 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http://www.scielo.br/img/revistas/aob/v14n1/en_a03fig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3471750" cy="46097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741447" y="1196752"/>
            <a:ext cx="4151033" cy="4891883"/>
          </a:xfrm>
        </p:spPr>
        <p:txBody>
          <a:bodyPr/>
          <a:lstStyle/>
          <a:p>
            <a:pPr lvl="0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Η ΑΟ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Foundation</a:t>
            </a:r>
            <a:r>
              <a:rPr lang="el-GR" b="1" dirty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*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 διακρίνει 12 διαφορετικούς τύπους καταγμάτων της διάφυσης του μηριαίου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.</a:t>
            </a:r>
            <a:endParaRPr lang="el-GR" dirty="0">
              <a:latin typeface="Calibri" pitchFamily="34" charset="0"/>
            </a:endParaRPr>
          </a:p>
          <a:p>
            <a:pPr lvl="0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None/>
              <a:defRPr/>
            </a:pPr>
            <a:r>
              <a:rPr lang="el-GR" dirty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Οι τύποι αυτοί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βασίζονται: </a:t>
            </a:r>
            <a:endParaRPr lang="el-GR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</a:endParaRPr>
          </a:p>
          <a:p>
            <a:pPr lvl="0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Στη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θέση του κατάγματος  (εγγύς, μέσο και άπω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πέρας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του μηριαίου οστού), </a:t>
            </a:r>
          </a:p>
          <a:p>
            <a:pPr lvl="0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Την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ανατομία του (εγκάρσιο, λοξό, διπολικό, σπειροειδές), </a:t>
            </a:r>
          </a:p>
          <a:p>
            <a:pPr lvl="0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Στον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βαθμό συντριβής του.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6523314"/>
            <a:ext cx="64807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100000"/>
              <a:defRPr/>
            </a:pPr>
            <a:r>
              <a:rPr lang="el-GR" sz="16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ΑΟ</a:t>
            </a:r>
            <a:r>
              <a:rPr lang="el-GR" sz="1600" b="1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*</a:t>
            </a:r>
            <a:r>
              <a:rPr lang="el-GR" sz="16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: </a:t>
            </a:r>
            <a:r>
              <a:rPr lang="en-GB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Arbeitsgemeinschaft für Osteosynthesefragen</a:t>
            </a:r>
            <a:endParaRPr lang="el-GR" sz="1600" kern="0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385471" y="5877272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 </a:t>
            </a:r>
            <a:r>
              <a:rPr lang="en-US" sz="1200" u="sng" dirty="0" smtClean="0">
                <a:solidFill>
                  <a:srgbClr val="808080"/>
                </a:solidFill>
                <a:latin typeface="Calibri" panose="020F0502020204030204" pitchFamily="34" charset="0"/>
              </a:rPr>
              <a:t>Categorizing fractures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 από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Silvia Regina,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</a:rPr>
              <a:t>Nogueira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Jorge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I, Luiz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</a:rPr>
              <a:t>Fernando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Cocco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II,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</a:rPr>
              <a:t>Claudio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Kawano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II, Helio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</a:rPr>
              <a:t>Jorge Alvachian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Fernandes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III,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</a:rPr>
              <a:t>Fernando Baldy dos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Reis.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Ταξινόμηση κατά ΑΟ</a:t>
            </a:r>
            <a:r>
              <a:rPr 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*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72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Διάφυσης Μηριαίου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[1/2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aseline="-16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0288"/>
            <a:ext cx="8229600" cy="4463008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kern="1200" dirty="0">
                <a:solidFill>
                  <a:srgbClr val="000000"/>
                </a:solidFill>
                <a:effectLst/>
                <a:latin typeface="Calibri" pitchFamily="34" charset="0"/>
              </a:rPr>
              <a:t>Οι κυριότερες μέθοδοι χειρουργικής αντιμετώπισης των 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καταγμάτων διάφυσης μηριαίου, </a:t>
            </a:r>
            <a:r>
              <a:rPr lang="el-GR" sz="2400" kern="1200" dirty="0">
                <a:solidFill>
                  <a:srgbClr val="000000"/>
                </a:solidFill>
                <a:effectLst/>
                <a:latin typeface="Calibri" pitchFamily="34" charset="0"/>
              </a:rPr>
              <a:t>πάντα κατά την κρίση του Ορθοπαιδικού Χειρουργού, 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είναι</a:t>
            </a: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Ενδομυελική ήλωση,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Εσωτερική οστεοσύνθεση με κοχλίες και πλάκες,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Εξωτερική οστεοσύνθεση.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24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326490" y="1708501"/>
            <a:ext cx="2368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0000"/>
                </a:solidFill>
                <a:latin typeface="Calibri" pitchFamily="34" charset="0"/>
              </a:rPr>
              <a:t>Ενδομυελική Ήλωση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087130" y="1676563"/>
            <a:ext cx="2943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Εξωτερική Οστεοσύνθεση</a:t>
            </a:r>
            <a:endParaRPr lang="el-G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961483" y="1532547"/>
            <a:ext cx="3009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οστεοσύνθεση </a:t>
            </a:r>
          </a:p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με κοχλίες και πλάκες</a:t>
            </a:r>
            <a:endParaRPr lang="el-GR" sz="20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3322" name="Picture 10" descr="http://www.jaaos.org/content/12/5/347/F3.large.jpg"/>
          <p:cNvPicPr>
            <a:picLocks noChangeAspect="1" noChangeArrowheads="1"/>
          </p:cNvPicPr>
          <p:nvPr/>
        </p:nvPicPr>
        <p:blipFill>
          <a:blip r:embed="rId3" cstate="print"/>
          <a:srcRect l="37385" b="2948"/>
          <a:stretch>
            <a:fillRect/>
          </a:stretch>
        </p:blipFill>
        <p:spPr bwMode="auto">
          <a:xfrm>
            <a:off x="6426963" y="2468651"/>
            <a:ext cx="2108439" cy="293093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4" name="Picture 2" descr="https://www.jaaos.org/content/18/10/597/F5.large.jpg"/>
          <p:cNvPicPr>
            <a:picLocks noChangeAspect="1" noChangeArrowheads="1"/>
          </p:cNvPicPr>
          <p:nvPr/>
        </p:nvPicPr>
        <p:blipFill>
          <a:blip r:embed="rId4" cstate="print"/>
          <a:srcRect l="54557" b="6797"/>
          <a:stretch>
            <a:fillRect/>
          </a:stretch>
        </p:blipFill>
        <p:spPr bwMode="auto">
          <a:xfrm>
            <a:off x="398498" y="2486305"/>
            <a:ext cx="2160240" cy="286266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9013" b="4557"/>
          <a:stretch>
            <a:fillRect/>
          </a:stretch>
        </p:blipFill>
        <p:spPr bwMode="auto">
          <a:xfrm>
            <a:off x="3206810" y="2468651"/>
            <a:ext cx="2448272" cy="290664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Ορθογώνιο 8"/>
          <p:cNvSpPr/>
          <p:nvPr/>
        </p:nvSpPr>
        <p:spPr>
          <a:xfrm>
            <a:off x="3565962" y="5705370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Διάφυσης Μηριαίου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[2/2]</a:t>
            </a:r>
            <a:endParaRPr lang="el-GR" sz="3200" baseline="-16000" dirty="0"/>
          </a:p>
        </p:txBody>
      </p:sp>
    </p:spTree>
    <p:extLst>
      <p:ext uri="{BB962C8B-B14F-4D97-AF65-F5344CB8AC3E}">
        <p14:creationId xmlns:p14="http://schemas.microsoft.com/office/powerpoint/2010/main" val="24230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Παρατηρήσεις για τις Ενδομυελικές Ηλώσεις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Πριν από την τοποθέτηση </a:t>
            </a:r>
            <a:r>
              <a:rPr lang="el-GR" sz="240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του </a:t>
            </a:r>
            <a:r>
              <a:rPr lang="el-GR" sz="240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ήλου </a:t>
            </a: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πραγματοποιείται γλυφανισμός (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reaming).</a:t>
            </a: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 </a:t>
            </a:r>
            <a:endParaRPr lang="en-US" sz="2400" dirty="0" smtClean="0">
              <a:effectLst/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Η ασφαλιζόμενη ενδομυελική ήλωση εφαρμόζεται είτε ως «στατική» (με περιφερική και κεντρική ασφάλιση), είτε ως «δυναμική» (η ασφάλιση του ήλου πραγματοποιείται στο πλησιέστερο προς την καταγματική εστία άκρο του κατάγματος).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Η ενδομυελική ήλωση μπορεί να τοποθετηθεί ορθόδρομα σε κατάγματα που αφορούν τη μεσότητα του μηριαίου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(femoral shaft)</a:t>
            </a: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,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ή ανάστροφα όταν το κάταγμα αφορά στο άπω πέρας του μηριαίου (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distal)</a:t>
            </a: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78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Γλυφανισμός (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reaming) </a:t>
            </a:r>
            <a:r>
              <a:rPr lang="el-GR" b="1" baseline="-2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[1/2]</a:t>
            </a:r>
            <a:endParaRPr lang="el-GR" b="1" baseline="-25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51721" y="1628800"/>
            <a:ext cx="6984776" cy="3685320"/>
          </a:xfrm>
        </p:spPr>
        <p:txBody>
          <a:bodyPr/>
          <a:lstStyle/>
          <a:p>
            <a:pPr marL="324000" indent="-324000">
              <a:lnSpc>
                <a:spcPct val="110000"/>
              </a:lnSpc>
              <a:defRPr/>
            </a:pPr>
            <a:r>
              <a:rPr lang="el-GR" b="1" dirty="0">
                <a:solidFill>
                  <a:srgbClr val="000000"/>
                </a:solidFill>
                <a:effectLst/>
                <a:latin typeface="Calibri" pitchFamily="34" charset="0"/>
              </a:rPr>
              <a:t>Πλεονεκτήματα</a:t>
            </a:r>
            <a:r>
              <a:rPr lang="el-GR" b="1" i="1" dirty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γλυφανισμού:</a:t>
            </a:r>
            <a:endParaRPr lang="el-GR" b="1" u="sng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324000" indent="-324000">
              <a:lnSpc>
                <a:spcPct val="110000"/>
              </a:lnSpc>
              <a:buSzPct val="121000"/>
              <a:buFont typeface="Wingdings" panose="05000000000000000000" pitchFamily="2" charset="2"/>
              <a:buChar char="§"/>
              <a:defRPr/>
            </a:pPr>
            <a:r>
              <a:rPr lang="el-GR" dirty="0">
                <a:solidFill>
                  <a:srgbClr val="000000"/>
                </a:solidFill>
                <a:effectLst/>
                <a:latin typeface="Calibri" pitchFamily="34" charset="0"/>
              </a:rPr>
              <a:t>Ένας ήλος που εισάγεται χωρίς γλυφανισμό, εφάπτεται μόνο στο στενότερο τμήμα του μυελικού αυλού, με κίνδυνο πλημμελούς επαφής των καταγματικών άκρων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l-GR" dirty="0">
                <a:solidFill>
                  <a:srgbClr val="000000"/>
                </a:solidFill>
                <a:effectLst/>
                <a:latin typeface="Calibri" pitchFamily="34" charset="0"/>
              </a:rPr>
              <a:t>Ο ενδομυελικός γλυφανισμός αυξάνει την επιφάνεια  επαφής μεταξύ του ήλου και του οστού, επιτρέποντας  τη χρήση ήλου μεγαλύτερης διαμέτρου. Συνεπώς, ο ήλος είναι ισχυρότερος, αντιστέκεται σε υψηλότερα φορτία, εξασφαλίζοντας έτσι περισσότερη σταθερότητα στο καταγματικό οστό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51520" y="1125905"/>
            <a:ext cx="8640960" cy="43088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Ο ήλος μπορεί να εισαχθεί στον μηριαίο αυλό, με ή χωρίς γλυφανισμό.</a:t>
            </a:r>
            <a:endParaRPr lang="el-GR" sz="22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026" name="Picture 2" descr="C:\Users\SONIA\Desktop\1-2-reaming.jpg"/>
          <p:cNvPicPr>
            <a:picLocks noChangeAspect="1" noChangeArrowheads="1"/>
          </p:cNvPicPr>
          <p:nvPr/>
        </p:nvPicPr>
        <p:blipFill>
          <a:blip r:embed="rId3" cstate="print"/>
          <a:srcRect l="2941" r="5882"/>
          <a:stretch>
            <a:fillRect/>
          </a:stretch>
        </p:blipFill>
        <p:spPr bwMode="auto">
          <a:xfrm>
            <a:off x="347228" y="2217493"/>
            <a:ext cx="1596439" cy="237626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Ορθογώνιο 8"/>
          <p:cNvSpPr/>
          <p:nvPr/>
        </p:nvSpPr>
        <p:spPr>
          <a:xfrm>
            <a:off x="251520" y="5517232"/>
            <a:ext cx="8767724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ts val="600"/>
              </a:spcBef>
              <a:buClr>
                <a:srgbClr val="A5002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l-GR" sz="2200" kern="0" dirty="0">
                <a:solidFill>
                  <a:srgbClr val="000000"/>
                </a:solidFill>
                <a:latin typeface="Calibri" pitchFamily="34" charset="0"/>
              </a:rPr>
              <a:t>Οι κοχλίες ασφάλισης είναι μεγαλύτεροι, με αποτέλεσμα να αντιστέκονται περισσότερο στην επίδραση αξονικών ή στροφικών φορτίων που οδηγούν στη στρέβλωση ή στη θραύση τους.</a:t>
            </a:r>
            <a:endParaRPr lang="en-US" sz="22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Ορθογώνιο 8"/>
          <p:cNvSpPr/>
          <p:nvPr/>
        </p:nvSpPr>
        <p:spPr>
          <a:xfrm>
            <a:off x="245347" y="4678396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ροσωπικό αρχείο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new">
  <a:themeElements>
    <a:clrScheme name="Προσαρμοσμένο 1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Ωκεανός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OC_template_new</Template>
  <TotalTime>181</TotalTime>
  <Words>2253</Words>
  <Application>Microsoft Office PowerPoint</Application>
  <PresentationFormat>Προβολή στην οθόνη (4:3)</PresentationFormat>
  <Paragraphs>239</Paragraphs>
  <Slides>37</Slides>
  <Notes>23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37</vt:i4>
      </vt:variant>
    </vt:vector>
  </HeadingPairs>
  <TitlesOfParts>
    <vt:vector size="41" baseType="lpstr">
      <vt:lpstr>OC_template_new</vt:lpstr>
      <vt:lpstr>1_Ωκεανός</vt:lpstr>
      <vt:lpstr>OC_template_updated</vt:lpstr>
      <vt:lpstr>1_OC_template_updated</vt:lpstr>
      <vt:lpstr>Κλινική Άσκηση στη Φυσικοθεραπεία Μυοσκελετικών Κακώσεων και Παθήσεων</vt:lpstr>
      <vt:lpstr>Θεματική Ενότητα 5</vt:lpstr>
      <vt:lpstr>Κατάγματα Διάφυσης  Μηριαίου Οστού</vt:lpstr>
      <vt:lpstr>Ταξινόμηση κατά Winquist-Hansen </vt:lpstr>
      <vt:lpstr>Ταξινόμηση κατά ΑΟ* </vt:lpstr>
      <vt:lpstr>Κατάγματα Διάφυσης Μηριαίου  Μέθοδοι Χειρουργικής Σταθεροποίησης [1/2]</vt:lpstr>
      <vt:lpstr>Κατάγματα Διάφυσης Μηριαίου  Μέθοδοι Χειρουργικής Σταθεροποίησης [2/2]</vt:lpstr>
      <vt:lpstr>Παρατηρήσεις για τις Ενδομυελικές Ηλώσεις</vt:lpstr>
      <vt:lpstr>Γλυφανισμός (reaming) [1/2]</vt:lpstr>
      <vt:lpstr>Γλυφανισμός (reaming) [2/2]</vt:lpstr>
      <vt:lpstr>Τύποι Ενδομυελικών Ηλώσεων Μηριαίου</vt:lpstr>
      <vt:lpstr>Ορθόδρομη Ενδομυελική Ήλωση Μηριαίου</vt:lpstr>
      <vt:lpstr>Ανάστροφη Ενδομυελική Ήλωση Μηριαίου</vt:lpstr>
      <vt:lpstr>Εσωτερική Οστεοσύνθεση  </vt:lpstr>
      <vt:lpstr>Εξωτερική Οστεοσύνθεση</vt:lpstr>
      <vt:lpstr>Τύποι Εξωτερικής Οστεοσύνθεσης [1/2]</vt:lpstr>
      <vt:lpstr>Τύποι Εξωτερικής Οστεοσύνθεσης [2/2]</vt:lpstr>
      <vt:lpstr>Κατάγματα Διάφυσης Μηριαίου  Επισημάνσεις [1/4]</vt:lpstr>
      <vt:lpstr>Κατάγματα Διάφυσης Μηριαίου  Επισημάνσεις [2/4]</vt:lpstr>
      <vt:lpstr>Κατάγματα Διάφυσης Μηριαίου  Επισημάνσεις [3/4]</vt:lpstr>
      <vt:lpstr>Κατάγματα Διάφυσης Μηριαίου  Επισημάνσεις [4/4]</vt:lpstr>
      <vt:lpstr>Κατάγματα Κοτύλης και Μηριαίου Οστού  Επισημάνσεις</vt:lpstr>
      <vt:lpstr> Επισημάνσεις [1/7]</vt:lpstr>
      <vt:lpstr> Επισημάνσεις [2/7]</vt:lpstr>
      <vt:lpstr> Επισημάνσεις [3/7]</vt:lpstr>
      <vt:lpstr> Επισημάνσεις [4/7]</vt:lpstr>
      <vt:lpstr>Επισημάνσεις [5/7]</vt:lpstr>
      <vt:lpstr>Επισημάνσεις [6/7]</vt:lpstr>
      <vt:lpstr>Επισημάνσεις [7/7]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Κλινική Άσκηση στη Φυσικοθεραπεία Μυοσκελετικών Κακώσεων και Παθήσεων</dc:title>
  <dc:creator>opencourses@teiath.gr</dc:creator>
  <cp:lastModifiedBy>fkaram2</cp:lastModifiedBy>
  <cp:revision>18</cp:revision>
  <dcterms:created xsi:type="dcterms:W3CDTF">2015-01-07T09:43:06Z</dcterms:created>
  <dcterms:modified xsi:type="dcterms:W3CDTF">2015-04-30T07:13:59Z</dcterms:modified>
</cp:coreProperties>
</file>