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74" r:id="rId7"/>
    <p:sldId id="275" r:id="rId8"/>
    <p:sldId id="276" r:id="rId9"/>
    <p:sldId id="277" r:id="rId10"/>
    <p:sldId id="278" r:id="rId11"/>
    <p:sldId id="279" r:id="rId12"/>
    <p:sldId id="280" r:id="rId13"/>
    <p:sldId id="282" r:id="rId14"/>
    <p:sldId id="281" r:id="rId15"/>
    <p:sldId id="283"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extLst>
      <p:ext uri="{BB962C8B-B14F-4D97-AF65-F5344CB8AC3E}">
        <p14:creationId xmlns:p14="http://schemas.microsoft.com/office/powerpoint/2010/main" val="78904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3.org/2005/04/FSWS/Submissions/16/paper.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smtClean="0"/>
              <a:t>2</a:t>
            </a:r>
            <a:r>
              <a:rPr lang="el-GR" sz="2600" dirty="0" smtClean="0"/>
              <a:t>:</a:t>
            </a:r>
            <a:r>
              <a:rPr lang="en-US" sz="2600" dirty="0" smtClean="0"/>
              <a:t> </a:t>
            </a:r>
            <a:r>
              <a:rPr lang="el-GR" sz="2600" dirty="0"/>
              <a:t>Ηλεκτρονικός τουρισμός (</a:t>
            </a:r>
            <a:r>
              <a:rPr lang="en-US" sz="2600" dirty="0"/>
              <a:t>e-Tourism)</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του e-</a:t>
            </a:r>
            <a:r>
              <a:rPr lang="el-GR" dirty="0" err="1">
                <a:solidFill>
                  <a:prstClr val="white"/>
                </a:solidFill>
              </a:rPr>
              <a:t>Tourism</a:t>
            </a:r>
            <a:r>
              <a:rPr lang="el-GR" dirty="0">
                <a:solidFill>
                  <a:prstClr val="white"/>
                </a:solidFill>
              </a:rPr>
              <a:t> </a:t>
            </a:r>
            <a:br>
              <a:rPr lang="el-GR" dirty="0">
                <a:solidFill>
                  <a:prstClr val="white"/>
                </a:solidFill>
              </a:rPr>
            </a:br>
            <a:r>
              <a:rPr lang="el-GR" dirty="0">
                <a:solidFill>
                  <a:prstClr val="white"/>
                </a:solidFill>
              </a:rPr>
              <a:t>στην τουριστική ζήτηση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Όλο και περισσότερο, τα πακέτα περιηγήσεων εμφανίζουν μιαν απώλεια μεριδίου αγοράς υπέρ του ανεξάρτητα οργανωμένου τουρισμού που διευκολύνθηκε από το δυναμικό πακέτο (</a:t>
            </a:r>
            <a:r>
              <a:rPr lang="el-GR" dirty="0" err="1"/>
              <a:t>Dynamic</a:t>
            </a:r>
            <a:r>
              <a:rPr lang="el-GR" dirty="0"/>
              <a:t> </a:t>
            </a:r>
            <a:r>
              <a:rPr lang="el-GR" dirty="0" err="1"/>
              <a:t>Packaging</a:t>
            </a:r>
            <a:r>
              <a:rPr lang="el-GR" dirty="0" smtClean="0"/>
              <a:t>).</a:t>
            </a:r>
          </a:p>
          <a:p>
            <a:r>
              <a:rPr lang="el-GR" dirty="0" smtClean="0"/>
              <a:t>Το </a:t>
            </a:r>
            <a:r>
              <a:rPr lang="el-GR" dirty="0"/>
              <a:t>Δυναμικό Πακέτο (ΔΠ) είναι η ορολογία της βιομηχανίας ταξιδιού για έναν </a:t>
            </a:r>
            <a:r>
              <a:rPr lang="el-GR" dirty="0" err="1"/>
              <a:t>πελατοκεντρικό</a:t>
            </a:r>
            <a:r>
              <a:rPr lang="el-GR" dirty="0"/>
              <a:t>, φθηνότερο και πιο ευέλικτο τρόπο συναρμολόγησης και κράτησης εξατομικευμένων διακοπών, χρησιμοποιώντας το διαδίκτυο και συνδεδεμένες εφαρμογές της τεχνολογίας.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445756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Ηλεκτρονικός τουρισμός και Προμηθευτές</a:t>
            </a:r>
          </a:p>
        </p:txBody>
      </p:sp>
      <p:sp>
        <p:nvSpPr>
          <p:cNvPr id="3" name="Θέση περιεχομένου 2"/>
          <p:cNvSpPr>
            <a:spLocks noGrp="1"/>
          </p:cNvSpPr>
          <p:nvPr>
            <p:ph idx="1"/>
          </p:nvPr>
        </p:nvSpPr>
        <p:spPr/>
        <p:txBody>
          <a:bodyPr/>
          <a:lstStyle/>
          <a:p>
            <a:r>
              <a:rPr lang="el-GR" dirty="0"/>
              <a:t>Ο τομέας που επηρεάζεται περισσότερο στον κλάδο του τουρισμού από τη χρήση των ICT είναι ο τομέας της διανομής και της </a:t>
            </a:r>
            <a:r>
              <a:rPr lang="el-GR" dirty="0" smtClean="0"/>
              <a:t>εμπορίας.</a:t>
            </a:r>
          </a:p>
          <a:p>
            <a:r>
              <a:rPr lang="el-GR" dirty="0"/>
              <a:t>Πριν από το διαδίκτυο, οι παρέχοντες τουριστικές υπηρεσίες δεν είχαν άλλη επιλογή από το να χρησιμοποιούν μεσάζοντες για τη διανομή των </a:t>
            </a:r>
            <a:r>
              <a:rPr lang="el-GR" dirty="0" smtClean="0"/>
              <a:t>προϊόντων.</a:t>
            </a:r>
          </a:p>
          <a:p>
            <a:r>
              <a:rPr lang="el-GR" dirty="0"/>
              <a:t>Η ευρέως διαδεδομένη χρήση και η υιοθέτηση του διαδικτύου παρουσίασε στους προμηθευτές την ευκαιρία να διανέμουν τα προϊόντα τους απευθείας στους τελικούς καταναλωτές και τους επέτρεψε να μιλήσουν απευθείας στον καταναλωτή χωρίς τη συμμετοχή τρίτου.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2695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Ηλεκτρονικός Τουρισμός στην Ελλάδα</a:t>
            </a:r>
          </a:p>
        </p:txBody>
      </p:sp>
      <p:sp>
        <p:nvSpPr>
          <p:cNvPr id="3" name="Θέση περιεχομένου 2"/>
          <p:cNvSpPr>
            <a:spLocks noGrp="1"/>
          </p:cNvSpPr>
          <p:nvPr>
            <p:ph idx="1"/>
          </p:nvPr>
        </p:nvSpPr>
        <p:spPr/>
        <p:txBody>
          <a:bodyPr/>
          <a:lstStyle/>
          <a:p>
            <a:r>
              <a:rPr lang="el-GR" dirty="0"/>
              <a:t>Στην Ελλάδα  έχουν δημιουργηθεί επιχειρήσεις δύο ταχυτήτων. Το ψηφιακό χάσμα που επέφερε η ανάπτυξη του ηλεκτρονικού τουρισμού όξυνε τις διαφορές των μικρομεσαίων τουριστικών επιχειρήσεων, παρέχοντας συγκριτικά ανταγωνιστικά πλεονεκτήματα στις μεγάλες τουριστικές </a:t>
            </a:r>
            <a:r>
              <a:rPr lang="el-GR" dirty="0" smtClean="0"/>
              <a:t>εταιρίες.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2787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Χρήση Διαδικτύου σε τουριστικές επιχειρήσεις </a:t>
            </a:r>
            <a:r>
              <a:rPr lang="el-GR" dirty="0" smtClean="0"/>
              <a:t/>
            </a:r>
            <a:br>
              <a:rPr lang="el-GR" dirty="0" smtClean="0"/>
            </a:br>
            <a:r>
              <a:rPr lang="el-GR" dirty="0" smtClean="0"/>
              <a:t>ανά </a:t>
            </a:r>
            <a:r>
              <a:rPr lang="el-GR" dirty="0"/>
              <a:t>μέγεθος και γεωγραφική </a:t>
            </a:r>
            <a:r>
              <a:rPr lang="el-GR" dirty="0" smtClean="0"/>
              <a:t>θέση στην </a:t>
            </a:r>
            <a:r>
              <a:rPr lang="el-GR" dirty="0"/>
              <a:t>Ε</a:t>
            </a:r>
            <a:r>
              <a:rPr lang="el-GR" dirty="0" smtClean="0"/>
              <a:t>λλάδα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5" name="Picture 252" descr="GRAFHMA_03(Tουρισμός και διείσδυση τεχνολογιών)"/>
          <p:cNvPicPr/>
          <p:nvPr/>
        </p:nvPicPr>
        <p:blipFill>
          <a:blip r:embed="rId2" cstate="print">
            <a:extLst>
              <a:ext uri="{28A0092B-C50C-407E-A947-70E740481C1C}">
                <a14:useLocalDpi xmlns:a14="http://schemas.microsoft.com/office/drawing/2010/main" val="0"/>
              </a:ext>
            </a:extLst>
          </a:blip>
          <a:srcRect t="16281" b="13000"/>
          <a:stretch>
            <a:fillRect/>
          </a:stretch>
        </p:blipFill>
        <p:spPr bwMode="auto">
          <a:xfrm>
            <a:off x="1188756" y="1484784"/>
            <a:ext cx="6803077" cy="4680520"/>
          </a:xfrm>
          <a:prstGeom prst="rect">
            <a:avLst/>
          </a:prstGeom>
          <a:noFill/>
          <a:ln>
            <a:noFill/>
          </a:ln>
        </p:spPr>
      </p:pic>
      <p:sp>
        <p:nvSpPr>
          <p:cNvPr id="6" name="Ορθογώνιο 5"/>
          <p:cNvSpPr/>
          <p:nvPr/>
        </p:nvSpPr>
        <p:spPr>
          <a:xfrm>
            <a:off x="3131840" y="6342152"/>
            <a:ext cx="3636990" cy="461665"/>
          </a:xfrm>
          <a:prstGeom prst="rect">
            <a:avLst/>
          </a:prstGeom>
        </p:spPr>
        <p:txBody>
          <a:bodyPr wrap="square">
            <a:spAutoFit/>
          </a:bodyPr>
          <a:lstStyle/>
          <a:p>
            <a:r>
              <a:rPr lang="el-GR" sz="1200" dirty="0">
                <a:latin typeface="+mn-lt"/>
              </a:rPr>
              <a:t>Δείγμα (2007): 250 Ξενοδοχεία και 250 καταλύματα , Πηγή : Παρατηρητήριο για την </a:t>
            </a:r>
            <a:r>
              <a:rPr lang="el-GR" sz="1200" dirty="0" err="1">
                <a:latin typeface="+mn-lt"/>
              </a:rPr>
              <a:t>ΚτΠ</a:t>
            </a:r>
            <a:r>
              <a:rPr lang="el-GR" sz="1200" dirty="0">
                <a:latin typeface="+mn-lt"/>
              </a:rPr>
              <a:t>, 2008</a:t>
            </a:r>
          </a:p>
        </p:txBody>
      </p:sp>
    </p:spTree>
    <p:extLst>
      <p:ext uri="{BB962C8B-B14F-4D97-AF65-F5344CB8AC3E}">
        <p14:creationId xmlns:p14="http://schemas.microsoft.com/office/powerpoint/2010/main" val="961203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Κατάταξη μεσογειακών προορισμών ανάλογα </a:t>
            </a:r>
            <a:r>
              <a:rPr lang="el-GR" dirty="0" smtClean="0"/>
              <a:t/>
            </a:r>
            <a:br>
              <a:rPr lang="el-GR" dirty="0" smtClean="0"/>
            </a:br>
            <a:r>
              <a:rPr lang="el-GR" dirty="0" smtClean="0"/>
              <a:t>με </a:t>
            </a:r>
            <a:r>
              <a:rPr lang="el-GR" dirty="0"/>
              <a:t>την παρουσία τους στο διαδίκτυο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5" name="Picture 253" descr="PINAKAS_01(Internet &amp; Hotel)"/>
          <p:cNvPicPr/>
          <p:nvPr/>
        </p:nvPicPr>
        <p:blipFill>
          <a:blip r:embed="rId2" cstate="print">
            <a:extLst>
              <a:ext uri="{28A0092B-C50C-407E-A947-70E740481C1C}">
                <a14:useLocalDpi xmlns:a14="http://schemas.microsoft.com/office/drawing/2010/main" val="0"/>
              </a:ext>
            </a:extLst>
          </a:blip>
          <a:srcRect t="9605" b="11452"/>
          <a:stretch>
            <a:fillRect/>
          </a:stretch>
        </p:blipFill>
        <p:spPr bwMode="auto">
          <a:xfrm>
            <a:off x="2242150" y="1263015"/>
            <a:ext cx="4850130" cy="5594985"/>
          </a:xfrm>
          <a:prstGeom prst="rect">
            <a:avLst/>
          </a:prstGeom>
          <a:noFill/>
          <a:ln>
            <a:noFill/>
          </a:ln>
        </p:spPr>
      </p:pic>
      <p:sp>
        <p:nvSpPr>
          <p:cNvPr id="6" name="Ορθογώνιο 5"/>
          <p:cNvSpPr/>
          <p:nvPr/>
        </p:nvSpPr>
        <p:spPr>
          <a:xfrm>
            <a:off x="1101773" y="6581001"/>
            <a:ext cx="1140377" cy="276999"/>
          </a:xfrm>
          <a:prstGeom prst="rect">
            <a:avLst/>
          </a:prstGeom>
        </p:spPr>
        <p:txBody>
          <a:bodyPr wrap="none">
            <a:spAutoFit/>
          </a:bodyPr>
          <a:lstStyle/>
          <a:p>
            <a:r>
              <a:rPr lang="el-GR" sz="1200" i="1" dirty="0">
                <a:latin typeface="+mn-lt"/>
              </a:rPr>
              <a:t>Πηγή : </a:t>
            </a:r>
            <a:r>
              <a:rPr lang="en-US" sz="1200" i="1" dirty="0">
                <a:latin typeface="+mn-lt"/>
              </a:rPr>
              <a:t>Eurostat</a:t>
            </a:r>
            <a:endParaRPr lang="el-GR" sz="1200" i="1" dirty="0">
              <a:latin typeface="+mn-lt"/>
            </a:endParaRPr>
          </a:p>
        </p:txBody>
      </p:sp>
    </p:spTree>
    <p:extLst>
      <p:ext uri="{BB962C8B-B14F-4D97-AF65-F5344CB8AC3E}">
        <p14:creationId xmlns:p14="http://schemas.microsoft.com/office/powerpoint/2010/main" val="3441735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l-GR" sz="2000" dirty="0" smtClean="0"/>
              <a:t>2</a:t>
            </a:r>
            <a:r>
              <a:rPr lang="en-US" sz="2000" dirty="0" smtClean="0"/>
              <a:t>:</a:t>
            </a:r>
            <a:r>
              <a:rPr lang="el-GR" sz="2000" dirty="0"/>
              <a:t> Ηλεκτρονικός τουρισμός (</a:t>
            </a:r>
            <a:r>
              <a:rPr lang="en-US" sz="2000" dirty="0"/>
              <a:t>e-Tourism)</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και χαρακτηριστικά </a:t>
            </a:r>
            <a:r>
              <a:rPr lang="el-GR" dirty="0" smtClean="0"/>
              <a:t/>
            </a:r>
            <a:br>
              <a:rPr lang="el-GR" dirty="0" smtClean="0"/>
            </a:br>
            <a:r>
              <a:rPr lang="el-GR" dirty="0" smtClean="0"/>
              <a:t>ηλεκτρονικού τουρισμού </a:t>
            </a:r>
            <a:r>
              <a:rPr lang="el-GR" sz="3000" b="0" dirty="0" smtClean="0"/>
              <a:t>1/5</a:t>
            </a:r>
            <a:endParaRPr lang="el-GR" sz="3000" b="0" dirty="0"/>
          </a:p>
        </p:txBody>
      </p:sp>
      <p:sp>
        <p:nvSpPr>
          <p:cNvPr id="3" name="Θέση περιεχομένου 2"/>
          <p:cNvSpPr>
            <a:spLocks noGrp="1"/>
          </p:cNvSpPr>
          <p:nvPr>
            <p:ph idx="1"/>
          </p:nvPr>
        </p:nvSpPr>
        <p:spPr>
          <a:xfrm>
            <a:off x="323528" y="1556792"/>
            <a:ext cx="8496944" cy="5184576"/>
          </a:xfrm>
        </p:spPr>
        <p:txBody>
          <a:bodyPr>
            <a:normAutofit/>
          </a:bodyPr>
          <a:lstStyle/>
          <a:p>
            <a:r>
              <a:rPr lang="el-GR" dirty="0"/>
              <a:t>Η υπερδραστηριότητα στον τουρισμό  και τις τεχνολογίες  σε συνδυασμό  με την κωδικοποίηση του τουρισμού έχει δημιουργήσει ένα νέο πεδίο γνώσης, τον ηλεκτρονικό τουρισμό (e-</a:t>
            </a:r>
            <a:r>
              <a:rPr lang="el-GR" dirty="0" err="1"/>
              <a:t>Touris</a:t>
            </a:r>
            <a:r>
              <a:rPr lang="el-GR" dirty="0"/>
              <a:t>m). Ο όρος </a:t>
            </a:r>
            <a:r>
              <a:rPr lang="en-US" b="1" dirty="0"/>
              <a:t>e</a:t>
            </a:r>
            <a:r>
              <a:rPr lang="el-GR" b="1" dirty="0"/>
              <a:t>-</a:t>
            </a:r>
            <a:r>
              <a:rPr lang="en-US" b="1" dirty="0"/>
              <a:t>tourism</a:t>
            </a:r>
            <a:r>
              <a:rPr lang="el-GR" dirty="0"/>
              <a:t>, περικλείει την ψηφιοποίηση όλης της τουριστικής βιομηχανίας και υποδομής</a:t>
            </a:r>
            <a:r>
              <a:rPr lang="el-GR" dirty="0" smtClean="0"/>
              <a:t>.</a:t>
            </a:r>
          </a:p>
          <a:p>
            <a:r>
              <a:rPr lang="el-GR" dirty="0"/>
              <a:t>Ουσιαστικά υπάρχουν τρία εργαλεία: το </a:t>
            </a:r>
            <a:r>
              <a:rPr lang="el-GR" b="1" dirty="0"/>
              <a:t>Internet</a:t>
            </a:r>
            <a:r>
              <a:rPr lang="el-GR" dirty="0"/>
              <a:t>  που προσφέρει την δυνατότητα σε μια τουριστική επιχείρηση να έρθει σε επαφή με όλο τον κόσμο, το </a:t>
            </a:r>
            <a:r>
              <a:rPr lang="el-GR" b="1" dirty="0" err="1"/>
              <a:t>Intranet</a:t>
            </a:r>
            <a:r>
              <a:rPr lang="el-GR" dirty="0"/>
              <a:t> με εργαλεία για την προώθηση της παραγωγικότητας στο εσωτερικό της επιχείρησης και το </a:t>
            </a:r>
            <a:r>
              <a:rPr lang="el-GR" b="1" dirty="0" err="1"/>
              <a:t>Extranet</a:t>
            </a:r>
            <a:r>
              <a:rPr lang="el-GR" dirty="0"/>
              <a:t> που παρέχει τη δυνατότητα στην τουριστική επιχείρηση να λειτουργήσει σε συνδυασμό με τις επιχειρήσεις που </a:t>
            </a:r>
            <a:r>
              <a:rPr lang="el-GR" dirty="0" smtClean="0"/>
              <a:t>συνεργάζεται.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076866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και χαρακτηριστικά </a:t>
            </a:r>
            <a:br>
              <a:rPr lang="el-GR" dirty="0">
                <a:solidFill>
                  <a:prstClr val="white"/>
                </a:solidFill>
              </a:rPr>
            </a:br>
            <a:r>
              <a:rPr lang="el-GR" dirty="0">
                <a:solidFill>
                  <a:prstClr val="white"/>
                </a:solidFill>
              </a:rPr>
              <a:t>ηλεκτρονικού τουρισμού </a:t>
            </a:r>
            <a:r>
              <a:rPr lang="el-GR" sz="3000" b="0" dirty="0" smtClean="0">
                <a:solidFill>
                  <a:prstClr val="white"/>
                </a:solidFill>
              </a:rPr>
              <a:t>2/5</a:t>
            </a:r>
            <a:endParaRPr lang="el-GR" dirty="0"/>
          </a:p>
        </p:txBody>
      </p:sp>
      <p:sp>
        <p:nvSpPr>
          <p:cNvPr id="3" name="Θέση περιεχομένου 2"/>
          <p:cNvSpPr>
            <a:spLocks noGrp="1"/>
          </p:cNvSpPr>
          <p:nvPr>
            <p:ph idx="1"/>
          </p:nvPr>
        </p:nvSpPr>
        <p:spPr/>
        <p:txBody>
          <a:bodyPr/>
          <a:lstStyle/>
          <a:p>
            <a:r>
              <a:rPr lang="el-GR" dirty="0"/>
              <a:t>Η αυξανόμενη σημασία των </a:t>
            </a:r>
            <a:r>
              <a:rPr lang="en-US" dirty="0"/>
              <a:t>ICT</a:t>
            </a:r>
            <a:r>
              <a:rPr lang="el-GR" dirty="0"/>
              <a:t> στον τουρισμό έχει οδηγήσει στην επινόηση του όρου </a:t>
            </a:r>
            <a:r>
              <a:rPr lang="en-US" dirty="0"/>
              <a:t>e</a:t>
            </a:r>
            <a:r>
              <a:rPr lang="el-GR" dirty="0"/>
              <a:t>-</a:t>
            </a:r>
            <a:r>
              <a:rPr lang="en-GB" dirty="0"/>
              <a:t>Tourism </a:t>
            </a:r>
            <a:r>
              <a:rPr lang="el-GR" dirty="0"/>
              <a:t>που σχετίζεται με τη χρήση και τις εφαρμογές τους. Ο ηλεκτρονικός τουρισμός, (</a:t>
            </a:r>
            <a:r>
              <a:rPr lang="en-GB" dirty="0"/>
              <a:t>e</a:t>
            </a:r>
            <a:r>
              <a:rPr lang="el-GR" dirty="0"/>
              <a:t>-</a:t>
            </a:r>
            <a:r>
              <a:rPr lang="en-GB" dirty="0"/>
              <a:t>Tourism</a:t>
            </a:r>
            <a:r>
              <a:rPr lang="el-GR" dirty="0"/>
              <a:t>)</a:t>
            </a:r>
            <a:r>
              <a:rPr lang="en-GB" dirty="0"/>
              <a:t> </a:t>
            </a:r>
            <a:r>
              <a:rPr lang="el-GR" dirty="0"/>
              <a:t>ορίζεται ως: «η αντανάκλαση της ψηφιοποίησης</a:t>
            </a:r>
            <a:r>
              <a:rPr lang="en-GB" dirty="0"/>
              <a:t> </a:t>
            </a:r>
            <a:r>
              <a:rPr lang="el-GR" dirty="0"/>
              <a:t>όλων των διαδικασιών</a:t>
            </a:r>
            <a:r>
              <a:rPr lang="en-GB" dirty="0"/>
              <a:t> </a:t>
            </a:r>
            <a:r>
              <a:rPr lang="el-GR" dirty="0"/>
              <a:t>και των</a:t>
            </a:r>
            <a:r>
              <a:rPr lang="en-GB" dirty="0"/>
              <a:t> </a:t>
            </a:r>
            <a:r>
              <a:rPr lang="el-GR" dirty="0"/>
              <a:t>αλυσίδων αξίας στους κλάδους του τουρισμού, των </a:t>
            </a:r>
            <a:r>
              <a:rPr lang="el-GR" dirty="0" err="1"/>
              <a:t>ταξιδίων</a:t>
            </a:r>
            <a:r>
              <a:rPr lang="el-GR" dirty="0"/>
              <a:t>, της φιλοξενίας και της εστίασης». </a:t>
            </a:r>
            <a:r>
              <a:rPr lang="el-GR" sz="2000" i="1" dirty="0"/>
              <a:t>(</a:t>
            </a:r>
            <a:r>
              <a:rPr lang="en-US" sz="2000" i="1" dirty="0" err="1"/>
              <a:t>Buhalis</a:t>
            </a:r>
            <a:r>
              <a:rPr lang="el-GR" sz="2000" i="1" dirty="0"/>
              <a:t>, 2003:76</a:t>
            </a:r>
            <a:r>
              <a:rPr lang="el-GR" sz="2000" i="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341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3.org/2005/04/FSWS/Submissions/16/Ont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905" y="2712980"/>
            <a:ext cx="6896496" cy="4028388"/>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5"/>
          <p:cNvSpPr>
            <a:spLocks noGrp="1"/>
          </p:cNvSpPr>
          <p:nvPr>
            <p:ph type="title"/>
          </p:nvPr>
        </p:nvSpPr>
        <p:spPr/>
        <p:txBody>
          <a:bodyPr/>
          <a:lstStyle/>
          <a:p>
            <a:r>
              <a:rPr lang="el-GR" dirty="0">
                <a:solidFill>
                  <a:prstClr val="white"/>
                </a:solidFill>
              </a:rPr>
              <a:t>Ορισμός και χαρακτηριστικά </a:t>
            </a:r>
            <a:br>
              <a:rPr lang="el-GR" dirty="0">
                <a:solidFill>
                  <a:prstClr val="white"/>
                </a:solidFill>
              </a:rPr>
            </a:br>
            <a:r>
              <a:rPr lang="el-GR" dirty="0">
                <a:solidFill>
                  <a:prstClr val="white"/>
                </a:solidFill>
              </a:rPr>
              <a:t>ηλεκτρονικού τουρισμού </a:t>
            </a:r>
            <a:r>
              <a:rPr lang="el-GR" sz="3000" b="0" dirty="0" smtClean="0">
                <a:solidFill>
                  <a:prstClr val="white"/>
                </a:solidFill>
              </a:rPr>
              <a:t>3/5</a:t>
            </a:r>
            <a:endParaRPr lang="el-GR" dirty="0"/>
          </a:p>
        </p:txBody>
      </p:sp>
      <p:sp>
        <p:nvSpPr>
          <p:cNvPr id="7" name="Θέση περιεχομένου 6"/>
          <p:cNvSpPr>
            <a:spLocks noGrp="1"/>
          </p:cNvSpPr>
          <p:nvPr>
            <p:ph idx="1"/>
          </p:nvPr>
        </p:nvSpPr>
        <p:spPr>
          <a:xfrm>
            <a:off x="251520" y="1412776"/>
            <a:ext cx="8640960" cy="4968552"/>
          </a:xfrm>
        </p:spPr>
        <p:txBody>
          <a:bodyPr>
            <a:normAutofit/>
          </a:bodyPr>
          <a:lstStyle/>
          <a:p>
            <a:r>
              <a:rPr lang="el-GR" sz="2200" dirty="0"/>
              <a:t>Ο ηλεκτρονικός τουρισμός (e-</a:t>
            </a:r>
            <a:r>
              <a:rPr lang="el-GR" sz="2200" dirty="0" err="1"/>
              <a:t>touris</a:t>
            </a:r>
            <a:r>
              <a:rPr lang="el-GR" sz="2200" dirty="0"/>
              <a:t>m) δεν αφορά  απλώς  έναν υπολογιστή ή ένα δίκτυο που χρησιμοποιείται από μία </a:t>
            </a:r>
            <a:r>
              <a:rPr lang="el-GR" sz="2200" dirty="0" smtClean="0"/>
              <a:t>επιχείρηση </a:t>
            </a:r>
            <a:r>
              <a:rPr lang="el-GR" sz="2200" dirty="0"/>
              <a:t>αλλά  ένα ολόκληρο σύστημα που εφαρμόζεται από ολόκληρη την τουριστική βιομηχανία.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1440160" y="6536377"/>
            <a:ext cx="2483768" cy="276999"/>
          </a:xfrm>
          <a:prstGeom prst="rect">
            <a:avLst/>
          </a:prstGeom>
        </p:spPr>
        <p:txBody>
          <a:bodyPr wrap="square">
            <a:spAutoFit/>
          </a:bodyPr>
          <a:lstStyle/>
          <a:p>
            <a:pPr algn="ctr"/>
            <a:r>
              <a:rPr lang="en-US" sz="1200" dirty="0" smtClean="0">
                <a:latin typeface="+mn-lt"/>
                <a:hlinkClick r:id="rId3"/>
              </a:rPr>
              <a:t>w3.org</a:t>
            </a:r>
            <a:endParaRPr lang="el-GR" sz="1200" dirty="0">
              <a:latin typeface="+mn-lt"/>
            </a:endParaRPr>
          </a:p>
        </p:txBody>
      </p:sp>
    </p:spTree>
    <p:extLst>
      <p:ext uri="{BB962C8B-B14F-4D97-AF65-F5344CB8AC3E}">
        <p14:creationId xmlns:p14="http://schemas.microsoft.com/office/powerpoint/2010/main" val="208185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και χαρακτηριστικά </a:t>
            </a:r>
            <a:br>
              <a:rPr lang="el-GR" dirty="0">
                <a:solidFill>
                  <a:prstClr val="white"/>
                </a:solidFill>
              </a:rPr>
            </a:br>
            <a:r>
              <a:rPr lang="el-GR" dirty="0">
                <a:solidFill>
                  <a:prstClr val="white"/>
                </a:solidFill>
              </a:rPr>
              <a:t>ηλεκτρονικού τουρισμού </a:t>
            </a:r>
            <a:r>
              <a:rPr lang="el-GR" sz="3000" b="0" dirty="0" smtClean="0">
                <a:solidFill>
                  <a:prstClr val="white"/>
                </a:solidFill>
              </a:rPr>
              <a:t>4/5</a:t>
            </a:r>
            <a:endParaRPr lang="el-GR" dirty="0"/>
          </a:p>
        </p:txBody>
      </p:sp>
      <p:sp>
        <p:nvSpPr>
          <p:cNvPr id="3" name="Θέση περιεχομένου 2"/>
          <p:cNvSpPr>
            <a:spLocks noGrp="1"/>
          </p:cNvSpPr>
          <p:nvPr>
            <p:ph idx="1"/>
          </p:nvPr>
        </p:nvSpPr>
        <p:spPr>
          <a:xfrm>
            <a:off x="323528" y="1556792"/>
            <a:ext cx="8568952" cy="5184576"/>
          </a:xfrm>
        </p:spPr>
        <p:txBody>
          <a:bodyPr>
            <a:normAutofit/>
          </a:bodyPr>
          <a:lstStyle/>
          <a:p>
            <a:pPr marL="0" indent="0">
              <a:buNone/>
            </a:pPr>
            <a:r>
              <a:rPr lang="el-GR" sz="2300" dirty="0"/>
              <a:t>Οι φορείς με τους οποίους έρχονται σε επαφή και συνεργάζονται οι επιχειρήσεις στα πλαίσια της αντιμετώπισης των σημερινών προκλήσεων, είναι οι </a:t>
            </a:r>
            <a:r>
              <a:rPr lang="el-GR" sz="2300" dirty="0" smtClean="0"/>
              <a:t>εξής:</a:t>
            </a:r>
            <a:endParaRPr lang="el-GR" sz="2300" dirty="0"/>
          </a:p>
          <a:p>
            <a:r>
              <a:rPr lang="el-GR" sz="2300" b="1" dirty="0"/>
              <a:t>Επιχειρήσεις:</a:t>
            </a:r>
            <a:r>
              <a:rPr lang="el-GR" sz="2300" dirty="0"/>
              <a:t> Οι άλλες επιχειρήσεις οι οποίες έχουν δοσοληψίες με την εν λόγω </a:t>
            </a:r>
            <a:r>
              <a:rPr lang="el-GR" sz="2300" dirty="0" err="1"/>
              <a:t>etourism</a:t>
            </a:r>
            <a:r>
              <a:rPr lang="el-GR" sz="2300" dirty="0"/>
              <a:t> επιχείρηση, που αφορά το εμπόριο από επιχείρηση σε επιχείρηση. </a:t>
            </a:r>
          </a:p>
          <a:p>
            <a:r>
              <a:rPr lang="el-GR" sz="2300" dirty="0"/>
              <a:t> </a:t>
            </a:r>
            <a:r>
              <a:rPr lang="el-GR" sz="2300" b="1" dirty="0"/>
              <a:t>Καταναλωτές:</a:t>
            </a:r>
            <a:r>
              <a:rPr lang="el-GR" sz="2300" dirty="0"/>
              <a:t> Ο τελικός πελάτης ή καταναλωτής ο οποίος αγοράζει τα προϊόντα ή τις υπηρεσίες της επιχείρησης, που αφορά κυρίως με το λιανικό εμπόριο. </a:t>
            </a:r>
          </a:p>
          <a:p>
            <a:r>
              <a:rPr lang="en-US" sz="2300" b="1" dirty="0" err="1"/>
              <a:t>Κράτος</a:t>
            </a:r>
            <a:r>
              <a:rPr lang="en-US" sz="2300" b="1" dirty="0"/>
              <a:t>:</a:t>
            </a:r>
            <a:r>
              <a:rPr lang="en-US" sz="2300" dirty="0"/>
              <a:t> </a:t>
            </a:r>
            <a:r>
              <a:rPr lang="en-US" sz="2300" dirty="0" err="1"/>
              <a:t>Οι</a:t>
            </a:r>
            <a:r>
              <a:rPr lang="en-US" sz="2300" dirty="0"/>
              <a:t> </a:t>
            </a:r>
            <a:r>
              <a:rPr lang="en-US" sz="2300" dirty="0" err="1"/>
              <a:t>δημόσιες</a:t>
            </a:r>
            <a:r>
              <a:rPr lang="en-US" sz="2300" dirty="0"/>
              <a:t> α</a:t>
            </a:r>
            <a:r>
              <a:rPr lang="en-US" sz="2300" dirty="0" err="1"/>
              <a:t>ρχές</a:t>
            </a:r>
            <a:r>
              <a:rPr lang="en-US" sz="2300" dirty="0"/>
              <a:t> </a:t>
            </a:r>
            <a:r>
              <a:rPr lang="en-US" sz="2300" dirty="0" err="1"/>
              <a:t>οι</a:t>
            </a:r>
            <a:r>
              <a:rPr lang="en-US" sz="2300" dirty="0"/>
              <a:t> οπ</a:t>
            </a:r>
            <a:r>
              <a:rPr lang="en-US" sz="2300" dirty="0" err="1"/>
              <a:t>οίες</a:t>
            </a:r>
            <a:r>
              <a:rPr lang="en-US" sz="2300" dirty="0"/>
              <a:t> </a:t>
            </a:r>
            <a:r>
              <a:rPr lang="en-US" sz="2300" dirty="0" err="1"/>
              <a:t>συχνά</a:t>
            </a:r>
            <a:r>
              <a:rPr lang="en-US" sz="2300" dirty="0"/>
              <a:t> </a:t>
            </a:r>
            <a:r>
              <a:rPr lang="en-US" sz="2300" dirty="0" err="1"/>
              <a:t>είν</a:t>
            </a:r>
            <a:r>
              <a:rPr lang="en-US" sz="2300" dirty="0"/>
              <a:t>αι εταίροι στις διαδικασίες εμπορίου, που αφορά κυρίως στο ρόλο των δημόσιων αρχών.</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47804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και χαρακτηριστικά </a:t>
            </a:r>
            <a:br>
              <a:rPr lang="el-GR" dirty="0">
                <a:solidFill>
                  <a:prstClr val="white"/>
                </a:solidFill>
              </a:rPr>
            </a:br>
            <a:r>
              <a:rPr lang="el-GR" dirty="0">
                <a:solidFill>
                  <a:prstClr val="white"/>
                </a:solidFill>
              </a:rPr>
              <a:t>ηλεκτρονικού τουρισμού </a:t>
            </a:r>
            <a:r>
              <a:rPr lang="el-GR" sz="3000" b="0" dirty="0" smtClean="0">
                <a:solidFill>
                  <a:prstClr val="white"/>
                </a:solidFill>
              </a:rPr>
              <a:t>5/5</a:t>
            </a:r>
            <a:endParaRPr lang="el-GR" dirty="0"/>
          </a:p>
        </p:txBody>
      </p:sp>
      <p:sp>
        <p:nvSpPr>
          <p:cNvPr id="3" name="Θέση περιεχομένου 2"/>
          <p:cNvSpPr>
            <a:spLocks noGrp="1"/>
          </p:cNvSpPr>
          <p:nvPr>
            <p:ph idx="1"/>
          </p:nvPr>
        </p:nvSpPr>
        <p:spPr>
          <a:xfrm>
            <a:off x="323528" y="1556792"/>
            <a:ext cx="8712968" cy="5301208"/>
          </a:xfrm>
        </p:spPr>
        <p:txBody>
          <a:bodyPr>
            <a:normAutofit fontScale="92500" lnSpcReduction="10000"/>
          </a:bodyPr>
          <a:lstStyle/>
          <a:p>
            <a:pPr marL="0" indent="0">
              <a:buNone/>
            </a:pPr>
            <a:r>
              <a:rPr lang="el-GR" dirty="0" smtClean="0"/>
              <a:t>Υπάρχουν </a:t>
            </a:r>
            <a:r>
              <a:rPr lang="el-GR" dirty="0"/>
              <a:t>τρία είδη γενικών δραστηριοτήτων</a:t>
            </a:r>
            <a:r>
              <a:rPr lang="en-GB" dirty="0"/>
              <a:t> </a:t>
            </a:r>
            <a:r>
              <a:rPr lang="el-GR" dirty="0" smtClean="0"/>
              <a:t>που</a:t>
            </a:r>
            <a:r>
              <a:rPr lang="en-GB" dirty="0"/>
              <a:t> </a:t>
            </a:r>
            <a:r>
              <a:rPr lang="el-GR" dirty="0"/>
              <a:t>μπορούν να υποστηριχθούν</a:t>
            </a:r>
            <a:r>
              <a:rPr lang="en-GB" dirty="0"/>
              <a:t> </a:t>
            </a:r>
            <a:r>
              <a:rPr lang="el-GR" dirty="0"/>
              <a:t>και να βελτιωθούν μέσω</a:t>
            </a:r>
            <a:r>
              <a:rPr lang="en-GB" dirty="0"/>
              <a:t> </a:t>
            </a:r>
            <a:r>
              <a:rPr lang="el-GR" dirty="0"/>
              <a:t>της χρήσης </a:t>
            </a:r>
            <a:r>
              <a:rPr lang="en-US" dirty="0" smtClean="0"/>
              <a:t>ICT</a:t>
            </a:r>
            <a:r>
              <a:rPr lang="el-GR" dirty="0" smtClean="0"/>
              <a:t>:</a:t>
            </a:r>
            <a:endParaRPr lang="el-GR" dirty="0"/>
          </a:p>
          <a:p>
            <a:r>
              <a:rPr lang="el-GR" b="1" dirty="0" smtClean="0"/>
              <a:t>Οριακές</a:t>
            </a:r>
            <a:r>
              <a:rPr lang="el-GR" b="1" dirty="0"/>
              <a:t>:</a:t>
            </a:r>
            <a:r>
              <a:rPr lang="el-GR" dirty="0"/>
              <a:t> μια επιχείρηση μπορεί να χρησιμοποιήσει τις ICT για να βελτιώσει την ικανότητα συγκέντρωσης πληροφοριών, ώστε να βελτιωθεί η αλληλεπίδραση με το περιβάλλον της και να αποστείλει τις πληροφορίες εκτός των ορίων της. </a:t>
            </a:r>
          </a:p>
          <a:p>
            <a:r>
              <a:rPr lang="el-GR" b="1" dirty="0"/>
              <a:t>Σχέσεων</a:t>
            </a:r>
            <a:r>
              <a:rPr lang="el-GR" dirty="0"/>
              <a:t>: μια επιχείρηση μπορεί να χρησιμοποιήσει τις ICT για να υποστηρίξει και να βελτιώσει τις σχέσεις συνεργασίας της κατά την πραγματοποίηση συναλλαγών με τους συνεργάτες της. </a:t>
            </a:r>
          </a:p>
          <a:p>
            <a:pPr lvl="0"/>
            <a:r>
              <a:rPr lang="el-GR" b="1" dirty="0"/>
              <a:t>Αγοράς:</a:t>
            </a:r>
            <a:r>
              <a:rPr lang="el-GR" dirty="0"/>
              <a:t> μια ομάδα εταιρειών (ανταγωνιστές, αγοραστές και πωλητές) μπορούν να χρησιμοποιήσουν τις τεχνολογίες για τη βελτίωση της συνολικής αποτελεσματικότητας και ανταγωνιστικότητάς τους, όταν φθάνουν τις αγορές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02574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1915815116"/>
              </p:ext>
            </p:extLst>
          </p:nvPr>
        </p:nvGraphicFramePr>
        <p:xfrm>
          <a:off x="53751" y="1340768"/>
          <a:ext cx="9036499" cy="5351871"/>
        </p:xfrm>
        <a:graphic>
          <a:graphicData uri="http://schemas.openxmlformats.org/drawingml/2006/table">
            <a:tbl>
              <a:tblPr firstRow="1" firstCol="1" bandRow="1">
                <a:tableStyleId>{5C22544A-7EE6-4342-B048-85BDC9FD1C3A}</a:tableStyleId>
              </a:tblPr>
              <a:tblGrid>
                <a:gridCol w="1637929"/>
                <a:gridCol w="2376264"/>
                <a:gridCol w="2448272"/>
                <a:gridCol w="2574034"/>
              </a:tblGrid>
              <a:tr h="232272">
                <a:tc>
                  <a:txBody>
                    <a:bodyPr/>
                    <a:lstStyle/>
                    <a:p>
                      <a:pPr indent="215900" algn="l">
                        <a:lnSpc>
                          <a:spcPct val="150000"/>
                        </a:lnSpc>
                        <a:spcAft>
                          <a:spcPts val="0"/>
                        </a:spcAft>
                      </a:pPr>
                      <a:r>
                        <a:rPr lang="en-GB" sz="1600" dirty="0" err="1">
                          <a:effectLst/>
                        </a:rPr>
                        <a:t>Φάση</a:t>
                      </a:r>
                      <a:endParaRPr lang="el-GR" sz="1600" dirty="0">
                        <a:effectLst/>
                        <a:latin typeface="Times New Roman"/>
                        <a:ea typeface="Times New Roman"/>
                        <a:cs typeface="Times New Roman"/>
                      </a:endParaRPr>
                    </a:p>
                  </a:txBody>
                  <a:tcPr marL="58068" marR="58068" marT="0" marB="0"/>
                </a:tc>
                <a:tc>
                  <a:txBody>
                    <a:bodyPr/>
                    <a:lstStyle/>
                    <a:p>
                      <a:pPr indent="215900" algn="l">
                        <a:lnSpc>
                          <a:spcPct val="150000"/>
                        </a:lnSpc>
                        <a:spcAft>
                          <a:spcPts val="0"/>
                        </a:spcAft>
                      </a:pPr>
                      <a:r>
                        <a:rPr lang="en-GB" sz="1600">
                          <a:effectLst/>
                        </a:rPr>
                        <a:t>Στόχος</a:t>
                      </a:r>
                      <a:endParaRPr lang="el-GR" sz="1600">
                        <a:effectLst/>
                        <a:latin typeface="Times New Roman"/>
                        <a:ea typeface="Times New Roman"/>
                        <a:cs typeface="Times New Roman"/>
                      </a:endParaRPr>
                    </a:p>
                  </a:txBody>
                  <a:tcPr marL="58068" marR="58068" marT="0" marB="0"/>
                </a:tc>
                <a:tc>
                  <a:txBody>
                    <a:bodyPr/>
                    <a:lstStyle/>
                    <a:p>
                      <a:pPr indent="215900" algn="l">
                        <a:lnSpc>
                          <a:spcPct val="150000"/>
                        </a:lnSpc>
                        <a:spcAft>
                          <a:spcPts val="0"/>
                        </a:spcAft>
                      </a:pPr>
                      <a:r>
                        <a:rPr lang="en-GB" sz="1600">
                          <a:effectLst/>
                        </a:rPr>
                        <a:t>Πηγή</a:t>
                      </a:r>
                      <a:endParaRPr lang="el-GR" sz="1600">
                        <a:effectLst/>
                        <a:latin typeface="Times New Roman"/>
                        <a:ea typeface="Times New Roman"/>
                        <a:cs typeface="Times New Roman"/>
                      </a:endParaRPr>
                    </a:p>
                  </a:txBody>
                  <a:tcPr marL="58068" marR="58068" marT="0" marB="0"/>
                </a:tc>
                <a:tc>
                  <a:txBody>
                    <a:bodyPr/>
                    <a:lstStyle/>
                    <a:p>
                      <a:pPr indent="215900" algn="l">
                        <a:lnSpc>
                          <a:spcPct val="150000"/>
                        </a:lnSpc>
                        <a:spcAft>
                          <a:spcPts val="0"/>
                        </a:spcAft>
                      </a:pPr>
                      <a:r>
                        <a:rPr lang="en-GB" sz="1600">
                          <a:effectLst/>
                        </a:rPr>
                        <a:t>Εργαλείο</a:t>
                      </a:r>
                      <a:endParaRPr lang="el-GR" sz="1600">
                        <a:effectLst/>
                        <a:latin typeface="Times New Roman"/>
                        <a:ea typeface="Times New Roman"/>
                        <a:cs typeface="Times New Roman"/>
                      </a:endParaRPr>
                    </a:p>
                  </a:txBody>
                  <a:tcPr marL="58068" marR="58068" marT="0" marB="0"/>
                </a:tc>
              </a:tr>
              <a:tr h="890378">
                <a:tc rowSpan="2">
                  <a:txBody>
                    <a:bodyPr/>
                    <a:lstStyle/>
                    <a:p>
                      <a:pPr marL="0" indent="0" algn="l">
                        <a:lnSpc>
                          <a:spcPct val="115000"/>
                        </a:lnSpc>
                        <a:spcAft>
                          <a:spcPts val="0"/>
                        </a:spcAft>
                      </a:pPr>
                      <a:r>
                        <a:rPr lang="en-GB" sz="1600" dirty="0" err="1">
                          <a:effectLst/>
                        </a:rPr>
                        <a:t>Συγκέντρωση</a:t>
                      </a:r>
                      <a:r>
                        <a:rPr lang="en-GB" sz="1600" dirty="0">
                          <a:effectLst/>
                        </a:rPr>
                        <a:t> και </a:t>
                      </a:r>
                      <a:r>
                        <a:rPr lang="en-GB" sz="1600" dirty="0" err="1">
                          <a:effectLst/>
                        </a:rPr>
                        <a:t>μοντελο</a:t>
                      </a:r>
                      <a:r>
                        <a:rPr lang="en-GB" sz="1600" dirty="0">
                          <a:effectLst/>
                        </a:rPr>
                        <a:t>ποίηση πληροφοριών</a:t>
                      </a:r>
                      <a:endParaRPr lang="el-GR" sz="1600" dirty="0">
                        <a:effectLst/>
                        <a:latin typeface="Times New Roman"/>
                        <a:ea typeface="Times New Roman"/>
                        <a:cs typeface="Times New Roman"/>
                      </a:endParaRPr>
                    </a:p>
                  </a:txBody>
                  <a:tcPr marL="58068" marR="58068" marT="0" marB="0"/>
                </a:tc>
                <a:tc>
                  <a:txBody>
                    <a:bodyPr/>
                    <a:lstStyle/>
                    <a:p>
                      <a:pPr marL="0" indent="0" algn="l">
                        <a:lnSpc>
                          <a:spcPct val="115000"/>
                        </a:lnSpc>
                        <a:spcAft>
                          <a:spcPts val="0"/>
                        </a:spcAft>
                      </a:pPr>
                      <a:r>
                        <a:rPr lang="en-GB" sz="1600" dirty="0" err="1">
                          <a:effectLst/>
                        </a:rPr>
                        <a:t>Συγκέντρωση</a:t>
                      </a:r>
                      <a:r>
                        <a:rPr lang="en-GB" sz="1600" dirty="0">
                          <a:effectLst/>
                        </a:rPr>
                        <a:t> π</a:t>
                      </a:r>
                      <a:r>
                        <a:rPr lang="en-GB" sz="1600" dirty="0" err="1">
                          <a:effectLst/>
                        </a:rPr>
                        <a:t>ληροφοριών</a:t>
                      </a:r>
                      <a:endParaRPr lang="el-GR" sz="1600" dirty="0">
                        <a:effectLst/>
                        <a:latin typeface="Times New Roman"/>
                        <a:ea typeface="Times New Roman"/>
                        <a:cs typeface="Times New Roman"/>
                      </a:endParaRPr>
                    </a:p>
                  </a:txBody>
                  <a:tcPr marL="58068" marR="58068" marT="0" marB="0"/>
                </a:tc>
                <a:tc>
                  <a:txBody>
                    <a:bodyPr/>
                    <a:lstStyle/>
                    <a:p>
                      <a:pPr marL="0" indent="0" algn="l" defTabSz="914400" rtl="0" eaLnBrk="1" latinLnBrk="0" hangingPunct="1">
                        <a:lnSpc>
                          <a:spcPct val="115000"/>
                        </a:lnSpc>
                        <a:spcAft>
                          <a:spcPts val="0"/>
                        </a:spcAft>
                      </a:pPr>
                      <a:r>
                        <a:rPr lang="el-GR" sz="1600" kern="1200" dirty="0" err="1">
                          <a:solidFill>
                            <a:schemeClr val="dk1"/>
                          </a:solidFill>
                          <a:effectLst/>
                          <a:latin typeface="+mn-lt"/>
                          <a:ea typeface="+mn-ea"/>
                          <a:cs typeface="+mn-cs"/>
                        </a:rPr>
                        <a:t>On</a:t>
                      </a:r>
                      <a:r>
                        <a:rPr lang="el-GR" sz="1600" kern="1200" dirty="0">
                          <a:solidFill>
                            <a:schemeClr val="dk1"/>
                          </a:solidFill>
                          <a:effectLst/>
                          <a:latin typeface="+mn-lt"/>
                          <a:ea typeface="+mn-ea"/>
                          <a:cs typeface="+mn-cs"/>
                        </a:rPr>
                        <a:t>-</a:t>
                      </a:r>
                      <a:r>
                        <a:rPr lang="el-GR" sz="1600" kern="1200" dirty="0" err="1">
                          <a:solidFill>
                            <a:schemeClr val="dk1"/>
                          </a:solidFill>
                          <a:effectLst/>
                          <a:latin typeface="+mn-lt"/>
                          <a:ea typeface="+mn-ea"/>
                          <a:cs typeface="+mn-cs"/>
                        </a:rPr>
                        <a:t>line</a:t>
                      </a:r>
                      <a:r>
                        <a:rPr lang="el-GR" sz="1600" kern="1200" dirty="0">
                          <a:solidFill>
                            <a:schemeClr val="dk1"/>
                          </a:solidFill>
                          <a:effectLst/>
                          <a:latin typeface="+mn-lt"/>
                          <a:ea typeface="+mn-ea"/>
                          <a:cs typeface="+mn-cs"/>
                        </a:rPr>
                        <a:t> δεδομένα της αγοράς, στατιστικές πηγές, ερωτηματολόγια</a:t>
                      </a:r>
                    </a:p>
                  </a:txBody>
                  <a:tcPr marL="58068" marR="58068" marT="0" marB="0"/>
                </a:tc>
                <a:tc>
                  <a:txBody>
                    <a:bodyPr/>
                    <a:lstStyle/>
                    <a:p>
                      <a:pPr marL="0" indent="0" algn="l" defTabSz="914400" rtl="0" eaLnBrk="1" latinLnBrk="0" hangingPunct="1">
                        <a:lnSpc>
                          <a:spcPct val="115000"/>
                        </a:lnSpc>
                        <a:spcAft>
                          <a:spcPts val="0"/>
                        </a:spcAft>
                      </a:pPr>
                      <a:r>
                        <a:rPr lang="el-GR" sz="1600" kern="1200" dirty="0">
                          <a:solidFill>
                            <a:schemeClr val="dk1"/>
                          </a:solidFill>
                          <a:effectLst/>
                          <a:latin typeface="+mn-lt"/>
                          <a:ea typeface="+mn-ea"/>
                          <a:cs typeface="+mn-cs"/>
                        </a:rPr>
                        <a:t>Ηλεκτρονικά εργαλεία αναζήτησης, π.χ. σάρωση, </a:t>
                      </a:r>
                      <a:r>
                        <a:rPr lang="el-GR" sz="1600" kern="1200" dirty="0" err="1">
                          <a:solidFill>
                            <a:schemeClr val="dk1"/>
                          </a:solidFill>
                          <a:effectLst/>
                          <a:latin typeface="+mn-lt"/>
                          <a:ea typeface="+mn-ea"/>
                          <a:cs typeface="+mn-cs"/>
                        </a:rPr>
                        <a:t>browsing</a:t>
                      </a:r>
                      <a:endParaRPr lang="el-GR" sz="1600" kern="1200" dirty="0">
                        <a:solidFill>
                          <a:schemeClr val="dk1"/>
                        </a:solidFill>
                        <a:effectLst/>
                        <a:latin typeface="+mn-lt"/>
                        <a:ea typeface="+mn-ea"/>
                        <a:cs typeface="+mn-cs"/>
                      </a:endParaRPr>
                    </a:p>
                  </a:txBody>
                  <a:tcPr marL="58068" marR="58068" marT="0" marB="0"/>
                </a:tc>
              </a:tr>
              <a:tr h="356151">
                <a:tc vMerge="1">
                  <a:txBody>
                    <a:bodyPr/>
                    <a:lstStyle/>
                    <a:p>
                      <a:endParaRPr lang="el-GR"/>
                    </a:p>
                  </a:txBody>
                  <a:tcPr/>
                </a:tc>
                <a:tc>
                  <a:txBody>
                    <a:bodyPr/>
                    <a:lstStyle/>
                    <a:p>
                      <a:pPr marL="0" indent="0" algn="l">
                        <a:lnSpc>
                          <a:spcPct val="115000"/>
                        </a:lnSpc>
                        <a:spcAft>
                          <a:spcPts val="0"/>
                        </a:spcAft>
                      </a:pPr>
                      <a:r>
                        <a:rPr lang="en-GB" sz="1600" dirty="0">
                          <a:effectLst/>
                        </a:rPr>
                        <a:t>Παρα</a:t>
                      </a:r>
                      <a:r>
                        <a:rPr lang="en-GB" sz="1600" dirty="0" err="1">
                          <a:effectLst/>
                        </a:rPr>
                        <a:t>κολούθηση</a:t>
                      </a:r>
                      <a:r>
                        <a:rPr lang="en-GB" sz="1600" dirty="0">
                          <a:effectLst/>
                        </a:rPr>
                        <a:t> επ</a:t>
                      </a:r>
                      <a:r>
                        <a:rPr lang="en-GB" sz="1600" dirty="0" err="1">
                          <a:effectLst/>
                        </a:rPr>
                        <a:t>ιδόσεων</a:t>
                      </a:r>
                      <a:endParaRPr lang="el-GR" sz="1600" dirty="0">
                        <a:effectLst/>
                        <a:latin typeface="Times New Roman"/>
                        <a:ea typeface="Times New Roman"/>
                        <a:cs typeface="Times New Roman"/>
                      </a:endParaRPr>
                    </a:p>
                  </a:txBody>
                  <a:tcPr marL="58068" marR="58068" marT="0" marB="0"/>
                </a:tc>
                <a:tc>
                  <a:txBody>
                    <a:bodyPr/>
                    <a:lstStyle/>
                    <a:p>
                      <a:pPr marL="0" indent="0" algn="l" defTabSz="914400" rtl="0" eaLnBrk="1" latinLnBrk="0" hangingPunct="1">
                        <a:lnSpc>
                          <a:spcPct val="115000"/>
                        </a:lnSpc>
                        <a:spcAft>
                          <a:spcPts val="0"/>
                        </a:spcAft>
                      </a:pPr>
                      <a:r>
                        <a:rPr lang="el-GR" sz="1600" kern="1200" dirty="0" err="1">
                          <a:solidFill>
                            <a:schemeClr val="dk1"/>
                          </a:solidFill>
                          <a:effectLst/>
                          <a:latin typeface="+mn-lt"/>
                          <a:ea typeface="+mn-ea"/>
                          <a:cs typeface="+mn-cs"/>
                        </a:rPr>
                        <a:t>On</a:t>
                      </a:r>
                      <a:r>
                        <a:rPr lang="el-GR" sz="1600" kern="1200" dirty="0">
                          <a:solidFill>
                            <a:schemeClr val="dk1"/>
                          </a:solidFill>
                          <a:effectLst/>
                          <a:latin typeface="+mn-lt"/>
                          <a:ea typeface="+mn-ea"/>
                          <a:cs typeface="+mn-cs"/>
                        </a:rPr>
                        <a:t>-</a:t>
                      </a:r>
                      <a:r>
                        <a:rPr lang="el-GR" sz="1600" kern="1200" dirty="0" err="1">
                          <a:solidFill>
                            <a:schemeClr val="dk1"/>
                          </a:solidFill>
                          <a:effectLst/>
                          <a:latin typeface="+mn-lt"/>
                          <a:ea typeface="+mn-ea"/>
                          <a:cs typeface="+mn-cs"/>
                        </a:rPr>
                        <a:t>line</a:t>
                      </a:r>
                      <a:r>
                        <a:rPr lang="el-GR" sz="1600" kern="1200" dirty="0">
                          <a:solidFill>
                            <a:schemeClr val="dk1"/>
                          </a:solidFill>
                          <a:effectLst/>
                          <a:latin typeface="+mn-lt"/>
                          <a:ea typeface="+mn-ea"/>
                          <a:cs typeface="+mn-cs"/>
                        </a:rPr>
                        <a:t> </a:t>
                      </a:r>
                      <a:r>
                        <a:rPr lang="en-GB" sz="1600" kern="1200" dirty="0">
                          <a:solidFill>
                            <a:schemeClr val="dk1"/>
                          </a:solidFill>
                          <a:effectLst/>
                          <a:latin typeface="+mn-lt"/>
                          <a:ea typeface="+mn-ea"/>
                          <a:cs typeface="+mn-cs"/>
                        </a:rPr>
                        <a:t>επ</a:t>
                      </a:r>
                      <a:r>
                        <a:rPr lang="en-GB" sz="1600" kern="1200" dirty="0" err="1">
                          <a:solidFill>
                            <a:schemeClr val="dk1"/>
                          </a:solidFill>
                          <a:effectLst/>
                          <a:latin typeface="+mn-lt"/>
                          <a:ea typeface="+mn-ea"/>
                          <a:cs typeface="+mn-cs"/>
                        </a:rPr>
                        <a:t>ιδόσεις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Στ</a:t>
                      </a:r>
                      <a:r>
                        <a:rPr lang="en-GB" sz="1600" kern="1200" dirty="0">
                          <a:solidFill>
                            <a:schemeClr val="dk1"/>
                          </a:solidFill>
                          <a:effectLst/>
                          <a:latin typeface="+mn-lt"/>
                          <a:ea typeface="+mn-ea"/>
                          <a:cs typeface="+mn-cs"/>
                        </a:rPr>
                        <a:t>ατιστικά εργαλεία</a:t>
                      </a:r>
                      <a:endParaRPr lang="el-GR" sz="1600" kern="1200" dirty="0">
                        <a:solidFill>
                          <a:schemeClr val="dk1"/>
                        </a:solidFill>
                        <a:effectLst/>
                        <a:latin typeface="+mn-lt"/>
                        <a:ea typeface="+mn-ea"/>
                        <a:cs typeface="+mn-cs"/>
                      </a:endParaRPr>
                    </a:p>
                  </a:txBody>
                  <a:tcPr marL="58068" marR="58068" marT="0" marB="0"/>
                </a:tc>
              </a:tr>
              <a:tr h="712302">
                <a:tc rowSpan="2">
                  <a:txBody>
                    <a:bodyPr/>
                    <a:lstStyle/>
                    <a:p>
                      <a:pPr marL="0" indent="0" algn="l">
                        <a:lnSpc>
                          <a:spcPct val="115000"/>
                        </a:lnSpc>
                        <a:spcAft>
                          <a:spcPts val="0"/>
                        </a:spcAft>
                      </a:pPr>
                      <a:r>
                        <a:rPr lang="en-GB" sz="1600" dirty="0" err="1">
                          <a:effectLst/>
                        </a:rPr>
                        <a:t>Ανάλυση</a:t>
                      </a:r>
                      <a:r>
                        <a:rPr lang="en-GB" sz="1600" dirty="0">
                          <a:effectLst/>
                        </a:rPr>
                        <a:t> και π</a:t>
                      </a:r>
                      <a:r>
                        <a:rPr lang="en-GB" sz="1600" dirty="0" err="1">
                          <a:effectLst/>
                        </a:rPr>
                        <a:t>ρό</a:t>
                      </a:r>
                      <a:r>
                        <a:rPr lang="en-GB" sz="1600" dirty="0">
                          <a:effectLst/>
                        </a:rPr>
                        <a:t>βλεψη</a:t>
                      </a:r>
                      <a:endParaRPr lang="el-GR" sz="1600" dirty="0">
                        <a:effectLst/>
                        <a:latin typeface="Times New Roman"/>
                        <a:ea typeface="Times New Roman"/>
                        <a:cs typeface="Times New Roman"/>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Ανάλυση</a:t>
                      </a:r>
                      <a:r>
                        <a:rPr lang="en-GB" sz="1600" kern="1200" dirty="0">
                          <a:solidFill>
                            <a:schemeClr val="dk1"/>
                          </a:solidFill>
                          <a:effectLst/>
                          <a:latin typeface="+mn-lt"/>
                          <a:ea typeface="+mn-ea"/>
                          <a:cs typeface="+mn-cs"/>
                        </a:rPr>
                        <a:t> και </a:t>
                      </a:r>
                      <a:r>
                        <a:rPr lang="en-GB" sz="1600" kern="1200" dirty="0" err="1">
                          <a:solidFill>
                            <a:schemeClr val="dk1"/>
                          </a:solidFill>
                          <a:effectLst/>
                          <a:latin typeface="+mn-lt"/>
                          <a:ea typeface="+mn-ea"/>
                          <a:cs typeface="+mn-cs"/>
                        </a:rPr>
                        <a:t>δι</a:t>
                      </a:r>
                      <a:r>
                        <a:rPr lang="en-GB" sz="1600" kern="1200" dirty="0">
                          <a:solidFill>
                            <a:schemeClr val="dk1"/>
                          </a:solidFill>
                          <a:effectLst/>
                          <a:latin typeface="+mn-lt"/>
                          <a:ea typeface="+mn-ea"/>
                          <a:cs typeface="+mn-cs"/>
                        </a:rPr>
                        <a:t>αχωρισμός αγοράς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a:solidFill>
                            <a:schemeClr val="dk1"/>
                          </a:solidFill>
                          <a:effectLst/>
                          <a:latin typeface="+mn-lt"/>
                          <a:ea typeface="+mn-ea"/>
                          <a:cs typeface="+mn-cs"/>
                        </a:rPr>
                        <a:t>Τα </a:t>
                      </a:r>
                      <a:r>
                        <a:rPr lang="en-GB" sz="1600" kern="1200" dirty="0" err="1">
                          <a:solidFill>
                            <a:schemeClr val="dk1"/>
                          </a:solidFill>
                          <a:effectLst/>
                          <a:latin typeface="+mn-lt"/>
                          <a:ea typeface="+mn-ea"/>
                          <a:cs typeface="+mn-cs"/>
                        </a:rPr>
                        <a:t>δεδομέν</a:t>
                      </a:r>
                      <a:r>
                        <a:rPr lang="en-GB" sz="1600" kern="1200" dirty="0">
                          <a:solidFill>
                            <a:schemeClr val="dk1"/>
                          </a:solidFill>
                          <a:effectLst/>
                          <a:latin typeface="+mn-lt"/>
                          <a:ea typeface="+mn-ea"/>
                          <a:cs typeface="+mn-cs"/>
                        </a:rPr>
                        <a:t>α της αγοράς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l-GR" sz="1600" kern="1200" dirty="0">
                          <a:solidFill>
                            <a:schemeClr val="dk1"/>
                          </a:solidFill>
                          <a:effectLst/>
                          <a:latin typeface="+mn-lt"/>
                          <a:ea typeface="+mn-ea"/>
                          <a:cs typeface="+mn-cs"/>
                        </a:rPr>
                        <a:t>Χαρτοφυλάκιο αγοράς, εύρεση/ εξόρυξη δεδομένων</a:t>
                      </a:r>
                    </a:p>
                  </a:txBody>
                  <a:tcPr marL="58068" marR="58068" marT="0" marB="0"/>
                </a:tc>
              </a:tr>
              <a:tr h="890378">
                <a:tc vMerge="1">
                  <a:txBody>
                    <a:bodyPr/>
                    <a:lstStyle/>
                    <a:p>
                      <a:endParaRPr lang="el-GR"/>
                    </a:p>
                  </a:txBody>
                  <a:tcPr/>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Πρό</a:t>
                      </a:r>
                      <a:r>
                        <a:rPr lang="en-GB" sz="1600" kern="1200" dirty="0">
                          <a:solidFill>
                            <a:schemeClr val="dk1"/>
                          </a:solidFill>
                          <a:effectLst/>
                          <a:latin typeface="+mn-lt"/>
                          <a:ea typeface="+mn-ea"/>
                          <a:cs typeface="+mn-cs"/>
                        </a:rPr>
                        <a:t>βλεψη και προβολή</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l-GR" sz="1600" kern="1200" dirty="0">
                          <a:solidFill>
                            <a:schemeClr val="dk1"/>
                          </a:solidFill>
                          <a:effectLst/>
                          <a:latin typeface="+mn-lt"/>
                          <a:ea typeface="+mn-ea"/>
                          <a:cs typeface="+mn-cs"/>
                        </a:rPr>
                        <a:t>Ιστορικά στοιχεία επιδόσεων, τα δεδομένα της αγοράς</a:t>
                      </a: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Οικονομετρικά</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μοντέλ</a:t>
                      </a:r>
                      <a:r>
                        <a:rPr lang="en-GB" sz="1600" kern="1200" dirty="0">
                          <a:solidFill>
                            <a:schemeClr val="dk1"/>
                          </a:solidFill>
                          <a:effectLst/>
                          <a:latin typeface="+mn-lt"/>
                          <a:ea typeface="+mn-ea"/>
                          <a:cs typeface="+mn-cs"/>
                        </a:rPr>
                        <a:t>α, προσομοίωση</a:t>
                      </a:r>
                      <a:endParaRPr lang="el-GR" sz="1600" kern="1200" dirty="0">
                        <a:solidFill>
                          <a:schemeClr val="dk1"/>
                        </a:solidFill>
                        <a:effectLst/>
                        <a:latin typeface="+mn-lt"/>
                        <a:ea typeface="+mn-ea"/>
                        <a:cs typeface="+mn-cs"/>
                      </a:endParaRPr>
                    </a:p>
                  </a:txBody>
                  <a:tcPr marL="58068" marR="58068" marT="0" marB="0"/>
                </a:tc>
              </a:tr>
              <a:tr h="534227">
                <a:tc rowSpan="2">
                  <a:txBody>
                    <a:bodyPr/>
                    <a:lstStyle/>
                    <a:p>
                      <a:pPr marL="0" indent="0" algn="l">
                        <a:lnSpc>
                          <a:spcPct val="115000"/>
                        </a:lnSpc>
                        <a:spcAft>
                          <a:spcPts val="0"/>
                        </a:spcAft>
                      </a:pPr>
                      <a:r>
                        <a:rPr lang="en-GB" sz="1600" dirty="0" err="1">
                          <a:effectLst/>
                        </a:rPr>
                        <a:t>Οργάνωση</a:t>
                      </a:r>
                      <a:r>
                        <a:rPr lang="en-GB" sz="1600" dirty="0">
                          <a:effectLst/>
                        </a:rPr>
                        <a:t> και απ</a:t>
                      </a:r>
                      <a:r>
                        <a:rPr lang="en-GB" sz="1600" dirty="0" err="1">
                          <a:effectLst/>
                        </a:rPr>
                        <a:t>όφ</a:t>
                      </a:r>
                      <a:r>
                        <a:rPr lang="en-GB" sz="1600" dirty="0">
                          <a:effectLst/>
                        </a:rPr>
                        <a:t>αση</a:t>
                      </a:r>
                      <a:endParaRPr lang="el-GR" sz="1600" dirty="0">
                        <a:effectLst/>
                        <a:latin typeface="Times New Roman"/>
                        <a:ea typeface="Times New Roman"/>
                        <a:cs typeface="Times New Roman"/>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Οργάνωση</a:t>
                      </a:r>
                      <a:r>
                        <a:rPr lang="en-GB" sz="1600" kern="1200" dirty="0">
                          <a:solidFill>
                            <a:schemeClr val="dk1"/>
                          </a:solidFill>
                          <a:effectLst/>
                          <a:latin typeface="+mn-lt"/>
                          <a:ea typeface="+mn-ea"/>
                          <a:cs typeface="+mn-cs"/>
                        </a:rPr>
                        <a:t> και </a:t>
                      </a:r>
                      <a:r>
                        <a:rPr lang="en-GB" sz="1600" kern="1200" dirty="0" err="1">
                          <a:solidFill>
                            <a:schemeClr val="dk1"/>
                          </a:solidFill>
                          <a:effectLst/>
                          <a:latin typeface="+mn-lt"/>
                          <a:ea typeface="+mn-ea"/>
                          <a:cs typeface="+mn-cs"/>
                        </a:rPr>
                        <a:t>δι</a:t>
                      </a:r>
                      <a:r>
                        <a:rPr lang="en-GB" sz="1600" kern="1200" dirty="0">
                          <a:solidFill>
                            <a:schemeClr val="dk1"/>
                          </a:solidFill>
                          <a:effectLst/>
                          <a:latin typeface="+mn-lt"/>
                          <a:ea typeface="+mn-ea"/>
                          <a:cs typeface="+mn-cs"/>
                        </a:rPr>
                        <a:t>αμόρφωση προϊόντος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Δεδομέν</a:t>
                      </a:r>
                      <a:r>
                        <a:rPr lang="en-GB" sz="1600" kern="1200" dirty="0">
                          <a:solidFill>
                            <a:schemeClr val="dk1"/>
                          </a:solidFill>
                          <a:effectLst/>
                          <a:latin typeface="+mn-lt"/>
                          <a:ea typeface="+mn-ea"/>
                          <a:cs typeface="+mn-cs"/>
                        </a:rPr>
                        <a:t>α αγοράς, ιδιόκτητες υποδομές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Βελτιστο</a:t>
                      </a:r>
                      <a:r>
                        <a:rPr lang="en-GB" sz="1600" kern="1200" dirty="0">
                          <a:solidFill>
                            <a:schemeClr val="dk1"/>
                          </a:solidFill>
                          <a:effectLst/>
                          <a:latin typeface="+mn-lt"/>
                          <a:ea typeface="+mn-ea"/>
                          <a:cs typeface="+mn-cs"/>
                        </a:rPr>
                        <a:t>ποίηση μοντέλων, προσομοίωση</a:t>
                      </a:r>
                      <a:endParaRPr lang="el-GR" sz="1600" kern="1200" dirty="0">
                        <a:solidFill>
                          <a:schemeClr val="dk1"/>
                        </a:solidFill>
                        <a:effectLst/>
                        <a:latin typeface="+mn-lt"/>
                        <a:ea typeface="+mn-ea"/>
                        <a:cs typeface="+mn-cs"/>
                      </a:endParaRPr>
                    </a:p>
                  </a:txBody>
                  <a:tcPr marL="58068" marR="58068" marT="0" marB="0"/>
                </a:tc>
              </a:tr>
              <a:tr h="534227">
                <a:tc vMerge="1">
                  <a:txBody>
                    <a:bodyPr/>
                    <a:lstStyle/>
                    <a:p>
                      <a:endParaRPr lang="el-GR"/>
                    </a:p>
                  </a:txBody>
                  <a:tcPr/>
                </a:tc>
                <a:tc>
                  <a:txBody>
                    <a:bodyPr/>
                    <a:lstStyle/>
                    <a:p>
                      <a:pPr marL="0" indent="0" algn="l" defTabSz="914400" rtl="0" eaLnBrk="1" latinLnBrk="0" hangingPunct="1">
                        <a:lnSpc>
                          <a:spcPct val="115000"/>
                        </a:lnSpc>
                        <a:spcAft>
                          <a:spcPts val="0"/>
                        </a:spcAft>
                      </a:pPr>
                      <a:r>
                        <a:rPr lang="en-GB" sz="1600" kern="1200" dirty="0">
                          <a:solidFill>
                            <a:schemeClr val="dk1"/>
                          </a:solidFill>
                          <a:effectLst/>
                          <a:latin typeface="+mn-lt"/>
                          <a:ea typeface="+mn-ea"/>
                          <a:cs typeface="+mn-cs"/>
                        </a:rPr>
                        <a:t>Επ</a:t>
                      </a:r>
                      <a:r>
                        <a:rPr lang="en-GB" sz="1600" kern="1200" dirty="0" err="1">
                          <a:solidFill>
                            <a:schemeClr val="dk1"/>
                          </a:solidFill>
                          <a:effectLst/>
                          <a:latin typeface="+mn-lt"/>
                          <a:ea typeface="+mn-ea"/>
                          <a:cs typeface="+mn-cs"/>
                        </a:rPr>
                        <a:t>ιλογή</a:t>
                      </a:r>
                      <a:r>
                        <a:rPr lang="en-GB" sz="1600" kern="1200" dirty="0">
                          <a:solidFill>
                            <a:schemeClr val="dk1"/>
                          </a:solidFill>
                          <a:effectLst/>
                          <a:latin typeface="+mn-lt"/>
                          <a:ea typeface="+mn-ea"/>
                          <a:cs typeface="+mn-cs"/>
                        </a:rPr>
                        <a:t> κανα</a:t>
                      </a:r>
                      <a:r>
                        <a:rPr lang="en-GB" sz="1600" kern="1200" dirty="0" err="1">
                          <a:solidFill>
                            <a:schemeClr val="dk1"/>
                          </a:solidFill>
                          <a:effectLst/>
                          <a:latin typeface="+mn-lt"/>
                          <a:ea typeface="+mn-ea"/>
                          <a:cs typeface="+mn-cs"/>
                        </a:rPr>
                        <a:t>λιών</a:t>
                      </a: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δι</a:t>
                      </a:r>
                      <a:r>
                        <a:rPr lang="en-GB" sz="1600" kern="1200" dirty="0">
                          <a:solidFill>
                            <a:schemeClr val="dk1"/>
                          </a:solidFill>
                          <a:effectLst/>
                          <a:latin typeface="+mn-lt"/>
                          <a:ea typeface="+mn-ea"/>
                          <a:cs typeface="+mn-cs"/>
                        </a:rPr>
                        <a:t>ανομής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Δεδομέν</a:t>
                      </a:r>
                      <a:r>
                        <a:rPr lang="en-GB" sz="1600" kern="1200" dirty="0">
                          <a:solidFill>
                            <a:schemeClr val="dk1"/>
                          </a:solidFill>
                          <a:effectLst/>
                          <a:latin typeface="+mn-lt"/>
                          <a:ea typeface="+mn-ea"/>
                          <a:cs typeface="+mn-cs"/>
                        </a:rPr>
                        <a:t>α αγοράς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Βελτιστο</a:t>
                      </a:r>
                      <a:r>
                        <a:rPr lang="en-GB" sz="1600" kern="1200" dirty="0">
                          <a:solidFill>
                            <a:schemeClr val="dk1"/>
                          </a:solidFill>
                          <a:effectLst/>
                          <a:latin typeface="+mn-lt"/>
                          <a:ea typeface="+mn-ea"/>
                          <a:cs typeface="+mn-cs"/>
                        </a:rPr>
                        <a:t>ποίηση μοντέλων, προσομοίωση</a:t>
                      </a:r>
                      <a:endParaRPr lang="el-GR" sz="1600" kern="1200" dirty="0">
                        <a:solidFill>
                          <a:schemeClr val="dk1"/>
                        </a:solidFill>
                        <a:effectLst/>
                        <a:latin typeface="+mn-lt"/>
                        <a:ea typeface="+mn-ea"/>
                        <a:cs typeface="+mn-cs"/>
                      </a:endParaRPr>
                    </a:p>
                  </a:txBody>
                  <a:tcPr marL="58068" marR="58068" marT="0" marB="0"/>
                </a:tc>
              </a:tr>
              <a:tr h="356151">
                <a:tc rowSpan="2">
                  <a:txBody>
                    <a:bodyPr/>
                    <a:lstStyle/>
                    <a:p>
                      <a:pPr marL="0" indent="0" algn="l">
                        <a:lnSpc>
                          <a:spcPct val="115000"/>
                        </a:lnSpc>
                        <a:spcAft>
                          <a:spcPts val="0"/>
                        </a:spcAft>
                      </a:pPr>
                      <a:r>
                        <a:rPr lang="en-GB" sz="1600" dirty="0" err="1">
                          <a:effectLst/>
                        </a:rPr>
                        <a:t>Εφ</a:t>
                      </a:r>
                      <a:r>
                        <a:rPr lang="en-GB" sz="1600" dirty="0">
                          <a:effectLst/>
                        </a:rPr>
                        <a:t>αρμογή και λειτουργία</a:t>
                      </a:r>
                      <a:endParaRPr lang="el-GR" sz="1600" dirty="0">
                        <a:effectLst/>
                        <a:latin typeface="Times New Roman"/>
                        <a:ea typeface="Times New Roman"/>
                        <a:cs typeface="Times New Roman"/>
                      </a:endParaRPr>
                    </a:p>
                  </a:txBody>
                  <a:tcPr marL="58068" marR="58068" marT="0" marB="0"/>
                </a:tc>
                <a:tc>
                  <a:txBody>
                    <a:bodyPr/>
                    <a:lstStyle/>
                    <a:p>
                      <a:pPr marL="0" indent="0" algn="l" defTabSz="914400" rtl="0" eaLnBrk="1" latinLnBrk="0" hangingPunct="1">
                        <a:lnSpc>
                          <a:spcPct val="115000"/>
                        </a:lnSpc>
                        <a:spcAft>
                          <a:spcPts val="0"/>
                        </a:spcAft>
                      </a:pPr>
                      <a:r>
                        <a:rPr lang="el-GR" sz="1600" kern="1200" dirty="0">
                          <a:solidFill>
                            <a:schemeClr val="dk1"/>
                          </a:solidFill>
                          <a:effectLst/>
                          <a:latin typeface="+mn-lt"/>
                          <a:ea typeface="+mn-ea"/>
                          <a:cs typeface="+mn-cs"/>
                        </a:rPr>
                        <a:t>Δ</a:t>
                      </a:r>
                      <a:r>
                        <a:rPr lang="en-GB" sz="1600" kern="1200" dirty="0">
                          <a:solidFill>
                            <a:schemeClr val="dk1"/>
                          </a:solidFill>
                          <a:effectLst/>
                          <a:latin typeface="+mn-lt"/>
                          <a:ea typeface="+mn-ea"/>
                          <a:cs typeface="+mn-cs"/>
                        </a:rPr>
                        <a:t>ια</a:t>
                      </a:r>
                      <a:r>
                        <a:rPr lang="en-GB" sz="1600" kern="1200" dirty="0" err="1">
                          <a:solidFill>
                            <a:schemeClr val="dk1"/>
                          </a:solidFill>
                          <a:effectLst/>
                          <a:latin typeface="+mn-lt"/>
                          <a:ea typeface="+mn-ea"/>
                          <a:cs typeface="+mn-cs"/>
                        </a:rPr>
                        <a:t>νομή</a:t>
                      </a:r>
                      <a:r>
                        <a:rPr lang="en-GB" sz="1600" kern="1200" dirty="0">
                          <a:solidFill>
                            <a:schemeClr val="dk1"/>
                          </a:solidFill>
                          <a:effectLst/>
                          <a:latin typeface="+mn-lt"/>
                          <a:ea typeface="+mn-ea"/>
                          <a:cs typeface="+mn-cs"/>
                        </a:rPr>
                        <a:t> π</a:t>
                      </a:r>
                      <a:r>
                        <a:rPr lang="en-GB" sz="1600" kern="1200" dirty="0" err="1">
                          <a:solidFill>
                            <a:schemeClr val="dk1"/>
                          </a:solidFill>
                          <a:effectLst/>
                          <a:latin typeface="+mn-lt"/>
                          <a:ea typeface="+mn-ea"/>
                          <a:cs typeface="+mn-cs"/>
                        </a:rPr>
                        <a:t>ληροφοριών</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Δεδομέν</a:t>
                      </a:r>
                      <a:r>
                        <a:rPr lang="en-GB" sz="1600" kern="1200" dirty="0">
                          <a:solidFill>
                            <a:schemeClr val="dk1"/>
                          </a:solidFill>
                          <a:effectLst/>
                          <a:latin typeface="+mn-lt"/>
                          <a:ea typeface="+mn-ea"/>
                          <a:cs typeface="+mn-cs"/>
                        </a:rPr>
                        <a:t>α απόδοσης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Στ</a:t>
                      </a:r>
                      <a:r>
                        <a:rPr lang="en-GB" sz="1600" kern="1200" dirty="0">
                          <a:solidFill>
                            <a:schemeClr val="dk1"/>
                          </a:solidFill>
                          <a:effectLst/>
                          <a:latin typeface="+mn-lt"/>
                          <a:ea typeface="+mn-ea"/>
                          <a:cs typeface="+mn-cs"/>
                        </a:rPr>
                        <a:t>ατιστικά εργαλεία</a:t>
                      </a:r>
                      <a:endParaRPr lang="el-GR" sz="1600" kern="1200" dirty="0">
                        <a:solidFill>
                          <a:schemeClr val="dk1"/>
                        </a:solidFill>
                        <a:effectLst/>
                        <a:latin typeface="+mn-lt"/>
                        <a:ea typeface="+mn-ea"/>
                        <a:cs typeface="+mn-cs"/>
                      </a:endParaRPr>
                    </a:p>
                  </a:txBody>
                  <a:tcPr marL="58068" marR="58068" marT="0" marB="0"/>
                </a:tc>
              </a:tr>
              <a:tr h="534227">
                <a:tc vMerge="1">
                  <a:txBody>
                    <a:bodyPr/>
                    <a:lstStyle/>
                    <a:p>
                      <a:endParaRPr lang="el-GR"/>
                    </a:p>
                  </a:txBody>
                  <a:tcPr/>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Δι</a:t>
                      </a:r>
                      <a:r>
                        <a:rPr lang="en-GB" sz="1600" kern="1200" dirty="0">
                          <a:solidFill>
                            <a:schemeClr val="dk1"/>
                          </a:solidFill>
                          <a:effectLst/>
                          <a:latin typeface="+mn-lt"/>
                          <a:ea typeface="+mn-ea"/>
                          <a:cs typeface="+mn-cs"/>
                        </a:rPr>
                        <a:t>απραγμάτευση και πωλήσεις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Δεδομέν</a:t>
                      </a:r>
                      <a:r>
                        <a:rPr lang="en-GB" sz="1600" kern="1200" dirty="0">
                          <a:solidFill>
                            <a:schemeClr val="dk1"/>
                          </a:solidFill>
                          <a:effectLst/>
                          <a:latin typeface="+mn-lt"/>
                          <a:ea typeface="+mn-ea"/>
                          <a:cs typeface="+mn-cs"/>
                        </a:rPr>
                        <a:t>α απόδοσης</a:t>
                      </a:r>
                      <a:endParaRPr lang="el-GR" sz="1600" kern="1200" dirty="0">
                        <a:solidFill>
                          <a:schemeClr val="dk1"/>
                        </a:solidFill>
                        <a:effectLst/>
                        <a:latin typeface="+mn-lt"/>
                        <a:ea typeface="+mn-ea"/>
                        <a:cs typeface="+mn-cs"/>
                      </a:endParaRPr>
                    </a:p>
                  </a:txBody>
                  <a:tcPr marL="58068" marR="58068" marT="0" marB="0"/>
                </a:tc>
                <a:tc>
                  <a:txBody>
                    <a:bodyPr/>
                    <a:lstStyle/>
                    <a:p>
                      <a:pPr marL="0" indent="0" algn="l" defTabSz="914400" rtl="0" eaLnBrk="1" latinLnBrk="0" hangingPunct="1">
                        <a:lnSpc>
                          <a:spcPct val="115000"/>
                        </a:lnSpc>
                        <a:spcAft>
                          <a:spcPts val="0"/>
                        </a:spcAft>
                      </a:pPr>
                      <a:r>
                        <a:rPr lang="en-GB" sz="1600" kern="1200" dirty="0" err="1">
                          <a:solidFill>
                            <a:schemeClr val="dk1"/>
                          </a:solidFill>
                          <a:effectLst/>
                          <a:latin typeface="+mn-lt"/>
                          <a:ea typeface="+mn-ea"/>
                          <a:cs typeface="+mn-cs"/>
                        </a:rPr>
                        <a:t>Μοντέλ</a:t>
                      </a:r>
                      <a:r>
                        <a:rPr lang="en-GB" sz="1600" kern="1200" dirty="0">
                          <a:solidFill>
                            <a:schemeClr val="dk1"/>
                          </a:solidFill>
                          <a:effectLst/>
                          <a:latin typeface="+mn-lt"/>
                          <a:ea typeface="+mn-ea"/>
                          <a:cs typeface="+mn-cs"/>
                        </a:rPr>
                        <a:t>α επιλογής, θεωρία παιγνίων</a:t>
                      </a:r>
                      <a:endParaRPr lang="el-GR" sz="1600" kern="1200" dirty="0">
                        <a:solidFill>
                          <a:schemeClr val="dk1"/>
                        </a:solidFill>
                        <a:effectLst/>
                        <a:latin typeface="+mn-lt"/>
                        <a:ea typeface="+mn-ea"/>
                        <a:cs typeface="+mn-cs"/>
                      </a:endParaRPr>
                    </a:p>
                  </a:txBody>
                  <a:tcPr marL="58068" marR="58068" marT="0" marB="0"/>
                </a:tc>
              </a:tr>
            </a:tbl>
          </a:graphicData>
        </a:graphic>
      </p:graphicFrame>
      <p:sp>
        <p:nvSpPr>
          <p:cNvPr id="2" name="Τίτλος 1"/>
          <p:cNvSpPr>
            <a:spLocks noGrp="1"/>
          </p:cNvSpPr>
          <p:nvPr>
            <p:ph type="title"/>
          </p:nvPr>
        </p:nvSpPr>
        <p:spPr/>
        <p:txBody>
          <a:bodyPr/>
          <a:lstStyle/>
          <a:p>
            <a:r>
              <a:rPr lang="el-GR" dirty="0"/>
              <a:t>Χρήσεις εφαρμογών και εργαλείων ICT </a:t>
            </a:r>
            <a:r>
              <a:rPr lang="el-GR" dirty="0" smtClean="0"/>
              <a:t/>
            </a:r>
            <a:br>
              <a:rPr lang="el-GR" dirty="0" smtClean="0"/>
            </a:br>
            <a:r>
              <a:rPr lang="el-GR" dirty="0" smtClean="0"/>
              <a:t>στον </a:t>
            </a:r>
            <a:r>
              <a:rPr lang="el-GR" dirty="0"/>
              <a:t>τομέα της επεξεργασίας πληροφοριών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Ορθογώνιο 5"/>
          <p:cNvSpPr/>
          <p:nvPr/>
        </p:nvSpPr>
        <p:spPr>
          <a:xfrm>
            <a:off x="107504" y="6627167"/>
            <a:ext cx="2282804" cy="276999"/>
          </a:xfrm>
          <a:prstGeom prst="rect">
            <a:avLst/>
          </a:prstGeom>
        </p:spPr>
        <p:txBody>
          <a:bodyPr wrap="none">
            <a:spAutoFit/>
          </a:bodyPr>
          <a:lstStyle/>
          <a:p>
            <a:r>
              <a:rPr lang="de-DE" sz="1200" dirty="0" err="1">
                <a:latin typeface="+mn-lt"/>
              </a:rPr>
              <a:t>Πηγή</a:t>
            </a:r>
            <a:r>
              <a:rPr lang="de-DE" sz="1200" dirty="0">
                <a:latin typeface="+mn-lt"/>
              </a:rPr>
              <a:t> : </a:t>
            </a:r>
            <a:r>
              <a:rPr lang="de-DE" sz="1200" dirty="0" err="1">
                <a:latin typeface="+mn-lt"/>
              </a:rPr>
              <a:t>Werthner</a:t>
            </a:r>
            <a:r>
              <a:rPr lang="de-DE" sz="1200" dirty="0">
                <a:latin typeface="+mn-lt"/>
              </a:rPr>
              <a:t> </a:t>
            </a:r>
            <a:r>
              <a:rPr lang="de-DE" sz="1200" dirty="0" err="1">
                <a:latin typeface="+mn-lt"/>
              </a:rPr>
              <a:t>and</a:t>
            </a:r>
            <a:r>
              <a:rPr lang="de-DE" sz="1200" dirty="0">
                <a:latin typeface="+mn-lt"/>
              </a:rPr>
              <a:t> Klein (1999)</a:t>
            </a:r>
            <a:endParaRPr lang="el-GR" sz="1200" dirty="0">
              <a:latin typeface="+mn-lt"/>
            </a:endParaRPr>
          </a:p>
        </p:txBody>
      </p:sp>
    </p:spTree>
    <p:extLst>
      <p:ext uri="{BB962C8B-B14F-4D97-AF65-F5344CB8AC3E}">
        <p14:creationId xmlns:p14="http://schemas.microsoft.com/office/powerpoint/2010/main" val="254141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επιπτώσεις του e-</a:t>
            </a:r>
            <a:r>
              <a:rPr lang="el-GR" dirty="0" err="1"/>
              <a:t>Tourism</a:t>
            </a:r>
            <a:r>
              <a:rPr lang="el-GR" dirty="0"/>
              <a:t> </a:t>
            </a:r>
            <a:r>
              <a:rPr lang="el-GR" dirty="0" smtClean="0"/>
              <a:t/>
            </a:r>
            <a:br>
              <a:rPr lang="el-GR" dirty="0" smtClean="0"/>
            </a:br>
            <a:r>
              <a:rPr lang="el-GR" dirty="0" smtClean="0"/>
              <a:t>στην </a:t>
            </a:r>
            <a:r>
              <a:rPr lang="el-GR" dirty="0"/>
              <a:t>τουριστική ζήτηση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 Όλο και περισσότερο, οι ΤΠΕ επιτρέπουν στους ταξιδιώτες να έχουν πρόσβαση σε αξιόπιστες και ακριβείς πληροφορίες, καθώς και να αναλαμβάνουν κρατήσεις σε μικρό χρονικό διάστημα, χωρίς το κόστος και την αναστάτωση που απαιτούνται από τις συμβατικές μεθόδους</a:t>
            </a:r>
            <a:r>
              <a:rPr lang="el-GR" dirty="0" smtClean="0"/>
              <a:t>.</a:t>
            </a:r>
          </a:p>
          <a:p>
            <a:r>
              <a:rPr lang="el-GR" dirty="0" smtClean="0"/>
              <a:t>Οι </a:t>
            </a:r>
            <a:r>
              <a:rPr lang="el-GR" dirty="0"/>
              <a:t>ΤΠΕ μπορούν να συμβάλουν στη βελτίωση της ποιότητας των παρεχόμενων υπηρεσιών και στην υψηλότερη ικανοποίηση του επισκέπτης/ταξιδιώτη.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518930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του e-</a:t>
            </a:r>
            <a:r>
              <a:rPr lang="el-GR" dirty="0" err="1">
                <a:solidFill>
                  <a:prstClr val="white"/>
                </a:solidFill>
              </a:rPr>
              <a:t>Tourism</a:t>
            </a:r>
            <a:r>
              <a:rPr lang="el-GR" dirty="0">
                <a:solidFill>
                  <a:prstClr val="white"/>
                </a:solidFill>
              </a:rPr>
              <a:t> </a:t>
            </a:r>
            <a:br>
              <a:rPr lang="el-GR" dirty="0">
                <a:solidFill>
                  <a:prstClr val="white"/>
                </a:solidFill>
              </a:rPr>
            </a:br>
            <a:r>
              <a:rPr lang="el-GR" dirty="0">
                <a:solidFill>
                  <a:prstClr val="white"/>
                </a:solidFill>
              </a:rPr>
              <a:t>στην τουριστική ζήτηση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a:t>Η ανάπτυξη των ΤΠΕ και ιδιαίτερα το Internet δημιούργησε  το "νέο" τουρίστα ο οποίος γίνεται ευσυνείδητος και αναζητά εξαιρετική αξία για χρήμα και χρόνο. Αυτοί ενδιαφέρονται λιγότερο να ακολουθήσουν τα πλήθη σε ένα πακέτο διακοπών και είναι πολύ πιο πρόθυμοι να ακολουθήσουν τις δικές τους προτιμήσεις και χρονοδιαγράμματα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3372662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56</TotalTime>
  <Words>1293</Words>
  <Application>Microsoft Office PowerPoint</Application>
  <PresentationFormat>Προβολή στην οθόνη (4:3)</PresentationFormat>
  <Paragraphs>149</Paragraphs>
  <Slides>21</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template</vt:lpstr>
      <vt:lpstr>OC_template_updated</vt:lpstr>
      <vt:lpstr>Διαδικτυακές συναλλαγές στον Τουρισμό (e-tourism) (Θ)</vt:lpstr>
      <vt:lpstr>Ορισμός και χαρακτηριστικά  ηλεκτρονικού τουρισμού 1/5</vt:lpstr>
      <vt:lpstr>Ορισμός και χαρακτηριστικά  ηλεκτρονικού τουρισμού 2/5</vt:lpstr>
      <vt:lpstr>Ορισμός και χαρακτηριστικά  ηλεκτρονικού τουρισμού 3/5</vt:lpstr>
      <vt:lpstr>Ορισμός και χαρακτηριστικά  ηλεκτρονικού τουρισμού 4/5</vt:lpstr>
      <vt:lpstr>Ορισμός και χαρακτηριστικά  ηλεκτρονικού τουρισμού 5/5</vt:lpstr>
      <vt:lpstr>Χρήσεις εφαρμογών και εργαλείων ICT  στον τομέα της επεξεργασίας πληροφοριών</vt:lpstr>
      <vt:lpstr>Οι επιπτώσεις του e-Tourism  στην τουριστική ζήτηση 1/3</vt:lpstr>
      <vt:lpstr>Οι επιπτώσεις του e-Tourism  στην τουριστική ζήτηση 2/3</vt:lpstr>
      <vt:lpstr>Οι επιπτώσεις του e-Tourism  στην τουριστική ζήτηση 3/3</vt:lpstr>
      <vt:lpstr>Ηλεκτρονικός τουρισμός και Προμηθευτές</vt:lpstr>
      <vt:lpstr>Ηλεκτρονικός Τουρισμός στην Ελλάδα</vt:lpstr>
      <vt:lpstr>Χρήση Διαδικτύου σε τουριστικές επιχειρήσεις  ανά μέγεθος και γεωγραφική θέση στην Ελλάδα</vt:lpstr>
      <vt:lpstr>Κατάταξη μεσογειακών προορισμών ανάλογα  με την παρουσία τους στο διαδίκτυο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8</cp:revision>
  <dcterms:created xsi:type="dcterms:W3CDTF">2015-12-03T09:25:50Z</dcterms:created>
  <dcterms:modified xsi:type="dcterms:W3CDTF">2015-12-03T10:22:33Z</dcterms:modified>
</cp:coreProperties>
</file>