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8" r:id="rId4"/>
    <p:sldId id="269" r:id="rId5"/>
    <p:sldId id="270" r:id="rId6"/>
    <p:sldId id="27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6" r:id="rId18"/>
    <p:sldId id="287" r:id="rId19"/>
    <p:sldId id="288" r:id="rId20"/>
    <p:sldId id="305" r:id="rId21"/>
    <p:sldId id="306" r:id="rId22"/>
    <p:sldId id="307" r:id="rId23"/>
    <p:sldId id="292" r:id="rId24"/>
    <p:sldId id="308" r:id="rId25"/>
    <p:sldId id="309" r:id="rId26"/>
    <p:sldId id="257" r:id="rId27"/>
    <p:sldId id="262" r:id="rId28"/>
    <p:sldId id="264" r:id="rId29"/>
    <p:sldId id="310" r:id="rId30"/>
    <p:sldId id="311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6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0217-B111-4D4F-97FE-AE855B040B7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1190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lausen%200676%20Neutrophi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077_Basophil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BruceBlaus" TargetMode="External"/><Relationship Id="rId2" Type="http://schemas.openxmlformats.org/officeDocument/2006/relationships/hyperlink" Target="http://commons.wikimedia.org/wiki/File:Blausen_0352_Eosinophi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/3.0/deed.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49_Monocyt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Lingulidas&amp;action=edit&amp;redlink=1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File:Macrophage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Macrophage.png" TargetMode="External"/><Relationship Id="rId9" Type="http://schemas.openxmlformats.org/officeDocument/2006/relationships/hyperlink" Target="http://creativecommons.org/licenses/by-sa/2.0/deed.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llaboutblood.com/tag/lymphocyt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photo.us/key/blood%20histolog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photo.us/key/blood%20histolog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c-creteil.fr/biotechnologies/doc_hematology-bloodsmear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Coinmac&amp;action=edit&amp;redlink=1" TargetMode="External"/><Relationship Id="rId5" Type="http://schemas.openxmlformats.org/officeDocument/2006/relationships/hyperlink" Target="http://commons.wikimedia.org/wiki/File:Stained_peripheral_blood_smear_closeup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909_WhiteBloodCell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 Λευκοκυτταρικός τύπος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Κριεμπάρδης</a:t>
            </a:r>
            <a:r>
              <a:rPr lang="en-US" sz="2200" dirty="0" smtClean="0"/>
              <a:t>- </a:t>
            </a:r>
            <a:r>
              <a:rPr lang="el-GR" sz="2200" dirty="0" err="1" smtClean="0"/>
              <a:t>Απλακίδη</a:t>
            </a:r>
            <a:r>
              <a:rPr lang="el-GR" sz="2200" dirty="0" smtClean="0"/>
              <a:t> </a:t>
            </a:r>
            <a:r>
              <a:rPr lang="el-GR" sz="2200" dirty="0"/>
              <a:t>Χαρίκλεια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n-US" dirty="0"/>
              <a:t>Neutrophil </a:t>
            </a:r>
            <a:br>
              <a:rPr lang="en-US" dirty="0"/>
            </a:br>
            <a:r>
              <a:rPr lang="el-GR" dirty="0"/>
              <a:t>Ουδετερόφιλο Πολυμορφοπύρηνο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0706" name="Picture 2" descr="File:Blausen 0676 Neutr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8420" r="10662" b="5386"/>
          <a:stretch/>
        </p:blipFill>
        <p:spPr bwMode="auto">
          <a:xfrm>
            <a:off x="2411761" y="1501186"/>
            <a:ext cx="4320479" cy="4839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 action="ppaction://hlinkfile"/>
              </a:rPr>
              <a:t>Blausen 0676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 action="ppaction://hlinkfile"/>
              </a:rPr>
              <a:t>Neutrophil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6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Basopfil</a:t>
            </a:r>
            <a:r>
              <a:rPr lang="en-US" dirty="0"/>
              <a:t> - </a:t>
            </a:r>
            <a:r>
              <a:rPr lang="el-GR" dirty="0" err="1" smtClean="0"/>
              <a:t>Βασεόφιλο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9682" name="Picture 2" descr="File:Blausen 0077 Bas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6986" r="12112" b="4160"/>
          <a:stretch/>
        </p:blipFill>
        <p:spPr bwMode="auto">
          <a:xfrm>
            <a:off x="2342715" y="1059083"/>
            <a:ext cx="4458570" cy="52692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0077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Basophil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2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Eosinophil – </a:t>
            </a:r>
            <a:r>
              <a:rPr lang="el-GR" dirty="0" err="1" smtClean="0"/>
              <a:t>Εο</a:t>
            </a:r>
            <a:r>
              <a:rPr lang="el-GR" dirty="0" smtClean="0"/>
              <a:t>/</a:t>
            </a:r>
            <a:r>
              <a:rPr lang="el-GR" dirty="0" err="1" smtClean="0"/>
              <a:t>Ηωσινόφιλο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2"/>
              </a:rPr>
              <a:t>Blausen 0352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2"/>
              </a:rPr>
              <a:t>Eosinophil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8658" name="Picture 2" descr="File:Blausen 0352 Eosinophi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3430" r="6035" b="3986"/>
          <a:stretch/>
        </p:blipFill>
        <p:spPr bwMode="auto">
          <a:xfrm>
            <a:off x="2050742" y="1018229"/>
            <a:ext cx="5042516" cy="5291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Monocyte - </a:t>
            </a:r>
            <a:r>
              <a:rPr lang="el-GR" dirty="0" smtClean="0"/>
              <a:t>Μονοκύτταρο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7634" name="Picture 2" descr="File:Blausen 0649 Monocy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7244" r="7210" b="4057"/>
          <a:stretch/>
        </p:blipFill>
        <p:spPr bwMode="auto">
          <a:xfrm>
            <a:off x="2192784" y="1240170"/>
            <a:ext cx="4873841" cy="5069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0649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4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Macrophage - </a:t>
            </a:r>
            <a:r>
              <a:rPr lang="el-GR" dirty="0" err="1" smtClean="0"/>
              <a:t>Μακροφάγο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6610" name="Picture 2" descr="File:Macroph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1181"/>
            <a:ext cx="3952221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2" name="Picture 4" descr="File:Macroph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581403" cy="3665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871869" y="5365929"/>
            <a:ext cx="4216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Macrophage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51521" y="5465254"/>
            <a:ext cx="4581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Macrophage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Lingulidas (page does not exist)"/>
              </a:rPr>
              <a:t>Lingulidas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</a:t>
            </a:r>
            <a:r>
              <a:rPr lang="en-US" dirty="0" err="1"/>
              <a:t>Lympocyte</a:t>
            </a:r>
            <a:r>
              <a:rPr lang="en-US" dirty="0"/>
              <a:t> – </a:t>
            </a:r>
            <a:r>
              <a:rPr lang="el-GR" dirty="0"/>
              <a:t>Μικρό </a:t>
            </a:r>
            <a:r>
              <a:rPr lang="el-GR" dirty="0" smtClean="0"/>
              <a:t>Λεμφοκύτταρο</a:t>
            </a:r>
            <a:br>
              <a:rPr lang="el-GR" dirty="0" smtClean="0"/>
            </a:br>
            <a:r>
              <a:rPr lang="en-US" altLang="el-GR" dirty="0">
                <a:solidFill>
                  <a:schemeClr val="tx2"/>
                </a:solidFill>
              </a:rPr>
              <a:t>Large Granular </a:t>
            </a:r>
            <a:r>
              <a:rPr lang="en-US" altLang="el-GR" dirty="0" err="1">
                <a:solidFill>
                  <a:schemeClr val="tx2"/>
                </a:solidFill>
              </a:rPr>
              <a:t>Lympocyte</a:t>
            </a:r>
            <a:r>
              <a:rPr lang="en-US" altLang="el-GR" dirty="0">
                <a:solidFill>
                  <a:schemeClr val="tx2"/>
                </a:solidFill>
              </a:rPr>
              <a:t> – </a:t>
            </a:r>
            <a:r>
              <a:rPr lang="el-GR" altLang="el-GR" dirty="0" smtClean="0">
                <a:solidFill>
                  <a:schemeClr val="tx2"/>
                </a:solidFill>
              </a:rPr>
              <a:t>Μεγάλο </a:t>
            </a:r>
            <a:r>
              <a:rPr lang="el-GR" altLang="el-GR" dirty="0">
                <a:solidFill>
                  <a:schemeClr val="tx2"/>
                </a:solidFill>
              </a:rPr>
              <a:t>Κοκκώδες </a:t>
            </a:r>
            <a:r>
              <a:rPr lang="el-GR" altLang="el-GR" dirty="0" smtClean="0">
                <a:solidFill>
                  <a:schemeClr val="tx2"/>
                </a:solidFill>
              </a:rPr>
              <a:t>Λεμφοκύτταρο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5586" name="Picture 2" descr="Lymph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29" y="2348880"/>
            <a:ext cx="5517543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90403" y="5651456"/>
            <a:ext cx="1363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allaboutblood.com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5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Leukocytes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3200" r="3847" b="51465"/>
          <a:stretch>
            <a:fillRect/>
          </a:stretch>
        </p:blipFill>
        <p:spPr bwMode="auto">
          <a:xfrm>
            <a:off x="152400" y="914400"/>
            <a:ext cx="8839200" cy="571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Αναγνωρίστε τα </a:t>
            </a:r>
            <a:r>
              <a:rPr lang="el-GR" dirty="0" smtClean="0"/>
              <a:t>Λευκοκύτταρα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172030" y="6571695"/>
            <a:ext cx="890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gophoto.us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7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Leukocytes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48535" r="3847" b="6126"/>
          <a:stretch>
            <a:fillRect/>
          </a:stretch>
        </p:blipFill>
        <p:spPr bwMode="auto">
          <a:xfrm>
            <a:off x="328479" y="1233075"/>
            <a:ext cx="8524056" cy="5364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Αναγνωρίστε τα Λευκοκύτταρα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172030" y="6571695"/>
            <a:ext cx="890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gophoto.us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Απαντήσεις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and D = </a:t>
            </a:r>
            <a:r>
              <a:rPr lang="en-US" dirty="0" err="1"/>
              <a:t>Neutrophilic</a:t>
            </a:r>
            <a:r>
              <a:rPr lang="en-US" dirty="0"/>
              <a:t> leukocytes (</a:t>
            </a:r>
            <a:r>
              <a:rPr lang="el-GR" dirty="0" err="1"/>
              <a:t>Ουδετόφιλα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n-US" b="1" dirty="0"/>
              <a:t>B and E = </a:t>
            </a:r>
            <a:r>
              <a:rPr lang="en-US" dirty="0"/>
              <a:t>Eosinophilic leukocytes (</a:t>
            </a:r>
            <a:r>
              <a:rPr lang="el-GR" dirty="0" err="1"/>
              <a:t>Ηωσινόφιλα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n-US" b="1" dirty="0"/>
              <a:t>C = </a:t>
            </a:r>
            <a:r>
              <a:rPr lang="en-US" dirty="0" err="1"/>
              <a:t>Baseophilic</a:t>
            </a:r>
            <a:r>
              <a:rPr lang="en-US" dirty="0"/>
              <a:t> leukocyte (</a:t>
            </a:r>
            <a:r>
              <a:rPr lang="el-GR" dirty="0" err="1"/>
              <a:t>Βασεόφιλα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n-US" b="1" dirty="0"/>
              <a:t>F = </a:t>
            </a:r>
            <a:r>
              <a:rPr lang="en-US" dirty="0"/>
              <a:t>Plasma cell: this is not a normal constituent of the peripheral blood but is included here for comparison with the </a:t>
            </a:r>
            <a:r>
              <a:rPr lang="en-US" dirty="0" err="1"/>
              <a:t>nongranular</a:t>
            </a:r>
            <a:r>
              <a:rPr lang="en-US" dirty="0"/>
              <a:t> Leukocytes (</a:t>
            </a:r>
            <a:r>
              <a:rPr lang="el-GR" dirty="0"/>
              <a:t>Πλασματοκύτταρα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n-US" b="1" dirty="0"/>
              <a:t>G and H = </a:t>
            </a:r>
            <a:r>
              <a:rPr lang="en-US" dirty="0"/>
              <a:t>Small lymphocytes (</a:t>
            </a:r>
            <a:r>
              <a:rPr lang="el-GR" dirty="0"/>
              <a:t>Μικρά λεμφοκύτταρα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n-US" b="1" dirty="0"/>
              <a:t>I = </a:t>
            </a:r>
            <a:r>
              <a:rPr lang="en-US" dirty="0"/>
              <a:t>medium lymphocyte (</a:t>
            </a:r>
            <a:r>
              <a:rPr lang="el-GR" dirty="0"/>
              <a:t>Μεσαία λεμφοκύτταρα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n-US" b="1" dirty="0"/>
              <a:t>J, K and L = </a:t>
            </a:r>
            <a:r>
              <a:rPr lang="en-US" dirty="0"/>
              <a:t>Monocytes (</a:t>
            </a:r>
            <a:r>
              <a:rPr lang="el-GR" dirty="0"/>
              <a:t>Μονοκύτταρα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4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Autofit/>
          </a:bodyPr>
          <a:lstStyle/>
          <a:p>
            <a:r>
              <a:rPr lang="el-GR" dirty="0"/>
              <a:t>Θυμηθείτε την Επίστρωση του Αίματος</a:t>
            </a:r>
            <a:br>
              <a:rPr lang="el-GR" dirty="0"/>
            </a:br>
            <a:r>
              <a:rPr lang="el-GR" dirty="0" err="1"/>
              <a:t>Blood</a:t>
            </a:r>
            <a:r>
              <a:rPr lang="el-GR" dirty="0"/>
              <a:t> </a:t>
            </a:r>
            <a:r>
              <a:rPr lang="el-GR" dirty="0" err="1"/>
              <a:t>smear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blood</a:t>
            </a:r>
            <a:r>
              <a:rPr lang="el-GR" dirty="0"/>
              <a:t> </a:t>
            </a:r>
            <a:r>
              <a:rPr lang="el-GR" dirty="0" err="1" smtClean="0"/>
              <a:t>film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95736" y="36450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  <a:hlinkClick r:id="rId2"/>
              </a:rPr>
              <a:t>ac-creteil.fr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8417" name="Picture 1" descr="C:\Users\fkaram2\Desktop\Photo-Video-Film2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50" y="3663359"/>
            <a:ext cx="412551" cy="4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Λευκοκυτταρικός </a:t>
            </a:r>
            <a:r>
              <a:rPr lang="el-GR" dirty="0" smtClean="0"/>
              <a:t>Τύπος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4A82"/>
                </a:solidFill>
              </a:rPr>
              <a:t>Η εκατοστιαία αναλογία των επιμέρους λευκών αιμοσφαιρίων </a:t>
            </a:r>
            <a:r>
              <a:rPr lang="el-GR" b="1" dirty="0" smtClean="0">
                <a:solidFill>
                  <a:srgbClr val="004A82"/>
                </a:solidFill>
              </a:rPr>
              <a:t>του </a:t>
            </a:r>
            <a:r>
              <a:rPr lang="el-GR" b="1" dirty="0">
                <a:solidFill>
                  <a:srgbClr val="004A82"/>
                </a:solidFill>
              </a:rPr>
              <a:t>περιφερικού </a:t>
            </a:r>
            <a:r>
              <a:rPr lang="el-GR" b="1" dirty="0" smtClean="0">
                <a:solidFill>
                  <a:srgbClr val="004A82"/>
                </a:solidFill>
              </a:rPr>
              <a:t>αίματος.</a:t>
            </a:r>
          </a:p>
          <a:p>
            <a:r>
              <a:rPr lang="el-GR" dirty="0"/>
              <a:t>Αποτελεί μέρος της γενικής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/>
              <a:t>Μεγάλη προσοχή κατά τη </a:t>
            </a:r>
            <a:r>
              <a:rPr lang="el-GR" dirty="0" smtClean="0"/>
              <a:t>μικροσκόπηση.</a:t>
            </a:r>
            <a:endParaRPr lang="el-GR" dirty="0"/>
          </a:p>
          <a:p>
            <a:r>
              <a:rPr lang="el-GR" dirty="0"/>
              <a:t>Εκτός από τη μέτρηση των λευκών αιμοσφαιρίων παρατηρείται και η μορφολογία των υπόλοιπων </a:t>
            </a:r>
            <a:r>
              <a:rPr lang="el-GR" dirty="0" smtClean="0"/>
              <a:t>κύτταρων.</a:t>
            </a:r>
            <a:endParaRPr lang="el-GR" dirty="0"/>
          </a:p>
          <a:p>
            <a:r>
              <a:rPr lang="el-GR" dirty="0"/>
              <a:t>Μετρώνται και τα </a:t>
            </a:r>
            <a:r>
              <a:rPr lang="el-GR" dirty="0" smtClean="0"/>
              <a:t>αιμοπετάλια.</a:t>
            </a:r>
            <a:endParaRPr lang="el-GR" dirty="0"/>
          </a:p>
          <a:p>
            <a:r>
              <a:rPr lang="el-GR" dirty="0"/>
              <a:t>Καταγράφονται και οι </a:t>
            </a:r>
            <a:r>
              <a:rPr lang="el-GR" dirty="0" err="1"/>
              <a:t>άωρες</a:t>
            </a:r>
            <a:r>
              <a:rPr lang="el-GR" dirty="0"/>
              <a:t> μορφές (βλάστες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Προσοχή όταν παρατηρηθούν </a:t>
            </a:r>
            <a:r>
              <a:rPr lang="el-GR" dirty="0" err="1"/>
              <a:t>εμπύρηνα</a:t>
            </a:r>
            <a:r>
              <a:rPr lang="el-GR" dirty="0"/>
              <a:t> </a:t>
            </a:r>
            <a:r>
              <a:rPr lang="el-GR" dirty="0" smtClean="0"/>
              <a:t>ερυθροκύτταρα.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8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Χρώση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Giemsa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040560"/>
          </a:xfrm>
        </p:spPr>
        <p:txBody>
          <a:bodyPr/>
          <a:lstStyle/>
          <a:p>
            <a:r>
              <a:rPr lang="el-GR" b="1" dirty="0" err="1"/>
              <a:t>May</a:t>
            </a:r>
            <a:r>
              <a:rPr lang="el-GR" b="1" dirty="0"/>
              <a:t>-</a:t>
            </a:r>
            <a:r>
              <a:rPr lang="el-GR" b="1" dirty="0" err="1"/>
              <a:t>Grunwald</a:t>
            </a:r>
            <a:r>
              <a:rPr lang="el-GR" b="1" dirty="0"/>
              <a:t>: </a:t>
            </a:r>
            <a:r>
              <a:rPr lang="el-GR" dirty="0"/>
              <a:t>μπλε του μεθυλενίου και </a:t>
            </a:r>
            <a:r>
              <a:rPr lang="el-GR" dirty="0" err="1"/>
              <a:t>ηωσίνη</a:t>
            </a:r>
            <a:r>
              <a:rPr lang="el-GR" dirty="0"/>
              <a:t> </a:t>
            </a:r>
          </a:p>
          <a:p>
            <a:pPr marL="355600" indent="0"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Βάφει κυρίως ερυθροκύτταρα, πρωτόπλασμα </a:t>
            </a:r>
            <a:r>
              <a:rPr lang="el-GR" dirty="0" err="1" smtClean="0"/>
              <a:t>εμπύρηνων</a:t>
            </a:r>
            <a:r>
              <a:rPr lang="el-GR" dirty="0" smtClean="0"/>
              <a:t> κυττάρων </a:t>
            </a:r>
            <a:r>
              <a:rPr lang="el-GR" dirty="0"/>
              <a:t>και </a:t>
            </a:r>
            <a:r>
              <a:rPr lang="el-GR" dirty="0" smtClean="0"/>
              <a:t>αιμοπετάλια.</a:t>
            </a:r>
            <a:endParaRPr lang="el-GR" dirty="0"/>
          </a:p>
          <a:p>
            <a:r>
              <a:rPr lang="el-GR" b="1" dirty="0" err="1"/>
              <a:t>Giemsa</a:t>
            </a:r>
            <a:r>
              <a:rPr lang="el-GR" b="1" dirty="0"/>
              <a:t>: </a:t>
            </a:r>
            <a:r>
              <a:rPr lang="el-GR" dirty="0"/>
              <a:t>αζούρ και </a:t>
            </a:r>
            <a:r>
              <a:rPr lang="el-GR" dirty="0" err="1"/>
              <a:t>ηωσίνη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Βάφει τον πυρήνα του κυττάρου, τα πρωτογενή κοκκία και τα κοκκία των </a:t>
            </a:r>
            <a:r>
              <a:rPr lang="el-GR" dirty="0" err="1" smtClean="0"/>
              <a:t>βασεόφιλων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Χρώση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– </a:t>
            </a:r>
            <a:r>
              <a:rPr lang="en-US" dirty="0" err="1"/>
              <a:t>Giemsa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/>
          </a:bodyPr>
          <a:lstStyle/>
          <a:p>
            <a:r>
              <a:rPr lang="el-GR" b="1" dirty="0"/>
              <a:t>Τεχνική</a:t>
            </a:r>
          </a:p>
          <a:p>
            <a:pPr lvl="1" indent="-387350"/>
            <a:r>
              <a:rPr lang="el-GR" dirty="0" err="1"/>
              <a:t>Μεθανόλη</a:t>
            </a:r>
            <a:r>
              <a:rPr lang="el-GR" dirty="0"/>
              <a:t> 5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n-US" dirty="0"/>
          </a:p>
          <a:p>
            <a:pPr lvl="1" indent="-387350"/>
            <a:r>
              <a:rPr lang="el-GR" dirty="0"/>
              <a:t>Απόρριψη </a:t>
            </a:r>
            <a:r>
              <a:rPr lang="el-GR" dirty="0" smtClean="0"/>
              <a:t>περίσσειας.</a:t>
            </a:r>
            <a:endParaRPr lang="el-GR" dirty="0"/>
          </a:p>
          <a:p>
            <a:pPr lvl="1" indent="-387350"/>
            <a:r>
              <a:rPr lang="el-GR" dirty="0"/>
              <a:t>Χρωστική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</a:t>
            </a:r>
            <a:r>
              <a:rPr lang="en-US" dirty="0" smtClean="0"/>
              <a:t>4min</a:t>
            </a:r>
            <a:r>
              <a:rPr lang="el-GR" dirty="0" smtClean="0"/>
              <a:t>.</a:t>
            </a:r>
            <a:endParaRPr lang="en-US" dirty="0"/>
          </a:p>
          <a:p>
            <a:pPr lvl="1" indent="-387350"/>
            <a:r>
              <a:rPr lang="el-GR" dirty="0"/>
              <a:t>Απόρριψη </a:t>
            </a:r>
            <a:r>
              <a:rPr lang="el-GR" dirty="0" smtClean="0"/>
              <a:t>περίσσειας.</a:t>
            </a:r>
            <a:endParaRPr lang="el-GR" dirty="0"/>
          </a:p>
          <a:p>
            <a:pPr lvl="1" indent="-387350"/>
            <a:r>
              <a:rPr lang="el-GR" dirty="0"/>
              <a:t>Χρωστική </a:t>
            </a:r>
            <a:r>
              <a:rPr lang="en-US" dirty="0" err="1"/>
              <a:t>Giemsa</a:t>
            </a:r>
            <a:r>
              <a:rPr lang="en-US" dirty="0"/>
              <a:t> (5 ml </a:t>
            </a:r>
            <a:r>
              <a:rPr lang="el-GR" dirty="0"/>
              <a:t>χρωστικής σε 50 </a:t>
            </a:r>
            <a:r>
              <a:rPr lang="en-US" dirty="0"/>
              <a:t>ml ad H2O) 15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n-US" dirty="0"/>
          </a:p>
          <a:p>
            <a:pPr lvl="1" indent="-387350"/>
            <a:r>
              <a:rPr lang="el-GR" dirty="0"/>
              <a:t>Απόρριψη </a:t>
            </a:r>
            <a:r>
              <a:rPr lang="el-GR" dirty="0" smtClean="0"/>
              <a:t>περίσσειας.</a:t>
            </a:r>
            <a:endParaRPr lang="el-GR" dirty="0"/>
          </a:p>
          <a:p>
            <a:pPr lvl="1" indent="-387350"/>
            <a:r>
              <a:rPr lang="el-GR" dirty="0" err="1"/>
              <a:t>Έκπλυση</a:t>
            </a:r>
            <a:r>
              <a:rPr lang="el-GR" dirty="0"/>
              <a:t> με άφθονο νερό </a:t>
            </a:r>
            <a:r>
              <a:rPr lang="el-GR" dirty="0" smtClean="0"/>
              <a:t>βρύσης.</a:t>
            </a:r>
            <a:endParaRPr lang="el-GR" dirty="0"/>
          </a:p>
          <a:p>
            <a:pPr lvl="1" indent="-387350"/>
            <a:r>
              <a:rPr lang="el-GR" dirty="0"/>
              <a:t>Στέγνωμα σε θερμοκρασία </a:t>
            </a:r>
            <a:r>
              <a:rPr lang="el-GR" dirty="0" smtClean="0"/>
              <a:t>περιβάλλοντος.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altLang="el-GR" sz="2400" b="1" dirty="0"/>
              <a:t>Αποχρωματισμός σε </a:t>
            </a:r>
            <a:r>
              <a:rPr lang="el-GR" altLang="el-GR" sz="2400" b="1" dirty="0" err="1"/>
              <a:t>μεθανόλη</a:t>
            </a:r>
            <a:r>
              <a:rPr lang="el-GR" altLang="el-GR" sz="2400" b="1" dirty="0"/>
              <a:t> και πολλές </a:t>
            </a:r>
            <a:r>
              <a:rPr lang="el-GR" altLang="el-GR" sz="2400" b="1" dirty="0" err="1"/>
              <a:t>εκπλύσεις</a:t>
            </a:r>
            <a:r>
              <a:rPr lang="el-GR" altLang="el-GR" sz="2400" b="1" dirty="0"/>
              <a:t> με </a:t>
            </a:r>
            <a:r>
              <a:rPr lang="el-GR" altLang="el-GR" sz="2400" b="1" dirty="0" smtClean="0"/>
              <a:t>νερό.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57058"/>
              </p:ext>
            </p:extLst>
          </p:nvPr>
        </p:nvGraphicFramePr>
        <p:xfrm>
          <a:off x="1066800" y="1049992"/>
          <a:ext cx="6610350" cy="5547360"/>
        </p:xfrm>
        <a:graphic>
          <a:graphicData uri="http://schemas.openxmlformats.org/drawingml/2006/table">
            <a:tbl>
              <a:tblPr firstRow="1"/>
              <a:tblGrid>
                <a:gridCol w="3048000"/>
                <a:gridCol w="3562350"/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Πυρήνας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Βαθυκόκκινος (</a:t>
                      </a: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ιωδέρυθρος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Πρωτόπλασμα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Ερυθροκύτταρα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Ροδέρυθρα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ΔΕΚ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Γκρί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-μπλε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Ουδετερόφιλα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Ροδέρυθρα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Λεμφοκύτταρα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Μπλε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Μονοκύτταρα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Γκρι-μπλε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Βασεόφιλα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Μπλε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Κοκκία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Ουδετερόφιλα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Ασθενή ιωδέρυθρα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Ηωσινόφιλα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Πορτοκαλέρυθρα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Βασεόφιλα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Έντονα ιωδέρυθρα-μαύρα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Μονοκύτταρα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Ασθενώς ιωδέρυθρα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Αιμοπετάλια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Ιωδέρυθρα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(βαθυκόκκινα)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Αποτελέσματα </a:t>
            </a:r>
            <a:r>
              <a:rPr lang="el-GR" dirty="0" smtClean="0"/>
              <a:t>Χρώσης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0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Απόλυτος Αριθμός Λευκοκυττάρων /μ</a:t>
            </a:r>
            <a:r>
              <a:rPr lang="en-US" dirty="0" smtClean="0"/>
              <a:t>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7427168" cy="50405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el-GR" sz="2400" b="1" dirty="0"/>
                          <m:t>Λευκοκύτταρα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 (%) </m:t>
                        </m:r>
                        <m:r>
                          <m:rPr>
                            <m:nor/>
                          </m:rPr>
                          <a:rPr lang="en-US" altLang="el-GR" sz="2400" b="1" dirty="0"/>
                          <m:t>x</m:t>
                        </m:r>
                        <m:r>
                          <m:rPr>
                            <m:nor/>
                          </m:rPr>
                          <a:rPr lang="en-US" altLang="el-GR" sz="2400" b="1" dirty="0"/>
                          <m:t> 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ολικός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 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αριθμός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altLang="el-GR" sz="2400" b="1" dirty="0"/>
                          <m:t>WBCs</m:t>
                        </m:r>
                        <m:r>
                          <m:rPr>
                            <m:nor/>
                          </m:rPr>
                          <a:rPr lang="en-US" altLang="el-GR" sz="2400" b="1" dirty="0"/>
                          <m:t>/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μ</m:t>
                        </m:r>
                        <m:r>
                          <m:rPr>
                            <m:nor/>
                          </m:rPr>
                          <a:rPr lang="en-US" altLang="el-GR" sz="2400" b="1" dirty="0"/>
                          <m:t>l</m:t>
                        </m:r>
                        <m:r>
                          <m:rPr>
                            <m:nor/>
                          </m:rPr>
                          <a:rPr lang="el-GR" altLang="el-GR" sz="2400" b="1" dirty="0"/>
                          <m:t> </m:t>
                        </m:r>
                      </m:num>
                      <m:den>
                        <m:r>
                          <a:rPr lang="el-GR" sz="2400" b="1" i="1" smtClean="0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endParaRPr lang="el-GR" sz="2400" b="1" dirty="0" smtClean="0"/>
              </a:p>
              <a:p>
                <a:pPr>
                  <a:spcBef>
                    <a:spcPct val="0"/>
                  </a:spcBef>
                  <a:buNone/>
                </a:pPr>
                <a:endParaRPr lang="en-US" altLang="el-GR" sz="2400" b="1" dirty="0" smtClean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l-GR" altLang="el-GR" sz="2400" b="1" dirty="0" smtClean="0"/>
                  <a:t>Παράδειγμα</a:t>
                </a:r>
                <a:r>
                  <a:rPr lang="el-GR" altLang="el-GR" sz="2400" b="1" dirty="0"/>
                  <a:t>: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l-GR" altLang="el-GR" sz="2400" dirty="0"/>
                  <a:t>70% ουδετερόφιλα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l-GR" altLang="el-GR" sz="2400" dirty="0"/>
                  <a:t>10.000/μ</a:t>
                </a:r>
                <a:r>
                  <a:rPr lang="en-US" altLang="el-GR" sz="2400" dirty="0"/>
                  <a:t>l WBCs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l-GR" sz="2400" dirty="0"/>
                  <a:t>; </a:t>
                </a:r>
                <a:r>
                  <a:rPr lang="el-GR" altLang="el-GR" sz="2400" dirty="0"/>
                  <a:t>Απόλυτος αριθμός </a:t>
                </a:r>
                <a:r>
                  <a:rPr lang="el-GR" altLang="el-GR" sz="2400" dirty="0" err="1" smtClean="0"/>
                  <a:t>ουδερερόφιλων</a:t>
                </a:r>
                <a:endParaRPr lang="en-US" altLang="el-GR" sz="2400" dirty="0" smtClean="0"/>
              </a:p>
              <a:p>
                <a:pPr>
                  <a:spcBef>
                    <a:spcPct val="0"/>
                  </a:spcBef>
                  <a:buNone/>
                </a:pPr>
                <a:endParaRPr lang="el-GR" alt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l-GR" sz="2400" b="1" i="1" smtClean="0">
                          <a:latin typeface="Cambria Math"/>
                        </a:rPr>
                        <m:t>=</m:t>
                      </m:r>
                      <m:r>
                        <a:rPr lang="el-GR" sz="2400" b="1" i="1" smtClean="0">
                          <a:latin typeface="Cambria Math"/>
                        </a:rPr>
                        <m:t>𝟕</m:t>
                      </m:r>
                      <m:r>
                        <a:rPr lang="el-GR" sz="2400" b="1" i="1" smtClean="0">
                          <a:latin typeface="Cambria Math"/>
                        </a:rPr>
                        <m:t>.</m:t>
                      </m:r>
                      <m:r>
                        <a:rPr lang="el-GR" sz="2400" b="1" i="1" smtClean="0">
                          <a:latin typeface="Cambria Math"/>
                        </a:rPr>
                        <m:t>𝟎𝟎𝟎</m:t>
                      </m:r>
                      <m:r>
                        <a:rPr lang="el-GR" sz="2400" b="1" i="1" smtClean="0">
                          <a:latin typeface="Cambria Math"/>
                        </a:rPr>
                        <m:t>/</m:t>
                      </m:r>
                      <m:r>
                        <a:rPr lang="el-GR" sz="2400" b="1" i="1" smtClean="0">
                          <a:latin typeface="Cambria Math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7427168" cy="5040560"/>
              </a:xfrm>
              <a:blipFill rotWithShape="1">
                <a:blip r:embed="rId2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61423"/>
              </p:ext>
            </p:extLst>
          </p:nvPr>
        </p:nvGraphicFramePr>
        <p:xfrm>
          <a:off x="269875" y="1804988"/>
          <a:ext cx="8572500" cy="2986536"/>
        </p:xfrm>
        <a:graphic>
          <a:graphicData uri="http://schemas.openxmlformats.org/drawingml/2006/table">
            <a:tbl>
              <a:tblPr firstRow="1"/>
              <a:tblGrid>
                <a:gridCol w="4425950"/>
                <a:gridCol w="1117600"/>
                <a:gridCol w="3028950"/>
              </a:tblGrid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(%)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Απόλυτος Αριθμός/μ</a:t>
                      </a:r>
                      <a:r>
                        <a:rPr kumimoji="0" lang="en-US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</a:t>
                      </a:r>
                      <a:endParaRPr kumimoji="0" lang="el-GR" alt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Ολικός Αριθμός Λευκοκυττάρων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4.000 – 10.000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Πολυμορφοπύρηνα Ουδετερόφιλα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 – 65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2.000 – 6.500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Πολυμορφοπύρηνα Εωσινόφιλα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1 -5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 – 500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Πολυμορφοπύρηνα Βασεόφιλα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 – 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 – 100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Λεμφοκύτταρα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25 -40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1.000 – 4.000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11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Μεγάλα Μονοπύρηνα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3 -8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 – 800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Λευκοκυτταρικός Τύπος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Λευκοκυτταρικός </a:t>
            </a:r>
            <a:r>
              <a:rPr lang="el-GR" sz="2000" dirty="0" smtClean="0"/>
              <a:t>τύπος».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Λευκοκυτταρικού Τύπου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Χρωματισμένα επιχρίσματα (</a:t>
            </a:r>
            <a:r>
              <a:rPr lang="el-GR" dirty="0" err="1"/>
              <a:t>blood</a:t>
            </a:r>
            <a:r>
              <a:rPr lang="el-GR" dirty="0"/>
              <a:t> </a:t>
            </a:r>
            <a:r>
              <a:rPr lang="el-GR" dirty="0" err="1"/>
              <a:t>film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Μετρώνται 100 λευκά αιμοσφαίρια και εξάγεται το </a:t>
            </a:r>
            <a:r>
              <a:rPr lang="el-GR" dirty="0" smtClean="0"/>
              <a:t>%.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Παράδειγμα: στα 100 </a:t>
            </a:r>
            <a:r>
              <a:rPr lang="el-GR" dirty="0" err="1"/>
              <a:t>WBCs</a:t>
            </a:r>
            <a:r>
              <a:rPr lang="el-GR" dirty="0"/>
              <a:t> βρέθηκαν 63 ουδετερόφιλα, 28 λεμφοκύτταρα, 6 μονοκύτταρα και 3 </a:t>
            </a:r>
            <a:r>
              <a:rPr lang="el-GR" dirty="0" err="1"/>
              <a:t>ηωσινόφιλα</a:t>
            </a:r>
            <a:r>
              <a:rPr lang="el-GR" dirty="0"/>
              <a:t> άρα ο λευκοκυτταρικός τύπος είναι 63%, 28%, 6% και 3% </a:t>
            </a:r>
            <a:r>
              <a:rPr lang="el-GR" dirty="0" smtClean="0"/>
              <a:t>αντίστοιχα.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Φυσιολογικές </a:t>
            </a:r>
            <a:r>
              <a:rPr lang="el-GR" dirty="0" smtClean="0"/>
              <a:t>τιμές:</a:t>
            </a:r>
            <a:endParaRPr lang="el-GR" dirty="0"/>
          </a:p>
          <a:p>
            <a:pPr marL="808038" lvl="1" indent="-350838"/>
            <a:r>
              <a:rPr lang="el-GR" dirty="0"/>
              <a:t>Πολυμορφοπύρηνα ουδετερόφιλα 50-70</a:t>
            </a:r>
            <a:r>
              <a:rPr lang="el-GR" dirty="0" smtClean="0"/>
              <a:t>%.</a:t>
            </a:r>
            <a:endParaRPr lang="el-GR" dirty="0"/>
          </a:p>
          <a:p>
            <a:pPr marL="808038" lvl="1" indent="-350838"/>
            <a:r>
              <a:rPr lang="el-GR" dirty="0"/>
              <a:t>Πολυμορφοπύρηνα </a:t>
            </a:r>
            <a:r>
              <a:rPr lang="el-GR" dirty="0" err="1"/>
              <a:t>βασεόφιλα</a:t>
            </a:r>
            <a:r>
              <a:rPr lang="el-GR" dirty="0"/>
              <a:t> 0-1</a:t>
            </a:r>
            <a:r>
              <a:rPr lang="el-GR" dirty="0" smtClean="0"/>
              <a:t>%.</a:t>
            </a:r>
            <a:endParaRPr lang="el-GR" dirty="0"/>
          </a:p>
          <a:p>
            <a:pPr marL="808038" lvl="1" indent="-350838"/>
            <a:r>
              <a:rPr lang="el-GR" dirty="0"/>
              <a:t>Πολυμορφοπύρηνα </a:t>
            </a:r>
            <a:r>
              <a:rPr lang="el-GR" dirty="0" err="1"/>
              <a:t>ηωσινόφιλα</a:t>
            </a:r>
            <a:r>
              <a:rPr lang="el-GR" dirty="0"/>
              <a:t> 1-4</a:t>
            </a:r>
            <a:r>
              <a:rPr lang="el-GR" dirty="0" smtClean="0"/>
              <a:t>%.</a:t>
            </a:r>
            <a:endParaRPr lang="el-GR" dirty="0"/>
          </a:p>
          <a:p>
            <a:pPr marL="808038" lvl="1" indent="-350838"/>
            <a:r>
              <a:rPr lang="el-GR" dirty="0"/>
              <a:t>Λεμφοκύτταρα 20-40</a:t>
            </a:r>
            <a:r>
              <a:rPr lang="el-GR" dirty="0" smtClean="0"/>
              <a:t>%.</a:t>
            </a:r>
            <a:endParaRPr lang="el-GR" dirty="0"/>
          </a:p>
          <a:p>
            <a:pPr marL="808038" lvl="1" indent="-350838"/>
            <a:r>
              <a:rPr lang="el-GR" dirty="0"/>
              <a:t>Μονοκύτταρα 2-8</a:t>
            </a:r>
            <a:r>
              <a:rPr lang="el-GR" dirty="0" smtClean="0"/>
              <a:t>%.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1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43230"/>
              </p:ext>
            </p:extLst>
          </p:nvPr>
        </p:nvGraphicFramePr>
        <p:xfrm>
          <a:off x="201613" y="1196752"/>
          <a:ext cx="8753475" cy="4489452"/>
        </p:xfrm>
        <a:graphic>
          <a:graphicData uri="http://schemas.openxmlformats.org/drawingml/2006/table">
            <a:tbl>
              <a:tblPr firstRow="1"/>
              <a:tblGrid>
                <a:gridCol w="1897062"/>
                <a:gridCol w="2581275"/>
                <a:gridCol w="833438"/>
                <a:gridCol w="819150"/>
                <a:gridCol w="2622550"/>
              </a:tblGrid>
              <a:tr h="4508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Τιμή ανά μ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Κατηγορίες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Μ.Ο.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Όρια διακύμανσης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Βασεόφιλα πολυμορφοπύρηνα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0-100 ή 0.0-0.1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Ηωσινόφιλα πολυμορφοπύρηνα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50-350 ή 0.05-0.35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Ουδετερόφιλα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πολυμορφοπύρηνα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Μεταμυελοκύτταρα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0-100 ή 0.0-0.1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Ραβδοπύρηνα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50-350 ή 0.05-0.35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Πολυμορφοπύρηνα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2.200-7.000 ή 2.2-7.0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Λεμφοκύτταρα (άκοκκα)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1.100-3.300 ή 1.1-3.3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Μονοκύτταρα (άκοκκα)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150-700 ή 0.15-0.7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Σύνολο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4.000-11.000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809" name="AutoShape 65"/>
          <p:cNvSpPr>
            <a:spLocks noChangeArrowheads="1"/>
          </p:cNvSpPr>
          <p:nvPr/>
        </p:nvSpPr>
        <p:spPr bwMode="auto">
          <a:xfrm>
            <a:off x="6948264" y="5686202"/>
            <a:ext cx="527720" cy="551110"/>
          </a:xfrm>
          <a:prstGeom prst="downArrow">
            <a:avLst>
              <a:gd name="adj1" fmla="val 50000"/>
              <a:gd name="adj2" fmla="val 4182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810" name="Text Box 66"/>
          <p:cNvSpPr txBox="1">
            <a:spLocks noChangeArrowheads="1"/>
          </p:cNvSpPr>
          <p:nvPr/>
        </p:nvSpPr>
        <p:spPr bwMode="auto">
          <a:xfrm>
            <a:off x="2627784" y="6170116"/>
            <a:ext cx="553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 dirty="0">
                <a:latin typeface="+mn-lt"/>
              </a:rPr>
              <a:t>Απόλυτος αριθμός λευκών αιμοσφαιρίων</a:t>
            </a:r>
          </a:p>
        </p:txBody>
      </p:sp>
      <p:sp>
        <p:nvSpPr>
          <p:cNvPr id="159811" name="Oval 67"/>
          <p:cNvSpPr>
            <a:spLocks noChangeArrowheads="1"/>
          </p:cNvSpPr>
          <p:nvPr/>
        </p:nvSpPr>
        <p:spPr bwMode="auto">
          <a:xfrm>
            <a:off x="6324600" y="5214714"/>
            <a:ext cx="1905000" cy="4572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Φυσιολογική Κατανομή </a:t>
            </a:r>
            <a:r>
              <a:rPr lang="el-GR" dirty="0" err="1"/>
              <a:t>WBCs</a:t>
            </a:r>
            <a:r>
              <a:rPr lang="el-GR" dirty="0"/>
              <a:t> στον Ενήλικα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Προβλήματα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Η επίστρωση του αίματος γίνεται αμέσως μετά την </a:t>
            </a:r>
            <a:r>
              <a:rPr lang="el-GR" dirty="0" smtClean="0"/>
              <a:t>αιμοληψία.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Μελετάται η επίστρωση μακροσκοπικά.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αίμα καλό είναι να μην έχει αντιπηκτικό (μορφολογία </a:t>
            </a:r>
            <a:r>
              <a:rPr lang="el-GR" dirty="0" err="1"/>
              <a:t>RBCs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Μελετάται μικροσκοπικά σε μικρή μεγέθυνση (αρχικά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 καταδυτικό φακό επιλέγουμε περιοχές όπου τα </a:t>
            </a:r>
            <a:r>
              <a:rPr lang="el-GR" dirty="0" err="1"/>
              <a:t>RBCs</a:t>
            </a:r>
            <a:r>
              <a:rPr lang="el-GR" dirty="0"/>
              <a:t> </a:t>
            </a:r>
            <a:r>
              <a:rPr lang="el-GR" dirty="0" smtClean="0"/>
              <a:t>δεν επικαλύπτονται.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Μετράμε </a:t>
            </a:r>
            <a:r>
              <a:rPr lang="el-GR" dirty="0"/>
              <a:t>το επίχρισμα: μορφολογία και μέτρηση </a:t>
            </a:r>
            <a:r>
              <a:rPr lang="el-GR" dirty="0" smtClean="0"/>
              <a:t>κυττάρων.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Καταγράφονται </a:t>
            </a:r>
            <a:r>
              <a:rPr lang="el-GR" dirty="0"/>
              <a:t>τα παθολογικά </a:t>
            </a:r>
            <a:r>
              <a:rPr lang="el-GR" dirty="0" smtClean="0"/>
              <a:t>κύτταρα.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5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Κατανομή Λευκοκυττάρων στην Επίστρωση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4176463" cy="5040560"/>
          </a:xfrm>
        </p:spPr>
        <p:txBody>
          <a:bodyPr/>
          <a:lstStyle/>
          <a:p>
            <a:r>
              <a:rPr lang="el-GR" dirty="0"/>
              <a:t>Στην άκρη : </a:t>
            </a:r>
            <a:r>
              <a:rPr lang="el-GR" dirty="0" smtClean="0"/>
              <a:t>ουδετερόφιλα.</a:t>
            </a:r>
            <a:endParaRPr lang="el-GR" dirty="0"/>
          </a:p>
          <a:p>
            <a:r>
              <a:rPr lang="el-GR" dirty="0"/>
              <a:t>Σε όλο το μήκος: </a:t>
            </a:r>
            <a:r>
              <a:rPr lang="el-GR" dirty="0" smtClean="0"/>
              <a:t>μονοκύτταρα.</a:t>
            </a:r>
            <a:endParaRPr lang="el-GR" dirty="0"/>
          </a:p>
          <a:p>
            <a:r>
              <a:rPr lang="el-GR" dirty="0"/>
              <a:t>Στα πλάγια: Άωρα </a:t>
            </a:r>
            <a:r>
              <a:rPr lang="el-GR" dirty="0" smtClean="0"/>
              <a:t>κύτταρα.</a:t>
            </a:r>
            <a:endParaRPr lang="el-GR" dirty="0"/>
          </a:p>
          <a:p>
            <a:pPr>
              <a:spcAft>
                <a:spcPts val="4800"/>
              </a:spcAft>
            </a:pPr>
            <a:r>
              <a:rPr lang="el-GR" dirty="0"/>
              <a:t>Κέντρο: </a:t>
            </a:r>
            <a:r>
              <a:rPr lang="el-GR" dirty="0" smtClean="0"/>
              <a:t>λεμφοκύτταρα.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Αποφυγή </a:t>
            </a:r>
            <a:r>
              <a:rPr lang="el-GR" dirty="0"/>
              <a:t>των παραπάνω </a:t>
            </a:r>
            <a:r>
              <a:rPr lang="el-GR" dirty="0" smtClean="0"/>
              <a:t>με μελέτη </a:t>
            </a:r>
            <a:r>
              <a:rPr lang="el-GR" dirty="0"/>
              <a:t>σε σχήμα </a:t>
            </a:r>
            <a:r>
              <a:rPr lang="el-GR" dirty="0" smtClean="0"/>
              <a:t>μαιάνδρου.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392489" y="1556792"/>
            <a:ext cx="4104211" cy="4269535"/>
            <a:chOff x="4392489" y="1556792"/>
            <a:chExt cx="4104211" cy="4269535"/>
          </a:xfrm>
        </p:grpSpPr>
        <p:pic>
          <p:nvPicPr>
            <p:cNvPr id="134146" name="Picture 2" descr="File:Stained peripheral blood smear closeu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39643" y="2269271"/>
              <a:ext cx="4269535" cy="28445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pbsexa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49" r="72647" b="28654"/>
            <a:stretch/>
          </p:blipFill>
          <p:spPr bwMode="auto">
            <a:xfrm>
              <a:off x="4392489" y="3105202"/>
              <a:ext cx="1259632" cy="8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7"/>
          <p:cNvSpPr/>
          <p:nvPr/>
        </p:nvSpPr>
        <p:spPr>
          <a:xfrm>
            <a:off x="5201217" y="5888305"/>
            <a:ext cx="37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Stained peripheral blood smear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closeup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Coinmac (page does not exist)"/>
              </a:rPr>
              <a:t>Coinmac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2209800" y="1896661"/>
            <a:ext cx="5181600" cy="1371600"/>
            <a:chOff x="1296" y="720"/>
            <a:chExt cx="3264" cy="864"/>
          </a:xfrm>
        </p:grpSpPr>
        <p:sp>
          <p:nvSpPr>
            <p:cNvPr id="37896" name="Rectangle 4"/>
            <p:cNvSpPr>
              <a:spLocks noChangeArrowheads="1"/>
            </p:cNvSpPr>
            <p:nvPr/>
          </p:nvSpPr>
          <p:spPr bwMode="auto">
            <a:xfrm>
              <a:off x="1296" y="720"/>
              <a:ext cx="326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ar-SA" altLang="el-GR" sz="1800">
                <a:solidFill>
                  <a:prstClr val="black"/>
                </a:solidFill>
                <a:latin typeface="Century" pitchFamily="18" charset="0"/>
                <a:cs typeface="Times New Roman" pitchFamily="18" charset="0"/>
              </a:endParaRPr>
            </a:p>
          </p:txBody>
        </p:sp>
        <p:grpSp>
          <p:nvGrpSpPr>
            <p:cNvPr id="37897" name="Group 5"/>
            <p:cNvGrpSpPr>
              <a:grpSpLocks/>
            </p:cNvGrpSpPr>
            <p:nvPr/>
          </p:nvGrpSpPr>
          <p:grpSpPr bwMode="auto">
            <a:xfrm>
              <a:off x="1776" y="864"/>
              <a:ext cx="1920" cy="576"/>
              <a:chOff x="1776" y="960"/>
              <a:chExt cx="1920" cy="576"/>
            </a:xfrm>
          </p:grpSpPr>
          <p:sp>
            <p:nvSpPr>
              <p:cNvPr id="37898" name="Oval 6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1687" cy="57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ar-SA" altLang="el-GR" sz="1800">
                  <a:solidFill>
                    <a:prstClr val="black"/>
                  </a:solidFill>
                  <a:latin typeface="Century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99" name="Rectangle 7"/>
              <p:cNvSpPr>
                <a:spLocks noChangeArrowheads="1"/>
              </p:cNvSpPr>
              <p:nvPr/>
            </p:nvSpPr>
            <p:spPr bwMode="auto">
              <a:xfrm>
                <a:off x="2649" y="960"/>
                <a:ext cx="1047" cy="57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ar-SA" altLang="el-GR" sz="1800">
                  <a:solidFill>
                    <a:prstClr val="black"/>
                  </a:solidFill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40601" r="9227" b="33534"/>
          <a:stretch>
            <a:fillRect/>
          </a:stretch>
        </p:blipFill>
        <p:spPr bwMode="auto">
          <a:xfrm>
            <a:off x="609600" y="3962400"/>
            <a:ext cx="830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9"/>
          <p:cNvSpPr>
            <a:spLocks noChangeArrowheads="1"/>
          </p:cNvSpPr>
          <p:nvPr/>
        </p:nvSpPr>
        <p:spPr bwMode="auto">
          <a:xfrm rot="2632602">
            <a:off x="2449545" y="2580191"/>
            <a:ext cx="228600" cy="1447800"/>
          </a:xfrm>
          <a:prstGeom prst="down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ar-SA" altLang="el-GR" sz="1800">
              <a:solidFill>
                <a:prstClr val="black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7893" name="AutoShape 10"/>
          <p:cNvSpPr>
            <a:spLocks noChangeArrowheads="1"/>
          </p:cNvSpPr>
          <p:nvPr/>
        </p:nvSpPr>
        <p:spPr bwMode="auto">
          <a:xfrm rot="-2060280">
            <a:off x="4354313" y="3026235"/>
            <a:ext cx="245060" cy="947260"/>
          </a:xfrm>
          <a:prstGeom prst="downArrow">
            <a:avLst>
              <a:gd name="adj1" fmla="val 50000"/>
              <a:gd name="adj2" fmla="val 1348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ar-SA" altLang="el-GR" sz="1800">
              <a:solidFill>
                <a:prstClr val="black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 rot="18201999">
            <a:off x="6349279" y="2775966"/>
            <a:ext cx="228600" cy="1447800"/>
          </a:xfrm>
          <a:prstGeom prst="down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ar-SA" altLang="el-GR" sz="1800">
              <a:solidFill>
                <a:prstClr val="black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1979712" y="1347277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Calibri"/>
                <a:ea typeface="华文新魏"/>
                <a:cs typeface="华文新魏"/>
              </a:rPr>
              <a:t>   </a:t>
            </a:r>
            <a:r>
              <a:rPr lang="el-GR" altLang="zh-CN" dirty="0" smtClean="0">
                <a:solidFill>
                  <a:prstClr val="black"/>
                </a:solidFill>
                <a:latin typeface="Calibri"/>
                <a:ea typeface="华文新魏"/>
                <a:cs typeface="华文新魏"/>
              </a:rPr>
              <a:t>ουρά</a:t>
            </a:r>
            <a:r>
              <a:rPr lang="el-GR" altLang="zh-CN" dirty="0">
                <a:solidFill>
                  <a:prstClr val="black"/>
                </a:solidFill>
                <a:latin typeface="Calibri"/>
                <a:ea typeface="华文新魏"/>
                <a:cs typeface="华文新魏"/>
              </a:rPr>
              <a:t>	</a:t>
            </a:r>
            <a:r>
              <a:rPr lang="el-GR" altLang="zh-CN" dirty="0" smtClean="0">
                <a:solidFill>
                  <a:prstClr val="black"/>
                </a:solidFill>
                <a:latin typeface="Calibri"/>
                <a:ea typeface="华文新魏"/>
                <a:cs typeface="华文新魏"/>
              </a:rPr>
              <a:t>σώμα</a:t>
            </a:r>
            <a:r>
              <a:rPr lang="el-GR" altLang="zh-CN" dirty="0">
                <a:solidFill>
                  <a:prstClr val="black"/>
                </a:solidFill>
                <a:latin typeface="Calibri"/>
                <a:ea typeface="华文新魏"/>
                <a:cs typeface="华文新魏"/>
              </a:rPr>
              <a:t>	</a:t>
            </a:r>
            <a:r>
              <a:rPr lang="el-GR" altLang="zh-CN" dirty="0" smtClean="0">
                <a:solidFill>
                  <a:prstClr val="black"/>
                </a:solidFill>
                <a:latin typeface="Calibri"/>
                <a:ea typeface="华文新魏"/>
                <a:cs typeface="华文新魏"/>
              </a:rPr>
              <a:t>κεφαλή</a:t>
            </a:r>
            <a:endParaRPr lang="en-US" altLang="zh-CN" dirty="0" smtClean="0">
              <a:solidFill>
                <a:prstClr val="black"/>
              </a:solidFill>
              <a:latin typeface="Calibri"/>
              <a:ea typeface="华文新魏"/>
              <a:cs typeface="华文新魏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επιχρίσματος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952500" y="1565275"/>
            <a:ext cx="7543800" cy="3352800"/>
            <a:chOff x="528" y="1104"/>
            <a:chExt cx="4752" cy="2112"/>
          </a:xfrm>
        </p:grpSpPr>
        <p:sp>
          <p:nvSpPr>
            <p:cNvPr id="38916" name="Rectangle 3"/>
            <p:cNvSpPr>
              <a:spLocks noChangeArrowheads="1"/>
            </p:cNvSpPr>
            <p:nvPr/>
          </p:nvSpPr>
          <p:spPr bwMode="auto">
            <a:xfrm>
              <a:off x="528" y="1104"/>
              <a:ext cx="4752" cy="21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ar-SA" altLang="el-GR" sz="1800">
                <a:solidFill>
                  <a:prstClr val="black"/>
                </a:solidFill>
                <a:latin typeface="Century" pitchFamily="18" charset="0"/>
                <a:cs typeface="Times New Roman" pitchFamily="18" charset="0"/>
              </a:endParaRPr>
            </a:p>
          </p:txBody>
        </p:sp>
        <p:grpSp>
          <p:nvGrpSpPr>
            <p:cNvPr id="38917" name="Group 4"/>
            <p:cNvGrpSpPr>
              <a:grpSpLocks/>
            </p:cNvGrpSpPr>
            <p:nvPr/>
          </p:nvGrpSpPr>
          <p:grpSpPr bwMode="auto">
            <a:xfrm>
              <a:off x="1056" y="1488"/>
              <a:ext cx="3696" cy="1344"/>
              <a:chOff x="1056" y="1536"/>
              <a:chExt cx="3696" cy="1200"/>
            </a:xfrm>
          </p:grpSpPr>
          <p:sp>
            <p:nvSpPr>
              <p:cNvPr id="38924" name="Oval 5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2784" cy="120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ar-SA" altLang="el-GR" sz="1800">
                  <a:solidFill>
                    <a:prstClr val="black"/>
                  </a:solidFill>
                  <a:latin typeface="Century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25" name="Rectangle 6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2304" cy="1200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ar-SA" altLang="el-GR" sz="1800">
                  <a:solidFill>
                    <a:prstClr val="black"/>
                  </a:solidFill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918" name="Line 7"/>
            <p:cNvSpPr>
              <a:spLocks noChangeShapeType="1"/>
            </p:cNvSpPr>
            <p:nvPr/>
          </p:nvSpPr>
          <p:spPr bwMode="auto">
            <a:xfrm>
              <a:off x="2112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920" name="Line 9"/>
            <p:cNvSpPr>
              <a:spLocks noChangeShapeType="1"/>
            </p:cNvSpPr>
            <p:nvPr/>
          </p:nvSpPr>
          <p:spPr bwMode="auto">
            <a:xfrm flipH="1">
              <a:off x="211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921" name="Line 10"/>
            <p:cNvSpPr>
              <a:spLocks noChangeShapeType="1"/>
            </p:cNvSpPr>
            <p:nvPr/>
          </p:nvSpPr>
          <p:spPr bwMode="auto">
            <a:xfrm>
              <a:off x="2160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922" name="Line 11"/>
            <p:cNvSpPr>
              <a:spLocks noChangeShapeType="1"/>
            </p:cNvSpPr>
            <p:nvPr/>
          </p:nvSpPr>
          <p:spPr bwMode="auto">
            <a:xfrm>
              <a:off x="2160" y="24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923" name="Line 12"/>
            <p:cNvSpPr>
              <a:spLocks noChangeShapeType="1"/>
            </p:cNvSpPr>
            <p:nvPr/>
          </p:nvSpPr>
          <p:spPr bwMode="auto">
            <a:xfrm>
              <a:off x="2688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Παρατήρηση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Λευκά αιμοσφαίρια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2754" name="Picture 2" descr="File:Blausen 0909 WhiteBlood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59893" cy="4994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0909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3"/>
              </a:rPr>
              <a:t>WhiteBloodCells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</TotalTime>
  <Words>1376</Words>
  <Application>Microsoft Office PowerPoint</Application>
  <PresentationFormat>Προβολή στην οθόνη (4:3)</PresentationFormat>
  <Paragraphs>270</Paragraphs>
  <Slides>31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template</vt:lpstr>
      <vt:lpstr>OC_template_updated</vt:lpstr>
      <vt:lpstr>Αιματολογία Ι (Ε)</vt:lpstr>
      <vt:lpstr>Λευκοκυτταρικός Τύπος 1/2 </vt:lpstr>
      <vt:lpstr>Προσδιορισμός Λευκοκυτταρικού Τύπου </vt:lpstr>
      <vt:lpstr>Φυσιολογική Κατανομή WBCs στον Ενήλικα </vt:lpstr>
      <vt:lpstr>Προβλήματα </vt:lpstr>
      <vt:lpstr>Κατανομή Λευκοκυττάρων στην Επίστρωση </vt:lpstr>
      <vt:lpstr>Χαρακτηριστικά επιχρίσματος</vt:lpstr>
      <vt:lpstr>Παρατήρηση</vt:lpstr>
      <vt:lpstr>Λευκά αιμοσφαίρια 2/2</vt:lpstr>
      <vt:lpstr>Neutrophil  Ουδετερόφιλο Πολυμορφοπύρηνο </vt:lpstr>
      <vt:lpstr>Basopfil - Βασεόφιλο</vt:lpstr>
      <vt:lpstr>Eosinophil – Εο/Ηωσινόφιλο</vt:lpstr>
      <vt:lpstr>Monocyte - Μονοκύτταρο</vt:lpstr>
      <vt:lpstr>Macrophage - Μακροφάγο</vt:lpstr>
      <vt:lpstr>Small Lympocyte – Μικρό Λεμφοκύτταρο Large Granular Lympocyte – Μεγάλο Κοκκώδες Λεμφοκύτταρο</vt:lpstr>
      <vt:lpstr>Αναγνωρίστε τα Λευκοκύτταρα 1/2</vt:lpstr>
      <vt:lpstr>Αναγνωρίστε τα Λευκοκύτταρα 2/2</vt:lpstr>
      <vt:lpstr>Απαντήσεις</vt:lpstr>
      <vt:lpstr>Θυμηθείτε την Επίστρωση του Αίματος Blood smear or blood film</vt:lpstr>
      <vt:lpstr>Χρώση May-Grunwald – Giemsa 1/2</vt:lpstr>
      <vt:lpstr>Χρώση May-Grunwald – Giemsa 2/2</vt:lpstr>
      <vt:lpstr>Αποτελέσματα Χρώσης</vt:lpstr>
      <vt:lpstr>Απόλυτος Αριθμός Λευκοκυττάρων /μl</vt:lpstr>
      <vt:lpstr>Λευκοκυτταρικός Τύπος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Ε</dc:title>
  <dc:creator>opencourses@teiath.gr</dc:creator>
  <cp:lastModifiedBy>fkaram2</cp:lastModifiedBy>
  <cp:revision>9</cp:revision>
  <dcterms:created xsi:type="dcterms:W3CDTF">2014-12-08T14:17:39Z</dcterms:created>
  <dcterms:modified xsi:type="dcterms:W3CDTF">2015-03-02T09:09:32Z</dcterms:modified>
</cp:coreProperties>
</file>