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18" r:id="rId2"/>
    <p:sldMasterId id="2147483730" r:id="rId3"/>
  </p:sldMasterIdLst>
  <p:notesMasterIdLst>
    <p:notesMasterId r:id="rId33"/>
  </p:notesMasterIdLst>
  <p:handoutMasterIdLst>
    <p:handoutMasterId r:id="rId34"/>
  </p:handoutMasterIdLst>
  <p:sldIdLst>
    <p:sldId id="281" r:id="rId4"/>
    <p:sldId id="258" r:id="rId5"/>
    <p:sldId id="259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76" r:id="rId16"/>
    <p:sldId id="280" r:id="rId17"/>
    <p:sldId id="272" r:id="rId18"/>
    <p:sldId id="267" r:id="rId19"/>
    <p:sldId id="268" r:id="rId20"/>
    <p:sldId id="273" r:id="rId21"/>
    <p:sldId id="278" r:id="rId22"/>
    <p:sldId id="279" r:id="rId23"/>
    <p:sldId id="269" r:id="rId24"/>
    <p:sldId id="282" r:id="rId25"/>
    <p:sldId id="283" r:id="rId26"/>
    <p:sldId id="284" r:id="rId27"/>
    <p:sldId id="290" r:id="rId28"/>
    <p:sldId id="291" r:id="rId29"/>
    <p:sldId id="289" r:id="rId30"/>
    <p:sldId id="288" r:id="rId31"/>
    <p:sldId id="287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E1E"/>
    <a:srgbClr val="F8F8A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6A948D-C0B6-406A-BA01-2E48A1E1EF2B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6AE94928-817F-4730-88E5-ADF4A0CAF37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51946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E6D997-6181-4E0F-9BC3-A010E786B86B}" type="datetimeFigureOut">
              <a:rPr lang="el-GR"/>
              <a:pPr>
                <a:defRPr/>
              </a:pPr>
              <a:t>26/2/2015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C7A66317-3442-49DB-9F48-95DE82467D8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501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A66317-3442-49DB-9F48-95DE82467D8B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138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FC1F-1DCE-45FC-A98D-DFABE1F45D6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836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486FD-A119-42B3-A499-8CE10788052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426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  <a:lvl2pPr>
              <a:defRPr>
                <a:solidFill>
                  <a:srgbClr val="F3EE1E"/>
                </a:solidFill>
              </a:defRPr>
            </a:lvl2pPr>
            <a:lvl3pPr>
              <a:defRPr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05135468-A51B-4C06-B13D-E8F5BA9598D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89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6EEA1-6CC6-4AC9-86EA-555829ED70F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74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08EF2-CC25-4927-89C9-B09CC04918C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04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1BA45-31F2-48ED-9886-27BCFC3D91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62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0350-84A5-4918-92A8-5D3FA1C0318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399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B7A1D-E692-4FED-AABA-5FA6B1703DA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99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dirty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2ABE-F423-46E8-9968-8A4D8787E1D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644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8EF5-D4CF-484E-8787-8492D25954B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404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DDC29E-D8D3-4E03-8F5B-3DEA844CE6FB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e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b="1" dirty="0" smtClean="0">
                <a:solidFill>
                  <a:prstClr val="black"/>
                </a:solidFill>
              </a:rPr>
              <a:t>Ενότητα 6</a:t>
            </a:r>
            <a:r>
              <a:rPr lang="el-GR" altLang="el-GR" sz="2400" dirty="0" smtClean="0">
                <a:solidFill>
                  <a:prstClr val="black"/>
                </a:solidFill>
              </a:rPr>
              <a:t>:</a:t>
            </a:r>
            <a:r>
              <a:rPr lang="en-US" altLang="el-GR" sz="2400" dirty="0" smtClean="0">
                <a:solidFill>
                  <a:prstClr val="black"/>
                </a:solidFill>
              </a:rPr>
              <a:t> </a:t>
            </a:r>
            <a:r>
              <a:rPr lang="el-GR" altLang="el-GR" sz="2400" dirty="0" smtClean="0">
                <a:solidFill>
                  <a:prstClr val="black"/>
                </a:solidFill>
              </a:rPr>
              <a:t>Εμπλουτισμός κοπράνων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smtClean="0">
                <a:solidFill>
                  <a:prstClr val="black"/>
                </a:solidFill>
              </a:rPr>
              <a:t>εχνολόγος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Msc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Διαδικασία –περιληπτικά </a:t>
            </a:r>
            <a:r>
              <a:rPr lang="el-GR" altLang="el-GR" sz="3200" b="0" dirty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088" y="1316038"/>
            <a:ext cx="8229600" cy="50403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 smtClean="0"/>
              <a:t>Ανάμειξη </a:t>
            </a:r>
            <a:r>
              <a:rPr lang="el-GR" sz="2400" dirty="0"/>
              <a:t>κοπράνων με νερό ή  </a:t>
            </a:r>
            <a:r>
              <a:rPr lang="el-GR" sz="2400" dirty="0" smtClean="0"/>
              <a:t>φορμαλίνη</a:t>
            </a:r>
            <a:r>
              <a:rPr lang="el-GR" sz="2400" dirty="0"/>
              <a:t>,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b="1" dirty="0" smtClean="0"/>
              <a:t>Διήθηση, </a:t>
            </a:r>
            <a:endParaRPr lang="el-GR" sz="2400" b="1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b="1" dirty="0"/>
              <a:t>Προσθήκη</a:t>
            </a:r>
            <a:r>
              <a:rPr lang="el-GR" sz="2400" dirty="0"/>
              <a:t> στο διήθημα Φ.Ο. ή </a:t>
            </a:r>
            <a:r>
              <a:rPr lang="el-GR" sz="2400" dirty="0" smtClean="0"/>
              <a:t>φορμαλίνης,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Φυγοκέντρηση -απόρριψη του υπερκειμένου. Προσθήκη  φορμαλίνης στο ίζημα. Ανάμειξη. Επανάληψη της διαδικασίας.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Προσθήκη μικρής ποσότητας φορμαλίνης στο ίζημα, ανάμιξη.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Προσθήκη  φορμαλίνης  μέχρι τη μέση. </a:t>
            </a:r>
          </a:p>
        </p:txBody>
      </p:sp>
      <p:sp>
        <p:nvSpPr>
          <p:cNvPr id="1536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6459A8-F8C4-41AE-8E74-2051CCACF02F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Διαδικασία –περιληπτικά </a:t>
            </a:r>
            <a:r>
              <a:rPr lang="el-GR" altLang="el-GR" sz="3200" b="0" dirty="0" smtClean="0"/>
              <a:t>(2 από 2)</a:t>
            </a:r>
          </a:p>
        </p:txBody>
      </p:sp>
      <p:sp>
        <p:nvSpPr>
          <p:cNvPr id="16387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346200"/>
            <a:ext cx="8229600" cy="504190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Προσθήκη  οξικού αιθυλίου (ethyl acetate),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Πωματισμός και ανάδευση με το χέρι δυνατά για 30 seconds,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Φυγοκέντρηση : τέσσερις διαφορετικές στιβάδες,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Αποκόλληση της κοπρανώδους στιβάδας,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Απόρριψη του υπερκειμένου,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Μικροσκόπιση του ιζήματος.</a:t>
            </a:r>
          </a:p>
          <a:p>
            <a:pPr eaLnBrk="1" hangingPunct="1"/>
            <a:endParaRPr lang="el-GR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1638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AD2E07-C9E1-43E0-A595-3C7A3F08456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Ανάμειξη κοπράνων με νερό ή  φορμαλίνη</a:t>
            </a:r>
            <a:r>
              <a:rPr lang="en-US" altLang="el-GR" dirty="0" smtClean="0">
                <a:solidFill>
                  <a:srgbClr val="F3EE1E"/>
                </a:solidFill>
              </a:rPr>
              <a:t> </a:t>
            </a:r>
            <a:r>
              <a:rPr lang="el-GR" altLang="el-GR" dirty="0" smtClean="0">
                <a:solidFill>
                  <a:srgbClr val="F3EE1E"/>
                </a:solidFill>
              </a:rPr>
              <a:t>και ανάμιξη </a:t>
            </a:r>
          </a:p>
        </p:txBody>
      </p:sp>
      <p:sp>
        <p:nvSpPr>
          <p:cNvPr id="4" name="Ορθογώνιο 2"/>
          <p:cNvSpPr>
            <a:spLocks noChangeArrowheads="1"/>
          </p:cNvSpPr>
          <p:nvPr/>
        </p:nvSpPr>
        <p:spPr bwMode="auto">
          <a:xfrm>
            <a:off x="4254500" y="5157192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2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71" y="2007291"/>
            <a:ext cx="4755658" cy="28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Διήθηση των κοπράνων 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8463" y="1749425"/>
            <a:ext cx="3267075" cy="393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Ορθογώνιο 2"/>
          <p:cNvSpPr>
            <a:spLocks noChangeArrowheads="1"/>
          </p:cNvSpPr>
          <p:nvPr/>
        </p:nvSpPr>
        <p:spPr bwMode="auto">
          <a:xfrm>
            <a:off x="4243388" y="5805488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3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Φυγοκέντρηση</a:t>
            </a:r>
          </a:p>
        </p:txBody>
      </p:sp>
      <p:pic>
        <p:nvPicPr>
          <p:cNvPr id="1945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2597150"/>
            <a:ext cx="3048000" cy="223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Ορθογώνιο 2"/>
          <p:cNvSpPr>
            <a:spLocks noChangeArrowheads="1"/>
          </p:cNvSpPr>
          <p:nvPr/>
        </p:nvSpPr>
        <p:spPr bwMode="auto">
          <a:xfrm>
            <a:off x="4243388" y="4941888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3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909638"/>
          </a:xfrm>
        </p:spPr>
        <p:txBody>
          <a:bodyPr/>
          <a:lstStyle/>
          <a:p>
            <a:pPr eaLnBrk="1" hangingPunct="1"/>
            <a:r>
              <a:rPr lang="el-GR" altLang="el-GR" sz="2800" dirty="0" smtClean="0">
                <a:solidFill>
                  <a:srgbClr val="F3EE1E"/>
                </a:solidFill>
              </a:rPr>
              <a:t/>
            </a:r>
            <a:br>
              <a:rPr lang="el-GR" altLang="el-GR" sz="2800" dirty="0" smtClean="0">
                <a:solidFill>
                  <a:srgbClr val="F3EE1E"/>
                </a:solidFill>
              </a:rPr>
            </a:br>
            <a:r>
              <a:rPr lang="el-GR" altLang="el-GR" dirty="0" smtClean="0">
                <a:solidFill>
                  <a:srgbClr val="F3EE1E"/>
                </a:solidFill>
              </a:rPr>
              <a:t>Αποκόλληση της κοπρανώδους στιβάδας, απόρριψη του υπερκειμένου</a:t>
            </a:r>
            <a:br>
              <a:rPr lang="el-GR" altLang="el-GR" dirty="0" smtClean="0">
                <a:solidFill>
                  <a:srgbClr val="F3EE1E"/>
                </a:solidFill>
              </a:rPr>
            </a:br>
            <a:endParaRPr lang="el-GR" altLang="el-GR" dirty="0" smtClean="0">
              <a:solidFill>
                <a:srgbClr val="F3EE1E"/>
              </a:solidFill>
            </a:endParaRPr>
          </a:p>
        </p:txBody>
      </p:sp>
      <p:sp>
        <p:nvSpPr>
          <p:cNvPr id="20484" name="Ορθογώνιο 2"/>
          <p:cNvSpPr>
            <a:spLocks noChangeArrowheads="1"/>
          </p:cNvSpPr>
          <p:nvPr/>
        </p:nvSpPr>
        <p:spPr bwMode="auto">
          <a:xfrm>
            <a:off x="4248150" y="5013325"/>
            <a:ext cx="66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2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23" y="1484784"/>
            <a:ext cx="4106578" cy="3297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Τέσσερις διαφορετικές στιβάδες </a:t>
            </a:r>
            <a:r>
              <a:rPr lang="el-GR" altLang="el-GR" sz="3200" b="0" dirty="0" smtClean="0"/>
              <a:t>(1 από 2)</a:t>
            </a:r>
          </a:p>
        </p:txBody>
      </p:sp>
      <p:sp>
        <p:nvSpPr>
          <p:cNvPr id="2150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384550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κορυφή το οξικό αιθύλιο,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κοπρανώδη συστατικά,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Τρίτη η φορμαλίνη,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Τέταρτη </a:t>
            </a:r>
            <a:r>
              <a:rPr lang="el-GR" altLang="el-GR" sz="2400" u="sng" dirty="0" smtClean="0"/>
              <a:t>το ίζημα που θα περιέχει τα παράσιτα.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58FE5-2576-4C58-9600-F2D5C12DCD4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Τέσσερις διαφορετικές στιβάδες </a:t>
            </a:r>
            <a:r>
              <a:rPr lang="el-GR" altLang="el-GR" sz="3200" b="0" dirty="0" smtClean="0"/>
              <a:t>(</a:t>
            </a:r>
            <a:r>
              <a:rPr lang="en-US" altLang="el-GR" sz="3200" b="0" dirty="0" smtClean="0"/>
              <a:t>2</a:t>
            </a:r>
            <a:r>
              <a:rPr lang="el-GR" altLang="el-GR" sz="3200" b="0" dirty="0" smtClean="0"/>
              <a:t> από 2)</a:t>
            </a:r>
            <a:endParaRPr lang="el-GR" altLang="el-GR" dirty="0" smtClean="0"/>
          </a:p>
        </p:txBody>
      </p:sp>
      <p:grpSp>
        <p:nvGrpSpPr>
          <p:cNvPr id="22532" name="Ομάδα 26"/>
          <p:cNvGrpSpPr>
            <a:grpSpLocks/>
          </p:cNvGrpSpPr>
          <p:nvPr/>
        </p:nvGrpSpPr>
        <p:grpSpPr bwMode="auto">
          <a:xfrm>
            <a:off x="1979613" y="1412875"/>
            <a:ext cx="5254625" cy="4786313"/>
            <a:chOff x="1944396" y="1324244"/>
            <a:chExt cx="5255207" cy="4785775"/>
          </a:xfrm>
        </p:grpSpPr>
        <p:sp>
          <p:nvSpPr>
            <p:cNvPr id="7" name="Ορθογώνιο 6"/>
            <p:cNvSpPr/>
            <p:nvPr/>
          </p:nvSpPr>
          <p:spPr>
            <a:xfrm>
              <a:off x="1944396" y="1324244"/>
              <a:ext cx="5255207" cy="4785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6" name="Ελεύθερη σχεδίαση 5"/>
            <p:cNvSpPr/>
            <p:nvPr/>
          </p:nvSpPr>
          <p:spPr>
            <a:xfrm>
              <a:off x="2274633" y="1651232"/>
              <a:ext cx="720805" cy="4247672"/>
            </a:xfrm>
            <a:custGeom>
              <a:avLst/>
              <a:gdLst>
                <a:gd name="connsiteX0" fmla="*/ 11600 w 720654"/>
                <a:gd name="connsiteY0" fmla="*/ 22538 h 4248005"/>
                <a:gd name="connsiteX1" fmla="*/ 11600 w 720654"/>
                <a:gd name="connsiteY1" fmla="*/ 460283 h 4248005"/>
                <a:gd name="connsiteX2" fmla="*/ 11600 w 720654"/>
                <a:gd name="connsiteY2" fmla="*/ 1121764 h 4248005"/>
                <a:gd name="connsiteX3" fmla="*/ 11600 w 720654"/>
                <a:gd name="connsiteY3" fmla="*/ 1880521 h 4248005"/>
                <a:gd name="connsiteX4" fmla="*/ 11600 w 720654"/>
                <a:gd name="connsiteY4" fmla="*/ 2405815 h 4248005"/>
                <a:gd name="connsiteX5" fmla="*/ 1872 w 720654"/>
                <a:gd name="connsiteY5" fmla="*/ 2580913 h 4248005"/>
                <a:gd name="connsiteX6" fmla="*/ 1872 w 720654"/>
                <a:gd name="connsiteY6" fmla="*/ 2649007 h 4248005"/>
                <a:gd name="connsiteX7" fmla="*/ 21328 w 720654"/>
                <a:gd name="connsiteY7" fmla="*/ 2746283 h 4248005"/>
                <a:gd name="connsiteX8" fmla="*/ 108877 w 720654"/>
                <a:gd name="connsiteY8" fmla="*/ 3174300 h 4248005"/>
                <a:gd name="connsiteX9" fmla="*/ 157515 w 720654"/>
                <a:gd name="connsiteY9" fmla="*/ 3398036 h 4248005"/>
                <a:gd name="connsiteX10" fmla="*/ 167243 w 720654"/>
                <a:gd name="connsiteY10" fmla="*/ 3524496 h 4248005"/>
                <a:gd name="connsiteX11" fmla="*/ 215881 w 720654"/>
                <a:gd name="connsiteY11" fmla="*/ 3738504 h 4248005"/>
                <a:gd name="connsiteX12" fmla="*/ 283974 w 720654"/>
                <a:gd name="connsiteY12" fmla="*/ 3971968 h 4248005"/>
                <a:gd name="connsiteX13" fmla="*/ 332613 w 720654"/>
                <a:gd name="connsiteY13" fmla="*/ 4108155 h 4248005"/>
                <a:gd name="connsiteX14" fmla="*/ 371523 w 720654"/>
                <a:gd name="connsiteY14" fmla="*/ 4224887 h 4248005"/>
                <a:gd name="connsiteX15" fmla="*/ 410434 w 720654"/>
                <a:gd name="connsiteY15" fmla="*/ 4244343 h 4248005"/>
                <a:gd name="connsiteX16" fmla="*/ 459072 w 720654"/>
                <a:gd name="connsiteY16" fmla="*/ 4176249 h 4248005"/>
                <a:gd name="connsiteX17" fmla="*/ 488255 w 720654"/>
                <a:gd name="connsiteY17" fmla="*/ 4001151 h 4248005"/>
                <a:gd name="connsiteX18" fmla="*/ 527166 w 720654"/>
                <a:gd name="connsiteY18" fmla="*/ 3728777 h 4248005"/>
                <a:gd name="connsiteX19" fmla="*/ 575804 w 720654"/>
                <a:gd name="connsiteY19" fmla="*/ 3388309 h 4248005"/>
                <a:gd name="connsiteX20" fmla="*/ 595260 w 720654"/>
                <a:gd name="connsiteY20" fmla="*/ 3106207 h 4248005"/>
                <a:gd name="connsiteX21" fmla="*/ 643898 w 720654"/>
                <a:gd name="connsiteY21" fmla="*/ 2804649 h 4248005"/>
                <a:gd name="connsiteX22" fmla="*/ 653626 w 720654"/>
                <a:gd name="connsiteY22" fmla="*/ 2454453 h 4248005"/>
                <a:gd name="connsiteX23" fmla="*/ 663353 w 720654"/>
                <a:gd name="connsiteY23" fmla="*/ 1948615 h 4248005"/>
                <a:gd name="connsiteX24" fmla="*/ 682809 w 720654"/>
                <a:gd name="connsiteY24" fmla="*/ 1131492 h 4248005"/>
                <a:gd name="connsiteX25" fmla="*/ 682809 w 720654"/>
                <a:gd name="connsiteY25" fmla="*/ 538104 h 4248005"/>
                <a:gd name="connsiteX26" fmla="*/ 682809 w 720654"/>
                <a:gd name="connsiteY26" fmla="*/ 217092 h 4248005"/>
                <a:gd name="connsiteX27" fmla="*/ 682809 w 720654"/>
                <a:gd name="connsiteY27" fmla="*/ 168453 h 4248005"/>
                <a:gd name="connsiteX28" fmla="*/ 711991 w 720654"/>
                <a:gd name="connsiteY28" fmla="*/ 3083 h 4248005"/>
                <a:gd name="connsiteX29" fmla="*/ 507711 w 720654"/>
                <a:gd name="connsiteY29" fmla="*/ 61449 h 4248005"/>
                <a:gd name="connsiteX30" fmla="*/ 225609 w 720654"/>
                <a:gd name="connsiteY30" fmla="*/ 71177 h 4248005"/>
                <a:gd name="connsiteX31" fmla="*/ 89421 w 720654"/>
                <a:gd name="connsiteY31" fmla="*/ 32266 h 4248005"/>
                <a:gd name="connsiteX32" fmla="*/ 11600 w 720654"/>
                <a:gd name="connsiteY32" fmla="*/ 22538 h 42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0654" h="4248005">
                  <a:moveTo>
                    <a:pt x="11600" y="22538"/>
                  </a:moveTo>
                  <a:lnTo>
                    <a:pt x="11600" y="460283"/>
                  </a:lnTo>
                  <a:lnTo>
                    <a:pt x="11600" y="1121764"/>
                  </a:lnTo>
                  <a:lnTo>
                    <a:pt x="11600" y="1880521"/>
                  </a:lnTo>
                  <a:cubicBezTo>
                    <a:pt x="11600" y="2094529"/>
                    <a:pt x="13221" y="2289083"/>
                    <a:pt x="11600" y="2405815"/>
                  </a:cubicBezTo>
                  <a:cubicBezTo>
                    <a:pt x="9979" y="2522547"/>
                    <a:pt x="3493" y="2540381"/>
                    <a:pt x="1872" y="2580913"/>
                  </a:cubicBezTo>
                  <a:cubicBezTo>
                    <a:pt x="251" y="2621445"/>
                    <a:pt x="-1371" y="2621445"/>
                    <a:pt x="1872" y="2649007"/>
                  </a:cubicBezTo>
                  <a:cubicBezTo>
                    <a:pt x="5115" y="2676569"/>
                    <a:pt x="3494" y="2658734"/>
                    <a:pt x="21328" y="2746283"/>
                  </a:cubicBezTo>
                  <a:cubicBezTo>
                    <a:pt x="39162" y="2833832"/>
                    <a:pt x="86179" y="3065675"/>
                    <a:pt x="108877" y="3174300"/>
                  </a:cubicBezTo>
                  <a:cubicBezTo>
                    <a:pt x="131575" y="3282926"/>
                    <a:pt x="147787" y="3339670"/>
                    <a:pt x="157515" y="3398036"/>
                  </a:cubicBezTo>
                  <a:cubicBezTo>
                    <a:pt x="167243" y="3456402"/>
                    <a:pt x="157515" y="3467751"/>
                    <a:pt x="167243" y="3524496"/>
                  </a:cubicBezTo>
                  <a:cubicBezTo>
                    <a:pt x="176971" y="3581241"/>
                    <a:pt x="196426" y="3663925"/>
                    <a:pt x="215881" y="3738504"/>
                  </a:cubicBezTo>
                  <a:cubicBezTo>
                    <a:pt x="235336" y="3813083"/>
                    <a:pt x="264519" y="3910360"/>
                    <a:pt x="283974" y="3971968"/>
                  </a:cubicBezTo>
                  <a:cubicBezTo>
                    <a:pt x="303429" y="4033576"/>
                    <a:pt x="318022" y="4066002"/>
                    <a:pt x="332613" y="4108155"/>
                  </a:cubicBezTo>
                  <a:cubicBezTo>
                    <a:pt x="347205" y="4150308"/>
                    <a:pt x="358553" y="4202189"/>
                    <a:pt x="371523" y="4224887"/>
                  </a:cubicBezTo>
                  <a:cubicBezTo>
                    <a:pt x="384493" y="4247585"/>
                    <a:pt x="395842" y="4252449"/>
                    <a:pt x="410434" y="4244343"/>
                  </a:cubicBezTo>
                  <a:cubicBezTo>
                    <a:pt x="425026" y="4236237"/>
                    <a:pt x="446102" y="4216781"/>
                    <a:pt x="459072" y="4176249"/>
                  </a:cubicBezTo>
                  <a:cubicBezTo>
                    <a:pt x="472042" y="4135717"/>
                    <a:pt x="476906" y="4075730"/>
                    <a:pt x="488255" y="4001151"/>
                  </a:cubicBezTo>
                  <a:cubicBezTo>
                    <a:pt x="499604" y="3926572"/>
                    <a:pt x="527166" y="3728777"/>
                    <a:pt x="527166" y="3728777"/>
                  </a:cubicBezTo>
                  <a:cubicBezTo>
                    <a:pt x="541758" y="3626637"/>
                    <a:pt x="564455" y="3492071"/>
                    <a:pt x="575804" y="3388309"/>
                  </a:cubicBezTo>
                  <a:cubicBezTo>
                    <a:pt x="587153" y="3284547"/>
                    <a:pt x="583911" y="3203484"/>
                    <a:pt x="595260" y="3106207"/>
                  </a:cubicBezTo>
                  <a:cubicBezTo>
                    <a:pt x="606609" y="3008930"/>
                    <a:pt x="634170" y="2913275"/>
                    <a:pt x="643898" y="2804649"/>
                  </a:cubicBezTo>
                  <a:cubicBezTo>
                    <a:pt x="653626" y="2696023"/>
                    <a:pt x="650384" y="2597125"/>
                    <a:pt x="653626" y="2454453"/>
                  </a:cubicBezTo>
                  <a:cubicBezTo>
                    <a:pt x="656868" y="2311781"/>
                    <a:pt x="658489" y="2169109"/>
                    <a:pt x="663353" y="1948615"/>
                  </a:cubicBezTo>
                  <a:cubicBezTo>
                    <a:pt x="668217" y="1728122"/>
                    <a:pt x="679566" y="1366577"/>
                    <a:pt x="682809" y="1131492"/>
                  </a:cubicBezTo>
                  <a:cubicBezTo>
                    <a:pt x="686052" y="896407"/>
                    <a:pt x="682809" y="538104"/>
                    <a:pt x="682809" y="538104"/>
                  </a:cubicBezTo>
                  <a:lnTo>
                    <a:pt x="682809" y="217092"/>
                  </a:lnTo>
                  <a:cubicBezTo>
                    <a:pt x="682809" y="155484"/>
                    <a:pt x="677945" y="204121"/>
                    <a:pt x="682809" y="168453"/>
                  </a:cubicBezTo>
                  <a:cubicBezTo>
                    <a:pt x="687673" y="132785"/>
                    <a:pt x="741174" y="20917"/>
                    <a:pt x="711991" y="3083"/>
                  </a:cubicBezTo>
                  <a:cubicBezTo>
                    <a:pt x="682808" y="-14751"/>
                    <a:pt x="588775" y="50100"/>
                    <a:pt x="507711" y="61449"/>
                  </a:cubicBezTo>
                  <a:cubicBezTo>
                    <a:pt x="426647" y="72798"/>
                    <a:pt x="295324" y="76041"/>
                    <a:pt x="225609" y="71177"/>
                  </a:cubicBezTo>
                  <a:cubicBezTo>
                    <a:pt x="155894" y="66313"/>
                    <a:pt x="125089" y="41994"/>
                    <a:pt x="89421" y="32266"/>
                  </a:cubicBezTo>
                  <a:cubicBezTo>
                    <a:pt x="53753" y="22538"/>
                    <a:pt x="32676" y="17674"/>
                    <a:pt x="11600" y="2253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261931" y="1513136"/>
              <a:ext cx="709691" cy="188891"/>
            </a:xfrm>
            <a:custGeom>
              <a:avLst/>
              <a:gdLst>
                <a:gd name="connsiteX0" fmla="*/ 43739 w 710325"/>
                <a:gd name="connsiteY0" fmla="*/ 188787 h 188787"/>
                <a:gd name="connsiteX1" fmla="*/ 4829 w 710325"/>
                <a:gd name="connsiteY1" fmla="*/ 81783 h 188787"/>
                <a:gd name="connsiteX2" fmla="*/ 141016 w 710325"/>
                <a:gd name="connsiteY2" fmla="*/ 13690 h 188787"/>
                <a:gd name="connsiteX3" fmla="*/ 500939 w 710325"/>
                <a:gd name="connsiteY3" fmla="*/ 3962 h 188787"/>
                <a:gd name="connsiteX4" fmla="*/ 685765 w 710325"/>
                <a:gd name="connsiteY4" fmla="*/ 62328 h 188787"/>
                <a:gd name="connsiteX5" fmla="*/ 705220 w 710325"/>
                <a:gd name="connsiteY5" fmla="*/ 149877 h 188787"/>
                <a:gd name="connsiteX6" fmla="*/ 656582 w 710325"/>
                <a:gd name="connsiteY6" fmla="*/ 179060 h 18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325" h="188787">
                  <a:moveTo>
                    <a:pt x="43739" y="188787"/>
                  </a:moveTo>
                  <a:cubicBezTo>
                    <a:pt x="16177" y="149876"/>
                    <a:pt x="-11384" y="110966"/>
                    <a:pt x="4829" y="81783"/>
                  </a:cubicBezTo>
                  <a:cubicBezTo>
                    <a:pt x="21042" y="52600"/>
                    <a:pt x="58331" y="26660"/>
                    <a:pt x="141016" y="13690"/>
                  </a:cubicBezTo>
                  <a:cubicBezTo>
                    <a:pt x="223701" y="720"/>
                    <a:pt x="410148" y="-4144"/>
                    <a:pt x="500939" y="3962"/>
                  </a:cubicBezTo>
                  <a:cubicBezTo>
                    <a:pt x="591730" y="12068"/>
                    <a:pt x="651718" y="38009"/>
                    <a:pt x="685765" y="62328"/>
                  </a:cubicBezTo>
                  <a:cubicBezTo>
                    <a:pt x="719812" y="86647"/>
                    <a:pt x="710084" y="130422"/>
                    <a:pt x="705220" y="149877"/>
                  </a:cubicBezTo>
                  <a:cubicBezTo>
                    <a:pt x="700356" y="169332"/>
                    <a:pt x="678469" y="174196"/>
                    <a:pt x="656582" y="1790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277808" y="2205208"/>
              <a:ext cx="663648" cy="215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2296860" y="2814739"/>
              <a:ext cx="641421" cy="21746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2558826" y="5619536"/>
              <a:ext cx="233389" cy="282543"/>
            </a:xfrm>
            <a:custGeom>
              <a:avLst/>
              <a:gdLst>
                <a:gd name="connsiteX0" fmla="*/ 9209 w 232813"/>
                <a:gd name="connsiteY0" fmla="*/ 23066 h 283202"/>
                <a:gd name="connsiteX1" fmla="*/ 213490 w 232813"/>
                <a:gd name="connsiteY1" fmla="*/ 13338 h 283202"/>
                <a:gd name="connsiteX2" fmla="*/ 223218 w 232813"/>
                <a:gd name="connsiteY2" fmla="*/ 13338 h 283202"/>
                <a:gd name="connsiteX3" fmla="*/ 203762 w 232813"/>
                <a:gd name="connsiteY3" fmla="*/ 188436 h 283202"/>
                <a:gd name="connsiteX4" fmla="*/ 145396 w 232813"/>
                <a:gd name="connsiteY4" fmla="*/ 266257 h 283202"/>
                <a:gd name="connsiteX5" fmla="*/ 77303 w 232813"/>
                <a:gd name="connsiteY5" fmla="*/ 275985 h 283202"/>
                <a:gd name="connsiteX6" fmla="*/ 38392 w 232813"/>
                <a:gd name="connsiteY6" fmla="*/ 178708 h 283202"/>
                <a:gd name="connsiteX7" fmla="*/ 9209 w 232813"/>
                <a:gd name="connsiteY7" fmla="*/ 23066 h 2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813" h="283202">
                  <a:moveTo>
                    <a:pt x="9209" y="23066"/>
                  </a:moveTo>
                  <a:cubicBezTo>
                    <a:pt x="38392" y="-4496"/>
                    <a:pt x="177822" y="14959"/>
                    <a:pt x="213490" y="13338"/>
                  </a:cubicBezTo>
                  <a:cubicBezTo>
                    <a:pt x="249158" y="11717"/>
                    <a:pt x="224839" y="-15845"/>
                    <a:pt x="223218" y="13338"/>
                  </a:cubicBezTo>
                  <a:cubicBezTo>
                    <a:pt x="221597" y="42521"/>
                    <a:pt x="216732" y="146283"/>
                    <a:pt x="203762" y="188436"/>
                  </a:cubicBezTo>
                  <a:cubicBezTo>
                    <a:pt x="190792" y="230589"/>
                    <a:pt x="166472" y="251666"/>
                    <a:pt x="145396" y="266257"/>
                  </a:cubicBezTo>
                  <a:cubicBezTo>
                    <a:pt x="124320" y="280848"/>
                    <a:pt x="95137" y="290576"/>
                    <a:pt x="77303" y="275985"/>
                  </a:cubicBezTo>
                  <a:cubicBezTo>
                    <a:pt x="59469" y="261394"/>
                    <a:pt x="48120" y="212755"/>
                    <a:pt x="38392" y="178708"/>
                  </a:cubicBezTo>
                  <a:cubicBezTo>
                    <a:pt x="28664" y="144661"/>
                    <a:pt x="-19974" y="50628"/>
                    <a:pt x="9209" y="230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cxnSp>
          <p:nvCxnSpPr>
            <p:cNvPr id="13" name="Ευθύγραμμο βέλος σύνδεσης 12"/>
            <p:cNvCxnSpPr/>
            <p:nvPr/>
          </p:nvCxnSpPr>
          <p:spPr>
            <a:xfrm flipH="1">
              <a:off x="2771575" y="2568704"/>
              <a:ext cx="221004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ύγραμμο βέλος σύνδεσης 13"/>
            <p:cNvCxnSpPr/>
            <p:nvPr/>
          </p:nvCxnSpPr>
          <p:spPr>
            <a:xfrm flipH="1">
              <a:off x="2971622" y="3032202"/>
              <a:ext cx="221004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 flipH="1">
              <a:off x="2674727" y="4292535"/>
              <a:ext cx="221004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ύγραμμο βέλος σύνδεσης 15"/>
            <p:cNvCxnSpPr/>
            <p:nvPr/>
          </p:nvCxnSpPr>
          <p:spPr>
            <a:xfrm flipH="1">
              <a:off x="2792215" y="5760808"/>
              <a:ext cx="218940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181667" y="2021079"/>
              <a:ext cx="1694051" cy="400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Οξικό αιθύλιο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53088" y="3043314"/>
              <a:ext cx="1694051" cy="7079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Κοπρανώδη υλικά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81619" y="4206820"/>
              <a:ext cx="1694051" cy="400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Φορμαλίνη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8918" y="5289373"/>
              <a:ext cx="2208458" cy="4000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Ίζημα με παράσιτα</a:t>
              </a:r>
            </a:p>
          </p:txBody>
        </p:sp>
      </p:grpSp>
      <p:sp>
        <p:nvSpPr>
          <p:cNvPr id="225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14A456-E8F0-4588-AB7F-780EFCDB475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Ίζημα για μικροσκόπηση 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4913" y="1206500"/>
            <a:ext cx="6732587" cy="501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Ορθογώνιο 2"/>
          <p:cNvSpPr>
            <a:spLocks noChangeArrowheads="1"/>
          </p:cNvSpPr>
          <p:nvPr/>
        </p:nvSpPr>
        <p:spPr bwMode="auto">
          <a:xfrm>
            <a:off x="4235450" y="6269038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3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Ορθογώνιο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l-GR" altLang="el-GR" dirty="0" smtClean="0">
                <a:solidFill>
                  <a:srgbClr val="F3EE1E"/>
                </a:solidFill>
              </a:rPr>
              <a:t>Παρασκεύασμα για μικροσκόπηση </a:t>
            </a:r>
          </a:p>
        </p:txBody>
      </p:sp>
      <p:pic>
        <p:nvPicPr>
          <p:cNvPr id="24580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41438"/>
            <a:ext cx="3384550" cy="4222750"/>
          </a:xfrm>
        </p:spPr>
      </p:pic>
      <p:sp>
        <p:nvSpPr>
          <p:cNvPr id="24579" name="Rectangle 11"/>
          <p:cNvSpPr>
            <a:spLocks noChangeArrowheads="1"/>
          </p:cNvSpPr>
          <p:nvPr/>
        </p:nvSpPr>
        <p:spPr bwMode="auto">
          <a:xfrm>
            <a:off x="1973263" y="5602288"/>
            <a:ext cx="660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+mn-lt"/>
                <a:hlinkClick r:id="rId3"/>
              </a:rPr>
              <a:t>who.int</a:t>
            </a:r>
            <a:endParaRPr lang="el-GR" sz="1200" dirty="0" smtClean="0">
              <a:latin typeface="+mn-lt"/>
            </a:endParaRPr>
          </a:p>
        </p:txBody>
      </p:sp>
      <p:pic>
        <p:nvPicPr>
          <p:cNvPr id="24581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524125"/>
            <a:ext cx="2943225" cy="1857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289675" y="4508500"/>
            <a:ext cx="6604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+mn-lt"/>
                <a:hlinkClick r:id="rId3"/>
              </a:rPr>
              <a:t>who.int</a:t>
            </a:r>
            <a:endParaRPr lang="el-GR" sz="12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Εμπλουτισμός κοπράνων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b="0" dirty="0" smtClean="0"/>
              <a:t>(concentration) </a:t>
            </a:r>
            <a:endParaRPr lang="el-GR" altLang="el-GR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8150" y="2205038"/>
            <a:ext cx="7993063" cy="24050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Συγκέντρωση των αναζητούμενων μορφών  παρασίτων σε πολύ μικρότερο όγκο.</a:t>
            </a:r>
          </a:p>
          <a:p>
            <a:pPr marL="457200" indent="-457200" eaLnBrk="1" fontAlgn="auto" hangingPunct="1"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Διαχωρισμός των παρασίτων από τα άχρηστα κοπρανώδη υλικά τα οποία δυσκολεύουν την παρατήρηση.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D9A5D-6A10-4A61-8E22-9F25EE47684F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Μικροσκόπηση</a:t>
            </a:r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68413"/>
            <a:ext cx="6996112" cy="4284662"/>
          </a:xfr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356100" y="5672138"/>
            <a:ext cx="6604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+mn-lt"/>
                <a:hlinkClick r:id="rId3"/>
              </a:rPr>
              <a:t>who.int</a:t>
            </a:r>
            <a:endParaRPr lang="el-GR" sz="1200" dirty="0" smtClean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Αποτελέσματα της μικροσκοπικής εξέτασης μετά  από εμπλουτισμό με οξικό </a:t>
            </a:r>
            <a:r>
              <a:rPr lang="el-GR" dirty="0" smtClean="0"/>
              <a:t>αιθύλιο</a:t>
            </a:r>
            <a:endParaRPr lang="el-GR" dirty="0"/>
          </a:p>
        </p:txBody>
      </p:sp>
      <p:sp>
        <p:nvSpPr>
          <p:cNvPr id="26627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457575"/>
          </a:xfrm>
        </p:spPr>
        <p:txBody>
          <a:bodyPr/>
          <a:lstStyle/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Τροφοζωίτες πρωτόζωων και /ή κύστεις, αυγά και προνύμφες ελμίνθων. ( πιθανότητες για   τροφοζωίτες πρωτόζωων λίγες)</a:t>
            </a:r>
          </a:p>
          <a:p>
            <a:pPr eaLnBrk="1" hangingPunct="1">
              <a:spcBef>
                <a:spcPts val="4200"/>
              </a:spcBef>
            </a:pPr>
            <a:r>
              <a:rPr lang="el-GR" altLang="el-GR" sz="2400" dirty="0" smtClean="0"/>
              <a:t>Ωοκύστεις </a:t>
            </a:r>
            <a:r>
              <a:rPr lang="en-US" altLang="el-GR" sz="2400" i="1" dirty="0" smtClean="0"/>
              <a:t>Cryptosporidium</a:t>
            </a:r>
            <a:r>
              <a:rPr lang="en-US" altLang="el-GR" sz="2400" dirty="0" smtClean="0"/>
              <a:t> spp, </a:t>
            </a:r>
            <a:r>
              <a:rPr lang="en-US" altLang="el-GR" sz="2400" i="1" dirty="0" smtClean="0"/>
              <a:t>Isospora belli</a:t>
            </a:r>
            <a:r>
              <a:rPr lang="en-US" altLang="el-GR" sz="2400" dirty="0" smtClean="0"/>
              <a:t>, and </a:t>
            </a:r>
            <a:r>
              <a:rPr lang="en-US" altLang="el-GR" sz="2400" i="1" dirty="0" smtClean="0"/>
              <a:t>Cyclospora sp.</a:t>
            </a:r>
          </a:p>
          <a:p>
            <a:pPr eaLnBrk="1" hangingPunct="1">
              <a:spcBef>
                <a:spcPts val="4200"/>
              </a:spcBef>
            </a:pPr>
            <a:r>
              <a:rPr lang="en-US" altLang="el-GR" sz="2400" dirty="0" smtClean="0"/>
              <a:t> </a:t>
            </a:r>
            <a:r>
              <a:rPr lang="el-GR" altLang="el-GR" sz="2400" dirty="0" smtClean="0"/>
              <a:t>Άλλοι σχηματισμοί ή κύτταρα. 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084751-A7CB-40AC-B7B3-28F361E0881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Ανθούλα Νικολαΐδου 2014. Ανθούλα Νικολαΐδου. «Παρασιτολογία - </a:t>
            </a:r>
            <a:r>
              <a:rPr lang="en-US" sz="2000" dirty="0" smtClean="0"/>
              <a:t>M</a:t>
            </a:r>
            <a:r>
              <a:rPr lang="el-GR" sz="2000" dirty="0" smtClean="0"/>
              <a:t>υκητολογία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6</a:t>
            </a:r>
            <a:r>
              <a:rPr lang="en-US" sz="2000" dirty="0" smtClean="0"/>
              <a:t>:</a:t>
            </a:r>
            <a:r>
              <a:rPr lang="el-GR" sz="2000" dirty="0" smtClean="0"/>
              <a:t> Εμπλουτισμός κοπράνων».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  <a:cs typeface="+mn-cs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l-GR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5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Σημειωμάτων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</a:t>
            </a:r>
            <a:r>
              <a:rPr lang="el-GR" sz="2000" dirty="0" smtClean="0"/>
              <a:t>)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731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/>
              <a:t>Ι</a:t>
            </a:r>
            <a:r>
              <a:rPr lang="el-GR" sz="2000" dirty="0" smtClean="0"/>
              <a:t>στοσελίδα του Παγκόσμιου Οργανισμού Υγείας (</a:t>
            </a:r>
            <a:r>
              <a:rPr lang="en-US" sz="2000" dirty="0" smtClean="0"/>
              <a:t>World Health Organization)</a:t>
            </a:r>
            <a:r>
              <a:rPr lang="el-GR" sz="2000" dirty="0" smtClean="0"/>
              <a:t>, </a:t>
            </a:r>
            <a:r>
              <a:rPr lang="en-US" sz="2000" dirty="0" smtClean="0">
                <a:hlinkClick r:id="rId3"/>
              </a:rPr>
              <a:t>www.who.int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902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Αρχή των μεθόδων εμπλουτισμού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36718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400" dirty="0"/>
              <a:t>Δ</a:t>
            </a:r>
            <a:r>
              <a:rPr lang="el-GR" sz="2400" dirty="0" smtClean="0"/>
              <a:t>ιαφορετικό </a:t>
            </a:r>
            <a:r>
              <a:rPr lang="el-GR" sz="2400" dirty="0"/>
              <a:t>ειδικό βάρος (Ε.Β.)  των αναζητούμενων παρασίτων και  του διαλύτη που περιέχονται. </a:t>
            </a:r>
          </a:p>
          <a:p>
            <a:pPr marL="457200" indent="-457200" eaLnBrk="1" fontAlgn="auto" hangingPunct="1">
              <a:spcBef>
                <a:spcPts val="3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Ε.Β </a:t>
            </a:r>
            <a:r>
              <a:rPr lang="el-GR" sz="2400" dirty="0"/>
              <a:t>των παρασίτων μεγαλύτερο του Ε.Β. </a:t>
            </a:r>
            <a:r>
              <a:rPr lang="el-GR" sz="2400" dirty="0" smtClean="0"/>
              <a:t>διαλύματος   </a:t>
            </a:r>
            <a:r>
              <a:rPr lang="el-GR" sz="2400" dirty="0"/>
              <a:t>καθιζάνουν,  τεχνική </a:t>
            </a:r>
            <a:r>
              <a:rPr lang="el-GR" sz="2400" dirty="0" smtClean="0"/>
              <a:t>φυγοκέντρησης,</a:t>
            </a:r>
            <a:endParaRPr lang="el-GR" sz="2400" dirty="0"/>
          </a:p>
          <a:p>
            <a:pPr marL="457200" indent="-457200" eaLnBrk="1" fontAlgn="auto" hangingPunct="1">
              <a:spcBef>
                <a:spcPts val="3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 smtClean="0"/>
              <a:t>Ε.Β </a:t>
            </a:r>
            <a:r>
              <a:rPr lang="el-GR" sz="2400" dirty="0"/>
              <a:t>των παρασίτων  μικρότερο επιπλέουν τεχνική </a:t>
            </a:r>
            <a:r>
              <a:rPr lang="el-GR" sz="2400" dirty="0" smtClean="0"/>
              <a:t>επίπλευσης. </a:t>
            </a:r>
            <a:endParaRPr lang="el-G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A70354-DC8C-4D7E-84DD-DF88E46E75A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>
                <a:solidFill>
                  <a:srgbClr val="F3EE1E"/>
                </a:solidFill>
              </a:rPr>
              <a:t>Ειδικό βάρος κύστεων -αυγών</a:t>
            </a:r>
          </a:p>
        </p:txBody>
      </p:sp>
      <p:sp>
        <p:nvSpPr>
          <p:cNvPr id="9219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23850" y="2565400"/>
            <a:ext cx="4038600" cy="20875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l-GR" altLang="el-GR" sz="2400" dirty="0" smtClean="0">
                <a:solidFill>
                  <a:srgbClr val="F3EE1E"/>
                </a:solidFill>
              </a:rPr>
              <a:t>Όταν το Ε.Β. &gt; του Ε.Β. του διαλύματος καθίζηση 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>
                <a:solidFill>
                  <a:srgbClr val="F3EE1E"/>
                </a:solidFill>
              </a:rPr>
              <a:t>Όταν το Ε.Β. &lt; του Ε.Β. του διαλύματος επίπλευση </a:t>
            </a:r>
          </a:p>
          <a:p>
            <a:pPr eaLnBrk="1" hangingPunct="1">
              <a:spcBef>
                <a:spcPts val="1800"/>
              </a:spcBef>
            </a:pPr>
            <a:endParaRPr lang="el-GR" altLang="el-GR" sz="2400" dirty="0" smtClean="0">
              <a:solidFill>
                <a:srgbClr val="F3EE1E"/>
              </a:solidFill>
            </a:endParaRPr>
          </a:p>
        </p:txBody>
      </p:sp>
      <p:pic>
        <p:nvPicPr>
          <p:cNvPr id="9220" name="Picture 8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68413"/>
            <a:ext cx="3621088" cy="4521200"/>
          </a:xfrm>
        </p:spPr>
      </p:pic>
      <p:sp>
        <p:nvSpPr>
          <p:cNvPr id="9221" name="Ορθογώνιο 2"/>
          <p:cNvSpPr>
            <a:spLocks noChangeArrowheads="1"/>
          </p:cNvSpPr>
          <p:nvPr/>
        </p:nvSpPr>
        <p:spPr bwMode="auto">
          <a:xfrm>
            <a:off x="6732588" y="5894388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hlinkClick r:id="rId4"/>
              </a:rPr>
              <a:t>who.int</a:t>
            </a:r>
            <a:endParaRPr lang="el-GR" altLang="el-GR" sz="1800" dirty="0">
              <a:latin typeface="Arial" panose="020B0604020202020204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5468-A51B-4C06-B13D-E8F5BA9598D7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Τρόποι εμπλουτισμού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773238"/>
            <a:ext cx="4546600" cy="40100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Bef>
                <a:spcPts val="3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φυγοκέντρηση (Sedimentation</a:t>
            </a:r>
            <a:r>
              <a:rPr lang="el-GR" sz="2400" dirty="0" smtClean="0"/>
              <a:t>) οι κύστες </a:t>
            </a:r>
            <a:r>
              <a:rPr lang="el-GR" sz="2400" dirty="0"/>
              <a:t>και τα </a:t>
            </a:r>
            <a:r>
              <a:rPr lang="el-GR" sz="2400" dirty="0" smtClean="0"/>
              <a:t>αυγά καθιζάνουν</a:t>
            </a:r>
            <a:r>
              <a:rPr lang="el-GR" sz="2400" dirty="0"/>
              <a:t>, </a:t>
            </a:r>
            <a:r>
              <a:rPr lang="el-GR" sz="2400" dirty="0" smtClean="0"/>
              <a:t>στο </a:t>
            </a:r>
            <a:r>
              <a:rPr lang="el-GR" sz="2400" dirty="0"/>
              <a:t>ίζημα. </a:t>
            </a:r>
          </a:p>
          <a:p>
            <a:pPr marL="457200" indent="-457200" eaLnBrk="1" fontAlgn="auto" hangingPunct="1">
              <a:spcBef>
                <a:spcPts val="3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2400" dirty="0"/>
              <a:t>επίπλευση (Flotation</a:t>
            </a:r>
            <a:r>
              <a:rPr lang="el-GR" sz="2400" dirty="0" smtClean="0"/>
              <a:t>) οι κύστες </a:t>
            </a:r>
            <a:r>
              <a:rPr lang="el-GR" sz="2400" dirty="0"/>
              <a:t>και τα αυγά  επιπλέουν </a:t>
            </a:r>
            <a:r>
              <a:rPr lang="el-GR" sz="2400" dirty="0" smtClean="0"/>
              <a:t> στην </a:t>
            </a:r>
            <a:r>
              <a:rPr lang="el-GR" sz="2400" dirty="0"/>
              <a:t>επιφάνεια του διαλύματος.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sz="2400" dirty="0"/>
          </a:p>
        </p:txBody>
      </p:sp>
      <p:grpSp>
        <p:nvGrpSpPr>
          <p:cNvPr id="10245" name="Ομάδα 4"/>
          <p:cNvGrpSpPr>
            <a:grpSpLocks/>
          </p:cNvGrpSpPr>
          <p:nvPr/>
        </p:nvGrpSpPr>
        <p:grpSpPr bwMode="auto">
          <a:xfrm>
            <a:off x="5561013" y="1298575"/>
            <a:ext cx="2846387" cy="2146300"/>
            <a:chOff x="1944396" y="1324244"/>
            <a:chExt cx="5255207" cy="4785775"/>
          </a:xfrm>
        </p:grpSpPr>
        <p:sp>
          <p:nvSpPr>
            <p:cNvPr id="6" name="Ορθογώνιο 5"/>
            <p:cNvSpPr/>
            <p:nvPr/>
          </p:nvSpPr>
          <p:spPr>
            <a:xfrm>
              <a:off x="1944396" y="1324244"/>
              <a:ext cx="5255207" cy="4785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2275593" y="1649903"/>
              <a:ext cx="718086" cy="4247729"/>
            </a:xfrm>
            <a:custGeom>
              <a:avLst/>
              <a:gdLst>
                <a:gd name="connsiteX0" fmla="*/ 11600 w 720654"/>
                <a:gd name="connsiteY0" fmla="*/ 22538 h 4248005"/>
                <a:gd name="connsiteX1" fmla="*/ 11600 w 720654"/>
                <a:gd name="connsiteY1" fmla="*/ 460283 h 4248005"/>
                <a:gd name="connsiteX2" fmla="*/ 11600 w 720654"/>
                <a:gd name="connsiteY2" fmla="*/ 1121764 h 4248005"/>
                <a:gd name="connsiteX3" fmla="*/ 11600 w 720654"/>
                <a:gd name="connsiteY3" fmla="*/ 1880521 h 4248005"/>
                <a:gd name="connsiteX4" fmla="*/ 11600 w 720654"/>
                <a:gd name="connsiteY4" fmla="*/ 2405815 h 4248005"/>
                <a:gd name="connsiteX5" fmla="*/ 1872 w 720654"/>
                <a:gd name="connsiteY5" fmla="*/ 2580913 h 4248005"/>
                <a:gd name="connsiteX6" fmla="*/ 1872 w 720654"/>
                <a:gd name="connsiteY6" fmla="*/ 2649007 h 4248005"/>
                <a:gd name="connsiteX7" fmla="*/ 21328 w 720654"/>
                <a:gd name="connsiteY7" fmla="*/ 2746283 h 4248005"/>
                <a:gd name="connsiteX8" fmla="*/ 108877 w 720654"/>
                <a:gd name="connsiteY8" fmla="*/ 3174300 h 4248005"/>
                <a:gd name="connsiteX9" fmla="*/ 157515 w 720654"/>
                <a:gd name="connsiteY9" fmla="*/ 3398036 h 4248005"/>
                <a:gd name="connsiteX10" fmla="*/ 167243 w 720654"/>
                <a:gd name="connsiteY10" fmla="*/ 3524496 h 4248005"/>
                <a:gd name="connsiteX11" fmla="*/ 215881 w 720654"/>
                <a:gd name="connsiteY11" fmla="*/ 3738504 h 4248005"/>
                <a:gd name="connsiteX12" fmla="*/ 283974 w 720654"/>
                <a:gd name="connsiteY12" fmla="*/ 3971968 h 4248005"/>
                <a:gd name="connsiteX13" fmla="*/ 332613 w 720654"/>
                <a:gd name="connsiteY13" fmla="*/ 4108155 h 4248005"/>
                <a:gd name="connsiteX14" fmla="*/ 371523 w 720654"/>
                <a:gd name="connsiteY14" fmla="*/ 4224887 h 4248005"/>
                <a:gd name="connsiteX15" fmla="*/ 410434 w 720654"/>
                <a:gd name="connsiteY15" fmla="*/ 4244343 h 4248005"/>
                <a:gd name="connsiteX16" fmla="*/ 459072 w 720654"/>
                <a:gd name="connsiteY16" fmla="*/ 4176249 h 4248005"/>
                <a:gd name="connsiteX17" fmla="*/ 488255 w 720654"/>
                <a:gd name="connsiteY17" fmla="*/ 4001151 h 4248005"/>
                <a:gd name="connsiteX18" fmla="*/ 527166 w 720654"/>
                <a:gd name="connsiteY18" fmla="*/ 3728777 h 4248005"/>
                <a:gd name="connsiteX19" fmla="*/ 575804 w 720654"/>
                <a:gd name="connsiteY19" fmla="*/ 3388309 h 4248005"/>
                <a:gd name="connsiteX20" fmla="*/ 595260 w 720654"/>
                <a:gd name="connsiteY20" fmla="*/ 3106207 h 4248005"/>
                <a:gd name="connsiteX21" fmla="*/ 643898 w 720654"/>
                <a:gd name="connsiteY21" fmla="*/ 2804649 h 4248005"/>
                <a:gd name="connsiteX22" fmla="*/ 653626 w 720654"/>
                <a:gd name="connsiteY22" fmla="*/ 2454453 h 4248005"/>
                <a:gd name="connsiteX23" fmla="*/ 663353 w 720654"/>
                <a:gd name="connsiteY23" fmla="*/ 1948615 h 4248005"/>
                <a:gd name="connsiteX24" fmla="*/ 682809 w 720654"/>
                <a:gd name="connsiteY24" fmla="*/ 1131492 h 4248005"/>
                <a:gd name="connsiteX25" fmla="*/ 682809 w 720654"/>
                <a:gd name="connsiteY25" fmla="*/ 538104 h 4248005"/>
                <a:gd name="connsiteX26" fmla="*/ 682809 w 720654"/>
                <a:gd name="connsiteY26" fmla="*/ 217092 h 4248005"/>
                <a:gd name="connsiteX27" fmla="*/ 682809 w 720654"/>
                <a:gd name="connsiteY27" fmla="*/ 168453 h 4248005"/>
                <a:gd name="connsiteX28" fmla="*/ 711991 w 720654"/>
                <a:gd name="connsiteY28" fmla="*/ 3083 h 4248005"/>
                <a:gd name="connsiteX29" fmla="*/ 507711 w 720654"/>
                <a:gd name="connsiteY29" fmla="*/ 61449 h 4248005"/>
                <a:gd name="connsiteX30" fmla="*/ 225609 w 720654"/>
                <a:gd name="connsiteY30" fmla="*/ 71177 h 4248005"/>
                <a:gd name="connsiteX31" fmla="*/ 89421 w 720654"/>
                <a:gd name="connsiteY31" fmla="*/ 32266 h 4248005"/>
                <a:gd name="connsiteX32" fmla="*/ 11600 w 720654"/>
                <a:gd name="connsiteY32" fmla="*/ 22538 h 42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0654" h="4248005">
                  <a:moveTo>
                    <a:pt x="11600" y="22538"/>
                  </a:moveTo>
                  <a:lnTo>
                    <a:pt x="11600" y="460283"/>
                  </a:lnTo>
                  <a:lnTo>
                    <a:pt x="11600" y="1121764"/>
                  </a:lnTo>
                  <a:lnTo>
                    <a:pt x="11600" y="1880521"/>
                  </a:lnTo>
                  <a:cubicBezTo>
                    <a:pt x="11600" y="2094529"/>
                    <a:pt x="13221" y="2289083"/>
                    <a:pt x="11600" y="2405815"/>
                  </a:cubicBezTo>
                  <a:cubicBezTo>
                    <a:pt x="9979" y="2522547"/>
                    <a:pt x="3493" y="2540381"/>
                    <a:pt x="1872" y="2580913"/>
                  </a:cubicBezTo>
                  <a:cubicBezTo>
                    <a:pt x="251" y="2621445"/>
                    <a:pt x="-1371" y="2621445"/>
                    <a:pt x="1872" y="2649007"/>
                  </a:cubicBezTo>
                  <a:cubicBezTo>
                    <a:pt x="5115" y="2676569"/>
                    <a:pt x="3494" y="2658734"/>
                    <a:pt x="21328" y="2746283"/>
                  </a:cubicBezTo>
                  <a:cubicBezTo>
                    <a:pt x="39162" y="2833832"/>
                    <a:pt x="86179" y="3065675"/>
                    <a:pt x="108877" y="3174300"/>
                  </a:cubicBezTo>
                  <a:cubicBezTo>
                    <a:pt x="131575" y="3282926"/>
                    <a:pt x="147787" y="3339670"/>
                    <a:pt x="157515" y="3398036"/>
                  </a:cubicBezTo>
                  <a:cubicBezTo>
                    <a:pt x="167243" y="3456402"/>
                    <a:pt x="157515" y="3467751"/>
                    <a:pt x="167243" y="3524496"/>
                  </a:cubicBezTo>
                  <a:cubicBezTo>
                    <a:pt x="176971" y="3581241"/>
                    <a:pt x="196426" y="3663925"/>
                    <a:pt x="215881" y="3738504"/>
                  </a:cubicBezTo>
                  <a:cubicBezTo>
                    <a:pt x="235336" y="3813083"/>
                    <a:pt x="264519" y="3910360"/>
                    <a:pt x="283974" y="3971968"/>
                  </a:cubicBezTo>
                  <a:cubicBezTo>
                    <a:pt x="303429" y="4033576"/>
                    <a:pt x="318022" y="4066002"/>
                    <a:pt x="332613" y="4108155"/>
                  </a:cubicBezTo>
                  <a:cubicBezTo>
                    <a:pt x="347205" y="4150308"/>
                    <a:pt x="358553" y="4202189"/>
                    <a:pt x="371523" y="4224887"/>
                  </a:cubicBezTo>
                  <a:cubicBezTo>
                    <a:pt x="384493" y="4247585"/>
                    <a:pt x="395842" y="4252449"/>
                    <a:pt x="410434" y="4244343"/>
                  </a:cubicBezTo>
                  <a:cubicBezTo>
                    <a:pt x="425026" y="4236237"/>
                    <a:pt x="446102" y="4216781"/>
                    <a:pt x="459072" y="4176249"/>
                  </a:cubicBezTo>
                  <a:cubicBezTo>
                    <a:pt x="472042" y="4135717"/>
                    <a:pt x="476906" y="4075730"/>
                    <a:pt x="488255" y="4001151"/>
                  </a:cubicBezTo>
                  <a:cubicBezTo>
                    <a:pt x="499604" y="3926572"/>
                    <a:pt x="527166" y="3728777"/>
                    <a:pt x="527166" y="3728777"/>
                  </a:cubicBezTo>
                  <a:cubicBezTo>
                    <a:pt x="541758" y="3626637"/>
                    <a:pt x="564455" y="3492071"/>
                    <a:pt x="575804" y="3388309"/>
                  </a:cubicBezTo>
                  <a:cubicBezTo>
                    <a:pt x="587153" y="3284547"/>
                    <a:pt x="583911" y="3203484"/>
                    <a:pt x="595260" y="3106207"/>
                  </a:cubicBezTo>
                  <a:cubicBezTo>
                    <a:pt x="606609" y="3008930"/>
                    <a:pt x="634170" y="2913275"/>
                    <a:pt x="643898" y="2804649"/>
                  </a:cubicBezTo>
                  <a:cubicBezTo>
                    <a:pt x="653626" y="2696023"/>
                    <a:pt x="650384" y="2597125"/>
                    <a:pt x="653626" y="2454453"/>
                  </a:cubicBezTo>
                  <a:cubicBezTo>
                    <a:pt x="656868" y="2311781"/>
                    <a:pt x="658489" y="2169109"/>
                    <a:pt x="663353" y="1948615"/>
                  </a:cubicBezTo>
                  <a:cubicBezTo>
                    <a:pt x="668217" y="1728122"/>
                    <a:pt x="679566" y="1366577"/>
                    <a:pt x="682809" y="1131492"/>
                  </a:cubicBezTo>
                  <a:cubicBezTo>
                    <a:pt x="686052" y="896407"/>
                    <a:pt x="682809" y="538104"/>
                    <a:pt x="682809" y="538104"/>
                  </a:cubicBezTo>
                  <a:lnTo>
                    <a:pt x="682809" y="217092"/>
                  </a:lnTo>
                  <a:cubicBezTo>
                    <a:pt x="682809" y="155484"/>
                    <a:pt x="677945" y="204121"/>
                    <a:pt x="682809" y="168453"/>
                  </a:cubicBezTo>
                  <a:cubicBezTo>
                    <a:pt x="687673" y="132785"/>
                    <a:pt x="741174" y="20917"/>
                    <a:pt x="711991" y="3083"/>
                  </a:cubicBezTo>
                  <a:cubicBezTo>
                    <a:pt x="682808" y="-14751"/>
                    <a:pt x="588775" y="50100"/>
                    <a:pt x="507711" y="61449"/>
                  </a:cubicBezTo>
                  <a:cubicBezTo>
                    <a:pt x="426647" y="72798"/>
                    <a:pt x="295324" y="76041"/>
                    <a:pt x="225609" y="71177"/>
                  </a:cubicBezTo>
                  <a:cubicBezTo>
                    <a:pt x="155894" y="66313"/>
                    <a:pt x="125089" y="41994"/>
                    <a:pt x="89421" y="32266"/>
                  </a:cubicBezTo>
                  <a:cubicBezTo>
                    <a:pt x="53753" y="22538"/>
                    <a:pt x="32676" y="17674"/>
                    <a:pt x="11600" y="2253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8" name="Ελεύθερη σχεδίαση 7"/>
            <p:cNvSpPr/>
            <p:nvPr/>
          </p:nvSpPr>
          <p:spPr>
            <a:xfrm>
              <a:off x="2260939" y="1511853"/>
              <a:ext cx="712222" cy="191148"/>
            </a:xfrm>
            <a:custGeom>
              <a:avLst/>
              <a:gdLst>
                <a:gd name="connsiteX0" fmla="*/ 43739 w 710325"/>
                <a:gd name="connsiteY0" fmla="*/ 188787 h 188787"/>
                <a:gd name="connsiteX1" fmla="*/ 4829 w 710325"/>
                <a:gd name="connsiteY1" fmla="*/ 81783 h 188787"/>
                <a:gd name="connsiteX2" fmla="*/ 141016 w 710325"/>
                <a:gd name="connsiteY2" fmla="*/ 13690 h 188787"/>
                <a:gd name="connsiteX3" fmla="*/ 500939 w 710325"/>
                <a:gd name="connsiteY3" fmla="*/ 3962 h 188787"/>
                <a:gd name="connsiteX4" fmla="*/ 685765 w 710325"/>
                <a:gd name="connsiteY4" fmla="*/ 62328 h 188787"/>
                <a:gd name="connsiteX5" fmla="*/ 705220 w 710325"/>
                <a:gd name="connsiteY5" fmla="*/ 149877 h 188787"/>
                <a:gd name="connsiteX6" fmla="*/ 656582 w 710325"/>
                <a:gd name="connsiteY6" fmla="*/ 179060 h 18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325" h="188787">
                  <a:moveTo>
                    <a:pt x="43739" y="188787"/>
                  </a:moveTo>
                  <a:cubicBezTo>
                    <a:pt x="16177" y="149876"/>
                    <a:pt x="-11384" y="110966"/>
                    <a:pt x="4829" y="81783"/>
                  </a:cubicBezTo>
                  <a:cubicBezTo>
                    <a:pt x="21042" y="52600"/>
                    <a:pt x="58331" y="26660"/>
                    <a:pt x="141016" y="13690"/>
                  </a:cubicBezTo>
                  <a:cubicBezTo>
                    <a:pt x="223701" y="720"/>
                    <a:pt x="410148" y="-4144"/>
                    <a:pt x="500939" y="3962"/>
                  </a:cubicBezTo>
                  <a:cubicBezTo>
                    <a:pt x="591730" y="12068"/>
                    <a:pt x="651718" y="38009"/>
                    <a:pt x="685765" y="62328"/>
                  </a:cubicBezTo>
                  <a:cubicBezTo>
                    <a:pt x="719812" y="86647"/>
                    <a:pt x="710084" y="130422"/>
                    <a:pt x="705220" y="149877"/>
                  </a:cubicBezTo>
                  <a:cubicBezTo>
                    <a:pt x="700356" y="169332"/>
                    <a:pt x="678469" y="174196"/>
                    <a:pt x="656582" y="1790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2278525" y="2205649"/>
              <a:ext cx="662397" cy="2159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0" name="Ελεύθερη σχεδίαση 9"/>
            <p:cNvSpPr/>
            <p:nvPr/>
          </p:nvSpPr>
          <p:spPr>
            <a:xfrm>
              <a:off x="2559897" y="5617991"/>
              <a:ext cx="231545" cy="283182"/>
            </a:xfrm>
            <a:custGeom>
              <a:avLst/>
              <a:gdLst>
                <a:gd name="connsiteX0" fmla="*/ 9209 w 232813"/>
                <a:gd name="connsiteY0" fmla="*/ 23066 h 283202"/>
                <a:gd name="connsiteX1" fmla="*/ 213490 w 232813"/>
                <a:gd name="connsiteY1" fmla="*/ 13338 h 283202"/>
                <a:gd name="connsiteX2" fmla="*/ 223218 w 232813"/>
                <a:gd name="connsiteY2" fmla="*/ 13338 h 283202"/>
                <a:gd name="connsiteX3" fmla="*/ 203762 w 232813"/>
                <a:gd name="connsiteY3" fmla="*/ 188436 h 283202"/>
                <a:gd name="connsiteX4" fmla="*/ 145396 w 232813"/>
                <a:gd name="connsiteY4" fmla="*/ 266257 h 283202"/>
                <a:gd name="connsiteX5" fmla="*/ 77303 w 232813"/>
                <a:gd name="connsiteY5" fmla="*/ 275985 h 283202"/>
                <a:gd name="connsiteX6" fmla="*/ 38392 w 232813"/>
                <a:gd name="connsiteY6" fmla="*/ 178708 h 283202"/>
                <a:gd name="connsiteX7" fmla="*/ 9209 w 232813"/>
                <a:gd name="connsiteY7" fmla="*/ 23066 h 2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813" h="283202">
                  <a:moveTo>
                    <a:pt x="9209" y="23066"/>
                  </a:moveTo>
                  <a:cubicBezTo>
                    <a:pt x="38392" y="-4496"/>
                    <a:pt x="177822" y="14959"/>
                    <a:pt x="213490" y="13338"/>
                  </a:cubicBezTo>
                  <a:cubicBezTo>
                    <a:pt x="249158" y="11717"/>
                    <a:pt x="224839" y="-15845"/>
                    <a:pt x="223218" y="13338"/>
                  </a:cubicBezTo>
                  <a:cubicBezTo>
                    <a:pt x="221597" y="42521"/>
                    <a:pt x="216732" y="146283"/>
                    <a:pt x="203762" y="188436"/>
                  </a:cubicBezTo>
                  <a:cubicBezTo>
                    <a:pt x="190792" y="230589"/>
                    <a:pt x="166472" y="251666"/>
                    <a:pt x="145396" y="266257"/>
                  </a:cubicBezTo>
                  <a:cubicBezTo>
                    <a:pt x="124320" y="280848"/>
                    <a:pt x="95137" y="290576"/>
                    <a:pt x="77303" y="275985"/>
                  </a:cubicBezTo>
                  <a:cubicBezTo>
                    <a:pt x="59469" y="261394"/>
                    <a:pt x="48120" y="212755"/>
                    <a:pt x="38392" y="178708"/>
                  </a:cubicBezTo>
                  <a:cubicBezTo>
                    <a:pt x="28664" y="144661"/>
                    <a:pt x="-19974" y="50628"/>
                    <a:pt x="9209" y="2306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cxnSp>
          <p:nvCxnSpPr>
            <p:cNvPr id="11" name="Ευθύγραμμο βέλος σύνδεσης 10"/>
            <p:cNvCxnSpPr/>
            <p:nvPr/>
          </p:nvCxnSpPr>
          <p:spPr>
            <a:xfrm flipH="1">
              <a:off x="2791442" y="5759582"/>
              <a:ext cx="2189427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23292" y="4393230"/>
              <a:ext cx="2535278" cy="10831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Ίζημα με παράσιτα</a:t>
              </a:r>
            </a:p>
          </p:txBody>
        </p:sp>
      </p:grpSp>
      <p:grpSp>
        <p:nvGrpSpPr>
          <p:cNvPr id="10246" name="Ομάδα 12"/>
          <p:cNvGrpSpPr>
            <a:grpSpLocks/>
          </p:cNvGrpSpPr>
          <p:nvPr/>
        </p:nvGrpSpPr>
        <p:grpSpPr bwMode="auto">
          <a:xfrm>
            <a:off x="5448300" y="3717925"/>
            <a:ext cx="3128963" cy="2146300"/>
            <a:chOff x="1944396" y="1324244"/>
            <a:chExt cx="5255207" cy="4785775"/>
          </a:xfrm>
        </p:grpSpPr>
        <p:sp>
          <p:nvSpPr>
            <p:cNvPr id="14" name="Ορθογώνιο 13"/>
            <p:cNvSpPr/>
            <p:nvPr/>
          </p:nvSpPr>
          <p:spPr>
            <a:xfrm>
              <a:off x="1944396" y="1324244"/>
              <a:ext cx="5255207" cy="4785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2275013" y="1649903"/>
              <a:ext cx="719891" cy="4247729"/>
            </a:xfrm>
            <a:custGeom>
              <a:avLst/>
              <a:gdLst>
                <a:gd name="connsiteX0" fmla="*/ 11600 w 720654"/>
                <a:gd name="connsiteY0" fmla="*/ 22538 h 4248005"/>
                <a:gd name="connsiteX1" fmla="*/ 11600 w 720654"/>
                <a:gd name="connsiteY1" fmla="*/ 460283 h 4248005"/>
                <a:gd name="connsiteX2" fmla="*/ 11600 w 720654"/>
                <a:gd name="connsiteY2" fmla="*/ 1121764 h 4248005"/>
                <a:gd name="connsiteX3" fmla="*/ 11600 w 720654"/>
                <a:gd name="connsiteY3" fmla="*/ 1880521 h 4248005"/>
                <a:gd name="connsiteX4" fmla="*/ 11600 w 720654"/>
                <a:gd name="connsiteY4" fmla="*/ 2405815 h 4248005"/>
                <a:gd name="connsiteX5" fmla="*/ 1872 w 720654"/>
                <a:gd name="connsiteY5" fmla="*/ 2580913 h 4248005"/>
                <a:gd name="connsiteX6" fmla="*/ 1872 w 720654"/>
                <a:gd name="connsiteY6" fmla="*/ 2649007 h 4248005"/>
                <a:gd name="connsiteX7" fmla="*/ 21328 w 720654"/>
                <a:gd name="connsiteY7" fmla="*/ 2746283 h 4248005"/>
                <a:gd name="connsiteX8" fmla="*/ 108877 w 720654"/>
                <a:gd name="connsiteY8" fmla="*/ 3174300 h 4248005"/>
                <a:gd name="connsiteX9" fmla="*/ 157515 w 720654"/>
                <a:gd name="connsiteY9" fmla="*/ 3398036 h 4248005"/>
                <a:gd name="connsiteX10" fmla="*/ 167243 w 720654"/>
                <a:gd name="connsiteY10" fmla="*/ 3524496 h 4248005"/>
                <a:gd name="connsiteX11" fmla="*/ 215881 w 720654"/>
                <a:gd name="connsiteY11" fmla="*/ 3738504 h 4248005"/>
                <a:gd name="connsiteX12" fmla="*/ 283974 w 720654"/>
                <a:gd name="connsiteY12" fmla="*/ 3971968 h 4248005"/>
                <a:gd name="connsiteX13" fmla="*/ 332613 w 720654"/>
                <a:gd name="connsiteY13" fmla="*/ 4108155 h 4248005"/>
                <a:gd name="connsiteX14" fmla="*/ 371523 w 720654"/>
                <a:gd name="connsiteY14" fmla="*/ 4224887 h 4248005"/>
                <a:gd name="connsiteX15" fmla="*/ 410434 w 720654"/>
                <a:gd name="connsiteY15" fmla="*/ 4244343 h 4248005"/>
                <a:gd name="connsiteX16" fmla="*/ 459072 w 720654"/>
                <a:gd name="connsiteY16" fmla="*/ 4176249 h 4248005"/>
                <a:gd name="connsiteX17" fmla="*/ 488255 w 720654"/>
                <a:gd name="connsiteY17" fmla="*/ 4001151 h 4248005"/>
                <a:gd name="connsiteX18" fmla="*/ 527166 w 720654"/>
                <a:gd name="connsiteY18" fmla="*/ 3728777 h 4248005"/>
                <a:gd name="connsiteX19" fmla="*/ 575804 w 720654"/>
                <a:gd name="connsiteY19" fmla="*/ 3388309 h 4248005"/>
                <a:gd name="connsiteX20" fmla="*/ 595260 w 720654"/>
                <a:gd name="connsiteY20" fmla="*/ 3106207 h 4248005"/>
                <a:gd name="connsiteX21" fmla="*/ 643898 w 720654"/>
                <a:gd name="connsiteY21" fmla="*/ 2804649 h 4248005"/>
                <a:gd name="connsiteX22" fmla="*/ 653626 w 720654"/>
                <a:gd name="connsiteY22" fmla="*/ 2454453 h 4248005"/>
                <a:gd name="connsiteX23" fmla="*/ 663353 w 720654"/>
                <a:gd name="connsiteY23" fmla="*/ 1948615 h 4248005"/>
                <a:gd name="connsiteX24" fmla="*/ 682809 w 720654"/>
                <a:gd name="connsiteY24" fmla="*/ 1131492 h 4248005"/>
                <a:gd name="connsiteX25" fmla="*/ 682809 w 720654"/>
                <a:gd name="connsiteY25" fmla="*/ 538104 h 4248005"/>
                <a:gd name="connsiteX26" fmla="*/ 682809 w 720654"/>
                <a:gd name="connsiteY26" fmla="*/ 217092 h 4248005"/>
                <a:gd name="connsiteX27" fmla="*/ 682809 w 720654"/>
                <a:gd name="connsiteY27" fmla="*/ 168453 h 4248005"/>
                <a:gd name="connsiteX28" fmla="*/ 711991 w 720654"/>
                <a:gd name="connsiteY28" fmla="*/ 3083 h 4248005"/>
                <a:gd name="connsiteX29" fmla="*/ 507711 w 720654"/>
                <a:gd name="connsiteY29" fmla="*/ 61449 h 4248005"/>
                <a:gd name="connsiteX30" fmla="*/ 225609 w 720654"/>
                <a:gd name="connsiteY30" fmla="*/ 71177 h 4248005"/>
                <a:gd name="connsiteX31" fmla="*/ 89421 w 720654"/>
                <a:gd name="connsiteY31" fmla="*/ 32266 h 4248005"/>
                <a:gd name="connsiteX32" fmla="*/ 11600 w 720654"/>
                <a:gd name="connsiteY32" fmla="*/ 22538 h 424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20654" h="4248005">
                  <a:moveTo>
                    <a:pt x="11600" y="22538"/>
                  </a:moveTo>
                  <a:lnTo>
                    <a:pt x="11600" y="460283"/>
                  </a:lnTo>
                  <a:lnTo>
                    <a:pt x="11600" y="1121764"/>
                  </a:lnTo>
                  <a:lnTo>
                    <a:pt x="11600" y="1880521"/>
                  </a:lnTo>
                  <a:cubicBezTo>
                    <a:pt x="11600" y="2094529"/>
                    <a:pt x="13221" y="2289083"/>
                    <a:pt x="11600" y="2405815"/>
                  </a:cubicBezTo>
                  <a:cubicBezTo>
                    <a:pt x="9979" y="2522547"/>
                    <a:pt x="3493" y="2540381"/>
                    <a:pt x="1872" y="2580913"/>
                  </a:cubicBezTo>
                  <a:cubicBezTo>
                    <a:pt x="251" y="2621445"/>
                    <a:pt x="-1371" y="2621445"/>
                    <a:pt x="1872" y="2649007"/>
                  </a:cubicBezTo>
                  <a:cubicBezTo>
                    <a:pt x="5115" y="2676569"/>
                    <a:pt x="3494" y="2658734"/>
                    <a:pt x="21328" y="2746283"/>
                  </a:cubicBezTo>
                  <a:cubicBezTo>
                    <a:pt x="39162" y="2833832"/>
                    <a:pt x="86179" y="3065675"/>
                    <a:pt x="108877" y="3174300"/>
                  </a:cubicBezTo>
                  <a:cubicBezTo>
                    <a:pt x="131575" y="3282926"/>
                    <a:pt x="147787" y="3339670"/>
                    <a:pt x="157515" y="3398036"/>
                  </a:cubicBezTo>
                  <a:cubicBezTo>
                    <a:pt x="167243" y="3456402"/>
                    <a:pt x="157515" y="3467751"/>
                    <a:pt x="167243" y="3524496"/>
                  </a:cubicBezTo>
                  <a:cubicBezTo>
                    <a:pt x="176971" y="3581241"/>
                    <a:pt x="196426" y="3663925"/>
                    <a:pt x="215881" y="3738504"/>
                  </a:cubicBezTo>
                  <a:cubicBezTo>
                    <a:pt x="235336" y="3813083"/>
                    <a:pt x="264519" y="3910360"/>
                    <a:pt x="283974" y="3971968"/>
                  </a:cubicBezTo>
                  <a:cubicBezTo>
                    <a:pt x="303429" y="4033576"/>
                    <a:pt x="318022" y="4066002"/>
                    <a:pt x="332613" y="4108155"/>
                  </a:cubicBezTo>
                  <a:cubicBezTo>
                    <a:pt x="347205" y="4150308"/>
                    <a:pt x="358553" y="4202189"/>
                    <a:pt x="371523" y="4224887"/>
                  </a:cubicBezTo>
                  <a:cubicBezTo>
                    <a:pt x="384493" y="4247585"/>
                    <a:pt x="395842" y="4252449"/>
                    <a:pt x="410434" y="4244343"/>
                  </a:cubicBezTo>
                  <a:cubicBezTo>
                    <a:pt x="425026" y="4236237"/>
                    <a:pt x="446102" y="4216781"/>
                    <a:pt x="459072" y="4176249"/>
                  </a:cubicBezTo>
                  <a:cubicBezTo>
                    <a:pt x="472042" y="4135717"/>
                    <a:pt x="476906" y="4075730"/>
                    <a:pt x="488255" y="4001151"/>
                  </a:cubicBezTo>
                  <a:cubicBezTo>
                    <a:pt x="499604" y="3926572"/>
                    <a:pt x="527166" y="3728777"/>
                    <a:pt x="527166" y="3728777"/>
                  </a:cubicBezTo>
                  <a:cubicBezTo>
                    <a:pt x="541758" y="3626637"/>
                    <a:pt x="564455" y="3492071"/>
                    <a:pt x="575804" y="3388309"/>
                  </a:cubicBezTo>
                  <a:cubicBezTo>
                    <a:pt x="587153" y="3284547"/>
                    <a:pt x="583911" y="3203484"/>
                    <a:pt x="595260" y="3106207"/>
                  </a:cubicBezTo>
                  <a:cubicBezTo>
                    <a:pt x="606609" y="3008930"/>
                    <a:pt x="634170" y="2913275"/>
                    <a:pt x="643898" y="2804649"/>
                  </a:cubicBezTo>
                  <a:cubicBezTo>
                    <a:pt x="653626" y="2696023"/>
                    <a:pt x="650384" y="2597125"/>
                    <a:pt x="653626" y="2454453"/>
                  </a:cubicBezTo>
                  <a:cubicBezTo>
                    <a:pt x="656868" y="2311781"/>
                    <a:pt x="658489" y="2169109"/>
                    <a:pt x="663353" y="1948615"/>
                  </a:cubicBezTo>
                  <a:cubicBezTo>
                    <a:pt x="668217" y="1728122"/>
                    <a:pt x="679566" y="1366577"/>
                    <a:pt x="682809" y="1131492"/>
                  </a:cubicBezTo>
                  <a:cubicBezTo>
                    <a:pt x="686052" y="896407"/>
                    <a:pt x="682809" y="538104"/>
                    <a:pt x="682809" y="538104"/>
                  </a:cubicBezTo>
                  <a:lnTo>
                    <a:pt x="682809" y="217092"/>
                  </a:lnTo>
                  <a:cubicBezTo>
                    <a:pt x="682809" y="155484"/>
                    <a:pt x="677945" y="204121"/>
                    <a:pt x="682809" y="168453"/>
                  </a:cubicBezTo>
                  <a:cubicBezTo>
                    <a:pt x="687673" y="132785"/>
                    <a:pt x="741174" y="20917"/>
                    <a:pt x="711991" y="3083"/>
                  </a:cubicBezTo>
                  <a:cubicBezTo>
                    <a:pt x="682808" y="-14751"/>
                    <a:pt x="588775" y="50100"/>
                    <a:pt x="507711" y="61449"/>
                  </a:cubicBezTo>
                  <a:cubicBezTo>
                    <a:pt x="426647" y="72798"/>
                    <a:pt x="295324" y="76041"/>
                    <a:pt x="225609" y="71177"/>
                  </a:cubicBezTo>
                  <a:cubicBezTo>
                    <a:pt x="155894" y="66313"/>
                    <a:pt x="125089" y="41994"/>
                    <a:pt x="89421" y="32266"/>
                  </a:cubicBezTo>
                  <a:cubicBezTo>
                    <a:pt x="53753" y="22538"/>
                    <a:pt x="32676" y="17674"/>
                    <a:pt x="11600" y="2253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2261682" y="1511853"/>
              <a:ext cx="709226" cy="191148"/>
            </a:xfrm>
            <a:custGeom>
              <a:avLst/>
              <a:gdLst>
                <a:gd name="connsiteX0" fmla="*/ 43739 w 710325"/>
                <a:gd name="connsiteY0" fmla="*/ 188787 h 188787"/>
                <a:gd name="connsiteX1" fmla="*/ 4829 w 710325"/>
                <a:gd name="connsiteY1" fmla="*/ 81783 h 188787"/>
                <a:gd name="connsiteX2" fmla="*/ 141016 w 710325"/>
                <a:gd name="connsiteY2" fmla="*/ 13690 h 188787"/>
                <a:gd name="connsiteX3" fmla="*/ 500939 w 710325"/>
                <a:gd name="connsiteY3" fmla="*/ 3962 h 188787"/>
                <a:gd name="connsiteX4" fmla="*/ 685765 w 710325"/>
                <a:gd name="connsiteY4" fmla="*/ 62328 h 188787"/>
                <a:gd name="connsiteX5" fmla="*/ 705220 w 710325"/>
                <a:gd name="connsiteY5" fmla="*/ 149877 h 188787"/>
                <a:gd name="connsiteX6" fmla="*/ 656582 w 710325"/>
                <a:gd name="connsiteY6" fmla="*/ 179060 h 18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0325" h="188787">
                  <a:moveTo>
                    <a:pt x="43739" y="188787"/>
                  </a:moveTo>
                  <a:cubicBezTo>
                    <a:pt x="16177" y="149876"/>
                    <a:pt x="-11384" y="110966"/>
                    <a:pt x="4829" y="81783"/>
                  </a:cubicBezTo>
                  <a:cubicBezTo>
                    <a:pt x="21042" y="52600"/>
                    <a:pt x="58331" y="26660"/>
                    <a:pt x="141016" y="13690"/>
                  </a:cubicBezTo>
                  <a:cubicBezTo>
                    <a:pt x="223701" y="720"/>
                    <a:pt x="410148" y="-4144"/>
                    <a:pt x="500939" y="3962"/>
                  </a:cubicBezTo>
                  <a:cubicBezTo>
                    <a:pt x="591730" y="12068"/>
                    <a:pt x="651718" y="38009"/>
                    <a:pt x="685765" y="62328"/>
                  </a:cubicBezTo>
                  <a:cubicBezTo>
                    <a:pt x="719812" y="86647"/>
                    <a:pt x="710084" y="130422"/>
                    <a:pt x="705220" y="149877"/>
                  </a:cubicBezTo>
                  <a:cubicBezTo>
                    <a:pt x="700356" y="169332"/>
                    <a:pt x="678469" y="174196"/>
                    <a:pt x="656582" y="17906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sp>
          <p:nvSpPr>
            <p:cNvPr id="17" name="Έλλειψη 16"/>
            <p:cNvSpPr/>
            <p:nvPr/>
          </p:nvSpPr>
          <p:spPr>
            <a:xfrm>
              <a:off x="2277680" y="2205649"/>
              <a:ext cx="663899" cy="21592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 dirty="0"/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 flipH="1">
              <a:off x="2952244" y="2311842"/>
              <a:ext cx="218900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17342" y="2311842"/>
              <a:ext cx="2535616" cy="22442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l-GR" sz="2000" dirty="0">
                  <a:latin typeface="+mn-lt"/>
                  <a:cs typeface="+mn-cs"/>
                </a:rPr>
                <a:t>Επίπλευση κύστεων και αυγών</a:t>
              </a:r>
            </a:p>
          </p:txBody>
        </p:sp>
      </p:grpSp>
      <p:sp>
        <p:nvSpPr>
          <p:cNvPr id="102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A4601D-CD08-4900-A4D6-ADC98FDB6C4B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Εμπλουτισμός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0850" y="1773238"/>
            <a:ext cx="8229600" cy="38163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 smtClean="0"/>
              <a:t>Ανευρίσκονται</a:t>
            </a:r>
            <a:r>
              <a:rPr lang="en-US" sz="2400" dirty="0" smtClean="0"/>
              <a:t>: </a:t>
            </a:r>
            <a:r>
              <a:rPr lang="el-GR" sz="2400" dirty="0" smtClean="0"/>
              <a:t>   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κύστεις πρωτοζώων, 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αυγά και προνύμφες </a:t>
            </a:r>
            <a:r>
              <a:rPr lang="el-GR" sz="2400" dirty="0" smtClean="0"/>
              <a:t>ελμίνθων,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τροφοζωίτες των πρωτοζώων, συνήθως καταστρέφονται  (προτείνεται και εξέταση άμεσου </a:t>
            </a:r>
            <a:r>
              <a:rPr lang="el-GR" sz="2400" dirty="0" smtClean="0"/>
              <a:t>παρασκευάσματος).</a:t>
            </a: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dirty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339833-6369-4DB3-BD2E-7D01C28B617F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z="3000" dirty="0" smtClean="0"/>
              <a:t>Τεχνική φυγοκέντρησης: φορμαλίνης - οξικού αιθυλίου </a:t>
            </a:r>
            <a:br>
              <a:rPr lang="el-GR" altLang="el-GR" sz="3000" dirty="0" smtClean="0"/>
            </a:br>
            <a:r>
              <a:rPr lang="en-US" altLang="el-GR" sz="3000" b="0" dirty="0" smtClean="0"/>
              <a:t>(Formalin-Ethyl Acetate Sedimentation Concentration)</a:t>
            </a:r>
            <a:endParaRPr lang="el-GR" altLang="el-GR" sz="3000" b="0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6718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sz="2400" dirty="0"/>
              <a:t>Διφασική μέθοδος φυγοκέντρησης, 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το οξικό αιθύλιο έχει αντικαταστήσει τον εύφλεκτο αιθέρα. </a:t>
            </a:r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κοπρανώδη υλικά και λίπη απομακρύνονται με το οξικό </a:t>
            </a:r>
            <a:r>
              <a:rPr lang="el-GR" sz="2400" dirty="0" smtClean="0"/>
              <a:t>αιθύλιο.</a:t>
            </a:r>
            <a:endParaRPr lang="el-GR" sz="2400" dirty="0"/>
          </a:p>
          <a:p>
            <a:pPr eaLnBrk="1" fontAlgn="auto" hangingPunct="1">
              <a:spcBef>
                <a:spcPts val="3600"/>
              </a:spcBef>
              <a:spcAft>
                <a:spcPts val="0"/>
              </a:spcAft>
              <a:defRPr/>
            </a:pPr>
            <a:r>
              <a:rPr lang="el-GR" sz="2400" dirty="0"/>
              <a:t> τα αναζητούμενα παράσιτα ανευρίσκονται στο ίζημα.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22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48E3C7-5474-4537-8181-7988114CF939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Πλεονεκτήματα 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idx="1"/>
          </p:nvPr>
        </p:nvSpPr>
        <p:spPr>
          <a:xfrm>
            <a:off x="455613" y="1557338"/>
            <a:ext cx="8229600" cy="4175125"/>
          </a:xfrm>
        </p:spPr>
        <p:txBody>
          <a:bodyPr/>
          <a:lstStyle/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Εύκολη εκτέλεση, λιγότερα λάθη, φτηνή, 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Ανάκτηση μεγάλου εύρους παρασίτων,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Απομάκρυνση της  οσμής των κοπράνων,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Αύξηση των  πιθανοτήτων  για ανίχνευση αυγών και κύστεων,</a:t>
            </a:r>
          </a:p>
          <a:p>
            <a:pPr eaLnBrk="1" hangingPunct="1">
              <a:spcBef>
                <a:spcPts val="3600"/>
              </a:spcBef>
            </a:pPr>
            <a:r>
              <a:rPr lang="el-GR" altLang="el-GR" sz="2400" dirty="0" smtClean="0"/>
              <a:t>Αμετάβλητο  το σχήμα και το μέγεθος των παρασίτων.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1E60F6-2F23-481B-A4C8-84A453E4585C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Μειονεκτήματα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22320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4800"/>
              </a:spcBef>
              <a:spcAft>
                <a:spcPts val="0"/>
              </a:spcAft>
              <a:defRPr/>
            </a:pPr>
            <a:r>
              <a:rPr lang="el-GR" sz="2400" dirty="0"/>
              <a:t>περισσότερα κοπρανώδη υλικά από τη μέθοδο επίπλευσης,  που μπορεί να καλύπτουν τις μορφές των παρασίτων.</a:t>
            </a:r>
          </a:p>
          <a:p>
            <a:pPr eaLnBrk="1" fontAlgn="auto" hangingPunct="1">
              <a:spcBef>
                <a:spcPts val="4800"/>
              </a:spcBef>
              <a:spcAft>
                <a:spcPts val="0"/>
              </a:spcAft>
              <a:defRPr/>
            </a:pPr>
            <a:r>
              <a:rPr lang="el-GR" sz="2400" dirty="0"/>
              <a:t>Μπορεί να μην αποκαλύπτονται οι τροφοζωίτες. </a:t>
            </a:r>
          </a:p>
          <a:p>
            <a:pPr marL="0" indent="0" eaLnBrk="1" fontAlgn="auto" hangingPunct="1">
              <a:spcBef>
                <a:spcPts val="4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F619C-9210-46F5-91A3-171144FFB53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dirty="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ff57bf297efc329bda2b58388d6bc958dbf4633"/>
  <p:tag name="ISPRING_RESOURCE_PATHS_HASH_PRESENTER" val="246b1afb5e24784645902d71b2214c878fd760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669</TotalTime>
  <Words>1129</Words>
  <Application>Microsoft Office PowerPoint</Application>
  <PresentationFormat>On-screen Show (4:3)</PresentationFormat>
  <Paragraphs>173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OC_template_updated</vt:lpstr>
      <vt:lpstr>1_OC_template_updated</vt:lpstr>
      <vt:lpstr>2_OC_template_updated</vt:lpstr>
      <vt:lpstr>ΠΑΡΑΣΙΤΟΛΟΓΙΑ- ΜΥΚΗΤΟΛΟΓΙΑ  (Ε)</vt:lpstr>
      <vt:lpstr>Εμπλουτισμός κοπράνων  (concentration) </vt:lpstr>
      <vt:lpstr>Αρχή των μεθόδων εμπλουτισμού </vt:lpstr>
      <vt:lpstr>Ειδικό βάρος κύστεων -αυγών</vt:lpstr>
      <vt:lpstr>Τρόποι εμπλουτισμού </vt:lpstr>
      <vt:lpstr>Εμπλουτισμός</vt:lpstr>
      <vt:lpstr>Τεχνική φυγοκέντρησης: φορμαλίνης - οξικού αιθυλίου  (Formalin-Ethyl Acetate Sedimentation Concentration)</vt:lpstr>
      <vt:lpstr>Πλεονεκτήματα </vt:lpstr>
      <vt:lpstr>Μειονεκτήματα </vt:lpstr>
      <vt:lpstr>Διαδικασία –περιληπτικά (1 από 2)</vt:lpstr>
      <vt:lpstr>Διαδικασία –περιληπτικά (2 από 2)</vt:lpstr>
      <vt:lpstr>Ανάμειξη κοπράνων με νερό ή  φορμαλίνη και ανάμιξη </vt:lpstr>
      <vt:lpstr>Διήθηση των κοπράνων </vt:lpstr>
      <vt:lpstr>Φυγοκέντρηση</vt:lpstr>
      <vt:lpstr> Αποκόλληση της κοπρανώδους στιβάδας, απόρριψη του υπερκειμένου </vt:lpstr>
      <vt:lpstr>Τέσσερις διαφορετικές στιβάδες (1 από 2)</vt:lpstr>
      <vt:lpstr>Τέσσερις διαφορετικές στιβάδες (2 από 2)</vt:lpstr>
      <vt:lpstr>Ίζημα για μικροσκόπηση </vt:lpstr>
      <vt:lpstr>Παρασκεύασμα για μικροσκόπηση </vt:lpstr>
      <vt:lpstr>Μικροσκόπηση</vt:lpstr>
      <vt:lpstr>Αποτελέσματα της μικροσκοπικής εξέτασης μετά  από εμπλουτισμό με οξικό αιθύλιο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74</cp:revision>
  <dcterms:created xsi:type="dcterms:W3CDTF">2013-11-01T11:26:03Z</dcterms:created>
  <dcterms:modified xsi:type="dcterms:W3CDTF">2015-02-26T15:35:12Z</dcterms:modified>
</cp:coreProperties>
</file>