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37"/>
  </p:notesMasterIdLst>
  <p:handoutMasterIdLst>
    <p:handoutMasterId r:id="rId38"/>
  </p:handoutMasterIdLst>
  <p:sldIdLst>
    <p:sldId id="256" r:id="rId3"/>
    <p:sldId id="270" r:id="rId4"/>
    <p:sldId id="271" r:id="rId5"/>
    <p:sldId id="315" r:id="rId6"/>
    <p:sldId id="316" r:id="rId7"/>
    <p:sldId id="317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304" r:id="rId25"/>
    <p:sldId id="305" r:id="rId26"/>
    <p:sldId id="306" r:id="rId27"/>
    <p:sldId id="307" r:id="rId28"/>
    <p:sldId id="308" r:id="rId29"/>
    <p:sldId id="257" r:id="rId30"/>
    <p:sldId id="262" r:id="rId31"/>
    <p:sldId id="264" r:id="rId32"/>
    <p:sldId id="318" r:id="rId33"/>
    <p:sldId id="319" r:id="rId34"/>
    <p:sldId id="266" r:id="rId35"/>
    <p:sldId id="261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F37F-A00F-4BAD-95D8-126CEB2A3A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142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2573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commons.wikimedia.org/wiki/User:File_Upload_Bot_(Magnus_Manske)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Gerhard_Armauer_Hansen.jpg" TargetMode="External"/><Relationship Id="rId5" Type="http://schemas.openxmlformats.org/officeDocument/2006/relationships/hyperlink" Target="http://commons.wikimedia.org/wiki/User:PDH" TargetMode="External"/><Relationship Id="rId4" Type="http://schemas.openxmlformats.org/officeDocument/2006/relationships/hyperlink" Target="http://commons.wikimedia.org/wiki/File:Mycobacterium_leprae.jpe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_introduction_to_dermatology_(1905)_nodular_leprosy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Smallman12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commons.wikimedia.org/w/index.php?title=User:Balthazaar&amp;action=edit&amp;redlink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Leprosy_thigh_demarcated_cutaneous_lesions.jpg" TargetMode="External"/><Relationship Id="rId5" Type="http://schemas.openxmlformats.org/officeDocument/2006/relationships/hyperlink" Target="http://commons.wikimedia.org/wiki/User:Smallman12q" TargetMode="External"/><Relationship Id="rId4" Type="http://schemas.openxmlformats.org/officeDocument/2006/relationships/hyperlink" Target="http://commons.wikimedia.org/wiki/File:An_introduction_to_dermatology_(1905)_maculo-anaesthetic_leprosy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eprosy_deformities_hands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B.jehl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Παθολογία Ι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8</a:t>
            </a:r>
            <a:r>
              <a:rPr lang="el-GR" sz="2600" dirty="0"/>
              <a:t>: Λοιμώξεις </a:t>
            </a:r>
            <a:r>
              <a:rPr lang="el-GR" sz="2600" dirty="0" smtClean="0"/>
              <a:t>(δ’ </a:t>
            </a:r>
            <a:r>
              <a:rPr lang="el-GR" sz="2600" dirty="0"/>
              <a:t>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Mαρία</a:t>
            </a:r>
            <a:r>
              <a:rPr lang="el-GR" sz="2200" dirty="0"/>
              <a:t> </a:t>
            </a:r>
            <a:r>
              <a:rPr lang="el-GR" sz="2200" dirty="0" err="1"/>
              <a:t>Bενετίκου</a:t>
            </a:r>
            <a:r>
              <a:rPr lang="el-GR" sz="2200" dirty="0"/>
              <a:t>, MD, </a:t>
            </a:r>
            <a:r>
              <a:rPr lang="el-GR" sz="2200" dirty="0" err="1"/>
              <a:t>MSc</a:t>
            </a:r>
            <a:r>
              <a:rPr lang="el-GR" sz="2200" dirty="0"/>
              <a:t>, </a:t>
            </a:r>
            <a:r>
              <a:rPr lang="el-GR" sz="2200" dirty="0" err="1"/>
              <a:t>DipEndo</a:t>
            </a:r>
            <a:r>
              <a:rPr lang="el-GR" sz="2200" dirty="0"/>
              <a:t>, </a:t>
            </a:r>
            <a:r>
              <a:rPr lang="el-GR" sz="2200" dirty="0" err="1"/>
              <a:t>PhD</a:t>
            </a:r>
            <a:r>
              <a:rPr lang="el-GR" sz="2200" dirty="0"/>
              <a:t>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</a:t>
            </a:r>
            <a:r>
              <a:rPr lang="el-GR" sz="2200" dirty="0" err="1"/>
              <a:t>παθοφυσιολογίας</a:t>
            </a:r>
            <a:r>
              <a:rPr lang="el-GR" sz="2200" dirty="0"/>
              <a:t>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Κατηγοριοποίηση λέπρας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 b="1" dirty="0" smtClean="0"/>
          </a:p>
          <a:p>
            <a:pPr marL="457200" indent="-457200" eaLnBrk="1" hangingPunct="1">
              <a:buFont typeface="+mj-lt"/>
              <a:buAutoNum type="arabicPeriod" startAt="3"/>
            </a:pPr>
            <a:r>
              <a:rPr lang="el-GR" altLang="el-GR" b="1" dirty="0" smtClean="0"/>
              <a:t>Ενδιάμεσος λέπρα </a:t>
            </a:r>
            <a:r>
              <a:rPr lang="el-GR" altLang="el-GR" dirty="0" smtClean="0"/>
              <a:t>που χαρακτηρίζεται από μια ή περισσότερες </a:t>
            </a:r>
            <a:r>
              <a:rPr lang="el-GR" altLang="el-GR" dirty="0" err="1" smtClean="0"/>
              <a:t>υπόχρωμες</a:t>
            </a:r>
            <a:r>
              <a:rPr lang="el-GR" altLang="el-GR" dirty="0" smtClean="0"/>
              <a:t> ή μερικές φορές </a:t>
            </a:r>
            <a:r>
              <a:rPr lang="el-GR" altLang="el-GR" dirty="0" err="1" smtClean="0"/>
              <a:t>ερυθηματώδεις</a:t>
            </a:r>
            <a:r>
              <a:rPr lang="el-GR" altLang="el-GR" dirty="0" smtClean="0"/>
              <a:t> μη σαφώς καθορισμένες κηλίδες διαφόρων μεγεθών.  </a:t>
            </a:r>
          </a:p>
          <a:p>
            <a:pPr marL="444500" indent="0" eaLnBrk="1" hangingPunct="1">
              <a:buNone/>
            </a:pPr>
            <a:r>
              <a:rPr lang="el-GR" altLang="el-GR" dirty="0" smtClean="0"/>
              <a:t>Η αίσθηση, η έκκριση ιδρώτα και η ανάπτυξη τριχών στις κηλίδες αυτές είναι φυσιολογική.  </a:t>
            </a:r>
          </a:p>
          <a:p>
            <a:pPr marL="444500" indent="0" eaLnBrk="1" hangingPunct="1">
              <a:buNone/>
            </a:pPr>
            <a:r>
              <a:rPr lang="el-GR" altLang="el-GR" dirty="0" smtClean="0"/>
              <a:t>Αυτή η μορφή λέπρας είναι συνήθης στα </a:t>
            </a:r>
            <a:r>
              <a:rPr lang="el-GR" altLang="el-GR" b="1" dirty="0" smtClean="0"/>
              <a:t>παιδιά.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της </a:t>
            </a:r>
            <a:r>
              <a:rPr lang="el-GR" dirty="0" smtClean="0"/>
              <a:t>λέπρας</a:t>
            </a:r>
            <a:endParaRPr lang="el-GR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Η περίοδος επώασης ποικίλλει από 2 ως 6 χρόνια, παρότι μπορεί να είναι τόσο βραχεία (μερικοί μήνες) και τόσο μακροχρόνια (20 χρόνια).  </a:t>
            </a:r>
          </a:p>
          <a:p>
            <a:pPr eaLnBrk="1" hangingPunct="1"/>
            <a:r>
              <a:rPr lang="el-GR" altLang="el-GR" dirty="0" smtClean="0"/>
              <a:t>Η λέπρα πρέπει να μπαίνει στην </a:t>
            </a:r>
            <a:r>
              <a:rPr lang="el-GR" altLang="el-GR" dirty="0" err="1" smtClean="0"/>
              <a:t>διαφοροδιάγνωση</a:t>
            </a:r>
            <a:r>
              <a:rPr lang="el-GR" altLang="el-GR" dirty="0" smtClean="0"/>
              <a:t> κάθε ασθενούς που παρουσιάζεται με </a:t>
            </a:r>
            <a:r>
              <a:rPr lang="el-GR" altLang="el-GR" b="1" dirty="0" err="1" smtClean="0"/>
              <a:t>υπόχρωμες</a:t>
            </a:r>
            <a:r>
              <a:rPr lang="el-GR" altLang="el-GR" b="1" dirty="0" smtClean="0"/>
              <a:t> δερματικές περιοχές που συνδυάζονται με απώλεια της αίσθησης ιδίως της αφής και της θερμοκρασίας και υποψία προσβολής των νεύρων (πάχυνση των νεύρων, ερυθρότητα) </a:t>
            </a:r>
            <a:r>
              <a:rPr lang="el-GR" altLang="el-GR" dirty="0" smtClean="0"/>
              <a:t>και αδυναμία καλλιέργειας του υπεύθυνου μικροοργανισμού.  </a:t>
            </a:r>
          </a:p>
          <a:p>
            <a:pPr eaLnBrk="1" hangingPunct="1"/>
            <a:r>
              <a:rPr lang="el-GR" altLang="el-GR" dirty="0" smtClean="0"/>
              <a:t>Η έναρξη της νόσου είναι συνήθως ύπουλη.  </a:t>
            </a:r>
          </a:p>
          <a:p>
            <a:pPr eaLnBrk="1" hangingPunct="1"/>
            <a:r>
              <a:rPr lang="el-GR" altLang="el-GR" dirty="0" smtClean="0"/>
              <a:t>Παρ’ όλα αυτά υπάρχει και οξεία έναρξη της νόσου με πυρετό, παροδικό εξάνθημα και ένδειξη ταυτόχρονης προσβολής των νεύρων.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3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Κλινικό φάσμα της </a:t>
            </a:r>
            <a:r>
              <a:rPr lang="el-GR" dirty="0" smtClean="0"/>
              <a:t>λέπρας </a:t>
            </a:r>
            <a:r>
              <a:rPr lang="el-GR" sz="3000" b="0" dirty="0" smtClean="0"/>
              <a:t>1/6</a:t>
            </a:r>
            <a:endParaRPr lang="el-GR" sz="3000" b="0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13184" y="1124744"/>
            <a:ext cx="8435280" cy="5472608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altLang="el-GR" dirty="0" smtClean="0"/>
              <a:t>5 κλινικές οντότητες αναγνωρίζονται:</a:t>
            </a:r>
            <a:endParaRPr lang="el-GR" altLang="el-GR" b="1" dirty="0" smtClean="0"/>
          </a:p>
          <a:p>
            <a:pPr marL="514350" indent="-514350" eaLnBrk="1" hangingPunct="1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b="1" dirty="0" smtClean="0"/>
              <a:t>Φυματιώδης λέπρα </a:t>
            </a:r>
            <a:r>
              <a:rPr lang="el-GR" altLang="el-GR" dirty="0" smtClean="0"/>
              <a:t>– </a:t>
            </a:r>
            <a:r>
              <a:rPr lang="el-GR" altLang="el-GR" b="1" dirty="0" smtClean="0"/>
              <a:t>είναι </a:t>
            </a:r>
            <a:r>
              <a:rPr lang="el-GR" altLang="el-GR" b="1" dirty="0" err="1" smtClean="0"/>
              <a:t>εντετοπισμένη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νόσος γιατί ο προσβαλλόμενος οργανισμός διαθέτει φυσιολογική κυτταρική ανοσία.  </a:t>
            </a:r>
          </a:p>
          <a:p>
            <a:pPr marL="541338" indent="0" eaLnBrk="1" hangingPunct="1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altLang="el-GR" dirty="0" smtClean="0"/>
              <a:t>Χαρακτηρίζεται συνήθως </a:t>
            </a:r>
            <a:r>
              <a:rPr lang="el-GR" altLang="el-GR" b="1" dirty="0" smtClean="0"/>
              <a:t>από μια μονήρη δερματική βλάβη </a:t>
            </a:r>
            <a:r>
              <a:rPr lang="el-GR" altLang="el-GR" dirty="0" smtClean="0"/>
              <a:t>που έχει αποχρωματιστεί με απώλεια της αίσθησης, επηρμένα άκρα και κεντρική ατροφία.  </a:t>
            </a:r>
          </a:p>
          <a:p>
            <a:pPr marL="541338" indent="0" eaLnBrk="1" hangingPunct="1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altLang="el-GR" dirty="0" smtClean="0"/>
              <a:t>Συχνά, το νεύρο που οδηγεί σε αυτή την </a:t>
            </a:r>
            <a:r>
              <a:rPr lang="el-GR" altLang="el-GR" dirty="0" err="1" smtClean="0"/>
              <a:t>υπόχρωμη</a:t>
            </a:r>
            <a:r>
              <a:rPr lang="el-GR" altLang="el-GR" dirty="0" smtClean="0"/>
              <a:t> περιοχή καθώς και το νεύρο κορμού αυτής της περιοχής είναι </a:t>
            </a:r>
            <a:r>
              <a:rPr lang="el-GR" altLang="el-GR" dirty="0" err="1" smtClean="0"/>
              <a:t>πεπαχυσμένο</a:t>
            </a:r>
            <a:r>
              <a:rPr lang="el-GR" altLang="el-GR" dirty="0" smtClean="0"/>
              <a:t> και ευαίσθητο.  </a:t>
            </a:r>
          </a:p>
          <a:p>
            <a:pPr marL="541338" indent="0" eaLnBrk="1" hangingPunct="1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altLang="el-GR" dirty="0" smtClean="0"/>
              <a:t>Αντίθετα με τις άλλες περιοχές του κορμού, οι φυματιώδεις βλάβες του προσώπου δεν εμφανίζουν υπαισθησία ή αναισθησία.  Η προσβολή του νεύρου οδηγεί σε έντονη μυϊκή δυστροφία.  </a:t>
            </a:r>
          </a:p>
          <a:p>
            <a:pPr marL="541338" indent="0" eaLnBrk="1" hangingPunct="1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altLang="el-GR" dirty="0" smtClean="0"/>
              <a:t>Οι φυματιώδεις βλάβες είναι γνωστό ότι θεραπεύονται αυτόματα.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2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Κλινικό φάσμα της λέπρας </a:t>
            </a:r>
            <a:r>
              <a:rPr lang="el-GR" sz="3000" b="0" dirty="0" smtClean="0"/>
              <a:t>2/6</a:t>
            </a:r>
            <a:endParaRPr lang="el-GR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 startAt="2"/>
            </a:pPr>
            <a:r>
              <a:rPr lang="el-GR" altLang="el-GR" b="1" dirty="0" smtClean="0"/>
              <a:t>Οριακή φυματιώδης λέπρα</a:t>
            </a:r>
          </a:p>
          <a:p>
            <a:pPr marL="444500" indent="0" eaLnBrk="1" hangingPunct="1">
              <a:buNone/>
            </a:pPr>
            <a:r>
              <a:rPr lang="el-GR" altLang="el-GR" dirty="0" smtClean="0"/>
              <a:t>Μοιάζει με την φυματιώδη λέπρα αλλά οι δερματικές βλάβες είναι συνήθως </a:t>
            </a:r>
            <a:r>
              <a:rPr lang="el-GR" altLang="el-GR" b="1" dirty="0" smtClean="0"/>
              <a:t>πιο πολλές, </a:t>
            </a:r>
            <a:r>
              <a:rPr lang="el-GR" altLang="el-GR" dirty="0" smtClean="0"/>
              <a:t>μικρότερες και μπορεί να παρουσιάζονται σαν μικρές δορυφορικές βλάβες κοντά σε μεγαλύτερες.  </a:t>
            </a:r>
            <a:endParaRPr lang="el-GR" altLang="el-GR" u="sng" dirty="0" smtClean="0"/>
          </a:p>
          <a:p>
            <a:pPr marL="444500" indent="0" eaLnBrk="1" hangingPunct="1">
              <a:buNone/>
            </a:pPr>
            <a:r>
              <a:rPr lang="el-GR" altLang="el-GR" b="1" dirty="0" smtClean="0"/>
              <a:t>Τα περιφερικά και όχι τα δερματικά </a:t>
            </a:r>
            <a:r>
              <a:rPr lang="el-GR" altLang="el-GR" dirty="0" smtClean="0"/>
              <a:t>νεύρα </a:t>
            </a:r>
            <a:r>
              <a:rPr lang="el-GR" altLang="el-GR" dirty="0" err="1" smtClean="0"/>
              <a:t>παχύνονται</a:t>
            </a:r>
            <a:r>
              <a:rPr lang="el-GR" altLang="el-GR" dirty="0" smtClean="0"/>
              <a:t> και οδηγούν σε παραμορφώσεις των χειρών και των ποδών.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68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Κλινικό φάσμα της λέπρας </a:t>
            </a:r>
            <a:r>
              <a:rPr lang="el-GR" sz="3000" b="0" dirty="0" smtClean="0"/>
              <a:t>3/6</a:t>
            </a:r>
            <a:endParaRPr lang="el-GR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lnSpc>
                <a:spcPct val="110000"/>
              </a:lnSpc>
              <a:buFont typeface="+mj-lt"/>
              <a:buAutoNum type="arabicPeriod" startAt="3"/>
            </a:pPr>
            <a:r>
              <a:rPr lang="el-GR" altLang="el-GR" b="1" dirty="0" smtClean="0"/>
              <a:t>Οριακή λέπρα</a:t>
            </a:r>
            <a:r>
              <a:rPr lang="el-GR" altLang="el-GR" dirty="0" smtClean="0"/>
              <a:t> – Οι δερματικές βλάβες είναι πολλαπλές, ποικίλες σε μέγεθος και δημιουργούν κηλίδες, βλατίδες και πλάκες.</a:t>
            </a:r>
          </a:p>
          <a:p>
            <a:pPr marL="444500" indent="0" eaLnBrk="1" hangingPunct="1">
              <a:lnSpc>
                <a:spcPct val="110000"/>
              </a:lnSpc>
              <a:spcBef>
                <a:spcPts val="300"/>
              </a:spcBef>
              <a:buNone/>
            </a:pPr>
            <a:r>
              <a:rPr lang="el-GR" altLang="el-GR" dirty="0" smtClean="0"/>
              <a:t>Η κυκλοτερής με επηρμένα άκρα δερματική βλάβη με το αναισθητικό κέντρο είναι χαρακτηριστική.  </a:t>
            </a:r>
          </a:p>
          <a:p>
            <a:pPr marL="444500" indent="0" eaLnBrk="1" hangingPunct="1">
              <a:lnSpc>
                <a:spcPct val="110000"/>
              </a:lnSpc>
              <a:spcBef>
                <a:spcPts val="300"/>
              </a:spcBef>
              <a:buNone/>
            </a:pPr>
            <a:r>
              <a:rPr lang="el-GR" altLang="el-GR" dirty="0" smtClean="0"/>
              <a:t>Υπάρχει διάχυτη προσβολή των νεύρων και παραμόρφωση των μελών.  </a:t>
            </a:r>
            <a:endParaRPr lang="el-GR" altLang="el-GR" b="1" u="sng" dirty="0" smtClean="0"/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 startAt="4"/>
            </a:pPr>
            <a:r>
              <a:rPr lang="el-GR" altLang="el-GR" b="1" dirty="0" smtClean="0"/>
              <a:t>Οριακή </a:t>
            </a:r>
            <a:r>
              <a:rPr lang="el-GR" altLang="el-GR" b="1" dirty="0" err="1" smtClean="0"/>
              <a:t>λεπροματώδης</a:t>
            </a:r>
            <a:r>
              <a:rPr lang="el-GR" altLang="el-GR" b="1" dirty="0" smtClean="0"/>
              <a:t> λέπρα</a:t>
            </a:r>
            <a:r>
              <a:rPr lang="el-GR" altLang="el-GR" dirty="0" smtClean="0"/>
              <a:t> – Υπάρχει μεγάλος αριθμός έντονων και ασύμμετρων, ποικίλων σε μέγεθος δερματικών βλαβών που βάφονται θετικά για τους όξινους βακίλους.  </a:t>
            </a:r>
          </a:p>
          <a:p>
            <a:pPr marL="444500" indent="0" eaLnBrk="1" hangingPunct="1">
              <a:lnSpc>
                <a:spcPct val="110000"/>
              </a:lnSpc>
              <a:buNone/>
            </a:pPr>
            <a:r>
              <a:rPr lang="el-GR" altLang="el-GR" dirty="0" smtClean="0"/>
              <a:t>Το δέρμα μεταξύ των βλαβών είναι φυσιολογικό καθώς και αρνητικό για βακίλους.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88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Κλινικό φάσμα της λέπρας </a:t>
            </a:r>
            <a:r>
              <a:rPr lang="el-GR" sz="3000" b="0" dirty="0" smtClean="0"/>
              <a:t>4/6</a:t>
            </a:r>
            <a:endParaRPr lang="el-GR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 startAt="5"/>
            </a:pPr>
            <a:r>
              <a:rPr lang="el-GR" altLang="el-GR" b="1" dirty="0" err="1" smtClean="0"/>
              <a:t>Λεπροματώδης</a:t>
            </a:r>
            <a:r>
              <a:rPr lang="el-GR" altLang="el-GR" b="1" dirty="0" smtClean="0"/>
              <a:t> λέπρα </a:t>
            </a:r>
            <a:r>
              <a:rPr lang="el-GR" altLang="el-GR" dirty="0" smtClean="0"/>
              <a:t>– Σε αυτήν την μορφή της νόσου θεωρητικά </a:t>
            </a:r>
            <a:r>
              <a:rPr lang="el-GR" altLang="el-GR" b="1" dirty="0" smtClean="0"/>
              <a:t>κάθε όργανο </a:t>
            </a:r>
            <a:r>
              <a:rPr lang="el-GR" altLang="el-GR" dirty="0" smtClean="0"/>
              <a:t>μπορεί να προσβληθεί, αλλά οι αλλαγές που παρατηρούνται στο δέρμα είναι το </a:t>
            </a:r>
            <a:r>
              <a:rPr lang="el-GR" altLang="el-GR" dirty="0" err="1" smtClean="0"/>
              <a:t>πρωιμότερο</a:t>
            </a:r>
            <a:r>
              <a:rPr lang="el-GR" altLang="el-GR" dirty="0" smtClean="0"/>
              <a:t> φαινόμενο.  </a:t>
            </a:r>
          </a:p>
          <a:p>
            <a:pPr marL="541338" indent="0" eaLnBrk="1" hangingPunct="1">
              <a:buNone/>
            </a:pPr>
            <a:r>
              <a:rPr lang="el-GR" altLang="el-GR" dirty="0" smtClean="0"/>
              <a:t>Τα πρώτα συμπτώματα είναι </a:t>
            </a:r>
            <a:r>
              <a:rPr lang="el-GR" altLang="el-GR" b="1" dirty="0" smtClean="0"/>
              <a:t>περιφερικό οίδημα και ρινίτιδα.</a:t>
            </a:r>
          </a:p>
          <a:p>
            <a:pPr marL="541338" indent="0" eaLnBrk="1" hangingPunct="1">
              <a:buNone/>
            </a:pPr>
            <a:r>
              <a:rPr lang="el-GR" altLang="el-GR" dirty="0" smtClean="0"/>
              <a:t>Οι </a:t>
            </a:r>
            <a:r>
              <a:rPr lang="el-GR" altLang="el-GR" b="1" dirty="0" smtClean="0"/>
              <a:t>δερματικές βλάβες </a:t>
            </a:r>
            <a:r>
              <a:rPr lang="el-GR" altLang="el-GR" dirty="0" smtClean="0"/>
              <a:t>επισυμβαίνουν ως επί το πλείστον στο πρόσωπο, την περιοχή των γλουτών και στα άνω και κάτω άκρα.  Μπορεί να είναι κηλίδες, βλατίδες, οζίδια και πλάκες.  </a:t>
            </a:r>
          </a:p>
          <a:p>
            <a:pPr marL="541338" indent="0" eaLnBrk="1" hangingPunct="1">
              <a:buNone/>
            </a:pPr>
            <a:r>
              <a:rPr lang="el-GR" altLang="el-GR" dirty="0" smtClean="0"/>
              <a:t>Από αυτές, η κηλίδα είναι η πιο πρώιμη βλάβη.  </a:t>
            </a:r>
          </a:p>
          <a:p>
            <a:pPr marL="541338" indent="0" eaLnBrk="1" hangingPunct="1">
              <a:buNone/>
            </a:pPr>
            <a:r>
              <a:rPr lang="el-GR" altLang="el-GR" dirty="0" smtClean="0"/>
              <a:t>Διήθηση γίνεται κύρια στον λοβό των αυτιών.  </a:t>
            </a:r>
            <a:endParaRPr lang="el-GR" altLang="el-GR" u="sng" dirty="0" smtClean="0"/>
          </a:p>
          <a:p>
            <a:pPr marL="541338" indent="0" eaLnBrk="1" hangingPunct="1">
              <a:buNone/>
            </a:pPr>
            <a:r>
              <a:rPr lang="el-GR" altLang="el-GR" b="1" dirty="0" smtClean="0"/>
              <a:t>Η απόπτωση των τριχών των πλαγίων των οφρύων είναι χαρακτηριστικό.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7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Κλινικό φάσμα της λέπρας </a:t>
            </a:r>
            <a:r>
              <a:rPr lang="el-GR" sz="3000" b="0" dirty="0" smtClean="0"/>
              <a:t>5/6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altLang="el-GR" b="1" dirty="0" err="1" smtClean="0"/>
              <a:t>Λεπροματώδης</a:t>
            </a:r>
            <a:r>
              <a:rPr lang="el-GR" altLang="el-GR" b="1" dirty="0" smtClean="0"/>
              <a:t> λέπρα </a:t>
            </a:r>
            <a:r>
              <a:rPr lang="el-GR" altLang="el-GR" dirty="0" smtClean="0"/>
              <a:t>(συνέχεια)</a:t>
            </a:r>
          </a:p>
          <a:p>
            <a:pPr eaLnBrk="1" hangingPunct="1"/>
            <a:r>
              <a:rPr lang="el-GR" altLang="el-GR" dirty="0" smtClean="0"/>
              <a:t>Συχνά προσβάλλονται </a:t>
            </a:r>
            <a:r>
              <a:rPr lang="el-GR" altLang="el-GR" b="1" dirty="0" smtClean="0"/>
              <a:t>οι βλεννογόνοι, </a:t>
            </a:r>
            <a:r>
              <a:rPr lang="el-GR" altLang="el-GR" dirty="0" smtClean="0"/>
              <a:t>οδηγώντας σε ρινική απόφραξη, λαρυγγίτιδα και </a:t>
            </a:r>
            <a:r>
              <a:rPr lang="el-GR" altLang="el-GR" dirty="0" err="1" smtClean="0"/>
              <a:t>βράγχος</a:t>
            </a:r>
            <a:r>
              <a:rPr lang="el-GR" altLang="el-GR" dirty="0" smtClean="0"/>
              <a:t> φωνής.  </a:t>
            </a:r>
          </a:p>
          <a:p>
            <a:pPr eaLnBrk="1" hangingPunct="1"/>
            <a:r>
              <a:rPr lang="el-GR" altLang="el-GR" dirty="0" smtClean="0"/>
              <a:t>Η </a:t>
            </a:r>
            <a:r>
              <a:rPr lang="el-GR" altLang="el-GR" b="1" dirty="0" smtClean="0"/>
              <a:t>διάτρηση του ρινικού διαφράγματος </a:t>
            </a:r>
            <a:r>
              <a:rPr lang="el-GR" altLang="el-GR" dirty="0" smtClean="0"/>
              <a:t>που επισυμβαίνει μαζί με την πρόπτωση των ρινικών διαφραγμάτων προκαλεί παραμόρφωση της ρινός </a:t>
            </a:r>
            <a:r>
              <a:rPr lang="el-GR" altLang="el-GR" b="1" dirty="0" smtClean="0"/>
              <a:t>δίκην σέλας.  </a:t>
            </a:r>
          </a:p>
          <a:p>
            <a:pPr eaLnBrk="1" hangingPunct="1"/>
            <a:r>
              <a:rPr lang="el-GR" altLang="el-GR" dirty="0" smtClean="0"/>
              <a:t>Με την προοδευτική εξέλιξη της νόσου εμφανίζεται το χαρακτηριστικό </a:t>
            </a:r>
            <a:r>
              <a:rPr lang="el-GR" altLang="el-GR" b="1" dirty="0" smtClean="0"/>
              <a:t>λεόντειο προσωπείο </a:t>
            </a:r>
            <a:r>
              <a:rPr lang="el-GR" altLang="el-GR" dirty="0" smtClean="0"/>
              <a:t>που οφείλεται στην διήθηση του δέρματος.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9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Κλινικό φάσμα της λέπρας </a:t>
            </a:r>
            <a:r>
              <a:rPr lang="el-GR" sz="3000" b="0" dirty="0" smtClean="0"/>
              <a:t>6/6</a:t>
            </a:r>
            <a:endParaRPr lang="el-GR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 altLang="el-GR" b="1" dirty="0" err="1">
                <a:solidFill>
                  <a:prstClr val="black"/>
                </a:solidFill>
              </a:rPr>
              <a:t>Λεπροματώδης</a:t>
            </a:r>
            <a:r>
              <a:rPr lang="el-GR" altLang="el-GR" b="1" dirty="0">
                <a:solidFill>
                  <a:prstClr val="black"/>
                </a:solidFill>
              </a:rPr>
              <a:t> λέπρα </a:t>
            </a:r>
            <a:r>
              <a:rPr lang="el-GR" altLang="el-GR" dirty="0">
                <a:solidFill>
                  <a:prstClr val="black"/>
                </a:solidFill>
              </a:rPr>
              <a:t>(συνέχεια)</a:t>
            </a:r>
          </a:p>
          <a:p>
            <a:pPr eaLnBrk="1" hangingPunct="1"/>
            <a:r>
              <a:rPr lang="el-GR" altLang="el-GR" dirty="0" smtClean="0"/>
              <a:t>Παρουσιάζεται αναισθησία δίκην «γαντιού και κάλτσας», γυναικομαστία, ατροφία των όρχεων, </a:t>
            </a:r>
            <a:r>
              <a:rPr lang="el-GR" altLang="el-GR" dirty="0" err="1" smtClean="0"/>
              <a:t>ιχθύωση</a:t>
            </a:r>
            <a:r>
              <a:rPr lang="el-GR" altLang="el-GR" dirty="0" smtClean="0"/>
              <a:t> και νευρικές παραλύσεις όπως του προσωπικού, του </a:t>
            </a:r>
            <a:r>
              <a:rPr lang="el-GR" altLang="el-GR" dirty="0" err="1" smtClean="0"/>
              <a:t>ωλενίου</a:t>
            </a:r>
            <a:r>
              <a:rPr lang="el-GR" altLang="el-GR" dirty="0" smtClean="0"/>
              <a:t>, του μέσου και του </a:t>
            </a:r>
            <a:r>
              <a:rPr lang="el-GR" altLang="el-GR" dirty="0" err="1" smtClean="0"/>
              <a:t>κερκιδικού</a:t>
            </a:r>
            <a:r>
              <a:rPr lang="el-GR" altLang="el-GR" dirty="0" smtClean="0"/>
              <a:t> νεύρου.  </a:t>
            </a:r>
          </a:p>
          <a:p>
            <a:pPr eaLnBrk="1" hangingPunct="1"/>
            <a:r>
              <a:rPr lang="el-GR" altLang="el-GR" dirty="0" smtClean="0"/>
              <a:t>Επίσης μπορεί να υπάρχει </a:t>
            </a:r>
            <a:r>
              <a:rPr lang="el-GR" altLang="el-GR" dirty="0" err="1" smtClean="0"/>
              <a:t>νευροτροφική</a:t>
            </a:r>
            <a:r>
              <a:rPr lang="el-GR" altLang="el-GR" dirty="0" smtClean="0"/>
              <a:t> ατροφία στις φάλαγγες που σιγά- σιγά οδηγεί σε προοδευτική απώλεια των δακτύλων.  </a:t>
            </a:r>
          </a:p>
          <a:p>
            <a:pPr eaLnBrk="1" hangingPunct="1"/>
            <a:r>
              <a:rPr lang="el-GR" altLang="el-GR" dirty="0" smtClean="0"/>
              <a:t>Η προσβολή των νεύρων ωστόσο στην </a:t>
            </a:r>
            <a:r>
              <a:rPr lang="el-GR" altLang="el-GR" dirty="0" err="1" smtClean="0"/>
              <a:t>λεπροματώδη</a:t>
            </a:r>
            <a:r>
              <a:rPr lang="el-GR" altLang="el-GR" dirty="0" smtClean="0"/>
              <a:t> λέπρα είναι λιγότερο έκδηλη από την φυματίωση.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22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Φαινόμενο </a:t>
            </a:r>
            <a:r>
              <a:rPr lang="el-GR" dirty="0"/>
              <a:t>του </a:t>
            </a:r>
            <a:r>
              <a:rPr lang="en-US" dirty="0"/>
              <a:t>Lucio </a:t>
            </a:r>
            <a:endParaRPr lang="el-GR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Το φαινόμενο του </a:t>
            </a:r>
            <a:r>
              <a:rPr lang="en-US" altLang="el-GR" b="1" dirty="0" smtClean="0"/>
              <a:t>Lucio</a:t>
            </a:r>
            <a:r>
              <a:rPr lang="el-GR" altLang="el-GR" dirty="0" smtClean="0"/>
              <a:t> το συναντάμε στο Μεξικό και στην Κεντρική Αμερική όπου η </a:t>
            </a:r>
            <a:r>
              <a:rPr lang="el-GR" altLang="el-GR" dirty="0" err="1" smtClean="0"/>
              <a:t>λεπροματώδης</a:t>
            </a:r>
            <a:r>
              <a:rPr lang="el-GR" altLang="el-GR" dirty="0" smtClean="0"/>
              <a:t> λέπρα συνδυάζεται με </a:t>
            </a:r>
            <a:r>
              <a:rPr lang="el-GR" altLang="el-GR" dirty="0" err="1" smtClean="0"/>
              <a:t>ενδαρτηρίτιδα</a:t>
            </a:r>
            <a:r>
              <a:rPr lang="el-GR" altLang="el-GR" dirty="0" smtClean="0"/>
              <a:t> και οδηγεί σε δερματικά έλκη.  </a:t>
            </a:r>
          </a:p>
          <a:p>
            <a:pPr eaLnBrk="1" hangingPunct="1"/>
            <a:r>
              <a:rPr lang="el-GR" altLang="el-GR" dirty="0" smtClean="0"/>
              <a:t>Τα έλκη είναι μεγάλα με ακαθόριστα άκρα και έντονα νεκρωτικές βάσεις.  Αν πάρουμε επιχρίσματα από την βάση των ελκών, γενικά βρίσκουμε πολλούς βακίλους.  </a:t>
            </a:r>
          </a:p>
          <a:p>
            <a:pPr eaLnBrk="1" hangingPunct="1"/>
            <a:r>
              <a:rPr lang="el-GR" altLang="el-GR" dirty="0" smtClean="0"/>
              <a:t>Η θεραπεία βασίζεται σε χειρουργική απομάκρυνση των βλαβών και την μετέπειτα χρήση δερματικών μοσχευμάτων.  </a:t>
            </a:r>
          </a:p>
          <a:p>
            <a:pPr eaLnBrk="1" hangingPunct="1"/>
            <a:r>
              <a:rPr lang="el-GR" altLang="el-GR" dirty="0" smtClean="0"/>
              <a:t>Μόνο με την φαρμακευτική αντιμετώπιση, δεν επιτυγχάνεται θεραπεία σε αυτήν την μορφή της λέπρας.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41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αντίδραση </a:t>
            </a:r>
            <a:r>
              <a:rPr lang="el-GR" dirty="0" err="1" smtClean="0"/>
              <a:t>λεπρομίνης</a:t>
            </a:r>
            <a:endParaRPr lang="el-GR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Είναι μέθοδος που </a:t>
            </a:r>
            <a:r>
              <a:rPr lang="el-GR" altLang="el-GR" b="1" dirty="0" smtClean="0"/>
              <a:t>δεν ανιχνεύει αυτήν καθ’ αυτήν την λέπρα, αλλά μετρά την αντίσταση του ξενιστή</a:t>
            </a:r>
            <a:r>
              <a:rPr lang="el-GR" altLang="el-GR" dirty="0" smtClean="0"/>
              <a:t> στην λέπρα.  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err="1" smtClean="0"/>
              <a:t>Ενίονται</a:t>
            </a:r>
            <a:r>
              <a:rPr lang="el-GR" altLang="el-GR" dirty="0" smtClean="0"/>
              <a:t> ενδοδερμικά 0.1 </a:t>
            </a:r>
            <a:r>
              <a:rPr lang="en-US" altLang="el-GR" dirty="0" smtClean="0"/>
              <a:t>ml </a:t>
            </a:r>
            <a:r>
              <a:rPr lang="el-GR" altLang="el-GR" dirty="0" smtClean="0"/>
              <a:t>διαλύματος νεκρών βακίλων (είτε </a:t>
            </a:r>
            <a:r>
              <a:rPr lang="en-US" altLang="el-GR" dirty="0" err="1" smtClean="0"/>
              <a:t>Mitsuda</a:t>
            </a:r>
            <a:r>
              <a:rPr lang="en-US" altLang="el-GR" dirty="0" smtClean="0"/>
              <a:t> </a:t>
            </a:r>
            <a:r>
              <a:rPr lang="el-GR" altLang="el-GR" dirty="0" err="1" smtClean="0"/>
              <a:t>λεπρομίνη</a:t>
            </a:r>
            <a:r>
              <a:rPr lang="el-GR" altLang="el-GR" dirty="0" smtClean="0"/>
              <a:t>, είτε </a:t>
            </a:r>
            <a:r>
              <a:rPr lang="en-US" altLang="el-GR" dirty="0" err="1" smtClean="0"/>
              <a:t>Dharmendra</a:t>
            </a:r>
            <a:r>
              <a:rPr lang="en-US" altLang="el-GR" dirty="0" smtClean="0"/>
              <a:t> </a:t>
            </a:r>
            <a:r>
              <a:rPr lang="el-GR" altLang="el-GR" dirty="0" err="1" smtClean="0"/>
              <a:t>λεπρομίνη</a:t>
            </a:r>
            <a:r>
              <a:rPr lang="el-GR" altLang="el-GR" dirty="0" smtClean="0"/>
              <a:t>).  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altLang="el-GR" dirty="0" smtClean="0"/>
              <a:t>Δύο τύποι αντίδρασης είναι </a:t>
            </a:r>
            <a:r>
              <a:rPr lang="el-GR" altLang="el-GR" dirty="0" err="1" smtClean="0"/>
              <a:t>ανιχνευτοί</a:t>
            </a:r>
            <a:r>
              <a:rPr lang="el-GR" altLang="el-GR" dirty="0"/>
              <a:t>:</a:t>
            </a:r>
            <a:endParaRPr lang="el-GR" altLang="el-GR" dirty="0" smtClean="0"/>
          </a:p>
          <a:p>
            <a:pPr marL="457200" indent="-457200" eaLnBrk="1" hangingPunct="1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l-GR" altLang="el-GR" b="1" dirty="0" smtClean="0"/>
              <a:t>Η γρήγορη αντίδραση (</a:t>
            </a:r>
            <a:r>
              <a:rPr lang="en-US" altLang="el-GR" b="1" dirty="0" smtClean="0"/>
              <a:t>Fernandez</a:t>
            </a:r>
            <a:r>
              <a:rPr lang="el-GR" altLang="el-GR" b="1" dirty="0" smtClean="0"/>
              <a:t>) </a:t>
            </a:r>
            <a:r>
              <a:rPr lang="el-GR" altLang="el-GR" dirty="0" smtClean="0"/>
              <a:t>που γίνεται θετική σε 48 ώρες, και αντανακλά την ευαισθησία του ιστού στην πρωτεΐνη των βακίλων της λέπρας,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l-GR" altLang="el-GR" b="1" dirty="0" smtClean="0"/>
              <a:t>Η αργή αντίδραση (</a:t>
            </a:r>
            <a:r>
              <a:rPr lang="en-US" altLang="el-GR" b="1" dirty="0" err="1" smtClean="0"/>
              <a:t>Mitsuda</a:t>
            </a:r>
            <a:r>
              <a:rPr lang="el-GR" altLang="el-GR" b="1" dirty="0" smtClean="0"/>
              <a:t>) </a:t>
            </a:r>
            <a:r>
              <a:rPr lang="el-GR" altLang="el-GR" dirty="0" smtClean="0"/>
              <a:t>που εμφανίζεται σε 4-5 εβδομάδες και παριστά την αντίδραση του ξενιστή στα βακτηρίδια αυτά καθ’ αυτά.  Αυτή η αντίδραση είναι έντονα θετική στην φυματιώδη λέπρα και αρνητική στην </a:t>
            </a:r>
            <a:r>
              <a:rPr lang="el-GR" altLang="el-GR" dirty="0" err="1" smtClean="0"/>
              <a:t>λεπροματώδη</a:t>
            </a:r>
            <a:r>
              <a:rPr lang="el-GR" altLang="el-GR" dirty="0" smtClean="0"/>
              <a:t> λέπρα.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36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Λέπρα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l-GR" altLang="el-GR" sz="2800" b="1" dirty="0" smtClean="0"/>
              <a:t>Λέπρα (Νόσος του </a:t>
            </a:r>
            <a:r>
              <a:rPr lang="en-US" altLang="el-GR" sz="2800" b="1" dirty="0" smtClean="0"/>
              <a:t>Hansen</a:t>
            </a:r>
            <a:r>
              <a:rPr lang="el-GR" altLang="el-GR" sz="2800" b="1" dirty="0" smtClean="0"/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sz="2800" dirty="0" smtClean="0"/>
              <a:t>Ο υπεύθυνος μικροοργανισμός είναι </a:t>
            </a:r>
            <a:r>
              <a:rPr lang="el-GR" altLang="el-GR" sz="2800" b="1" dirty="0" smtClean="0"/>
              <a:t>το </a:t>
            </a:r>
            <a:r>
              <a:rPr lang="el-GR" altLang="el-GR" sz="2800" b="1" dirty="0" err="1" smtClean="0"/>
              <a:t>μυκοβακτηρίδιο</a:t>
            </a:r>
            <a:r>
              <a:rPr lang="el-GR" altLang="el-GR" sz="2800" b="1" dirty="0" smtClean="0"/>
              <a:t> της λέπρας.  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sz="2800" dirty="0" smtClean="0"/>
              <a:t>Σε αντιδιαστολή με άλλα </a:t>
            </a:r>
            <a:r>
              <a:rPr lang="el-GR" altLang="el-GR" sz="2800" dirty="0" err="1" smtClean="0"/>
              <a:t>μυκοβακτηρίδια</a:t>
            </a:r>
            <a:r>
              <a:rPr lang="el-GR" altLang="el-GR" sz="2800" dirty="0" smtClean="0"/>
              <a:t>, </a:t>
            </a:r>
            <a:r>
              <a:rPr lang="el-GR" altLang="el-GR" sz="2800" b="1" dirty="0" smtClean="0"/>
              <a:t>δεν αναπτύσσεται σε τεχνητά καλλιεργητικά υλικά και σε καλλιέργειες </a:t>
            </a:r>
            <a:r>
              <a:rPr lang="el-GR" altLang="el-GR" sz="2800" dirty="0" smtClean="0"/>
              <a:t>ιστών.  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sz="2800" dirty="0" smtClean="0"/>
              <a:t>Η αδυναμία καλλιέργειας του μικροοργανισμού όταν λαμβάνεται από δερματικές βλάβες ασθενών είναι ενδεικτική και όχι αποδεικτική της νόσου. 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sz="2800" dirty="0" smtClean="0"/>
              <a:t>Από τις περισσότερες βιολογικές μεθόδους που έχουν χρησιμοποιηθεί για αναγνώριση του </a:t>
            </a:r>
            <a:r>
              <a:rPr lang="el-GR" altLang="el-GR" sz="2800" dirty="0" err="1" smtClean="0"/>
              <a:t>μυκοβακτηριδίου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in vitro</a:t>
            </a:r>
            <a:r>
              <a:rPr lang="el-GR" altLang="el-GR" sz="2800" dirty="0" smtClean="0"/>
              <a:t>, είναι η ικανότητά του να εισβάλλει στα περιφερικά νεύρα πράγμα που άλλα </a:t>
            </a:r>
            <a:r>
              <a:rPr lang="el-GR" altLang="el-GR" sz="2800" dirty="0" err="1" smtClean="0"/>
              <a:t>μυκοβακτηρίδια</a:t>
            </a:r>
            <a:r>
              <a:rPr lang="el-GR" altLang="el-GR" sz="2800" dirty="0" smtClean="0"/>
              <a:t> αδυνατούν να επιτύχουν.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77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Αντιδράσεις </a:t>
            </a:r>
            <a:r>
              <a:rPr lang="el-GR" dirty="0" smtClean="0"/>
              <a:t>λέπρας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Οι αντιδράσεις λέπρας είναι ανοσολογικού τύπου και συμβαίνουν σε ασθενείς με οριακή μορφή λέπρας, συχνά στην διάρκεια της θεραπείας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Δύο μορφές αναγνωρίζονται:</a:t>
            </a:r>
          </a:p>
          <a:p>
            <a:pPr marL="457200" indent="-457200" eaLnBrk="1" hangingPunct="1">
              <a:lnSpc>
                <a:spcPct val="105000"/>
              </a:lnSpc>
              <a:buFont typeface="+mj-lt"/>
              <a:buAutoNum type="arabicPeriod"/>
            </a:pPr>
            <a:r>
              <a:rPr lang="el-GR" altLang="el-GR" b="1" dirty="0" smtClean="0"/>
              <a:t>Η αντίδραση τύπου Ι (αντίδραση μη </a:t>
            </a:r>
            <a:r>
              <a:rPr lang="el-GR" altLang="el-GR" b="1" dirty="0" err="1" smtClean="0"/>
              <a:t>λεπροματώδους</a:t>
            </a:r>
            <a:r>
              <a:rPr lang="el-GR" altLang="el-GR" b="1" dirty="0" smtClean="0"/>
              <a:t> λέπρας) </a:t>
            </a:r>
          </a:p>
          <a:p>
            <a:pPr marL="444500" indent="0" eaLnBrk="1" hangingPunct="1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altLang="el-GR" dirty="0" smtClean="0"/>
              <a:t>Παρουσιάζεται μετά από θεραπεία σε ασθενείς με οριακή νόσο.  Είναι αντίδραση υπερευαισθησίας τύπου Ι</a:t>
            </a:r>
            <a:r>
              <a:rPr lang="en-US" altLang="el-GR" dirty="0" smtClean="0"/>
              <a:t>V</a:t>
            </a:r>
            <a:r>
              <a:rPr lang="el-GR" altLang="el-GR" dirty="0" smtClean="0"/>
              <a:t>.  </a:t>
            </a:r>
          </a:p>
          <a:p>
            <a:pPr marL="444500" indent="0" eaLnBrk="1" hangingPunct="1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altLang="el-GR" dirty="0" smtClean="0"/>
              <a:t>Χαρακτηρίζεται από έντονη φλεγμονή πάνω σε προεξάρχουσες οριακές δερματικές βλάβες.  </a:t>
            </a:r>
          </a:p>
          <a:p>
            <a:pPr marL="444500" indent="0" eaLnBrk="1" hangingPunct="1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altLang="el-GR" dirty="0" smtClean="0"/>
              <a:t>Οι βλάβες γίνονται συχνά διογκωμένες και </a:t>
            </a:r>
            <a:r>
              <a:rPr lang="el-GR" altLang="el-GR" dirty="0" err="1" smtClean="0"/>
              <a:t>ερυθηματώδεις</a:t>
            </a:r>
            <a:r>
              <a:rPr lang="el-GR" altLang="el-GR" dirty="0" smtClean="0"/>
              <a:t>.  </a:t>
            </a:r>
          </a:p>
          <a:p>
            <a:pPr marL="444500" indent="0" eaLnBrk="1" hangingPunct="1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altLang="el-GR" dirty="0" smtClean="0"/>
              <a:t>Απότομα επίσης μπορεί να επισυμβούν και νευρολογικά συμπτώματα, όπως </a:t>
            </a:r>
            <a:r>
              <a:rPr lang="el-GR" altLang="el-GR" dirty="0" err="1" smtClean="0"/>
              <a:t>ωλένειες</a:t>
            </a:r>
            <a:r>
              <a:rPr lang="el-GR" altLang="el-GR" dirty="0" smtClean="0"/>
              <a:t> παραλύσεις.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Αντιδράσεις λέπρας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 startAt="2"/>
            </a:pPr>
            <a:r>
              <a:rPr lang="el-GR" altLang="el-GR" b="1" dirty="0" smtClean="0"/>
              <a:t>Οζώδες ερύθημα της λέπρας (</a:t>
            </a:r>
            <a:r>
              <a:rPr lang="en-US" altLang="el-GR" b="1" dirty="0" smtClean="0"/>
              <a:t>erythema </a:t>
            </a:r>
            <a:r>
              <a:rPr lang="en-US" altLang="el-GR" b="1" dirty="0" err="1" smtClean="0"/>
              <a:t>nodosum</a:t>
            </a:r>
            <a:r>
              <a:rPr lang="en-US" altLang="el-GR" b="1" dirty="0" smtClean="0"/>
              <a:t> </a:t>
            </a:r>
            <a:r>
              <a:rPr lang="en-US" altLang="el-GR" b="1" dirty="0" err="1" smtClean="0"/>
              <a:t>leprosum</a:t>
            </a:r>
            <a:r>
              <a:rPr lang="en-US" altLang="el-GR" b="1" dirty="0" smtClean="0"/>
              <a:t> ENL</a:t>
            </a:r>
            <a:r>
              <a:rPr lang="el-GR" altLang="el-GR" b="1" dirty="0" smtClean="0"/>
              <a:t>) </a:t>
            </a:r>
            <a:r>
              <a:rPr lang="el-GR" altLang="el-GR" dirty="0" smtClean="0"/>
              <a:t>(αντίδραση υπερευαισθησίας τύπου ΙΙ) – αυτή η αντίδραση είναι απάντηση αντιγόνου-αντισώματος.  </a:t>
            </a:r>
          </a:p>
          <a:p>
            <a:pPr marL="444500" indent="0" eaLnBrk="1" hangingPunct="1">
              <a:buNone/>
            </a:pPr>
            <a:r>
              <a:rPr lang="el-GR" altLang="el-GR" dirty="0" smtClean="0"/>
              <a:t>Εμφανίζεται στο 50% ων ασθενών με </a:t>
            </a:r>
            <a:r>
              <a:rPr lang="el-GR" altLang="el-GR" dirty="0" err="1" smtClean="0"/>
              <a:t>λεπροματώδη</a:t>
            </a:r>
            <a:r>
              <a:rPr lang="el-GR" altLang="el-GR" dirty="0" smtClean="0"/>
              <a:t> λέπρα υπό αγωγή.  </a:t>
            </a:r>
          </a:p>
          <a:p>
            <a:pPr marL="444500" indent="0" eaLnBrk="1" hangingPunct="1">
              <a:buNone/>
            </a:pPr>
            <a:r>
              <a:rPr lang="el-GR" altLang="el-GR" dirty="0" smtClean="0"/>
              <a:t>Χαρακτηρίζεται από πυρετό, αρθραλγία, </a:t>
            </a:r>
            <a:r>
              <a:rPr lang="el-GR" altLang="el-GR" dirty="0" err="1" smtClean="0"/>
              <a:t>ιριδοκυκλίτιδα</a:t>
            </a:r>
            <a:r>
              <a:rPr lang="el-GR" altLang="el-GR" dirty="0" smtClean="0"/>
              <a:t> και συσσωρεύσεις επώδυνων </a:t>
            </a:r>
            <a:r>
              <a:rPr lang="el-GR" altLang="el-GR" dirty="0" err="1" smtClean="0"/>
              <a:t>ερυθηματωδών</a:t>
            </a:r>
            <a:r>
              <a:rPr lang="el-GR" altLang="el-GR" dirty="0" smtClean="0"/>
              <a:t> οζιδίων καθώς και άλλων συστηματικών εκδηλώσεων.  Διαρκεί από μερικές μέρες ως μερικές εβδομάδες.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Διάγνωση </a:t>
            </a:r>
            <a:r>
              <a:rPr lang="el-GR" dirty="0" smtClean="0"/>
              <a:t>λέπρας</a:t>
            </a:r>
            <a:endParaRPr lang="el-GR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διάγνωση της λέπρας </a:t>
            </a:r>
            <a:r>
              <a:rPr lang="el-GR" altLang="el-GR" b="1" dirty="0" smtClean="0"/>
              <a:t>ουσιαστικά είναι κλινική.  </a:t>
            </a:r>
          </a:p>
          <a:p>
            <a:pPr eaLnBrk="1" hangingPunct="1"/>
            <a:r>
              <a:rPr lang="el-GR" altLang="el-GR" dirty="0" smtClean="0"/>
              <a:t>Οι ασθενείς πρέπει να εξετάζονται σε </a:t>
            </a:r>
            <a:r>
              <a:rPr lang="el-GR" altLang="el-GR" b="1" dirty="0" smtClean="0"/>
              <a:t>άπλετο φως.  </a:t>
            </a:r>
          </a:p>
          <a:p>
            <a:pPr eaLnBrk="1" hangingPunct="1"/>
            <a:r>
              <a:rPr lang="el-GR" altLang="el-GR" dirty="0" smtClean="0"/>
              <a:t>Η ανεύρεση των όξινων βακίλων σε επιχρίσματα του δέρματος ή σε ρινικά εκκρίματα είναι πολύ ενδεικτική. </a:t>
            </a:r>
          </a:p>
          <a:p>
            <a:pPr eaLnBrk="1" hangingPunct="1"/>
            <a:r>
              <a:rPr lang="el-GR" altLang="el-GR" dirty="0" smtClean="0"/>
              <a:t>Καμιά φορά η βιοψία των βλαβών είναι πολύ ενδεικτική.  </a:t>
            </a:r>
          </a:p>
          <a:p>
            <a:pPr eaLnBrk="1" hangingPunct="1"/>
            <a:r>
              <a:rPr lang="el-GR" altLang="el-GR" dirty="0" smtClean="0"/>
              <a:t>Η τελική διάγνωση γίνεται με την καλλιέργεια των βακίλων </a:t>
            </a:r>
            <a:r>
              <a:rPr lang="el-GR" altLang="el-GR" b="1" dirty="0" smtClean="0"/>
              <a:t>σε πόδια ποντικιών.</a:t>
            </a:r>
          </a:p>
          <a:p>
            <a:pPr eaLnBrk="1" hangingPunct="1"/>
            <a:r>
              <a:rPr lang="el-GR" altLang="el-GR" dirty="0" smtClean="0"/>
              <a:t>Μπορεί να ανιχνευθεί και το </a:t>
            </a:r>
            <a:r>
              <a:rPr lang="en-US" altLang="el-GR" b="1" dirty="0" smtClean="0"/>
              <a:t>DNA </a:t>
            </a:r>
            <a:r>
              <a:rPr lang="el-GR" altLang="el-GR" b="1" dirty="0" smtClean="0"/>
              <a:t>του </a:t>
            </a:r>
            <a:r>
              <a:rPr lang="el-GR" altLang="el-GR" b="1" dirty="0" err="1" smtClean="0"/>
              <a:t>μυκοβακτηριδίου</a:t>
            </a:r>
            <a:r>
              <a:rPr lang="el-GR" altLang="el-GR" b="1" dirty="0" smtClean="0"/>
              <a:t> της λέπρας με την αντίδραση της αντίστροφης </a:t>
            </a:r>
            <a:r>
              <a:rPr lang="el-GR" altLang="el-GR" b="1" dirty="0" err="1" smtClean="0"/>
              <a:t>πολυμεράσης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ώστε να επιταχυνθεί η έναρξη της θεραπευτικής αγωγής.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73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της </a:t>
            </a:r>
            <a:r>
              <a:rPr lang="el-GR" dirty="0" smtClean="0"/>
              <a:t>λέπρας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λέπρα πρέπει να θεραπεύεται σε ειδικά κέντρα με αρκετή </a:t>
            </a:r>
            <a:r>
              <a:rPr lang="el-GR" altLang="el-GR" dirty="0" err="1" smtClean="0"/>
              <a:t>φυσικοθεραπευτική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εργοθεραπευτική</a:t>
            </a:r>
            <a:r>
              <a:rPr lang="el-GR" altLang="el-GR" dirty="0" smtClean="0"/>
              <a:t> κάλυψη.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Σήμερα χρειάζεται </a:t>
            </a:r>
            <a:r>
              <a:rPr lang="el-GR" altLang="el-GR" b="1" dirty="0" smtClean="0"/>
              <a:t>πολυφαρμακία (20% των περιπτώσεων είναι ανθεκτικές στην </a:t>
            </a:r>
            <a:r>
              <a:rPr lang="el-GR" altLang="el-GR" b="1" dirty="0" err="1" smtClean="0"/>
              <a:t>δαψόνη</a:t>
            </a:r>
            <a:r>
              <a:rPr lang="el-GR" altLang="el-GR" b="1" dirty="0" smtClean="0"/>
              <a:t>).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</a:t>
            </a:r>
            <a:r>
              <a:rPr lang="el-GR" altLang="el-GR" b="1" dirty="0" smtClean="0"/>
              <a:t> </a:t>
            </a:r>
            <a:r>
              <a:rPr lang="el-GR" altLang="el-GR" b="1" dirty="0" err="1" smtClean="0"/>
              <a:t>δαψόνη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(</a:t>
            </a:r>
            <a:r>
              <a:rPr lang="el-GR" altLang="el-GR" dirty="0" err="1" smtClean="0"/>
              <a:t>δυ</a:t>
            </a:r>
            <a:r>
              <a:rPr lang="el-GR" altLang="el-GR" dirty="0" smtClean="0"/>
              <a:t>-</a:t>
            </a:r>
            <a:r>
              <a:rPr lang="el-GR" altLang="el-GR" dirty="0" err="1" smtClean="0"/>
              <a:t>αμινο</a:t>
            </a:r>
            <a:r>
              <a:rPr lang="el-GR" altLang="el-GR" dirty="0" smtClean="0"/>
              <a:t>-</a:t>
            </a:r>
            <a:r>
              <a:rPr lang="el-GR" altLang="el-GR" dirty="0" err="1" smtClean="0"/>
              <a:t>δυφαινυλο</a:t>
            </a:r>
            <a:r>
              <a:rPr lang="el-GR" altLang="el-GR" dirty="0" smtClean="0"/>
              <a:t>-</a:t>
            </a:r>
            <a:r>
              <a:rPr lang="el-GR" altLang="el-GR" dirty="0" err="1" smtClean="0"/>
              <a:t>σουλφόνη</a:t>
            </a:r>
            <a:r>
              <a:rPr lang="el-GR" altLang="el-GR" dirty="0" smtClean="0"/>
              <a:t>) είναι αναστολέας της </a:t>
            </a:r>
            <a:r>
              <a:rPr lang="el-GR" altLang="el-GR" dirty="0" err="1" smtClean="0"/>
              <a:t>συνθετάσης</a:t>
            </a:r>
            <a:r>
              <a:rPr lang="el-GR" altLang="el-GR" dirty="0" smtClean="0"/>
              <a:t> του </a:t>
            </a:r>
            <a:r>
              <a:rPr lang="el-GR" altLang="el-GR" dirty="0" err="1" smtClean="0"/>
              <a:t>φυλλικού</a:t>
            </a:r>
            <a:r>
              <a:rPr lang="el-GR" altLang="el-GR" dirty="0" smtClean="0"/>
              <a:t> και δρα ως </a:t>
            </a:r>
            <a:r>
              <a:rPr lang="el-GR" altLang="el-GR" dirty="0" err="1" smtClean="0"/>
              <a:t>βακτηριοστατικό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Είναι φάρμακο φτηνό και γίνεται καλώς ανεκτό.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Οι παρενέργειές της είναι λίγες και περιλαμβάνουν αιμολυτική αναιμία και </a:t>
            </a:r>
            <a:r>
              <a:rPr lang="el-GR" altLang="el-GR" dirty="0" err="1" smtClean="0"/>
              <a:t>σουλφοσφαιριναιμία</a:t>
            </a:r>
            <a:r>
              <a:rPr lang="el-GR" altLang="el-GR" dirty="0" smtClean="0"/>
              <a:t>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3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της λέπρας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040560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Από το 1982, η ΠΟΥ συνιστούσε</a:t>
            </a:r>
            <a:r>
              <a:rPr lang="el-GR" altLang="el-GR" dirty="0" smtClean="0"/>
              <a:t>, πως </a:t>
            </a:r>
            <a:r>
              <a:rPr lang="el-GR" altLang="el-GR" b="1" dirty="0" smtClean="0"/>
              <a:t>σε πολύμορφες κλινικές </a:t>
            </a:r>
            <a:r>
              <a:rPr lang="el-GR" altLang="el-GR" dirty="0" smtClean="0"/>
              <a:t>οντότητες της λέπρας, η </a:t>
            </a:r>
            <a:r>
              <a:rPr lang="el-GR" altLang="el-GR" dirty="0" err="1" smtClean="0"/>
              <a:t>δαψόνη</a:t>
            </a:r>
            <a:r>
              <a:rPr lang="el-GR" altLang="el-GR" dirty="0" smtClean="0"/>
              <a:t> πρέπει να δίδεται καθημερινά μαζί με </a:t>
            </a:r>
            <a:r>
              <a:rPr lang="el-GR" altLang="el-GR" dirty="0" err="1" smtClean="0"/>
              <a:t>ριφαμπικίνη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κλοφαζιμίνη</a:t>
            </a:r>
            <a:r>
              <a:rPr lang="el-GR" altLang="el-GR" dirty="0" smtClean="0"/>
              <a:t>. Μια έξτρα δόση </a:t>
            </a:r>
            <a:r>
              <a:rPr lang="el-GR" altLang="el-GR" dirty="0" err="1" smtClean="0"/>
              <a:t>δαψόνης</a:t>
            </a:r>
            <a:r>
              <a:rPr lang="el-GR" altLang="el-GR" dirty="0" smtClean="0"/>
              <a:t> δίδεται μηνιαίως υπό παρακολούθηση. Η τριπλή αυτή θεραπεία πρέπει να δίδεται τουλάχιστον για 2 χρόνια ή μέχρι να </a:t>
            </a:r>
            <a:r>
              <a:rPr lang="el-GR" altLang="el-GR" dirty="0" err="1" smtClean="0"/>
              <a:t>αρνητικοποιηθούν</a:t>
            </a:r>
            <a:r>
              <a:rPr lang="el-GR" altLang="el-GR" dirty="0" smtClean="0"/>
              <a:t> για </a:t>
            </a:r>
            <a:r>
              <a:rPr lang="el-GR" altLang="el-GR" dirty="0" err="1" smtClean="0"/>
              <a:t>μυκοβακτηρίδια</a:t>
            </a:r>
            <a:r>
              <a:rPr lang="el-GR" altLang="el-GR" dirty="0" smtClean="0"/>
              <a:t> τα επιχρίσματα από τις δερματικές βλάβες.  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Όταν η λέπρα είναι αμιγώς φυματιώδης ή αμιγώς </a:t>
            </a:r>
            <a:r>
              <a:rPr lang="el-GR" altLang="el-GR" b="1" dirty="0" err="1" smtClean="0"/>
              <a:t>λεπροματώδης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τότε δίδεται συνδυασμός </a:t>
            </a:r>
            <a:r>
              <a:rPr lang="el-GR" altLang="el-GR" dirty="0" err="1" smtClean="0"/>
              <a:t>δαψόνης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ριφαμπικίνης</a:t>
            </a:r>
            <a:r>
              <a:rPr lang="el-GR" altLang="el-GR" dirty="0" smtClean="0"/>
              <a:t> για 6 μήνες.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4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της λέπρας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Τόσο η </a:t>
            </a:r>
            <a:r>
              <a:rPr lang="el-GR" altLang="el-GR" b="1" dirty="0" smtClean="0"/>
              <a:t>χειρουργική όσο και η φυσικοθεραπεία </a:t>
            </a:r>
            <a:r>
              <a:rPr lang="el-GR" altLang="el-GR" dirty="0" smtClean="0"/>
              <a:t>παίζουν σημαντικό ρόλο στην αντιμετώπιση των τροφικών ελκών και των παραμορφώσεων.</a:t>
            </a:r>
          </a:p>
          <a:p>
            <a:pPr eaLnBrk="1" hangingPunct="1"/>
            <a:r>
              <a:rPr lang="el-GR" altLang="el-GR" dirty="0" smtClean="0"/>
              <a:t>Διάφορα νέα φάρμακα δοκιμάζονται στην κλινική πράξη, σε περίπτωση που αποδειχθούν δραστικότερα της </a:t>
            </a:r>
            <a:r>
              <a:rPr lang="el-GR" altLang="el-GR" dirty="0" err="1" smtClean="0"/>
              <a:t>δαψόνης</a:t>
            </a:r>
            <a:r>
              <a:rPr lang="el-GR" altLang="el-GR" dirty="0" smtClean="0"/>
              <a:t> για την αντιμετώπιση του </a:t>
            </a:r>
            <a:r>
              <a:rPr lang="el-GR" altLang="el-GR" dirty="0" err="1" smtClean="0"/>
              <a:t>μυκοβακτηριδίου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1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της λέπρας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184576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Ειδικά, </a:t>
            </a:r>
            <a:r>
              <a:rPr lang="el-GR" altLang="el-GR" b="1" dirty="0" smtClean="0"/>
              <a:t>η αντιμετώπιση των αντιδράσεων υπερευαισθησίας της λέπρας είναι επείγουσες</a:t>
            </a:r>
            <a:r>
              <a:rPr lang="el-GR" altLang="el-GR" dirty="0" smtClean="0"/>
              <a:t>, διότι γρήγορα επισυμβαίνουν ανεπανόρθωτες βλάβες των νεύρων και των οφθαλμών.  </a:t>
            </a:r>
          </a:p>
          <a:p>
            <a:pPr eaLnBrk="1" hangingPunct="1"/>
            <a:r>
              <a:rPr lang="el-GR" altLang="el-GR" dirty="0" smtClean="0"/>
              <a:t>Η </a:t>
            </a:r>
            <a:r>
              <a:rPr lang="el-GR" altLang="el-GR" dirty="0" err="1" smtClean="0"/>
              <a:t>αντιλεπρική</a:t>
            </a:r>
            <a:r>
              <a:rPr lang="el-GR" altLang="el-GR" dirty="0" smtClean="0"/>
              <a:t> θεραπεία πρέπει να συνεχίζεται.  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Στον τύπο αντιδράσεων Ι </a:t>
            </a:r>
            <a:r>
              <a:rPr lang="el-GR" altLang="el-GR" dirty="0" smtClean="0"/>
              <a:t>δίδεται </a:t>
            </a:r>
            <a:r>
              <a:rPr lang="el-GR" altLang="el-GR" dirty="0" err="1" smtClean="0"/>
              <a:t>πρεδνιζόνη</a:t>
            </a:r>
            <a:r>
              <a:rPr lang="el-GR" altLang="el-GR" dirty="0" smtClean="0"/>
              <a:t> για μερικές εβδομάδες.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Στον τύπο αντιδράσεων ΙΙ (</a:t>
            </a:r>
            <a:r>
              <a:rPr lang="en-US" altLang="el-GR" b="1" dirty="0" smtClean="0"/>
              <a:t>ENL</a:t>
            </a:r>
            <a:r>
              <a:rPr lang="el-GR" altLang="el-GR" b="1" dirty="0" smtClean="0"/>
              <a:t>) </a:t>
            </a:r>
            <a:r>
              <a:rPr lang="el-GR" altLang="el-GR" dirty="0" smtClean="0"/>
              <a:t>δίνουμε αναλγητικά, </a:t>
            </a:r>
            <a:r>
              <a:rPr lang="el-GR" altLang="el-GR" dirty="0" err="1" smtClean="0"/>
              <a:t>χλωροκίνη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κλοφαζιμίνη</a:t>
            </a:r>
            <a:r>
              <a:rPr lang="el-GR" altLang="el-GR" dirty="0" smtClean="0"/>
              <a:t>, και αντιπυρετικά.</a:t>
            </a:r>
          </a:p>
          <a:p>
            <a:pPr eaLnBrk="1" hangingPunct="1"/>
            <a:r>
              <a:rPr lang="el-GR" altLang="el-GR" dirty="0" smtClean="0"/>
              <a:t>Ειδικά, ένα φάρμακο, η θαλιδομίδη, γνωστή για τις </a:t>
            </a:r>
            <a:r>
              <a:rPr lang="el-GR" altLang="el-GR" dirty="0" err="1" smtClean="0"/>
              <a:t>τερατογόνες</a:t>
            </a:r>
            <a:r>
              <a:rPr lang="el-GR" altLang="el-GR" dirty="0" smtClean="0"/>
              <a:t> επιδράσεις της στην κύηση, είναι πολύ αποτελεσματική στις αντιδράσεις τύπου ΙΙ, αλλά πρέπει να χρησιμοποιείται με πολύ μεγάλη προσοχή.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03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Πρόληψη - Έλεγχος </a:t>
            </a:r>
            <a:r>
              <a:rPr lang="el-GR" dirty="0"/>
              <a:t>της </a:t>
            </a:r>
            <a:r>
              <a:rPr lang="el-GR" dirty="0" smtClean="0"/>
              <a:t>λέπρας</a:t>
            </a:r>
            <a:endParaRPr lang="el-GR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Και τα δύο εξαρτώνται από το πόσο γρήγορα θα ανιχνευθούν και θα θεραπευθούν όσοι πάσχουν από την νόσο, και κύρια από την </a:t>
            </a:r>
            <a:r>
              <a:rPr lang="el-GR" altLang="el-GR" dirty="0" err="1" smtClean="0"/>
              <a:t>λεπροματώδη</a:t>
            </a:r>
            <a:r>
              <a:rPr lang="el-GR" altLang="el-GR" dirty="0" smtClean="0"/>
              <a:t> και την οριακή μορφή της, ώστε να ελαττωθούν οι πηγές μετάδοσης της λέπρας.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λέπρα μεταδίδεται με άμεσο επαφή, </a:t>
            </a:r>
            <a:r>
              <a:rPr lang="el-GR" altLang="el-GR" b="1" dirty="0" smtClean="0"/>
              <a:t>όμως μόνο το 1% αυτών που έρχονται σε στενή επαφή με πάσχοντα αναπτύσσουν την νόσο.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Διάφορα εμβόλια βρίσκονται υπό κλινική δοκιμή.</a:t>
            </a:r>
            <a:endParaRPr lang="el-GR" altLang="el-GR" u="sng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Μαζική </a:t>
            </a:r>
            <a:r>
              <a:rPr lang="el-GR" altLang="el-GR" b="1" dirty="0" err="1" smtClean="0"/>
              <a:t>χημειοπροφύλαξη</a:t>
            </a:r>
            <a:r>
              <a:rPr lang="el-GR" altLang="el-GR" b="1" dirty="0" smtClean="0"/>
              <a:t> του πληθυσμού, δεν φαίνεται να αποδίδει, ούτε είναι πρακτική.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0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Λέπρα </a:t>
            </a:r>
            <a:r>
              <a:rPr lang="el-GR" sz="3000" b="0" dirty="0" smtClean="0"/>
              <a:t>2/7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46082" name="Picture 2" descr="File:Gerhard Armauer Han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736304" cy="39813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File:Mycobacterium lepra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6577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00262" y="5847655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Mycobacterium </a:t>
            </a:r>
            <a:r>
              <a:rPr lang="en-US" sz="1200" dirty="0" err="1" smtClean="0">
                <a:latin typeface="+mn-lt"/>
                <a:hlinkClick r:id="rId4"/>
              </a:rPr>
              <a:t>leprae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PDH"/>
              </a:rPr>
              <a:t>PDH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5328084" y="5847655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Gerhard </a:t>
            </a:r>
            <a:r>
              <a:rPr lang="en-US" sz="1200" dirty="0" err="1">
                <a:latin typeface="+mn-lt"/>
                <a:hlinkClick r:id="rId6"/>
              </a:rPr>
              <a:t>Armauer</a:t>
            </a:r>
            <a:r>
              <a:rPr lang="en-US" sz="1200" dirty="0">
                <a:latin typeface="+mn-lt"/>
                <a:hlinkClick r:id="rId6"/>
              </a:rPr>
              <a:t> </a:t>
            </a:r>
            <a:r>
              <a:rPr lang="en-US" sz="1200" dirty="0" smtClean="0">
                <a:latin typeface="+mn-lt"/>
                <a:hlinkClick r:id="rId6"/>
              </a:rPr>
              <a:t>Hansen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7" tooltip="User:File Upload Bot (Magnus Manske)"/>
              </a:rPr>
              <a:t>Manske</a:t>
            </a:r>
            <a:r>
              <a:rPr lang="en-US" sz="1200" dirty="0">
                <a:latin typeface="+mn-lt"/>
                <a:hlinkClick r:id="rId7" tooltip="User:File Upload Bot (Magnus Manske)"/>
              </a:rPr>
              <a:t>)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1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</a:t>
            </a:r>
            <a:r>
              <a:rPr lang="el-GR" sz="2000" dirty="0" err="1" smtClean="0"/>
              <a:t>Βενετίκου</a:t>
            </a:r>
            <a:r>
              <a:rPr lang="el-GR" sz="2000" dirty="0" smtClean="0"/>
              <a:t> 2014. Μαρία </a:t>
            </a:r>
            <a:r>
              <a:rPr lang="el-GR" sz="2000" dirty="0" err="1" smtClean="0"/>
              <a:t>Βενετίκου</a:t>
            </a:r>
            <a:r>
              <a:rPr lang="el-GR" sz="2000" dirty="0" smtClean="0"/>
              <a:t>. «Παθολογία Ι. Ενότητα 8</a:t>
            </a:r>
            <a:r>
              <a:rPr lang="en-US" sz="2000" dirty="0" smtClean="0"/>
              <a:t>:</a:t>
            </a:r>
            <a:r>
              <a:rPr lang="el-GR" sz="2000" dirty="0"/>
              <a:t> Λοιμώξεις (δ’ μέρος)».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Λέπρα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2226" name="Picture 2" descr="File:An introduction to dermatology (1905) nodular lepro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54" y="1268760"/>
            <a:ext cx="4428492" cy="49768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357754" y="6259959"/>
            <a:ext cx="4428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An introduction to dermatology (1905) nodular </a:t>
            </a:r>
            <a:r>
              <a:rPr lang="en-US" sz="1200" dirty="0" smtClean="0">
                <a:latin typeface="+mn-lt"/>
                <a:hlinkClick r:id="rId3"/>
              </a:rPr>
              <a:t>leprosy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Smallman12q"/>
              </a:rPr>
              <a:t>Smallman12q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42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Λέπρα </a:t>
            </a:r>
            <a:r>
              <a:rPr lang="el-GR" sz="3000" b="0" dirty="0" smtClean="0"/>
              <a:t>4/7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53250" name="Picture 2" descr="File:Leprosy thigh demarcated cutaneous le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4491563" cy="29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File:An introduction to dermatology (1905) maculo-anaesthetic lepro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317007" cy="476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987824" y="5823849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An introduction to dermatology (1905) </a:t>
            </a:r>
            <a:r>
              <a:rPr lang="en-US" sz="1200" dirty="0" err="1">
                <a:latin typeface="+mn-lt"/>
                <a:hlinkClick r:id="rId4"/>
              </a:rPr>
              <a:t>maculo-anaesthetic</a:t>
            </a:r>
            <a:r>
              <a:rPr lang="en-US" sz="1200" dirty="0">
                <a:latin typeface="+mn-lt"/>
                <a:hlinkClick r:id="rId4"/>
              </a:rPr>
              <a:t> </a:t>
            </a:r>
            <a:r>
              <a:rPr lang="en-US" sz="1200" dirty="0" smtClean="0">
                <a:latin typeface="+mn-lt"/>
                <a:hlinkClick r:id="rId4"/>
              </a:rPr>
              <a:t>leprosy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Smallman12q"/>
              </a:rPr>
              <a:t>Smallman12q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3185" y="479715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Leprosy thigh demarcated cutaneous </a:t>
            </a:r>
            <a:r>
              <a:rPr lang="en-US" sz="1200" dirty="0" smtClean="0">
                <a:latin typeface="+mn-lt"/>
                <a:hlinkClick r:id="rId6"/>
              </a:rPr>
              <a:t>lesions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7" tooltip="User:Balthazaar (page does not exist)"/>
              </a:rPr>
              <a:t>Balthazaar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23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Λέπρα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54274" name="Picture 2" descr="File:Leprosy deformities 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92688" cy="41645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75656" y="6098812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Leprosy deformities </a:t>
            </a:r>
            <a:r>
              <a:rPr lang="en-US" sz="1200" dirty="0" smtClean="0">
                <a:latin typeface="+mn-lt"/>
                <a:hlinkClick r:id="rId3"/>
              </a:rPr>
              <a:t>hands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B.jehle"/>
              </a:rPr>
              <a:t>B.jehle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5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Λέπρα </a:t>
            </a:r>
            <a:r>
              <a:rPr lang="el-GR" sz="3000" b="0" dirty="0" smtClean="0"/>
              <a:t>6/7</a:t>
            </a:r>
            <a:endParaRPr lang="el-GR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Η λέπρα παρατηρείται σε όλα τα τροπικά και θερμά μέρη, </a:t>
            </a:r>
            <a:r>
              <a:rPr lang="el-GR" altLang="el-GR" dirty="0" smtClean="0"/>
              <a:t>ιδίως της Ασίας και της Αφρικής.  </a:t>
            </a:r>
          </a:p>
          <a:p>
            <a:pPr eaLnBrk="1" hangingPunct="1"/>
            <a:r>
              <a:rPr lang="el-GR" altLang="el-GR" dirty="0" smtClean="0"/>
              <a:t>Υπάρχουν ακόμη ενδημικές περιοχές στην Νότια Ευρώπη και σε περιοχές της Αμερικής.  </a:t>
            </a:r>
          </a:p>
          <a:p>
            <a:pPr eaLnBrk="1" hangingPunct="1"/>
            <a:r>
              <a:rPr lang="el-GR" altLang="el-GR" dirty="0" smtClean="0"/>
              <a:t>Από τα περίπου </a:t>
            </a:r>
            <a:r>
              <a:rPr lang="el-GR" altLang="el-GR" b="1" dirty="0" smtClean="0"/>
              <a:t>15.000.000 λεπρών </a:t>
            </a:r>
            <a:r>
              <a:rPr lang="el-GR" altLang="el-GR" dirty="0" smtClean="0"/>
              <a:t>που υπάρχουν σήμερα στον κόσμο, τα 2/3 βρίσκονται στην Ασία.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65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Λέπρα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19256" cy="5400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30000"/>
              </a:lnSpc>
            </a:pPr>
            <a:r>
              <a:rPr lang="el-GR" altLang="el-GR" sz="2800" b="1" dirty="0" smtClean="0"/>
              <a:t>Το πώς ακριβώς μεταδίδεται η νόσος</a:t>
            </a:r>
            <a:r>
              <a:rPr lang="el-GR" altLang="el-GR" sz="2800" dirty="0" smtClean="0"/>
              <a:t>, ακόμη και σήμερα παραμένει αδιευκρίνιστο, αλλά πιθανώς μεγάλο ρόλο παίζουν οι ρινικές εκκρίσεις.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sz="2800" dirty="0" smtClean="0"/>
              <a:t>Όταν ένα άτομο μολυνθεί, η πρόοδος της νόσου φαίνεται ότι εξαρτάται από </a:t>
            </a:r>
            <a:r>
              <a:rPr lang="el-GR" altLang="el-GR" sz="2800" b="1" dirty="0" smtClean="0"/>
              <a:t>διάφορους παράγοντες </a:t>
            </a:r>
            <a:r>
              <a:rPr lang="el-GR" altLang="el-GR" sz="2800" dirty="0" smtClean="0"/>
              <a:t>όπως:</a:t>
            </a:r>
          </a:p>
          <a:p>
            <a:pPr marL="514350" indent="-51435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l-GR" altLang="el-GR" sz="2800" b="1" dirty="0" smtClean="0"/>
              <a:t>Το φύλο-φαίνεται πως οι άρρενες </a:t>
            </a:r>
            <a:r>
              <a:rPr lang="el-GR" altLang="el-GR" sz="2800" dirty="0" smtClean="0"/>
              <a:t>είναι πιο επιρρεπείς από τα θήλεα άτομα.  Ειδικά στην Ινδία η αναλογία αρρένων προς θηλέων είναι 2/1.</a:t>
            </a:r>
          </a:p>
          <a:p>
            <a:pPr marL="514350" indent="-51435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l-GR" altLang="el-GR" sz="2800" b="1" dirty="0" smtClean="0"/>
              <a:t>Η γενετική προδιάθεση </a:t>
            </a:r>
            <a:r>
              <a:rPr lang="el-GR" altLang="el-GR" sz="2800" dirty="0" smtClean="0"/>
              <a:t>– μελέτες έδειξαν ότι οι </a:t>
            </a:r>
            <a:r>
              <a:rPr lang="el-GR" altLang="el-GR" sz="2800" b="1" dirty="0" err="1" smtClean="0"/>
              <a:t>μονοωογενείς</a:t>
            </a:r>
            <a:r>
              <a:rPr lang="el-GR" altLang="el-GR" sz="2800" dirty="0" smtClean="0"/>
              <a:t> δίδυμοι έχουν μεγαλύτερη επίπτωση από τους </a:t>
            </a:r>
            <a:r>
              <a:rPr lang="el-GR" altLang="el-GR" sz="2800" dirty="0" err="1" smtClean="0"/>
              <a:t>διωογενείς</a:t>
            </a:r>
            <a:r>
              <a:rPr lang="el-GR" altLang="el-GR" sz="2800" dirty="0" smtClean="0"/>
              <a:t>.  </a:t>
            </a:r>
          </a:p>
          <a:p>
            <a:pPr marL="514350" indent="-51435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l-GR" altLang="el-GR" sz="2800" dirty="0" smtClean="0"/>
              <a:t>Φαίνεται ότι η κλινική πορεία εξαρτάται από την κατάσταση της </a:t>
            </a:r>
            <a:r>
              <a:rPr lang="el-GR" altLang="el-GR" sz="2800" b="1" dirty="0" smtClean="0"/>
              <a:t>κυτταρικής ανοσίας </a:t>
            </a:r>
            <a:r>
              <a:rPr lang="el-GR" altLang="el-GR" sz="2800" dirty="0" smtClean="0"/>
              <a:t>του ξενιστή.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2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Κατηγοριοποίηση </a:t>
            </a:r>
            <a:r>
              <a:rPr lang="el-GR" dirty="0" smtClean="0"/>
              <a:t>λέπρας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Φυματιώδης λέπρα</a:t>
            </a:r>
            <a:r>
              <a:rPr lang="el-GR" altLang="el-GR" dirty="0" smtClean="0"/>
              <a:t> – είναι εντοπισμένη βλάβη που επισυμβαίνει σε </a:t>
            </a:r>
            <a:r>
              <a:rPr lang="el-GR" altLang="el-GR" dirty="0" err="1" smtClean="0"/>
              <a:t>άομα</a:t>
            </a:r>
            <a:r>
              <a:rPr lang="el-GR" altLang="el-GR" dirty="0" smtClean="0"/>
              <a:t> με υψηλό βαθμό κυτταρικής ανοσίας.</a:t>
            </a:r>
            <a:endParaRPr lang="el-GR" altLang="el-GR" b="1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err="1" smtClean="0"/>
              <a:t>Λεπροματώδης</a:t>
            </a:r>
            <a:r>
              <a:rPr lang="el-GR" altLang="el-GR" b="1" dirty="0" smtClean="0"/>
              <a:t> λέπρα</a:t>
            </a:r>
            <a:r>
              <a:rPr lang="el-GR" altLang="el-GR" dirty="0" smtClean="0"/>
              <a:t> – είναι γενικευμένη νόσος που επισυμβαίνει σε άτομα με διαταραγμένη την κυτταρική ανοσία.</a:t>
            </a:r>
          </a:p>
          <a:p>
            <a:pPr marL="444500" indent="0" eaLnBrk="1" hangingPunct="1">
              <a:buNone/>
            </a:pPr>
            <a:r>
              <a:rPr lang="el-GR" altLang="el-GR" dirty="0" smtClean="0"/>
              <a:t>Υπάρχουν 2 υποδιαιρέσεις της </a:t>
            </a:r>
            <a:r>
              <a:rPr lang="el-GR" altLang="el-GR" dirty="0" err="1" smtClean="0"/>
              <a:t>λεπροματώδους</a:t>
            </a:r>
            <a:r>
              <a:rPr lang="el-GR" altLang="el-GR" dirty="0" smtClean="0"/>
              <a:t> λέπρας-ο ασθενής λέγεται ότι έχει </a:t>
            </a:r>
            <a:r>
              <a:rPr lang="el-GR" altLang="el-GR" b="1" dirty="0" smtClean="0"/>
              <a:t>την υποπολική </a:t>
            </a:r>
            <a:r>
              <a:rPr lang="el-GR" altLang="el-GR" dirty="0" smtClean="0"/>
              <a:t>μορφή της </a:t>
            </a:r>
            <a:r>
              <a:rPr lang="el-GR" altLang="el-GR" dirty="0" err="1" smtClean="0"/>
              <a:t>λεπροματώδους</a:t>
            </a:r>
            <a:r>
              <a:rPr lang="el-GR" altLang="el-GR" dirty="0" smtClean="0"/>
              <a:t> λέπρας (</a:t>
            </a:r>
            <a:r>
              <a:rPr lang="en-US" altLang="el-GR" dirty="0" err="1" smtClean="0"/>
              <a:t>subpolar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lepromatous</a:t>
            </a:r>
            <a:r>
              <a:rPr lang="en-US" altLang="el-GR" dirty="0" smtClean="0"/>
              <a:t> LLs</a:t>
            </a:r>
            <a:r>
              <a:rPr lang="el-GR" altLang="el-GR" dirty="0" smtClean="0"/>
              <a:t>) όταν έχει περάσει μια οριακή φάση πριν γίνει </a:t>
            </a:r>
            <a:r>
              <a:rPr lang="el-GR" altLang="el-GR" dirty="0" err="1" smtClean="0"/>
              <a:t>λεπροματώδης</a:t>
            </a:r>
            <a:r>
              <a:rPr lang="el-GR" altLang="el-GR" dirty="0" smtClean="0"/>
              <a:t> και την </a:t>
            </a:r>
            <a:r>
              <a:rPr lang="el-GR" altLang="el-GR" b="1" dirty="0" smtClean="0"/>
              <a:t>πολική μορφή </a:t>
            </a:r>
            <a:r>
              <a:rPr lang="el-GR" altLang="el-GR" dirty="0" smtClean="0"/>
              <a:t>(</a:t>
            </a:r>
            <a:r>
              <a:rPr lang="en-US" altLang="el-GR" dirty="0" smtClean="0"/>
              <a:t>polar </a:t>
            </a:r>
            <a:r>
              <a:rPr lang="en-US" altLang="el-GR" dirty="0" err="1" smtClean="0"/>
              <a:t>lepromatous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LLp</a:t>
            </a:r>
            <a:r>
              <a:rPr lang="el-GR" altLang="el-GR" dirty="0" smtClean="0"/>
              <a:t>) όταν ο ασθενής υπήρξε </a:t>
            </a:r>
            <a:r>
              <a:rPr lang="el-GR" altLang="el-GR" dirty="0" err="1" smtClean="0"/>
              <a:t>λεπροματώδης</a:t>
            </a:r>
            <a:r>
              <a:rPr lang="el-GR" altLang="el-GR" dirty="0" smtClean="0"/>
              <a:t> καθ’ όλη την διάρκεια της νόσου.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5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74</TotalTime>
  <Words>2509</Words>
  <Application>Microsoft Office PowerPoint</Application>
  <PresentationFormat>Προβολή στην οθόνη (4:3)</PresentationFormat>
  <Paragraphs>219</Paragraphs>
  <Slides>34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34</vt:i4>
      </vt:variant>
    </vt:vector>
  </HeadingPairs>
  <TitlesOfParts>
    <vt:vector size="36" baseType="lpstr">
      <vt:lpstr>OC_template_updated</vt:lpstr>
      <vt:lpstr>1_OC_template_updated</vt:lpstr>
      <vt:lpstr>Παθολογία Ι</vt:lpstr>
      <vt:lpstr>Λέπρα 1/7</vt:lpstr>
      <vt:lpstr>Λέπρα 2/7</vt:lpstr>
      <vt:lpstr>Λέπρα 3/7</vt:lpstr>
      <vt:lpstr>Λέπρα 4/7</vt:lpstr>
      <vt:lpstr>Λέπρα 5/7</vt:lpstr>
      <vt:lpstr>Λέπρα 6/7</vt:lpstr>
      <vt:lpstr>Λέπρα 7/7</vt:lpstr>
      <vt:lpstr>Κατηγοριοποίηση λέπρας 1/2</vt:lpstr>
      <vt:lpstr>Κατηγοριοποίηση λέπρας 2/2</vt:lpstr>
      <vt:lpstr>Κλινική εικόνα της λέπρας</vt:lpstr>
      <vt:lpstr>Κλινικό φάσμα της λέπρας 1/6</vt:lpstr>
      <vt:lpstr>Κλινικό φάσμα της λέπρας 2/6</vt:lpstr>
      <vt:lpstr>Κλινικό φάσμα της λέπρας 3/6</vt:lpstr>
      <vt:lpstr>Κλινικό φάσμα της λέπρας 4/6</vt:lpstr>
      <vt:lpstr>Κλινικό φάσμα της λέπρας 5/6</vt:lpstr>
      <vt:lpstr>Κλινικό φάσμα της λέπρας 6/6</vt:lpstr>
      <vt:lpstr>Φαινόμενο του Lucio </vt:lpstr>
      <vt:lpstr>Η αντίδραση λεπρομίνης</vt:lpstr>
      <vt:lpstr>Αντιδράσεις λέπρας 1/2</vt:lpstr>
      <vt:lpstr>Αντιδράσεις λέπρας 2/2</vt:lpstr>
      <vt:lpstr>Διάγνωση λέπρας</vt:lpstr>
      <vt:lpstr>Θεραπεία της λέπρας 1/4</vt:lpstr>
      <vt:lpstr>Θεραπεία της λέπρας 2/4</vt:lpstr>
      <vt:lpstr>Θεραπεία της λέπρας 3/4</vt:lpstr>
      <vt:lpstr>Θεραπεία της λέπρας 4/4</vt:lpstr>
      <vt:lpstr>Πρόληψη - Έλεγχος της λέπρας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 Ι</dc:title>
  <dc:creator>opencourses@teiath.gr</dc:creator>
  <cp:lastModifiedBy>fkaram2</cp:lastModifiedBy>
  <cp:revision>13</cp:revision>
  <dcterms:created xsi:type="dcterms:W3CDTF">2014-12-01T11:39:45Z</dcterms:created>
  <dcterms:modified xsi:type="dcterms:W3CDTF">2015-03-05T12:55:50Z</dcterms:modified>
</cp:coreProperties>
</file>