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12" r:id="rId3"/>
  </p:sldMasterIdLst>
  <p:notesMasterIdLst>
    <p:notesMasterId r:id="rId113"/>
  </p:notesMasterIdLst>
  <p:handoutMasterIdLst>
    <p:handoutMasterId r:id="rId114"/>
  </p:handoutMasterIdLst>
  <p:sldIdLst>
    <p:sldId id="36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Lst>
  <p:sldSz cx="9144000" cy="6858000" type="screen4x3"/>
  <p:notesSz cx="7104063" cy="10234613"/>
  <p:custDataLst>
    <p:tags r:id="rId11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2C582A"/>
    <a:srgbClr val="004A82"/>
    <a:srgbClr val="E75919"/>
    <a:srgbClr val="D6A836"/>
    <a:srgbClr val="CC3300"/>
    <a:srgbClr val="333399"/>
    <a:srgbClr val="4545C3"/>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09" autoAdjust="0"/>
    <p:restoredTop sz="94660"/>
  </p:normalViewPr>
  <p:slideViewPr>
    <p:cSldViewPr>
      <p:cViewPr varScale="1">
        <p:scale>
          <a:sx n="80" d="100"/>
          <a:sy n="80" d="100"/>
        </p:scale>
        <p:origin x="-91" y="-6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viewProps" Target="viewProps.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notesMaster" Target="notesMasters/notesMaster1.xml"/><Relationship Id="rId118" Type="http://schemas.openxmlformats.org/officeDocument/2006/relationships/theme" Target="theme/theme1.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tags" Target="tags/tag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Φύλλο1!$B$1</c:f>
              <c:strCache>
                <c:ptCount val="1"/>
                <c:pt idx="0">
                  <c:v>Πωλήσεις</c:v>
                </c:pt>
              </c:strCache>
            </c:strRef>
          </c:tx>
          <c:explosion val="18"/>
          <c:dPt>
            <c:idx val="0"/>
            <c:bubble3D val="0"/>
            <c:spPr>
              <a:solidFill>
                <a:srgbClr val="E75919"/>
              </a:solidFill>
            </c:spPr>
          </c:dPt>
          <c:dPt>
            <c:idx val="1"/>
            <c:bubble3D val="0"/>
            <c:spPr>
              <a:solidFill>
                <a:srgbClr val="D6A836"/>
              </a:solidFill>
            </c:spPr>
          </c:dPt>
          <c:dPt>
            <c:idx val="2"/>
            <c:bubble3D val="0"/>
            <c:spPr>
              <a:solidFill>
                <a:srgbClr val="820000"/>
              </a:solidFill>
            </c:spPr>
          </c:dPt>
          <c:dPt>
            <c:idx val="3"/>
            <c:bubble3D val="0"/>
            <c:spPr>
              <a:solidFill>
                <a:schemeClr val="tx1">
                  <a:lumMod val="65000"/>
                  <a:lumOff val="35000"/>
                </a:schemeClr>
              </a:solidFill>
            </c:spPr>
          </c:dPt>
          <c:cat>
            <c:strRef>
              <c:f>Φύλλο1!$A$2:$A$5</c:f>
              <c:strCache>
                <c:ptCount val="4"/>
                <c:pt idx="0">
                  <c:v>Υπό θεραπεία ρυθμισμένη</c:v>
                </c:pt>
                <c:pt idx="1">
                  <c:v>Υπό θεραπέια αρρύθμιστοι</c:v>
                </c:pt>
                <c:pt idx="2">
                  <c:v>Αδιάγνωστοι </c:v>
                </c:pt>
                <c:pt idx="3">
                  <c:v>Υπό θεραπεία αρρύθμιστοι</c:v>
                </c:pt>
              </c:strCache>
            </c:strRef>
          </c:cat>
          <c:val>
            <c:numRef>
              <c:f>Φύλλο1!$B$2:$B$5</c:f>
              <c:numCache>
                <c:formatCode>General</c:formatCode>
                <c:ptCount val="4"/>
                <c:pt idx="0">
                  <c:v>2</c:v>
                </c:pt>
                <c:pt idx="1">
                  <c:v>2</c:v>
                </c:pt>
                <c:pt idx="2">
                  <c:v>3</c:v>
                </c:pt>
                <c:pt idx="3">
                  <c:v>1</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el-G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21/9/2015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21/9/2015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5</a:t>
            </a:fld>
            <a:endParaRPr lang="el-GR"/>
          </a:p>
        </p:txBody>
      </p:sp>
    </p:spTree>
    <p:extLst>
      <p:ext uri="{BB962C8B-B14F-4D97-AF65-F5344CB8AC3E}">
        <p14:creationId xmlns:p14="http://schemas.microsoft.com/office/powerpoint/2010/main" val="621192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pPr>
                <a:defRPr/>
              </a:pPr>
              <a:t>88</a:t>
            </a:fld>
            <a:endParaRPr lang="el-GR"/>
          </a:p>
        </p:txBody>
      </p:sp>
    </p:spTree>
    <p:extLst>
      <p:ext uri="{BB962C8B-B14F-4D97-AF65-F5344CB8AC3E}">
        <p14:creationId xmlns:p14="http://schemas.microsoft.com/office/powerpoint/2010/main" val="3896636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102</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103</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104</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105</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107</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108</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412875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023518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6491294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2515999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318112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56724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6382553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7734601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54014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spcBef>
                <a:spcPts val="1200"/>
              </a:spcBef>
              <a:defRPr sz="2400"/>
            </a:lvl1pPr>
            <a:lvl2pPr>
              <a:defRPr sz="2200"/>
            </a:lvl2pPr>
            <a:lvl3pPr>
              <a:defRPr sz="2000"/>
            </a:lvl3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0293657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01719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6B2C052-EC1E-4CF0-95B5-482407916A6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23436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97715F-8C98-48F8-99A3-AA8F040ACC1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14407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930D3F8-AA93-4568-B6F7-5217DCB36C41}"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63667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600200"/>
            <a:ext cx="4038600" cy="4525963"/>
          </a:xfrm>
        </p:spPr>
        <p:txBody>
          <a:bodyPr/>
          <a:lstStyle/>
          <a:p>
            <a:pPr lvl="0"/>
            <a:endParaRPr lang="el-GR"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9E2820-62AF-4F34-9F91-5156F5B5A0C9}"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39136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7104740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90013598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6861517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626340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09963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8724400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6817335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6065314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2654766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190370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theme" Target="../theme/theme3.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621352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4917853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commons.wikimedia.org/wiki/File:Sphygmomanometer.jpg" TargetMode="External"/><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hyperlink" Target="http://commons.wikimedia.org/wiki/User:Saperaud" TargetMode="External"/></Relationships>
</file>

<file path=ppt/slides/_rels/slide102.xml.rels><?xml version="1.0" encoding="UTF-8" standalone="yes"?>
<Relationships xmlns="http://schemas.openxmlformats.org/package/2006/relationships"><Relationship Id="rId2" Type="http://schemas.openxmlformats.org/officeDocument/2006/relationships/hyperlink" Target="http://www.statistics.gr/portal/page/portal/ESYE"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jpeg"/></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28.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commons.wikimedia.org/wiki/File:Burger_homemade_1.jpg" TargetMode="External"/><Relationship Id="rId13" Type="http://schemas.openxmlformats.org/officeDocument/2006/relationships/hyperlink" Target="http://en.wikipedia.org/wiki/File:Marlboro4wiki2.JPG" TargetMode="External"/><Relationship Id="rId3" Type="http://schemas.openxmlformats.org/officeDocument/2006/relationships/hyperlink" Target="http://www.fotopedia.com/items/flickr-3829063385" TargetMode="External"/><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hyperlink" Target="http://creativecommons.org/licenses/by/2.0/" TargetMode="External"/><Relationship Id="rId10" Type="http://schemas.openxmlformats.org/officeDocument/2006/relationships/hyperlink" Target="http://creativecommons.org/licenses/by/3.0/deed.en" TargetMode="External"/><Relationship Id="rId4" Type="http://schemas.openxmlformats.org/officeDocument/2006/relationships/hyperlink" Target="https://www.flickr.com/photos/78428166@N00" TargetMode="External"/><Relationship Id="rId9" Type="http://schemas.openxmlformats.org/officeDocument/2006/relationships/hyperlink" Target="http://commons.wikimedia.org/wiki/User:Thogru" TargetMode="External"/><Relationship Id="rId14" Type="http://schemas.openxmlformats.org/officeDocument/2006/relationships/hyperlink" Target="http://creativecommons.org/licenses/by-sa/3.0/deed.e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Blausen_0486_HighBloodPressure_01.pn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creativecommons.org/licenses/by/3.0/deed.e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openclipart.org/detail/170116/kidney-by-azex" TargetMode="Externa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openclipart.org/user-detail/azex"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flickr.com/photos/tvanardenne/5390922928/"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creativecommons.org/licenses/by-nc-nd/2.0/"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en.wikipedia.org/wiki/File:Alex_CM4000.jpg"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hyperlink" Target="http://creativecommons.org/licenses/by-sa/3.0/deed.en"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fotocommunity.com/pc/pc/display/25700350"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creativecommons.org/licenses/by-nc-sa/2.0/de/deed.en" TargetMode="External"/><Relationship Id="rId4" Type="http://schemas.openxmlformats.org/officeDocument/2006/relationships/hyperlink" Target="http://www.fotocommunity.com/photographer/irmaiden/1731580"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commons.wikimedia.org/wiki/File:Running_Man_Kyle_Cassidy.jpg"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J_Milburn"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commons.wikimedia.org/wiki/File:Salt_shaker_on_white_background.jpg" TargetMode="External"/><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hyperlink" Target="http://creativecommons.org/licenses/by/2.0/deed.en" TargetMode="External"/><Relationship Id="rId4" Type="http://schemas.openxmlformats.org/officeDocument/2006/relationships/hyperlink" Target="http://commons.wikimedia.org/wiki/User:Cloveapple"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en.wikipedia.org/wiki/File:Cognac_glass_-_tulip_shaped.JPG" TargetMode="External"/><Relationship Id="rId7" Type="http://schemas.openxmlformats.org/officeDocument/2006/relationships/hyperlink" Target="https://creativecommons.org/licenses/by-nc-sa/2.0/" TargetMode="External"/><Relationship Id="rId12" Type="http://schemas.openxmlformats.org/officeDocument/2006/relationships/hyperlink" Target="http://creativecommons.org/licenses/by-sa/3.0/deed.en" TargetMode="Externa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hyperlink" Target="https://www.flickr.com/photos/fredchiang/" TargetMode="External"/><Relationship Id="rId11" Type="http://schemas.openxmlformats.org/officeDocument/2006/relationships/hyperlink" Target="http://commons.wikimedia.org/wiki/User:Fluff" TargetMode="External"/><Relationship Id="rId5" Type="http://schemas.openxmlformats.org/officeDocument/2006/relationships/hyperlink" Target="http://www.flickr.com/photos/fredchiang/2634006152/" TargetMode="External"/><Relationship Id="rId10" Type="http://schemas.openxmlformats.org/officeDocument/2006/relationships/hyperlink" Target="http://commons.wikimedia.org/wiki/File:Shot_glass_with_Fishermans_friend.jpg" TargetMode="External"/><Relationship Id="rId4" Type="http://schemas.openxmlformats.org/officeDocument/2006/relationships/image" Target="../media/image18.jpeg"/><Relationship Id="rId9" Type="http://schemas.openxmlformats.org/officeDocument/2006/relationships/image" Target="../media/image20.jpeg"/></Relationships>
</file>

<file path=ppt/slides/_rels/slide65.xml.rels><?xml version="1.0" encoding="UTF-8" standalone="yes"?>
<Relationships xmlns="http://schemas.openxmlformats.org/package/2006/relationships"><Relationship Id="rId3" Type="http://schemas.openxmlformats.org/officeDocument/2006/relationships/hyperlink" Target="http://commons.wikimedia.org/wiki/File:Ecologically_grown_vegetables.jpg"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creativecommons.org/licenses/by-sa/3.0/deed.en"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commons.wikimedia.org/wiki/File:VariousPills.jpg" TargetMode="External"/><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Chaos"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http://commons.wikimedia.org/wiki/User:EhJJ" TargetMode="External"/><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hyperlink" Target="http://commons.wikimedia.org/wiki/File:Atherosclerosis_diagram.gif" TargetMode="External"/><Relationship Id="rId5" Type="http://schemas.openxmlformats.org/officeDocument/2006/relationships/hyperlink" Target="http://commons.wikimedia.org/wiki/User:Dake" TargetMode="External"/><Relationship Id="rId4" Type="http://schemas.openxmlformats.org/officeDocument/2006/relationships/hyperlink" Target="http://commons.wikimedia.org/wiki/File:Heart_vsd.svg"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hyperlink" Target="http://creativecommons.org/licenses/by/3.0/deed.en" TargetMode="External"/><Relationship Id="rId3" Type="http://schemas.openxmlformats.org/officeDocument/2006/relationships/hyperlink" Target="http://en.wikipedia.org/wiki/File:Cerebral_aneurysm_NIH.jpg" TargetMode="External"/><Relationship Id="rId7" Type="http://schemas.openxmlformats.org/officeDocument/2006/relationships/hyperlink" Target="http://en.wikipedia.org/wiki/File:Blausen_0088_BloodClot.png" TargetMode="External"/><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en.wikipedia.org/wiki/File:Cerebellar_aneurysm.png" TargetMode="External"/><Relationship Id="rId4" Type="http://schemas.openxmlformats.org/officeDocument/2006/relationships/image" Target="../media/image25.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Παθολογική Νοσηλευτική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2"/>
            <a:ext cx="6400800" cy="2173139"/>
          </a:xfrm>
        </p:spPr>
        <p:txBody>
          <a:bodyPr>
            <a:normAutofit/>
          </a:bodyPr>
          <a:lstStyle/>
          <a:p>
            <a:pPr>
              <a:spcBef>
                <a:spcPts val="0"/>
              </a:spcBef>
              <a:spcAft>
                <a:spcPts val="1200"/>
              </a:spcAft>
            </a:pPr>
            <a:r>
              <a:rPr lang="el-GR" sz="2800" b="1" smtClean="0"/>
              <a:t>Ενότητα 3</a:t>
            </a:r>
            <a:r>
              <a:rPr lang="el-GR" sz="2800" smtClean="0"/>
              <a:t>:</a:t>
            </a:r>
            <a:r>
              <a:rPr lang="en-US" sz="2800" dirty="0" smtClean="0"/>
              <a:t> </a:t>
            </a:r>
            <a:r>
              <a:rPr lang="el-GR" sz="2800" dirty="0"/>
              <a:t>Αρτηριακή </a:t>
            </a:r>
            <a:r>
              <a:rPr lang="el-GR" sz="2800" dirty="0" smtClean="0"/>
              <a:t>Υπέρταση</a:t>
            </a:r>
            <a:endParaRPr lang="el-GR" sz="2800" dirty="0"/>
          </a:p>
          <a:p>
            <a:r>
              <a:rPr lang="el-GR" sz="2400" dirty="0" err="1"/>
              <a:t>Νικολέττα</a:t>
            </a:r>
            <a:r>
              <a:rPr lang="el-GR" sz="2400" dirty="0"/>
              <a:t> </a:t>
            </a:r>
            <a:r>
              <a:rPr lang="el-GR" sz="2400" dirty="0" err="1"/>
              <a:t>Μάργαρη</a:t>
            </a:r>
            <a:r>
              <a:rPr lang="el-GR" sz="2400" dirty="0"/>
              <a:t> (</a:t>
            </a:r>
            <a:r>
              <a:rPr lang="en-US" sz="2400" dirty="0"/>
              <a:t>RN, PhD, MSc)</a:t>
            </a:r>
            <a:endParaRPr lang="el-GR" sz="2400" dirty="0"/>
          </a:p>
          <a:p>
            <a:pPr>
              <a:spcBef>
                <a:spcPts val="0"/>
              </a:spcBef>
            </a:pPr>
            <a:r>
              <a:rPr lang="el-GR" sz="2400" dirty="0" smtClean="0"/>
              <a:t>Τμήμα Νοσηλευτικής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4" name="Table 3"/>
          <p:cNvGraphicFramePr>
            <a:graphicFrameLocks noGrp="1"/>
          </p:cNvGraphicFramePr>
          <p:nvPr>
            <p:extLst>
              <p:ext uri="{D42A27DB-BD31-4B8C-83A1-F6EECF244321}">
                <p14:modId xmlns:p14="http://schemas.microsoft.com/office/powerpoint/2010/main" val="1246859691"/>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428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Περιφερικές αντιστάσεις</a:t>
            </a:r>
          </a:p>
        </p:txBody>
      </p:sp>
      <p:sp>
        <p:nvSpPr>
          <p:cNvPr id="3" name="Θέση περιεχομένου 2"/>
          <p:cNvSpPr>
            <a:spLocks noGrp="1"/>
          </p:cNvSpPr>
          <p:nvPr>
            <p:ph idx="1"/>
          </p:nvPr>
        </p:nvSpPr>
        <p:spPr/>
        <p:txBody>
          <a:bodyPr/>
          <a:lstStyle/>
          <a:p>
            <a:pPr marL="0" indent="0">
              <a:buNone/>
            </a:pPr>
            <a:r>
              <a:rPr lang="el-GR" dirty="0"/>
              <a:t>Τα </a:t>
            </a:r>
            <a:r>
              <a:rPr lang="el-GR" dirty="0" err="1"/>
              <a:t>αρτηρίδα</a:t>
            </a:r>
            <a:r>
              <a:rPr lang="el-GR" dirty="0"/>
              <a:t> ρυθμίζουν τις περιφερικές αντιστάσεις μέσω μεταβολής της διαμέτρου τους ως απάντηση σε ερεθίσματα όπως:</a:t>
            </a:r>
          </a:p>
          <a:p>
            <a:r>
              <a:rPr lang="el-GR" dirty="0"/>
              <a:t>Διέγερση συμπαθητικού νευρικού </a:t>
            </a:r>
            <a:r>
              <a:rPr lang="el-GR" dirty="0" smtClean="0"/>
              <a:t>συστήματος,</a:t>
            </a:r>
            <a:endParaRPr lang="el-GR" dirty="0"/>
          </a:p>
          <a:p>
            <a:r>
              <a:rPr lang="el-GR" dirty="0"/>
              <a:t>Αδρεναλίνη, </a:t>
            </a:r>
            <a:r>
              <a:rPr lang="el-GR" dirty="0" err="1"/>
              <a:t>νοραδρεναλίνη</a:t>
            </a:r>
            <a:r>
              <a:rPr lang="el-GR" dirty="0"/>
              <a:t> : εκκρίνονται από τα </a:t>
            </a:r>
            <a:r>
              <a:rPr lang="el-GR" dirty="0" smtClean="0"/>
              <a:t>επινεφρίδια,</a:t>
            </a:r>
            <a:endParaRPr lang="el-GR" dirty="0"/>
          </a:p>
          <a:p>
            <a:r>
              <a:rPr lang="el-GR" dirty="0"/>
              <a:t>Σύστημα </a:t>
            </a:r>
            <a:r>
              <a:rPr lang="el-GR" dirty="0" err="1"/>
              <a:t>ρενίνης</a:t>
            </a:r>
            <a:r>
              <a:rPr lang="el-GR" dirty="0"/>
              <a:t> </a:t>
            </a:r>
            <a:r>
              <a:rPr lang="el-GR" dirty="0" err="1" smtClean="0"/>
              <a:t>αγγειοτενσίνης</a:t>
            </a:r>
            <a:r>
              <a:rPr lang="el-GR" dirty="0" smtClean="0"/>
              <a:t>,</a:t>
            </a:r>
            <a:endParaRPr lang="el-GR" dirty="0"/>
          </a:p>
          <a:p>
            <a:r>
              <a:rPr lang="el-GR" dirty="0"/>
              <a:t>Κολπικό </a:t>
            </a:r>
            <a:r>
              <a:rPr lang="el-GR" dirty="0" err="1"/>
              <a:t>νατριουρητικό</a:t>
            </a:r>
            <a:r>
              <a:rPr lang="el-GR" dirty="0"/>
              <a:t> πεπτίδιο (μειώνει την ΑΠ</a:t>
            </a:r>
            <a:r>
              <a:rPr lang="el-GR" dirty="0" smtClean="0"/>
              <a:t>),</a:t>
            </a:r>
            <a:endParaRPr lang="el-GR" dirty="0"/>
          </a:p>
          <a:p>
            <a:r>
              <a:rPr lang="el-GR" dirty="0" err="1"/>
              <a:t>Αντιδιουρητική</a:t>
            </a:r>
            <a:r>
              <a:rPr lang="el-GR" dirty="0"/>
              <a:t> </a:t>
            </a:r>
            <a:r>
              <a:rPr lang="el-GR" dirty="0" smtClean="0"/>
              <a:t>ορμόνη.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76709348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Πώς μετριέται η αρτηριακή πίεση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457200" y="1628800"/>
            <a:ext cx="8229600" cy="4608512"/>
          </a:xfrm>
        </p:spPr>
        <p:txBody>
          <a:bodyPr/>
          <a:lstStyle/>
          <a:p>
            <a:r>
              <a:rPr lang="el-GR" dirty="0"/>
              <a:t>Την πρώτη φορά θα μετρήσουμε την πίεση και στα δύο χέρια και θα λάβουμε υπόψη την υψηλότερη μέτρηση. Αυτή συνήθως είναι στο δεξί χέρι και όχι στο αριστερό («της καρδιάς») όπως πιστεύουν οι περισσότεροι. Καλό είναι να μετράμε την πίεση στον βραχίονα και όχι στον καρπό ή το δάκτυλο. </a:t>
            </a:r>
          </a:p>
          <a:p>
            <a:r>
              <a:rPr lang="el-GR" dirty="0"/>
              <a:t>Συνήθως πολλοί μετρούν τη πίεσή τους όταν δεν νιώθουν καλά, όταν εκνευριστούν ή έχουν πονοκέφαλο κ.λπ. Αυτό είναι εντελώς λάθος και δεν ανταποκρίνεται στην πραγματική τους πίεση.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99</a:t>
            </a:fld>
            <a:endParaRPr lang="el-GR"/>
          </a:p>
        </p:txBody>
      </p:sp>
    </p:spTree>
    <p:extLst>
      <p:ext uri="{BB962C8B-B14F-4D97-AF65-F5344CB8AC3E}">
        <p14:creationId xmlns:p14="http://schemas.microsoft.com/office/powerpoint/2010/main" val="98200237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Προβλήματα στην μέτρηση της αρτηριακής πίεσης</a:t>
            </a:r>
            <a:endParaRPr lang="el-GR" dirty="0"/>
          </a:p>
        </p:txBody>
      </p:sp>
      <p:sp>
        <p:nvSpPr>
          <p:cNvPr id="3" name="Θέση περιεχομένου 2"/>
          <p:cNvSpPr>
            <a:spLocks noGrp="1"/>
          </p:cNvSpPr>
          <p:nvPr>
            <p:ph idx="1"/>
          </p:nvPr>
        </p:nvSpPr>
        <p:spPr/>
        <p:txBody>
          <a:bodyPr/>
          <a:lstStyle/>
          <a:p>
            <a:r>
              <a:rPr lang="el-GR" dirty="0"/>
              <a:t>Σχετιζόμενα με το σφυγμομανόμετρο </a:t>
            </a:r>
            <a:r>
              <a:rPr lang="el-GR" dirty="0" smtClean="0"/>
              <a:t>σφάλμα,</a:t>
            </a:r>
            <a:endParaRPr lang="el-GR" dirty="0"/>
          </a:p>
          <a:p>
            <a:r>
              <a:rPr lang="el-GR" dirty="0"/>
              <a:t>Μέγεθος </a:t>
            </a:r>
            <a:r>
              <a:rPr lang="el-GR" dirty="0" smtClean="0"/>
              <a:t>περιχειρίδας,</a:t>
            </a:r>
            <a:endParaRPr lang="el-GR" dirty="0"/>
          </a:p>
          <a:p>
            <a:r>
              <a:rPr lang="el-GR" dirty="0"/>
              <a:t>Σφάλματα του </a:t>
            </a:r>
            <a:r>
              <a:rPr lang="el-GR" dirty="0" smtClean="0"/>
              <a:t>παρατηρητή,</a:t>
            </a:r>
            <a:endParaRPr lang="el-GR" dirty="0"/>
          </a:p>
          <a:p>
            <a:r>
              <a:rPr lang="el-GR" dirty="0"/>
              <a:t>Μεταβλητότητα (</a:t>
            </a:r>
            <a:r>
              <a:rPr lang="el-GR" dirty="0" err="1"/>
              <a:t>stress</a:t>
            </a:r>
            <a:r>
              <a:rPr lang="el-GR" dirty="0" smtClean="0"/>
              <a:t>),</a:t>
            </a:r>
            <a:endParaRPr lang="el-GR" dirty="0"/>
          </a:p>
          <a:p>
            <a:r>
              <a:rPr lang="el-GR" dirty="0"/>
              <a:t>Υπέρταση της λευκής </a:t>
            </a:r>
            <a:r>
              <a:rPr lang="el-GR" dirty="0" smtClean="0"/>
              <a:t>μπλούζας.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100</a:t>
            </a:fld>
            <a:endParaRPr lang="el-G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3808947"/>
            <a:ext cx="3414142" cy="2338283"/>
          </a:xfrm>
          <a:prstGeom prst="rect">
            <a:avLst/>
          </a:prstGeom>
        </p:spPr>
      </p:pic>
      <p:sp>
        <p:nvSpPr>
          <p:cNvPr id="6" name="Rectangle 10"/>
          <p:cNvSpPr/>
          <p:nvPr/>
        </p:nvSpPr>
        <p:spPr>
          <a:xfrm>
            <a:off x="3059832" y="6147230"/>
            <a:ext cx="3485320"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Sphygmomanometer</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by </a:t>
            </a:r>
            <a:endParaRPr lang="en-US" sz="1200" dirty="0">
              <a:solidFill>
                <a:schemeClr val="tx1">
                  <a:lumMod val="75000"/>
                  <a:lumOff val="25000"/>
                </a:schemeClr>
              </a:solidFill>
              <a:latin typeface="+mn-lt"/>
            </a:endParaRPr>
          </a:p>
          <a:p>
            <a:pPr algn="ctr"/>
            <a:r>
              <a:rPr lang="en-US" sz="1200" dirty="0">
                <a:solidFill>
                  <a:schemeClr val="tx1">
                    <a:lumMod val="75000"/>
                    <a:lumOff val="25000"/>
                  </a:schemeClr>
                </a:solidFill>
                <a:latin typeface="+mn-lt"/>
              </a:rPr>
              <a:t>The </a:t>
            </a:r>
            <a:r>
              <a:rPr lang="en-US" sz="1200" dirty="0">
                <a:solidFill>
                  <a:schemeClr val="tx1">
                    <a:lumMod val="75000"/>
                    <a:lumOff val="25000"/>
                  </a:schemeClr>
                </a:solidFill>
                <a:latin typeface="+mn-lt"/>
                <a:hlinkClick r:id="rId4"/>
              </a:rPr>
              <a:t>Saperaud</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available </a:t>
            </a:r>
            <a:r>
              <a:rPr lang="en-US" sz="1200" dirty="0">
                <a:solidFill>
                  <a:schemeClr val="tx1">
                    <a:lumMod val="75000"/>
                    <a:lumOff val="25000"/>
                  </a:schemeClr>
                </a:solidFill>
                <a:latin typeface="+mn-lt"/>
              </a:rPr>
              <a:t>under </a:t>
            </a:r>
            <a:r>
              <a:rPr lang="en-US" sz="1200" dirty="0" smtClean="0">
                <a:solidFill>
                  <a:schemeClr val="tx1">
                    <a:lumMod val="75000"/>
                    <a:lumOff val="25000"/>
                  </a:schemeClr>
                </a:solidFill>
                <a:latin typeface="+mn-lt"/>
              </a:rPr>
              <a:t>public domain</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711953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Βιβλιογραφία</a:t>
            </a:r>
            <a:endParaRPr lang="el-GR" dirty="0"/>
          </a:p>
        </p:txBody>
      </p:sp>
      <p:sp>
        <p:nvSpPr>
          <p:cNvPr id="3" name="Θέση περιεχομένου 2"/>
          <p:cNvSpPr>
            <a:spLocks noGrp="1"/>
          </p:cNvSpPr>
          <p:nvPr>
            <p:ph idx="1"/>
          </p:nvPr>
        </p:nvSpPr>
        <p:spPr/>
        <p:txBody>
          <a:bodyPr>
            <a:normAutofit lnSpcReduction="10000"/>
          </a:bodyPr>
          <a:lstStyle/>
          <a:p>
            <a:r>
              <a:rPr lang="en-US" dirty="0"/>
              <a:t>Priscilla </a:t>
            </a:r>
            <a:r>
              <a:rPr lang="en-US" dirty="0" err="1"/>
              <a:t>lemone</a:t>
            </a:r>
            <a:r>
              <a:rPr lang="en-US" dirty="0"/>
              <a:t>, Karen Burke. </a:t>
            </a:r>
            <a:r>
              <a:rPr lang="el-GR" dirty="0"/>
              <a:t>Νοσηλευτική κριτική σκέψη κατά τη φροντίδα ασθενούς, Λαγός Δημήτριος, Αθήνα 2011</a:t>
            </a:r>
          </a:p>
          <a:p>
            <a:r>
              <a:rPr lang="en-US" dirty="0"/>
              <a:t>Osborn K.S., </a:t>
            </a:r>
            <a:r>
              <a:rPr lang="en-US" dirty="0" err="1"/>
              <a:t>Wraa</a:t>
            </a:r>
            <a:r>
              <a:rPr lang="en-US" dirty="0"/>
              <a:t> C.E., Watson A., </a:t>
            </a:r>
            <a:r>
              <a:rPr lang="el-GR" dirty="0"/>
              <a:t>Παθολογική Χειρουργική Νοσηλευτική , Αθήνα 2012, </a:t>
            </a:r>
            <a:r>
              <a:rPr lang="el-GR" dirty="0" err="1"/>
              <a:t>Εκδ</a:t>
            </a:r>
            <a:r>
              <a:rPr lang="el-GR" dirty="0"/>
              <a:t>. </a:t>
            </a:r>
            <a:r>
              <a:rPr lang="en-US" dirty="0"/>
              <a:t>BROKEN HILL PUBLISHERS LTD </a:t>
            </a:r>
          </a:p>
          <a:p>
            <a:r>
              <a:rPr lang="en-US" dirty="0" err="1"/>
              <a:t>Dewit</a:t>
            </a:r>
            <a:r>
              <a:rPr lang="en-US" dirty="0"/>
              <a:t> Susan C., </a:t>
            </a:r>
            <a:r>
              <a:rPr lang="el-GR" dirty="0"/>
              <a:t>Παθολογική χειρουργική νοσηλευτική, </a:t>
            </a:r>
            <a:r>
              <a:rPr lang="el-GR" dirty="0" err="1"/>
              <a:t>Εκδ</a:t>
            </a:r>
            <a:r>
              <a:rPr lang="el-GR" dirty="0"/>
              <a:t>. </a:t>
            </a:r>
            <a:r>
              <a:rPr lang="en-US" dirty="0"/>
              <a:t>BROKEN HILL PUBLISHERS LTD, </a:t>
            </a:r>
            <a:r>
              <a:rPr lang="el-GR" dirty="0"/>
              <a:t>Αθήνα 2009</a:t>
            </a:r>
          </a:p>
          <a:p>
            <a:r>
              <a:rPr lang="en-US" dirty="0"/>
              <a:t>Donna D. </a:t>
            </a:r>
            <a:r>
              <a:rPr lang="en-US" dirty="0" err="1"/>
              <a:t>Ignatavicius</a:t>
            </a:r>
            <a:r>
              <a:rPr lang="en-US" dirty="0"/>
              <a:t>, M. Linda Workman, </a:t>
            </a:r>
            <a:r>
              <a:rPr lang="el-GR" dirty="0"/>
              <a:t>Παθολογική-Χειρουργική Νοσηλευτική,, </a:t>
            </a:r>
            <a:r>
              <a:rPr lang="el-GR" dirty="0" err="1"/>
              <a:t>Εκδ</a:t>
            </a:r>
            <a:r>
              <a:rPr lang="el-GR" dirty="0"/>
              <a:t>. ΒΗΤΑ ΙΑΤΡΙΚΕΣ ΕΚΔΟΣΕΙΣ ΜΕΠΕ, Αθήνα 2008</a:t>
            </a:r>
          </a:p>
          <a:p>
            <a:r>
              <a:rPr lang="el-GR" dirty="0">
                <a:hlinkClick r:id="rId2"/>
              </a:rPr>
              <a:t>Εθνική Στατιστική Υπηρεσία Ελλάδας (Ε.Σ.Υ.Ε</a:t>
            </a:r>
            <a:r>
              <a:rPr lang="el-GR" dirty="0" smtClean="0">
                <a:hlinkClick r:id="rId2"/>
              </a:rPr>
              <a:t>.)</a:t>
            </a:r>
            <a:r>
              <a:rPr lang="en-US" dirty="0" smtClean="0">
                <a:hlinkClick r:id="rId2"/>
              </a:rPr>
              <a:t> </a:t>
            </a:r>
            <a:r>
              <a:rPr lang="en-US" dirty="0" smtClean="0"/>
              <a:t> </a:t>
            </a:r>
            <a:r>
              <a:rPr lang="el-GR" dirty="0" smtClean="0"/>
              <a:t>Στατιστική </a:t>
            </a:r>
            <a:r>
              <a:rPr lang="el-GR" dirty="0"/>
              <a:t>της φυσικής κίνησης του πληθυσμού της Ελλάδας. Διαχρονικές σειρές (</a:t>
            </a:r>
            <a:r>
              <a:rPr lang="el-GR"/>
              <a:t>2000-2005</a:t>
            </a:r>
            <a:r>
              <a:rPr lang="el-GR"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101</a:t>
            </a:fld>
            <a:endParaRPr lang="el-GR"/>
          </a:p>
        </p:txBody>
      </p:sp>
    </p:spTree>
    <p:extLst>
      <p:ext uri="{BB962C8B-B14F-4D97-AF65-F5344CB8AC3E}">
        <p14:creationId xmlns:p14="http://schemas.microsoft.com/office/powerpoint/2010/main" val="377000038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1408580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400855272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err="1" smtClean="0"/>
              <a:t>Νικολέττα</a:t>
            </a:r>
            <a:r>
              <a:rPr lang="el-GR" sz="2000" dirty="0" smtClean="0"/>
              <a:t> </a:t>
            </a:r>
            <a:r>
              <a:rPr lang="el-GR" sz="2000" dirty="0" err="1" smtClean="0"/>
              <a:t>Μάργαρη</a:t>
            </a:r>
            <a:r>
              <a:rPr lang="el-GR" sz="2000" dirty="0" smtClean="0"/>
              <a:t> </a:t>
            </a:r>
            <a:r>
              <a:rPr lang="el-GR" sz="2000" dirty="0"/>
              <a:t>2014. </a:t>
            </a:r>
            <a:r>
              <a:rPr lang="el-GR" sz="2000" dirty="0" err="1"/>
              <a:t>Νικολέττα</a:t>
            </a:r>
            <a:r>
              <a:rPr lang="el-GR" sz="2000" dirty="0"/>
              <a:t> </a:t>
            </a:r>
            <a:r>
              <a:rPr lang="el-GR" sz="2000" dirty="0" err="1" smtClean="0"/>
              <a:t>Μάργαρη</a:t>
            </a:r>
            <a:r>
              <a:rPr lang="el-GR" sz="2000" dirty="0" smtClean="0"/>
              <a:t>. «Παθολογική Νοσηλευτική (Θ</a:t>
            </a:r>
            <a:r>
              <a:rPr lang="el-GR" sz="2000" dirty="0"/>
              <a:t>). Ενότητα </a:t>
            </a:r>
            <a:r>
              <a:rPr lang="el-GR" sz="2000" dirty="0" smtClean="0"/>
              <a:t>3: Αρτηριακή υπέρταση</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17410790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46233245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106</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2272271"/>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387741704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690064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Αρτηριακή υπέρταση</a:t>
            </a:r>
            <a:endParaRPr lang="el-GR" dirty="0"/>
          </a:p>
        </p:txBody>
      </p:sp>
      <p:sp>
        <p:nvSpPr>
          <p:cNvPr id="3" name="Θέση περιεχομένου 2"/>
          <p:cNvSpPr>
            <a:spLocks noGrp="1"/>
          </p:cNvSpPr>
          <p:nvPr>
            <p:ph idx="1"/>
          </p:nvPr>
        </p:nvSpPr>
        <p:spPr>
          <a:xfrm>
            <a:off x="457200" y="1628800"/>
            <a:ext cx="8229600" cy="4608512"/>
          </a:xfrm>
        </p:spPr>
        <p:txBody>
          <a:bodyPr/>
          <a:lstStyle/>
          <a:p>
            <a:pPr marL="0" indent="0">
              <a:buNone/>
            </a:pPr>
            <a:r>
              <a:rPr lang="el-GR" b="1" dirty="0" smtClean="0"/>
              <a:t>Αρτηριακή υπέρταση </a:t>
            </a:r>
            <a:r>
              <a:rPr lang="el-GR" dirty="0" smtClean="0"/>
              <a:t>είναι</a:t>
            </a:r>
            <a:r>
              <a:rPr lang="en-US" dirty="0" smtClean="0"/>
              <a:t>: </a:t>
            </a:r>
            <a:r>
              <a:rPr lang="el-GR" dirty="0" smtClean="0"/>
              <a:t> </a:t>
            </a:r>
            <a:endParaRPr lang="el-GR" dirty="0"/>
          </a:p>
          <a:p>
            <a:r>
              <a:rPr lang="el-GR" dirty="0"/>
              <a:t>Η σταθερή αύξηση της αρτηριακής πίεσης</a:t>
            </a:r>
          </a:p>
          <a:p>
            <a:pPr lvl="1"/>
            <a:r>
              <a:rPr lang="el-GR" dirty="0" smtClean="0"/>
              <a:t>συστολική </a:t>
            </a:r>
            <a:r>
              <a:rPr lang="el-GR" dirty="0"/>
              <a:t>&gt; από 130-140 mm </a:t>
            </a:r>
            <a:r>
              <a:rPr lang="el-GR" dirty="0" err="1" smtClean="0"/>
              <a:t>Hg</a:t>
            </a:r>
            <a:r>
              <a:rPr lang="el-GR" dirty="0" smtClean="0"/>
              <a:t>,</a:t>
            </a:r>
            <a:endParaRPr lang="el-GR" dirty="0"/>
          </a:p>
          <a:p>
            <a:pPr lvl="1"/>
            <a:r>
              <a:rPr lang="el-GR" dirty="0" smtClean="0"/>
              <a:t>διαστολική </a:t>
            </a:r>
            <a:r>
              <a:rPr lang="el-GR" dirty="0"/>
              <a:t>&gt;από 80-90 mm </a:t>
            </a:r>
            <a:r>
              <a:rPr lang="el-GR" dirty="0" err="1"/>
              <a:t>Hg</a:t>
            </a:r>
            <a:r>
              <a:rPr lang="el-GR" dirty="0"/>
              <a:t>  στους </a:t>
            </a:r>
            <a:r>
              <a:rPr lang="el-GR" dirty="0" smtClean="0"/>
              <a:t>ενήλικες</a:t>
            </a:r>
            <a:r>
              <a:rPr lang="el-GR" dirty="0"/>
              <a:t>. </a:t>
            </a:r>
          </a:p>
          <a:p>
            <a:pPr marL="0" indent="0">
              <a:buNone/>
            </a:pPr>
            <a:r>
              <a:rPr lang="el-GR" dirty="0"/>
              <a:t>Οι τιμές αυτές πρέπει να είναι χαμηλότερες αν το άτομο πάσχει από σακχαρώδη  διαβήτη ή έχει πολλούς παράγοντες κινδύνου της αθηροσκλήρωσης.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341659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Επιδημιολογία αρτηριακής υπέρτασης </a:t>
            </a:r>
            <a:r>
              <a:rPr lang="el-GR" sz="3200" b="0" dirty="0" smtClean="0"/>
              <a:t>(1 από 3)</a:t>
            </a:r>
            <a:endParaRPr lang="el-GR" sz="3200" b="0" dirty="0"/>
          </a:p>
        </p:txBody>
      </p:sp>
      <p:sp>
        <p:nvSpPr>
          <p:cNvPr id="3" name="Θέση περιεχομένου 2"/>
          <p:cNvSpPr>
            <a:spLocks noGrp="1"/>
          </p:cNvSpPr>
          <p:nvPr>
            <p:ph idx="1"/>
          </p:nvPr>
        </p:nvSpPr>
        <p:spPr>
          <a:xfrm>
            <a:off x="457200" y="1628800"/>
            <a:ext cx="8229600" cy="4608512"/>
          </a:xfrm>
        </p:spPr>
        <p:txBody>
          <a:bodyPr/>
          <a:lstStyle/>
          <a:p>
            <a:pPr marL="0" indent="0">
              <a:buNone/>
            </a:pPr>
            <a:r>
              <a:rPr lang="el-GR" dirty="0"/>
              <a:t>Η αρτηριακή υπέρταση είναι νόσος με </a:t>
            </a:r>
            <a:r>
              <a:rPr lang="el-GR" b="1" dirty="0"/>
              <a:t>μεγάλη επίπτωση </a:t>
            </a:r>
            <a:r>
              <a:rPr lang="el-GR" dirty="0"/>
              <a:t>στον καρδιαγγειακό κίνδυνο</a:t>
            </a:r>
            <a:r>
              <a:rPr lang="el-GR" dirty="0" smtClean="0"/>
              <a:t>.</a:t>
            </a:r>
            <a:endParaRPr lang="el-GR" dirty="0"/>
          </a:p>
          <a:p>
            <a:pPr marL="0" indent="0">
              <a:buNone/>
            </a:pPr>
            <a:r>
              <a:rPr lang="el-GR" dirty="0"/>
              <a:t>Συμβάλλει στην εμφάνιση </a:t>
            </a:r>
          </a:p>
          <a:p>
            <a:r>
              <a:rPr lang="el-GR" dirty="0"/>
              <a:t>του 62% των αγγειακών εγκεφαλικών επεισοδίων, </a:t>
            </a:r>
          </a:p>
          <a:p>
            <a:r>
              <a:rPr lang="el-GR" dirty="0"/>
              <a:t>του 49% της στεφανιαίας νόσου και</a:t>
            </a:r>
          </a:p>
          <a:p>
            <a:r>
              <a:rPr lang="el-GR" dirty="0"/>
              <a:t> ευθύνεται για 7,1 εκατομμύρια θανάτους κατ’ </a:t>
            </a:r>
            <a:r>
              <a:rPr lang="el-GR" dirty="0" smtClean="0"/>
              <a:t>έτος.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3906000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Επιδημιολογία αρτηριακής υπέρτασης </a:t>
            </a:r>
            <a:r>
              <a:rPr lang="el-GR" sz="3600" b="0" dirty="0" smtClean="0"/>
              <a:t>(2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a:xfrm>
            <a:off x="457200" y="1556792"/>
            <a:ext cx="8229600" cy="4680520"/>
          </a:xfrm>
        </p:spPr>
        <p:txBody>
          <a:bodyPr/>
          <a:lstStyle/>
          <a:p>
            <a:pPr marL="0" indent="0">
              <a:buNone/>
            </a:pPr>
            <a:r>
              <a:rPr lang="el-GR" dirty="0"/>
              <a:t>Κατανέμεται σε όλες τις ηλικίες με προτίμηση τη μέση ηλικία και αυξάνεται με την  ηλικίας φθάνοντας σε ποσοστό άνω του 90% στους ηλικιωμένους</a:t>
            </a:r>
            <a:r>
              <a:rPr lang="el-GR" dirty="0" smtClean="0"/>
              <a:t>.</a:t>
            </a:r>
            <a:endParaRPr lang="el-GR" dirty="0"/>
          </a:p>
          <a:p>
            <a:pPr marL="0" indent="0">
              <a:buNone/>
            </a:pPr>
            <a:r>
              <a:rPr lang="el-GR" dirty="0" smtClean="0"/>
              <a:t>Το </a:t>
            </a:r>
            <a:r>
              <a:rPr lang="el-GR" dirty="0"/>
              <a:t>συνολικό ποσοστό των υπερτασικών κυμαίνεται από 30-60% στις διάφορες χώρες</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645365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Επιδημιολογία αρτηριακής υπέρτασης </a:t>
            </a:r>
            <a:r>
              <a:rPr lang="el-GR" sz="3600" b="0" dirty="0" smtClean="0"/>
              <a:t>(3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a:xfrm>
            <a:off x="457200" y="1628800"/>
            <a:ext cx="8229600" cy="4608512"/>
          </a:xfrm>
        </p:spPr>
        <p:txBody>
          <a:bodyPr/>
          <a:lstStyle/>
          <a:p>
            <a:r>
              <a:rPr lang="el-GR" dirty="0"/>
              <a:t>Το 2000 ο αριθμός των υπερτασικών υπολογίστηκε σε 972 </a:t>
            </a:r>
            <a:r>
              <a:rPr lang="el-GR" dirty="0" smtClean="0"/>
              <a:t>εκατομμύρια. </a:t>
            </a:r>
            <a:endParaRPr lang="el-GR" dirty="0"/>
          </a:p>
          <a:p>
            <a:r>
              <a:rPr lang="el-GR" dirty="0"/>
              <a:t>το 2025 υπολογίζεται να φθάσουν το 1,52 δισεκατομμύρια.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8727472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Ηλικιωμένοι ασθενείς και αρτηριακή υπέρταση </a:t>
            </a:r>
          </a:p>
        </p:txBody>
      </p:sp>
      <p:sp>
        <p:nvSpPr>
          <p:cNvPr id="3" name="Θέση περιεχομένου 2"/>
          <p:cNvSpPr>
            <a:spLocks noGrp="1"/>
          </p:cNvSpPr>
          <p:nvPr>
            <p:ph idx="1"/>
          </p:nvPr>
        </p:nvSpPr>
        <p:spPr>
          <a:xfrm>
            <a:off x="457200" y="1916832"/>
            <a:ext cx="8229600" cy="4320480"/>
          </a:xfrm>
        </p:spPr>
        <p:txBody>
          <a:bodyPr/>
          <a:lstStyle/>
          <a:p>
            <a:pPr marL="0" indent="0" algn="ctr">
              <a:buNone/>
            </a:pPr>
            <a:r>
              <a:rPr lang="el-GR" dirty="0"/>
              <a:t>Η υπέρταση είναι ίσως η πιο συνήθης αιτία που τα ηλικιωμένα άτομα ζητούν ιατρική βοήθεια ως εξωτερικοί ασθενείς.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4043585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Επιπολασμός</a:t>
            </a:r>
            <a:r>
              <a:rPr lang="el-GR" dirty="0"/>
              <a:t> αρτηριακής υπέρτασης </a:t>
            </a:r>
          </a:p>
        </p:txBody>
      </p:sp>
      <p:sp>
        <p:nvSpPr>
          <p:cNvPr id="3" name="Θέση περιεχομένου 2"/>
          <p:cNvSpPr>
            <a:spLocks noGrp="1"/>
          </p:cNvSpPr>
          <p:nvPr>
            <p:ph idx="1"/>
          </p:nvPr>
        </p:nvSpPr>
        <p:spPr/>
        <p:txBody>
          <a:bodyPr/>
          <a:lstStyle/>
          <a:p>
            <a:r>
              <a:rPr lang="el-GR" dirty="0"/>
              <a:t>Ο </a:t>
            </a:r>
            <a:r>
              <a:rPr lang="el-GR" dirty="0" err="1"/>
              <a:t>επιπολασμός</a:t>
            </a:r>
            <a:r>
              <a:rPr lang="el-GR" dirty="0"/>
              <a:t> της αρτηριακής υπέρτασης αυξάνει με την </a:t>
            </a:r>
            <a:r>
              <a:rPr lang="el-GR" b="1" dirty="0"/>
              <a:t>ηλικία.</a:t>
            </a:r>
          </a:p>
          <a:p>
            <a:r>
              <a:rPr lang="el-GR" dirty="0"/>
              <a:t>Αυξάνει στους </a:t>
            </a:r>
            <a:r>
              <a:rPr lang="el-GR" b="1" dirty="0"/>
              <a:t>μαύρους</a:t>
            </a:r>
            <a:r>
              <a:rPr lang="el-GR" dirty="0"/>
              <a:t> και στα </a:t>
            </a:r>
            <a:r>
              <a:rPr lang="el-GR" b="1" dirty="0"/>
              <a:t>λιγότερο μορφωμένα </a:t>
            </a:r>
            <a:r>
              <a:rPr lang="el-GR" dirty="0"/>
              <a:t>άτομα σε σύγκριση με τα μορφωμένα καθώς και στις χαμηλότερες κοινωνικοοικονομικές ομάδες</a:t>
            </a:r>
          </a:p>
          <a:p>
            <a:r>
              <a:rPr lang="el-GR" dirty="0"/>
              <a:t>Στους νέους, μετά την εφηβεία και στα πρώτα χρόνια της μέσης ηλικίας ο </a:t>
            </a:r>
            <a:r>
              <a:rPr lang="el-GR" dirty="0" err="1"/>
              <a:t>επιπολασμός</a:t>
            </a:r>
            <a:r>
              <a:rPr lang="el-GR" dirty="0"/>
              <a:t> της αρτηριακής υπέρτασης είναι υψηλότερος </a:t>
            </a:r>
            <a:r>
              <a:rPr lang="el-GR" b="1" dirty="0"/>
              <a:t>στους άνδρες </a:t>
            </a:r>
            <a:r>
              <a:rPr lang="el-GR" dirty="0"/>
              <a:t>από ότι στις γυναίκες. </a:t>
            </a:r>
          </a:p>
          <a:p>
            <a:r>
              <a:rPr lang="el-GR" dirty="0"/>
              <a:t>Αργότερα όμως κατά τη χρονική περίοδο της </a:t>
            </a:r>
            <a:r>
              <a:rPr lang="el-GR" b="1" dirty="0"/>
              <a:t>εμμηνόπαυσης </a:t>
            </a:r>
            <a:r>
              <a:rPr lang="el-GR" dirty="0"/>
              <a:t>συμβαίνει το αντίθετο.</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1254986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Παθογένεια υπέρτασης</a:t>
            </a:r>
          </a:p>
        </p:txBody>
      </p:sp>
      <p:sp>
        <p:nvSpPr>
          <p:cNvPr id="3" name="Θέση περιεχομένου 2"/>
          <p:cNvSpPr>
            <a:spLocks noGrp="1"/>
          </p:cNvSpPr>
          <p:nvPr>
            <p:ph idx="1"/>
          </p:nvPr>
        </p:nvSpPr>
        <p:spPr>
          <a:xfrm>
            <a:off x="457200" y="1628800"/>
            <a:ext cx="8229600" cy="4608512"/>
          </a:xfrm>
        </p:spPr>
        <p:txBody>
          <a:bodyPr/>
          <a:lstStyle/>
          <a:p>
            <a:r>
              <a:rPr lang="el-GR" dirty="0"/>
              <a:t>Στο 80-85% % των περιπτώσεων η υπέρταση είναι αγνώστου αιτιολογίας και ονομάζεται </a:t>
            </a:r>
            <a:r>
              <a:rPr lang="el-GR" b="1" dirty="0"/>
              <a:t>ιδιοπαθής ή πρωτοπαθής</a:t>
            </a:r>
            <a:r>
              <a:rPr lang="el-GR" b="1" dirty="0" smtClean="0"/>
              <a:t>.</a:t>
            </a:r>
            <a:endParaRPr lang="el-GR" b="1" dirty="0"/>
          </a:p>
          <a:p>
            <a:r>
              <a:rPr lang="el-GR" dirty="0"/>
              <a:t>Η </a:t>
            </a:r>
            <a:r>
              <a:rPr lang="el-GR" b="1" dirty="0"/>
              <a:t>δευτεροπαθή υπέρταση </a:t>
            </a:r>
            <a:r>
              <a:rPr lang="el-GR" dirty="0"/>
              <a:t>που οφείλεται σε γνωστές αιτίες.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28900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Παράγοντες κινδύνου πρωτοπαθούς υπέρτασης</a:t>
            </a:r>
          </a:p>
        </p:txBody>
      </p:sp>
      <p:sp>
        <p:nvSpPr>
          <p:cNvPr id="3" name="Θέση περιεχομένου 2"/>
          <p:cNvSpPr>
            <a:spLocks noGrp="1"/>
          </p:cNvSpPr>
          <p:nvPr>
            <p:ph idx="1"/>
          </p:nvPr>
        </p:nvSpPr>
        <p:spPr/>
        <p:txBody>
          <a:bodyPr>
            <a:normAutofit fontScale="92500" lnSpcReduction="20000"/>
          </a:bodyPr>
          <a:lstStyle/>
          <a:p>
            <a:r>
              <a:rPr lang="el-GR" b="1" dirty="0"/>
              <a:t>Οικογενειακό ιστορικό.</a:t>
            </a:r>
            <a:r>
              <a:rPr lang="el-GR" dirty="0"/>
              <a:t> Γενετική Προδιάθεση 30%-40%. Σχετίζονται γονίδια που εμπλέκονται στο σύστημα </a:t>
            </a:r>
            <a:r>
              <a:rPr lang="el-GR" dirty="0" err="1"/>
              <a:t>ρενίνης</a:t>
            </a:r>
            <a:r>
              <a:rPr lang="el-GR" dirty="0"/>
              <a:t>-</a:t>
            </a:r>
            <a:r>
              <a:rPr lang="el-GR" dirty="0" err="1"/>
              <a:t>αγγειοτενσίνης</a:t>
            </a:r>
            <a:r>
              <a:rPr lang="el-GR" dirty="0"/>
              <a:t>, στον τόνο των αγγείων, μεταφορά άλατος και ύδατος στους νεφρούς, παχυσαρκία, αντίσταση στην ινσουλίνη.</a:t>
            </a:r>
          </a:p>
          <a:p>
            <a:r>
              <a:rPr lang="el-GR" dirty="0" smtClean="0"/>
              <a:t>Ηλικία, </a:t>
            </a:r>
            <a:endParaRPr lang="el-GR" dirty="0"/>
          </a:p>
          <a:p>
            <a:r>
              <a:rPr lang="el-GR" dirty="0" smtClean="0"/>
              <a:t>Φυλή,</a:t>
            </a:r>
            <a:endParaRPr lang="el-GR" dirty="0"/>
          </a:p>
          <a:p>
            <a:r>
              <a:rPr lang="el-GR" dirty="0"/>
              <a:t>Πρόσληψη </a:t>
            </a:r>
            <a:r>
              <a:rPr lang="el-GR" dirty="0" err="1"/>
              <a:t>μεταλικών</a:t>
            </a:r>
            <a:r>
              <a:rPr lang="el-GR" dirty="0"/>
              <a:t> </a:t>
            </a:r>
            <a:r>
              <a:rPr lang="el-GR" dirty="0" smtClean="0"/>
              <a:t>στοιχείων </a:t>
            </a:r>
          </a:p>
          <a:p>
            <a:pPr marL="0" indent="0">
              <a:buNone/>
            </a:pPr>
            <a:r>
              <a:rPr lang="el-GR" dirty="0" smtClean="0"/>
              <a:t>(</a:t>
            </a:r>
            <a:r>
              <a:rPr lang="el-GR" dirty="0"/>
              <a:t>αλάτων, ιχνοστοιχείων)</a:t>
            </a:r>
          </a:p>
          <a:p>
            <a:r>
              <a:rPr lang="el-GR" dirty="0" smtClean="0"/>
              <a:t>Παχυσαρκία,</a:t>
            </a:r>
            <a:endParaRPr lang="el-GR" dirty="0"/>
          </a:p>
          <a:p>
            <a:r>
              <a:rPr lang="el-GR" dirty="0"/>
              <a:t>Αντίσταση στην </a:t>
            </a:r>
            <a:r>
              <a:rPr lang="el-GR" dirty="0" smtClean="0"/>
              <a:t>ινσουλίνη,</a:t>
            </a:r>
            <a:endParaRPr lang="el-GR" dirty="0"/>
          </a:p>
          <a:p>
            <a:r>
              <a:rPr lang="el-GR" dirty="0"/>
              <a:t>Υπέρμετρη κατανάλωση </a:t>
            </a:r>
            <a:r>
              <a:rPr lang="el-GR" dirty="0" smtClean="0"/>
              <a:t>αλκοόλ,</a:t>
            </a:r>
            <a:endParaRPr lang="el-GR" dirty="0"/>
          </a:p>
          <a:p>
            <a:r>
              <a:rPr lang="el-GR" dirty="0" smtClean="0"/>
              <a:t>Στρες, </a:t>
            </a:r>
            <a:endParaRPr lang="el-GR" dirty="0"/>
          </a:p>
          <a:p>
            <a:r>
              <a:rPr lang="el-GR" dirty="0" smtClean="0"/>
              <a:t>Κάπνισμα.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4248" y="2636912"/>
            <a:ext cx="2011769" cy="1341179"/>
          </a:xfrm>
          <a:prstGeom prst="rect">
            <a:avLst/>
          </a:prstGeom>
        </p:spPr>
      </p:pic>
      <p:sp>
        <p:nvSpPr>
          <p:cNvPr id="6" name="Rectangle 10"/>
          <p:cNvSpPr/>
          <p:nvPr/>
        </p:nvSpPr>
        <p:spPr>
          <a:xfrm>
            <a:off x="5998684" y="4077072"/>
            <a:ext cx="3096344"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A Matched Set</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hlinkClick r:id="rId4"/>
              </a:rPr>
              <a:t>Tony Alter</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rPr>
              <a:t>available </a:t>
            </a:r>
            <a:r>
              <a:rPr lang="en-US" sz="1200" dirty="0">
                <a:solidFill>
                  <a:schemeClr val="tx1">
                    <a:lumMod val="75000"/>
                    <a:lumOff val="25000"/>
                  </a:schemeClr>
                </a:solidFill>
                <a:latin typeface="+mn-lt"/>
              </a:rPr>
              <a:t>under </a:t>
            </a:r>
            <a:r>
              <a:rPr lang="en-US" sz="1200" dirty="0">
                <a:solidFill>
                  <a:schemeClr val="tx1">
                    <a:lumMod val="75000"/>
                    <a:lumOff val="25000"/>
                  </a:schemeClr>
                </a:solidFill>
                <a:latin typeface="+mn-lt"/>
                <a:hlinkClick r:id="rId5"/>
              </a:rPr>
              <a:t>CC BY 2.0</a:t>
            </a:r>
            <a:endParaRPr lang="en-US" sz="1200" dirty="0">
              <a:solidFill>
                <a:schemeClr val="tx1">
                  <a:lumMod val="75000"/>
                  <a:lumOff val="25000"/>
                </a:schemeClr>
              </a:solidFill>
              <a:latin typeface="+mn-lt"/>
            </a:endParaRPr>
          </a:p>
        </p:txBody>
      </p:sp>
      <p:pic>
        <p:nvPicPr>
          <p:cNvPr id="7" name="Εικόνα 6"/>
          <p:cNvPicPr>
            <a:picLocks noChangeAspect="1"/>
          </p:cNvPicPr>
          <p:nvPr/>
        </p:nvPicPr>
        <p:blipFill>
          <a:blip r:embed="rId6" cstate="print">
            <a:extLst>
              <a:ext uri="{BEBA8EAE-BF5A-486C-A8C5-ECC9F3942E4B}">
                <a14:imgProps xmlns:a14="http://schemas.microsoft.com/office/drawing/2010/main">
                  <a14:imgLayer r:embed="rId7">
                    <a14:imgEffect>
                      <a14:backgroundRemoval t="667" b="97667" l="875" r="96375"/>
                    </a14:imgEffect>
                  </a14:imgLayer>
                </a14:imgProps>
              </a:ext>
              <a:ext uri="{28A0092B-C50C-407E-A947-70E740481C1C}">
                <a14:useLocalDpi xmlns:a14="http://schemas.microsoft.com/office/drawing/2010/main" val="0"/>
              </a:ext>
            </a:extLst>
          </a:blip>
          <a:stretch>
            <a:fillRect/>
          </a:stretch>
        </p:blipFill>
        <p:spPr>
          <a:xfrm>
            <a:off x="5239274" y="2339685"/>
            <a:ext cx="1290421" cy="967816"/>
          </a:xfrm>
          <a:prstGeom prst="rect">
            <a:avLst/>
          </a:prstGeom>
        </p:spPr>
      </p:pic>
      <p:sp>
        <p:nvSpPr>
          <p:cNvPr id="8" name="Rectangle 10"/>
          <p:cNvSpPr/>
          <p:nvPr/>
        </p:nvSpPr>
        <p:spPr>
          <a:xfrm>
            <a:off x="5020389" y="3337286"/>
            <a:ext cx="1728192" cy="646331"/>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8"/>
              </a:rPr>
              <a:t>Burger homemade 1</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by </a:t>
            </a:r>
            <a:r>
              <a:rPr lang="en-US" sz="1200" dirty="0" smtClean="0">
                <a:solidFill>
                  <a:schemeClr val="tx1">
                    <a:lumMod val="75000"/>
                    <a:lumOff val="25000"/>
                  </a:schemeClr>
                </a:solidFill>
                <a:latin typeface="+mn-lt"/>
                <a:hlinkClick r:id="rId9"/>
              </a:rPr>
              <a:t>Thogru</a:t>
            </a:r>
            <a:r>
              <a:rPr lang="el-GR"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rPr>
              <a:t>available </a:t>
            </a:r>
            <a:r>
              <a:rPr lang="en-US" sz="1200" dirty="0">
                <a:solidFill>
                  <a:schemeClr val="tx1">
                    <a:lumMod val="75000"/>
                    <a:lumOff val="25000"/>
                  </a:schemeClr>
                </a:solidFill>
                <a:latin typeface="+mn-lt"/>
              </a:rPr>
              <a:t>under </a:t>
            </a:r>
            <a:r>
              <a:rPr lang="en-US" sz="1200" dirty="0">
                <a:solidFill>
                  <a:schemeClr val="tx1">
                    <a:lumMod val="75000"/>
                    <a:lumOff val="25000"/>
                  </a:schemeClr>
                </a:solidFill>
                <a:latin typeface="+mn-lt"/>
                <a:hlinkClick r:id="rId10"/>
              </a:rPr>
              <a:t>CC BY 3.0</a:t>
            </a:r>
            <a:endParaRPr lang="en-US" sz="1200" dirty="0">
              <a:solidFill>
                <a:schemeClr val="tx1">
                  <a:lumMod val="75000"/>
                  <a:lumOff val="25000"/>
                </a:schemeClr>
              </a:solidFill>
              <a:latin typeface="+mn-lt"/>
            </a:endParaRPr>
          </a:p>
        </p:txBody>
      </p:sp>
      <p:pic>
        <p:nvPicPr>
          <p:cNvPr id="9" name="Εικόνα 8"/>
          <p:cNvPicPr>
            <a:picLocks noChangeAspect="1"/>
          </p:cNvPicPr>
          <p:nvPr/>
        </p:nvPicPr>
        <p:blipFill>
          <a:blip r:embed="rId11" cstate="print">
            <a:extLst>
              <a:ext uri="{BEBA8EAE-BF5A-486C-A8C5-ECC9F3942E4B}">
                <a14:imgProps xmlns:a14="http://schemas.microsoft.com/office/drawing/2010/main">
                  <a14:imgLayer r:embed="rId12">
                    <a14:imgEffect>
                      <a14:backgroundRemoval t="1000" b="100000" l="0" r="99375"/>
                    </a14:imgEffect>
                  </a14:imgLayer>
                </a14:imgProps>
              </a:ext>
              <a:ext uri="{28A0092B-C50C-407E-A947-70E740481C1C}">
                <a14:useLocalDpi xmlns:a14="http://schemas.microsoft.com/office/drawing/2010/main" val="0"/>
              </a:ext>
            </a:extLst>
          </a:blip>
          <a:stretch>
            <a:fillRect/>
          </a:stretch>
        </p:blipFill>
        <p:spPr>
          <a:xfrm>
            <a:off x="5102012" y="4082415"/>
            <a:ext cx="1440160" cy="1080120"/>
          </a:xfrm>
          <a:prstGeom prst="rect">
            <a:avLst/>
          </a:prstGeom>
        </p:spPr>
      </p:pic>
      <p:sp>
        <p:nvSpPr>
          <p:cNvPr id="10" name="Rectangle 10"/>
          <p:cNvSpPr/>
          <p:nvPr/>
        </p:nvSpPr>
        <p:spPr>
          <a:xfrm>
            <a:off x="4889350" y="5162534"/>
            <a:ext cx="1990268" cy="646331"/>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13"/>
              </a:rPr>
              <a:t>Marlboro4wiki2</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rPr>
              <a:t>Nikita2706</a:t>
            </a:r>
            <a:r>
              <a:rPr lang="el-GR"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rPr>
              <a:t>available </a:t>
            </a:r>
            <a:r>
              <a:rPr lang="en-US" sz="1200" dirty="0">
                <a:solidFill>
                  <a:schemeClr val="tx1">
                    <a:lumMod val="75000"/>
                    <a:lumOff val="25000"/>
                  </a:schemeClr>
                </a:solidFill>
                <a:latin typeface="+mn-lt"/>
              </a:rPr>
              <a:t>under </a:t>
            </a:r>
            <a:r>
              <a:rPr lang="en-US" sz="1200" dirty="0">
                <a:solidFill>
                  <a:schemeClr val="tx1">
                    <a:lumMod val="75000"/>
                    <a:lumOff val="25000"/>
                  </a:schemeClr>
                </a:solidFill>
                <a:latin typeface="+mn-lt"/>
                <a:hlinkClick r:id="rId14"/>
              </a:rPr>
              <a:t>CC BY-SA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269815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Πρωτοπαθής ή ιδιοπαθής υπέρταση</a:t>
            </a:r>
            <a:endParaRPr lang="el-GR" dirty="0"/>
          </a:p>
        </p:txBody>
      </p:sp>
      <p:sp>
        <p:nvSpPr>
          <p:cNvPr id="3" name="Θέση περιεχομένου 2"/>
          <p:cNvSpPr>
            <a:spLocks noGrp="1"/>
          </p:cNvSpPr>
          <p:nvPr>
            <p:ph idx="1"/>
          </p:nvPr>
        </p:nvSpPr>
        <p:spPr>
          <a:xfrm>
            <a:off x="457200" y="1196752"/>
            <a:ext cx="8229600" cy="576064"/>
          </a:xfrm>
        </p:spPr>
        <p:txBody>
          <a:bodyPr/>
          <a:lstStyle/>
          <a:p>
            <a:pPr marL="0" indent="0" algn="ctr">
              <a:buNone/>
            </a:pPr>
            <a:r>
              <a:rPr lang="el-GR" b="1" dirty="0" smtClean="0"/>
              <a:t>Φυσική ιστορία αθεράπευτης πρωτοπαθούς υπέρτασης</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
        <p:nvSpPr>
          <p:cNvPr id="5" name="Θέση περιεχομένου 2"/>
          <p:cNvSpPr txBox="1">
            <a:spLocks/>
          </p:cNvSpPr>
          <p:nvPr/>
        </p:nvSpPr>
        <p:spPr>
          <a:xfrm>
            <a:off x="2555776" y="1844824"/>
            <a:ext cx="3744416" cy="43204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000" dirty="0" err="1" smtClean="0"/>
              <a:t>Κληρονομικότης</a:t>
            </a:r>
            <a:r>
              <a:rPr lang="el-GR" sz="2000" dirty="0" smtClean="0"/>
              <a:t> - Περιβάλλον</a:t>
            </a:r>
            <a:endParaRPr lang="el-GR" sz="2000" dirty="0"/>
          </a:p>
        </p:txBody>
      </p:sp>
      <p:cxnSp>
        <p:nvCxnSpPr>
          <p:cNvPr id="7" name="Ευθύγραμμο βέλος σύνδεσης 6" title="βέλος "/>
          <p:cNvCxnSpPr>
            <a:stCxn id="5" idx="2"/>
            <a:endCxn id="8" idx="0"/>
          </p:cNvCxnSpPr>
          <p:nvPr/>
        </p:nvCxnSpPr>
        <p:spPr>
          <a:xfrm>
            <a:off x="4427984" y="2276872"/>
            <a:ext cx="0" cy="1467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Θέση περιεχομένου 2"/>
          <p:cNvSpPr txBox="1">
            <a:spLocks/>
          </p:cNvSpPr>
          <p:nvPr/>
        </p:nvSpPr>
        <p:spPr>
          <a:xfrm>
            <a:off x="2555776" y="2423582"/>
            <a:ext cx="3744416" cy="43204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000" dirty="0" err="1" smtClean="0"/>
              <a:t>Προϋπέρταση</a:t>
            </a:r>
            <a:r>
              <a:rPr lang="el-GR" sz="2000" dirty="0" smtClean="0"/>
              <a:t> </a:t>
            </a:r>
            <a:endParaRPr lang="el-GR" sz="2000" dirty="0"/>
          </a:p>
        </p:txBody>
      </p:sp>
      <p:cxnSp>
        <p:nvCxnSpPr>
          <p:cNvPr id="11" name="Ευθύγραμμο βέλος σύνδεσης 10" title="βέλος "/>
          <p:cNvCxnSpPr>
            <a:stCxn id="8" idx="2"/>
            <a:endCxn id="13" idx="0"/>
          </p:cNvCxnSpPr>
          <p:nvPr/>
        </p:nvCxnSpPr>
        <p:spPr>
          <a:xfrm>
            <a:off x="4427984" y="2855630"/>
            <a:ext cx="1670" cy="2133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Θέση περιεχομένου 2"/>
          <p:cNvSpPr txBox="1">
            <a:spLocks/>
          </p:cNvSpPr>
          <p:nvPr/>
        </p:nvSpPr>
        <p:spPr>
          <a:xfrm>
            <a:off x="2557446" y="3068960"/>
            <a:ext cx="3744416" cy="43204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000" dirty="0" smtClean="0"/>
              <a:t>Πρώιμη υπέρταση</a:t>
            </a:r>
            <a:endParaRPr lang="el-GR" sz="2000" dirty="0"/>
          </a:p>
        </p:txBody>
      </p:sp>
      <p:cxnSp>
        <p:nvCxnSpPr>
          <p:cNvPr id="17" name="Ευθύγραμμο βέλος σύνδεσης 16" title="βέλος "/>
          <p:cNvCxnSpPr>
            <a:stCxn id="13" idx="2"/>
            <a:endCxn id="19" idx="0"/>
          </p:cNvCxnSpPr>
          <p:nvPr/>
        </p:nvCxnSpPr>
        <p:spPr>
          <a:xfrm>
            <a:off x="4429654" y="3501008"/>
            <a:ext cx="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Θέση περιεχομένου 2"/>
          <p:cNvSpPr txBox="1">
            <a:spLocks/>
          </p:cNvSpPr>
          <p:nvPr/>
        </p:nvSpPr>
        <p:spPr>
          <a:xfrm>
            <a:off x="2557446" y="3789040"/>
            <a:ext cx="3744416" cy="43204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000" dirty="0" smtClean="0"/>
              <a:t>Εγκατεστημένη υπέρταση</a:t>
            </a:r>
            <a:endParaRPr lang="el-GR" sz="2000" dirty="0"/>
          </a:p>
        </p:txBody>
      </p:sp>
      <p:cxnSp>
        <p:nvCxnSpPr>
          <p:cNvPr id="27" name="Ευθύγραμμο βέλος σύνδεσης 26" title="βέλος "/>
          <p:cNvCxnSpPr>
            <a:stCxn id="19" idx="2"/>
            <a:endCxn id="29" idx="0"/>
          </p:cNvCxnSpPr>
          <p:nvPr/>
        </p:nvCxnSpPr>
        <p:spPr>
          <a:xfrm flipH="1">
            <a:off x="2402632" y="4221088"/>
            <a:ext cx="2027022"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Θέση περιεχομένου 2"/>
          <p:cNvSpPr txBox="1">
            <a:spLocks/>
          </p:cNvSpPr>
          <p:nvPr/>
        </p:nvSpPr>
        <p:spPr>
          <a:xfrm>
            <a:off x="1178496" y="4581128"/>
            <a:ext cx="2448272" cy="43204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000" dirty="0" smtClean="0"/>
              <a:t>Μη επιλεγμένη</a:t>
            </a:r>
            <a:endParaRPr lang="el-GR" sz="2000" dirty="0"/>
          </a:p>
        </p:txBody>
      </p:sp>
      <p:cxnSp>
        <p:nvCxnSpPr>
          <p:cNvPr id="33" name="Ευθύγραμμο βέλος σύνδεσης 32" title="βέλος "/>
          <p:cNvCxnSpPr>
            <a:stCxn id="19" idx="2"/>
            <a:endCxn id="36" idx="0"/>
          </p:cNvCxnSpPr>
          <p:nvPr/>
        </p:nvCxnSpPr>
        <p:spPr>
          <a:xfrm>
            <a:off x="4429654" y="4221088"/>
            <a:ext cx="1942546" cy="4062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Θέση περιεχομένου 2"/>
          <p:cNvSpPr txBox="1">
            <a:spLocks/>
          </p:cNvSpPr>
          <p:nvPr/>
        </p:nvSpPr>
        <p:spPr>
          <a:xfrm>
            <a:off x="5148064" y="4627322"/>
            <a:ext cx="2448272" cy="432048"/>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2000" dirty="0"/>
              <a:t>Ε</a:t>
            </a:r>
            <a:r>
              <a:rPr lang="el-GR" sz="2000" dirty="0" smtClean="0"/>
              <a:t>πιλεγμένη</a:t>
            </a:r>
            <a:endParaRPr lang="el-GR" sz="2000" dirty="0"/>
          </a:p>
        </p:txBody>
      </p:sp>
      <p:cxnSp>
        <p:nvCxnSpPr>
          <p:cNvPr id="42" name="Ευθύγραμμο βέλος σύνδεσης 41" title="βέλος "/>
          <p:cNvCxnSpPr>
            <a:stCxn id="36" idx="2"/>
            <a:endCxn id="47" idx="0"/>
          </p:cNvCxnSpPr>
          <p:nvPr/>
        </p:nvCxnSpPr>
        <p:spPr>
          <a:xfrm flipH="1">
            <a:off x="1171591" y="5059370"/>
            <a:ext cx="5200609" cy="14480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Θέση περιεχομένου 2"/>
          <p:cNvSpPr txBox="1">
            <a:spLocks/>
          </p:cNvSpPr>
          <p:nvPr/>
        </p:nvSpPr>
        <p:spPr>
          <a:xfrm>
            <a:off x="91471" y="5204172"/>
            <a:ext cx="2160240" cy="57606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sz="1800" dirty="0" smtClean="0"/>
              <a:t>Επιταχυνόμενη – κακοήθης φάση</a:t>
            </a:r>
            <a:endParaRPr lang="el-GR" sz="1800" dirty="0"/>
          </a:p>
        </p:txBody>
      </p:sp>
      <p:cxnSp>
        <p:nvCxnSpPr>
          <p:cNvPr id="50" name="Ευθύγραμμο βέλος σύνδεσης 49" title="βέλος "/>
          <p:cNvCxnSpPr>
            <a:stCxn id="36" idx="2"/>
            <a:endCxn id="53" idx="0"/>
          </p:cNvCxnSpPr>
          <p:nvPr/>
        </p:nvCxnSpPr>
        <p:spPr>
          <a:xfrm flipH="1">
            <a:off x="2848372" y="5059370"/>
            <a:ext cx="3523828" cy="7580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Θέση περιεχομένου 2"/>
          <p:cNvSpPr txBox="1">
            <a:spLocks/>
          </p:cNvSpPr>
          <p:nvPr/>
        </p:nvSpPr>
        <p:spPr>
          <a:xfrm>
            <a:off x="1547664" y="5817420"/>
            <a:ext cx="2601416" cy="893758"/>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Arial" pitchFamily="34" charset="0"/>
              <a:buNone/>
            </a:pPr>
            <a:r>
              <a:rPr lang="el-GR" sz="1800" b="1" dirty="0" smtClean="0"/>
              <a:t>Καρδιακή υπερτροφία </a:t>
            </a:r>
            <a:r>
              <a:rPr lang="el-GR" sz="1800" dirty="0" smtClean="0"/>
              <a:t>ανεπάρκεια,</a:t>
            </a:r>
          </a:p>
          <a:p>
            <a:pPr marL="0" indent="0" algn="ctr" fontAlgn="auto">
              <a:spcBef>
                <a:spcPts val="0"/>
              </a:spcBef>
              <a:spcAft>
                <a:spcPts val="0"/>
              </a:spcAft>
              <a:buFont typeface="Arial" pitchFamily="34" charset="0"/>
              <a:buNone/>
            </a:pPr>
            <a:r>
              <a:rPr lang="el-GR" sz="1800" dirty="0" smtClean="0"/>
              <a:t>έμφραγμα</a:t>
            </a:r>
            <a:endParaRPr lang="el-GR" sz="1800" dirty="0"/>
          </a:p>
        </p:txBody>
      </p:sp>
      <p:cxnSp>
        <p:nvCxnSpPr>
          <p:cNvPr id="56" name="Ευθύγραμμο βέλος σύνδεσης 55" title="βέλος "/>
          <p:cNvCxnSpPr>
            <a:stCxn id="36" idx="2"/>
            <a:endCxn id="59" idx="0"/>
          </p:cNvCxnSpPr>
          <p:nvPr/>
        </p:nvCxnSpPr>
        <p:spPr>
          <a:xfrm flipH="1">
            <a:off x="5029844" y="5059370"/>
            <a:ext cx="1342356" cy="7580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Θέση περιεχομένου 2"/>
          <p:cNvSpPr txBox="1">
            <a:spLocks/>
          </p:cNvSpPr>
          <p:nvPr/>
        </p:nvSpPr>
        <p:spPr>
          <a:xfrm>
            <a:off x="4094575" y="5817420"/>
            <a:ext cx="1870538" cy="86409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Arial" pitchFamily="34" charset="0"/>
              <a:buNone/>
            </a:pPr>
            <a:r>
              <a:rPr lang="el-GR" sz="1800" b="1" dirty="0" smtClean="0"/>
              <a:t>Μεγάλα αγγεία</a:t>
            </a:r>
          </a:p>
          <a:p>
            <a:pPr marL="0" indent="0" algn="ctr" fontAlgn="auto">
              <a:spcBef>
                <a:spcPts val="0"/>
              </a:spcBef>
              <a:spcAft>
                <a:spcPts val="0"/>
              </a:spcAft>
              <a:buFont typeface="Arial" pitchFamily="34" charset="0"/>
              <a:buNone/>
            </a:pPr>
            <a:r>
              <a:rPr lang="el-GR" sz="1800" dirty="0" err="1" smtClean="0"/>
              <a:t>Ανέυρισμα</a:t>
            </a:r>
            <a:endParaRPr lang="el-GR" sz="1800" dirty="0" smtClean="0"/>
          </a:p>
          <a:p>
            <a:pPr marL="0" indent="0" algn="ctr" fontAlgn="auto">
              <a:spcBef>
                <a:spcPts val="0"/>
              </a:spcBef>
              <a:spcAft>
                <a:spcPts val="0"/>
              </a:spcAft>
              <a:buFont typeface="Arial" pitchFamily="34" charset="0"/>
              <a:buNone/>
            </a:pPr>
            <a:r>
              <a:rPr lang="el-GR" sz="1800" dirty="0" smtClean="0"/>
              <a:t>διαχωρισμός </a:t>
            </a:r>
            <a:endParaRPr lang="el-GR" sz="1800" dirty="0"/>
          </a:p>
        </p:txBody>
      </p:sp>
      <p:cxnSp>
        <p:nvCxnSpPr>
          <p:cNvPr id="68" name="Ευθύγραμμο βέλος σύνδεσης 67" title="βέλος "/>
          <p:cNvCxnSpPr>
            <a:stCxn id="36" idx="2"/>
            <a:endCxn id="71" idx="0"/>
          </p:cNvCxnSpPr>
          <p:nvPr/>
        </p:nvCxnSpPr>
        <p:spPr>
          <a:xfrm>
            <a:off x="6372200" y="5059370"/>
            <a:ext cx="431213" cy="57351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Θέση περιεχομένου 2"/>
          <p:cNvSpPr txBox="1">
            <a:spLocks/>
          </p:cNvSpPr>
          <p:nvPr/>
        </p:nvSpPr>
        <p:spPr>
          <a:xfrm>
            <a:off x="5868144" y="5632880"/>
            <a:ext cx="1870538" cy="1187399"/>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Arial" pitchFamily="34" charset="0"/>
              <a:buNone/>
            </a:pPr>
            <a:r>
              <a:rPr lang="el-GR" sz="1800" b="1" dirty="0" smtClean="0"/>
              <a:t>Εγκέφαλος </a:t>
            </a:r>
          </a:p>
          <a:p>
            <a:pPr marL="0" indent="0" algn="ctr" fontAlgn="auto">
              <a:spcBef>
                <a:spcPts val="0"/>
              </a:spcBef>
              <a:spcAft>
                <a:spcPts val="0"/>
              </a:spcAft>
              <a:buFont typeface="Arial" pitchFamily="34" charset="0"/>
              <a:buNone/>
            </a:pPr>
            <a:r>
              <a:rPr lang="el-GR" sz="1800" dirty="0" smtClean="0"/>
              <a:t>Ισχαιμία </a:t>
            </a:r>
          </a:p>
          <a:p>
            <a:pPr marL="0" indent="0" algn="ctr" fontAlgn="auto">
              <a:spcBef>
                <a:spcPts val="0"/>
              </a:spcBef>
              <a:spcAft>
                <a:spcPts val="0"/>
              </a:spcAft>
              <a:buFont typeface="Arial" pitchFamily="34" charset="0"/>
              <a:buNone/>
            </a:pPr>
            <a:r>
              <a:rPr lang="el-GR" sz="1800" dirty="0" smtClean="0"/>
              <a:t>Θρόμβωση</a:t>
            </a:r>
          </a:p>
          <a:p>
            <a:pPr marL="0" indent="0" algn="ctr" fontAlgn="auto">
              <a:spcBef>
                <a:spcPts val="0"/>
              </a:spcBef>
              <a:spcAft>
                <a:spcPts val="0"/>
              </a:spcAft>
              <a:buFont typeface="Arial" pitchFamily="34" charset="0"/>
              <a:buNone/>
            </a:pPr>
            <a:r>
              <a:rPr lang="el-GR" sz="1800" dirty="0" err="1" smtClean="0"/>
              <a:t>αιμοραγία</a:t>
            </a:r>
            <a:endParaRPr lang="el-GR" sz="1800" dirty="0"/>
          </a:p>
        </p:txBody>
      </p:sp>
      <p:cxnSp>
        <p:nvCxnSpPr>
          <p:cNvPr id="79" name="Ευθύγραμμο βέλος σύνδεσης 78" title="βέλος "/>
          <p:cNvCxnSpPr>
            <a:stCxn id="36" idx="2"/>
            <a:endCxn id="84" idx="1"/>
          </p:cNvCxnSpPr>
          <p:nvPr/>
        </p:nvCxnSpPr>
        <p:spPr>
          <a:xfrm>
            <a:off x="6372200" y="5059370"/>
            <a:ext cx="792088" cy="2867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4" name="Θέση περιεχομένου 2"/>
          <p:cNvSpPr txBox="1">
            <a:spLocks/>
          </p:cNvSpPr>
          <p:nvPr/>
        </p:nvSpPr>
        <p:spPr>
          <a:xfrm>
            <a:off x="7164288" y="4914077"/>
            <a:ext cx="1870538" cy="86409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Bef>
                <a:spcPts val="0"/>
              </a:spcBef>
              <a:spcAft>
                <a:spcPts val="0"/>
              </a:spcAft>
              <a:buFont typeface="Arial" pitchFamily="34" charset="0"/>
              <a:buNone/>
            </a:pPr>
            <a:r>
              <a:rPr lang="el-GR" sz="1800" b="1" dirty="0" smtClean="0"/>
              <a:t>Νεφρική </a:t>
            </a:r>
          </a:p>
          <a:p>
            <a:pPr marL="0" indent="0" algn="ctr" fontAlgn="auto">
              <a:spcBef>
                <a:spcPts val="0"/>
              </a:spcBef>
              <a:spcAft>
                <a:spcPts val="0"/>
              </a:spcAft>
              <a:buFont typeface="Arial" pitchFamily="34" charset="0"/>
              <a:buNone/>
            </a:pPr>
            <a:r>
              <a:rPr lang="el-GR" sz="1800" dirty="0" err="1" smtClean="0"/>
              <a:t>νεφροσκλήρυνση</a:t>
            </a:r>
            <a:endParaRPr lang="el-GR" sz="1800" dirty="0"/>
          </a:p>
          <a:p>
            <a:pPr marL="0" indent="0" algn="ctr" fontAlgn="auto">
              <a:spcBef>
                <a:spcPts val="0"/>
              </a:spcBef>
              <a:spcAft>
                <a:spcPts val="0"/>
              </a:spcAft>
              <a:buFont typeface="Arial" pitchFamily="34" charset="0"/>
              <a:buNone/>
            </a:pPr>
            <a:r>
              <a:rPr lang="el-GR" sz="1800" dirty="0" smtClean="0"/>
              <a:t>ανεπάρκεια</a:t>
            </a:r>
            <a:endParaRPr lang="el-GR" sz="1800" dirty="0"/>
          </a:p>
        </p:txBody>
      </p:sp>
      <p:sp>
        <p:nvSpPr>
          <p:cNvPr id="92" name="TextBox 91"/>
          <p:cNvSpPr txBox="1"/>
          <p:nvPr/>
        </p:nvSpPr>
        <p:spPr>
          <a:xfrm>
            <a:off x="6717332" y="2015882"/>
            <a:ext cx="1585011" cy="1892826"/>
          </a:xfrm>
          <a:prstGeom prst="rect">
            <a:avLst/>
          </a:prstGeom>
          <a:noFill/>
          <a:ln>
            <a:solidFill>
              <a:schemeClr val="tx1"/>
            </a:solidFill>
          </a:ln>
        </p:spPr>
        <p:txBody>
          <a:bodyPr wrap="square" rtlCol="0">
            <a:spAutoFit/>
          </a:bodyPr>
          <a:lstStyle/>
          <a:p>
            <a:pPr algn="ctr"/>
            <a:r>
              <a:rPr lang="el-GR" b="1" dirty="0" smtClean="0">
                <a:latin typeface="+mn-lt"/>
              </a:rPr>
              <a:t>Ηλικία</a:t>
            </a:r>
          </a:p>
          <a:p>
            <a:pPr algn="ctr">
              <a:spcBef>
                <a:spcPts val="1800"/>
              </a:spcBef>
            </a:pPr>
            <a:r>
              <a:rPr lang="el-GR" dirty="0" smtClean="0">
                <a:latin typeface="+mn-lt"/>
              </a:rPr>
              <a:t>0-30</a:t>
            </a:r>
          </a:p>
          <a:p>
            <a:pPr algn="ctr">
              <a:spcBef>
                <a:spcPts val="1800"/>
              </a:spcBef>
            </a:pPr>
            <a:r>
              <a:rPr lang="el-GR" dirty="0" smtClean="0">
                <a:latin typeface="+mn-lt"/>
              </a:rPr>
              <a:t>20-40</a:t>
            </a:r>
          </a:p>
          <a:p>
            <a:pPr algn="ctr">
              <a:spcBef>
                <a:spcPts val="1800"/>
              </a:spcBef>
            </a:pPr>
            <a:r>
              <a:rPr lang="el-GR" dirty="0" smtClean="0">
                <a:latin typeface="+mn-lt"/>
              </a:rPr>
              <a:t>30-50 </a:t>
            </a:r>
            <a:endParaRPr lang="el-GR" dirty="0">
              <a:latin typeface="+mn-lt"/>
            </a:endParaRPr>
          </a:p>
        </p:txBody>
      </p:sp>
    </p:spTree>
    <p:extLst>
      <p:ext uri="{BB962C8B-B14F-4D97-AF65-F5344CB8AC3E}">
        <p14:creationId xmlns:p14="http://schemas.microsoft.com/office/powerpoint/2010/main" val="2550007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Αρτηριακή </a:t>
            </a:r>
            <a:r>
              <a:rPr lang="el-GR" dirty="0" smtClean="0"/>
              <a:t>πίεση</a:t>
            </a:r>
            <a:r>
              <a:rPr lang="en-US" dirty="0" smtClean="0"/>
              <a:t> </a:t>
            </a:r>
            <a:r>
              <a:rPr lang="en-US" sz="3200" b="0" dirty="0" smtClean="0"/>
              <a:t>(1 </a:t>
            </a:r>
            <a:r>
              <a:rPr lang="el-GR" sz="3200" b="0" dirty="0" smtClean="0"/>
              <a:t>από 2) </a:t>
            </a:r>
            <a:endParaRPr lang="el-GR" sz="3200" b="0" dirty="0"/>
          </a:p>
        </p:txBody>
      </p:sp>
      <p:sp>
        <p:nvSpPr>
          <p:cNvPr id="3" name="Θέση περιεχομένου 2"/>
          <p:cNvSpPr>
            <a:spLocks noGrp="1"/>
          </p:cNvSpPr>
          <p:nvPr>
            <p:ph idx="1"/>
          </p:nvPr>
        </p:nvSpPr>
        <p:spPr>
          <a:xfrm>
            <a:off x="457200" y="1196752"/>
            <a:ext cx="8229600" cy="1224136"/>
          </a:xfrm>
        </p:spPr>
        <p:txBody>
          <a:bodyPr/>
          <a:lstStyle/>
          <a:p>
            <a:pPr marL="0" indent="0" algn="ctr">
              <a:buNone/>
            </a:pPr>
            <a:r>
              <a:rPr lang="el-GR" dirty="0"/>
              <a:t>Αρτηριακή πίεση (ΑΠ) είναι η πίεση που ασκεί το αίμα στα τοιχώματα των </a:t>
            </a:r>
            <a:r>
              <a:rPr lang="el-GR" dirty="0" smtClean="0"/>
              <a:t>αρτηριών.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7824" y="2636912"/>
            <a:ext cx="3161905" cy="2600000"/>
          </a:xfrm>
          <a:prstGeom prst="rect">
            <a:avLst/>
          </a:prstGeom>
        </p:spPr>
      </p:pic>
      <p:sp>
        <p:nvSpPr>
          <p:cNvPr id="6" name="Rectangle 10"/>
          <p:cNvSpPr/>
          <p:nvPr/>
        </p:nvSpPr>
        <p:spPr>
          <a:xfrm>
            <a:off x="3131840" y="5383607"/>
            <a:ext cx="3672408"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Blausen 0486 </a:t>
            </a:r>
            <a:r>
              <a:rPr lang="en-US" sz="1200" dirty="0" err="1">
                <a:solidFill>
                  <a:schemeClr val="tx1">
                    <a:lumMod val="75000"/>
                    <a:lumOff val="25000"/>
                  </a:schemeClr>
                </a:solidFill>
                <a:latin typeface="+mn-lt"/>
                <a:hlinkClick r:id="rId3"/>
              </a:rPr>
              <a:t>HighBloodPressure</a:t>
            </a:r>
            <a:r>
              <a:rPr lang="en-US" sz="1200" dirty="0">
                <a:solidFill>
                  <a:schemeClr val="tx1">
                    <a:lumMod val="75000"/>
                    <a:lumOff val="25000"/>
                  </a:schemeClr>
                </a:solidFill>
                <a:latin typeface="+mn-lt"/>
                <a:hlinkClick r:id="rId3"/>
              </a:rPr>
              <a:t> 01</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by BruceBlaus</a:t>
            </a:r>
            <a:r>
              <a:rPr lang="el-GR"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rPr>
              <a:t>available </a:t>
            </a:r>
            <a:r>
              <a:rPr lang="en-US" sz="1200" dirty="0">
                <a:solidFill>
                  <a:schemeClr val="tx1">
                    <a:lumMod val="75000"/>
                    <a:lumOff val="25000"/>
                  </a:schemeClr>
                </a:solidFill>
                <a:latin typeface="+mn-lt"/>
              </a:rPr>
              <a:t>under </a:t>
            </a:r>
            <a:r>
              <a:rPr lang="en-US" sz="1200" dirty="0">
                <a:solidFill>
                  <a:schemeClr val="tx1">
                    <a:lumMod val="75000"/>
                    <a:lumOff val="25000"/>
                  </a:schemeClr>
                </a:solidFill>
                <a:latin typeface="+mn-lt"/>
                <a:hlinkClick r:id="rId4"/>
              </a:rPr>
              <a:t>CC BY 3.0</a:t>
            </a:r>
            <a:endParaRPr lang="en-US" sz="1200" dirty="0">
              <a:solidFill>
                <a:schemeClr val="tx1">
                  <a:lumMod val="75000"/>
                  <a:lumOff val="25000"/>
                </a:schemeClr>
              </a:solidFill>
              <a:latin typeface="+mn-lt"/>
            </a:endParaRPr>
          </a:p>
        </p:txBody>
      </p:sp>
      <p:sp>
        <p:nvSpPr>
          <p:cNvPr id="7" name="TextBox 6"/>
          <p:cNvSpPr txBox="1"/>
          <p:nvPr/>
        </p:nvSpPr>
        <p:spPr>
          <a:xfrm>
            <a:off x="5076056" y="3613746"/>
            <a:ext cx="3600400" cy="646331"/>
          </a:xfrm>
          <a:prstGeom prst="rect">
            <a:avLst/>
          </a:prstGeom>
          <a:noFill/>
        </p:spPr>
        <p:txBody>
          <a:bodyPr wrap="square" rtlCol="0">
            <a:spAutoFit/>
          </a:bodyPr>
          <a:lstStyle/>
          <a:p>
            <a:pPr algn="ctr"/>
            <a:r>
              <a:rPr lang="en-US" dirty="0" smtClean="0">
                <a:latin typeface="+mn-lt"/>
              </a:rPr>
              <a:t>Blood pressure is the </a:t>
            </a:r>
            <a:r>
              <a:rPr lang="en-US" dirty="0" err="1" smtClean="0">
                <a:latin typeface="+mn-lt"/>
              </a:rPr>
              <a:t>measurment</a:t>
            </a:r>
            <a:r>
              <a:rPr lang="en-US" dirty="0" smtClean="0">
                <a:latin typeface="+mn-lt"/>
              </a:rPr>
              <a:t> of force applied to artery walls</a:t>
            </a:r>
            <a:endParaRPr lang="el-GR" dirty="0">
              <a:latin typeface="+mn-lt"/>
            </a:endParaRPr>
          </a:p>
        </p:txBody>
      </p:sp>
    </p:spTree>
    <p:extLst>
      <p:ext uri="{BB962C8B-B14F-4D97-AF65-F5344CB8AC3E}">
        <p14:creationId xmlns:p14="http://schemas.microsoft.com/office/powerpoint/2010/main" val="16212727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Δευτεροπαθής υπέρταση</a:t>
            </a:r>
            <a:endParaRPr lang="el-GR" dirty="0"/>
          </a:p>
        </p:txBody>
      </p:sp>
      <p:sp>
        <p:nvSpPr>
          <p:cNvPr id="3" name="Θέση περιεχομένου 2"/>
          <p:cNvSpPr>
            <a:spLocks noGrp="1"/>
          </p:cNvSpPr>
          <p:nvPr>
            <p:ph idx="1"/>
          </p:nvPr>
        </p:nvSpPr>
        <p:spPr>
          <a:xfrm>
            <a:off x="457200" y="1628800"/>
            <a:ext cx="8229600" cy="4608512"/>
          </a:xfrm>
        </p:spPr>
        <p:txBody>
          <a:bodyPr/>
          <a:lstStyle/>
          <a:p>
            <a:r>
              <a:rPr lang="el-GR" dirty="0"/>
              <a:t>Οι δευτεροπαθείς υπερτάσεις αντιπροσωπεύουν το 5 – 15% του συνόλου των υπερτάσεων</a:t>
            </a:r>
            <a:r>
              <a:rPr lang="el-GR" dirty="0" smtClean="0"/>
              <a:t>.</a:t>
            </a:r>
            <a:endParaRPr lang="el-GR" dirty="0"/>
          </a:p>
          <a:p>
            <a:r>
              <a:rPr lang="el-GR" dirty="0"/>
              <a:t>Αυξάνει με την ηλικία, φθάνοντας το 17,4% σε άτομα άνω των 70 ετών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856677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Δευτεροπαθής υπέρταση - Αίτια</a:t>
            </a:r>
            <a:endParaRPr lang="el-GR" dirty="0"/>
          </a:p>
        </p:txBody>
      </p:sp>
      <p:sp>
        <p:nvSpPr>
          <p:cNvPr id="3" name="Θέση περιεχομένου 2"/>
          <p:cNvSpPr>
            <a:spLocks noGrp="1"/>
          </p:cNvSpPr>
          <p:nvPr>
            <p:ph idx="1"/>
          </p:nvPr>
        </p:nvSpPr>
        <p:spPr>
          <a:xfrm>
            <a:off x="457200" y="1700808"/>
            <a:ext cx="8229600" cy="4536504"/>
          </a:xfrm>
        </p:spPr>
        <p:txBody>
          <a:bodyPr/>
          <a:lstStyle/>
          <a:p>
            <a:pPr marL="457200" indent="-457200">
              <a:buFont typeface="+mj-lt"/>
              <a:buAutoNum type="arabicPeriod"/>
            </a:pPr>
            <a:r>
              <a:rPr lang="el-GR" dirty="0" smtClean="0"/>
              <a:t>Νεφρική αρτηριακή υπέρταση,</a:t>
            </a:r>
          </a:p>
          <a:p>
            <a:pPr marL="457200" indent="-457200">
              <a:buFont typeface="+mj-lt"/>
              <a:buAutoNum type="arabicPeriod"/>
            </a:pPr>
            <a:r>
              <a:rPr lang="el-GR" dirty="0" err="1" smtClean="0"/>
              <a:t>Επινεφριιακή</a:t>
            </a:r>
            <a:r>
              <a:rPr lang="el-GR" dirty="0" smtClean="0"/>
              <a:t> αρτηριακή υπέρταση,</a:t>
            </a:r>
          </a:p>
          <a:p>
            <a:pPr marL="457200" indent="-457200">
              <a:buFont typeface="+mj-lt"/>
              <a:buAutoNum type="arabicPeriod"/>
            </a:pPr>
            <a:r>
              <a:rPr lang="el-GR" dirty="0" smtClean="0"/>
              <a:t>Άλλης αιτιολογίας.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2212043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 </a:t>
            </a:r>
            <a:r>
              <a:rPr lang="el-GR" dirty="0" smtClean="0"/>
              <a:t>Νεφρική αρτηριακή υπέρταση</a:t>
            </a:r>
            <a:endParaRPr lang="el-GR" dirty="0"/>
          </a:p>
        </p:txBody>
      </p:sp>
      <p:sp>
        <p:nvSpPr>
          <p:cNvPr id="3" name="Θέση περιεχομένου 2"/>
          <p:cNvSpPr>
            <a:spLocks noGrp="1"/>
          </p:cNvSpPr>
          <p:nvPr>
            <p:ph idx="1"/>
          </p:nvPr>
        </p:nvSpPr>
        <p:spPr>
          <a:xfrm>
            <a:off x="457200" y="1628800"/>
            <a:ext cx="8229600" cy="4608512"/>
          </a:xfrm>
        </p:spPr>
        <p:txBody>
          <a:bodyPr/>
          <a:lstStyle/>
          <a:p>
            <a:r>
              <a:rPr lang="el-GR" dirty="0"/>
              <a:t>Πολλές οξείες ή χρόνιες παθήσεις των νεφρών συνοδεύονται από υπέρταση.</a:t>
            </a:r>
          </a:p>
          <a:p>
            <a:r>
              <a:rPr lang="el-GR" dirty="0"/>
              <a:t>Ενοχοποιείται το σύστημα </a:t>
            </a:r>
            <a:r>
              <a:rPr lang="el-GR" dirty="0" err="1"/>
              <a:t>ρενίνης</a:t>
            </a:r>
            <a:r>
              <a:rPr lang="el-GR" dirty="0"/>
              <a:t> – </a:t>
            </a:r>
            <a:r>
              <a:rPr lang="el-GR" dirty="0" err="1"/>
              <a:t>αγγειοτασίνης</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16256883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Νεφρικές παθήσεις που συνοδεύονται από υπέρταση </a:t>
            </a:r>
          </a:p>
        </p:txBody>
      </p:sp>
      <p:sp>
        <p:nvSpPr>
          <p:cNvPr id="3" name="Θέση περιεχομένου 2"/>
          <p:cNvSpPr>
            <a:spLocks noGrp="1"/>
          </p:cNvSpPr>
          <p:nvPr>
            <p:ph idx="1"/>
          </p:nvPr>
        </p:nvSpPr>
        <p:spPr/>
        <p:txBody>
          <a:bodyPr/>
          <a:lstStyle/>
          <a:p>
            <a:r>
              <a:rPr lang="el-GR" b="1" dirty="0" smtClean="0"/>
              <a:t>Νεφρική παρεγχυματική νόσος (</a:t>
            </a:r>
            <a:r>
              <a:rPr lang="el-GR" b="1" dirty="0"/>
              <a:t>Ν.Π.Ν</a:t>
            </a:r>
            <a:r>
              <a:rPr lang="el-GR" b="1" dirty="0" smtClean="0"/>
              <a:t>.)</a:t>
            </a:r>
            <a:r>
              <a:rPr lang="en-US" b="1" dirty="0" smtClean="0"/>
              <a:t>:</a:t>
            </a:r>
            <a:r>
              <a:rPr lang="el-GR" b="1" dirty="0" smtClean="0"/>
              <a:t> </a:t>
            </a:r>
            <a:r>
              <a:rPr lang="el-GR" dirty="0"/>
              <a:t>(Οξεία και χρόνια </a:t>
            </a:r>
            <a:r>
              <a:rPr lang="el-GR" dirty="0" err="1"/>
              <a:t>σπειραματονεφρίτιδα</a:t>
            </a:r>
            <a:r>
              <a:rPr lang="el-GR" dirty="0"/>
              <a:t>, </a:t>
            </a:r>
            <a:r>
              <a:rPr lang="el-GR" dirty="0" err="1"/>
              <a:t>Πολυκυστική</a:t>
            </a:r>
            <a:r>
              <a:rPr lang="el-GR" dirty="0"/>
              <a:t> νεφρική νόσος, </a:t>
            </a:r>
            <a:r>
              <a:rPr lang="el-GR" dirty="0" err="1"/>
              <a:t>Πυελονεφρίτιδα</a:t>
            </a:r>
            <a:r>
              <a:rPr lang="el-GR" dirty="0"/>
              <a:t> κλπ)</a:t>
            </a:r>
          </a:p>
          <a:p>
            <a:r>
              <a:rPr lang="el-GR" b="1" dirty="0" err="1" smtClean="0"/>
              <a:t>Νεφραγγειακ</a:t>
            </a:r>
            <a:r>
              <a:rPr lang="el-GR" b="1" dirty="0" err="1"/>
              <a:t>ή</a:t>
            </a:r>
            <a:r>
              <a:rPr lang="el-GR" b="1" dirty="0" smtClean="0"/>
              <a:t> νόσος</a:t>
            </a:r>
            <a:r>
              <a:rPr lang="en-US" b="1" dirty="0" smtClean="0"/>
              <a:t>: </a:t>
            </a:r>
            <a:r>
              <a:rPr lang="el-GR" dirty="0" smtClean="0"/>
              <a:t>Η </a:t>
            </a:r>
            <a:r>
              <a:rPr lang="el-GR" dirty="0" err="1"/>
              <a:t>νεφραγγειακή</a:t>
            </a:r>
            <a:r>
              <a:rPr lang="el-GR" dirty="0"/>
              <a:t> υπέρταση προκαλείται από την στένωση της μιας ή και των δυο νεφρικών αρτηριών ή κλάδου αυτών.</a:t>
            </a:r>
          </a:p>
          <a:p>
            <a:r>
              <a:rPr lang="el-GR" b="1" dirty="0" smtClean="0"/>
              <a:t>Παθήσεις του αποχετευτικού συστήματος</a:t>
            </a:r>
            <a:r>
              <a:rPr lang="en-US" b="1" dirty="0" smtClean="0"/>
              <a:t>: </a:t>
            </a:r>
            <a:r>
              <a:rPr lang="el-GR" dirty="0" smtClean="0"/>
              <a:t>Αποφρακτική </a:t>
            </a:r>
            <a:r>
              <a:rPr lang="el-GR" dirty="0" err="1"/>
              <a:t>ουροπάθεια</a:t>
            </a:r>
            <a:r>
              <a:rPr lang="el-GR" dirty="0"/>
              <a:t>, </a:t>
            </a:r>
            <a:r>
              <a:rPr lang="el-GR" dirty="0" err="1"/>
              <a:t>Πυελονεφρίτιδα</a:t>
            </a:r>
            <a:endParaRPr lang="el-GR" dirty="0"/>
          </a:p>
          <a:p>
            <a:r>
              <a:rPr lang="el-GR" b="1" dirty="0" smtClean="0"/>
              <a:t>Λοιπές παθήσεις των νεφρών</a:t>
            </a:r>
            <a:r>
              <a:rPr lang="en-US" b="1" dirty="0" smtClean="0"/>
              <a:t>:</a:t>
            </a:r>
            <a:r>
              <a:rPr lang="el-GR" dirty="0" smtClean="0"/>
              <a:t> </a:t>
            </a:r>
            <a:r>
              <a:rPr lang="el-GR" dirty="0" err="1"/>
              <a:t>Πολυκυστική</a:t>
            </a:r>
            <a:r>
              <a:rPr lang="el-GR" dirty="0"/>
              <a:t> νεφρική νόσος, Νεοπλάσματα </a:t>
            </a:r>
            <a:r>
              <a:rPr lang="el-GR" dirty="0" err="1"/>
              <a:t>εκκρίνοντα</a:t>
            </a:r>
            <a:r>
              <a:rPr lang="el-GR" dirty="0"/>
              <a:t> </a:t>
            </a:r>
            <a:r>
              <a:rPr lang="el-GR" dirty="0" err="1"/>
              <a:t>ρενίνη</a:t>
            </a:r>
            <a:r>
              <a:rPr lang="el-GR" dirty="0"/>
              <a:t>, ο συστηματικός </a:t>
            </a:r>
            <a:r>
              <a:rPr lang="el-GR" dirty="0" err="1"/>
              <a:t>ερυθηματώδης</a:t>
            </a:r>
            <a:r>
              <a:rPr lang="el-GR" dirty="0"/>
              <a:t> λύκος)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129390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Σύστημα </a:t>
            </a:r>
            <a:r>
              <a:rPr lang="el-GR" dirty="0" err="1" smtClean="0"/>
              <a:t>ρενίνης</a:t>
            </a:r>
            <a:r>
              <a:rPr lang="el-GR" dirty="0" smtClean="0"/>
              <a:t> – </a:t>
            </a:r>
            <a:r>
              <a:rPr lang="el-GR" dirty="0" err="1" smtClean="0"/>
              <a:t>αγγειοτενσίνης</a:t>
            </a:r>
            <a:r>
              <a:rPr lang="el-GR" dirty="0" smtClean="0"/>
              <a:t> –</a:t>
            </a:r>
            <a:r>
              <a:rPr lang="el-GR" dirty="0" err="1" smtClean="0"/>
              <a:t>αλδοστερόνης</a:t>
            </a:r>
            <a:r>
              <a:rPr lang="el-GR" dirty="0" smtClean="0"/>
              <a:t> (</a:t>
            </a:r>
            <a:r>
              <a:rPr lang="el-GR" dirty="0"/>
              <a:t>Ρ.Α.Α</a:t>
            </a:r>
            <a:r>
              <a:rPr lang="el-GR" dirty="0" smtClean="0"/>
              <a:t>.) </a:t>
            </a:r>
            <a:r>
              <a:rPr lang="el-GR" sz="3200" b="0" dirty="0" smtClean="0"/>
              <a:t>(1 από </a:t>
            </a:r>
            <a:r>
              <a:rPr lang="en-US" sz="3200" b="0" dirty="0" smtClean="0"/>
              <a:t>3</a:t>
            </a:r>
            <a:r>
              <a:rPr lang="el-GR" sz="3200" b="0" dirty="0" smtClean="0"/>
              <a:t>)</a:t>
            </a:r>
            <a:endParaRPr lang="el-GR" sz="3200" b="0" dirty="0"/>
          </a:p>
        </p:txBody>
      </p:sp>
      <p:sp>
        <p:nvSpPr>
          <p:cNvPr id="3" name="Θέση περιεχομένου 2"/>
          <p:cNvSpPr>
            <a:spLocks noGrp="1"/>
          </p:cNvSpPr>
          <p:nvPr>
            <p:ph idx="1"/>
          </p:nvPr>
        </p:nvSpPr>
        <p:spPr/>
        <p:txBody>
          <a:bodyPr/>
          <a:lstStyle/>
          <a:p>
            <a:r>
              <a:rPr lang="el-GR" dirty="0"/>
              <a:t>Η </a:t>
            </a:r>
            <a:r>
              <a:rPr lang="el-GR" dirty="0" err="1"/>
              <a:t>ρενίνη</a:t>
            </a:r>
            <a:r>
              <a:rPr lang="el-GR" dirty="0"/>
              <a:t> είναι ένα ένζυμο που εκκρίνεται από τα κύτταρα της </a:t>
            </a:r>
            <a:r>
              <a:rPr lang="el-GR" dirty="0" err="1"/>
              <a:t>παρασπειραματικής</a:t>
            </a:r>
            <a:r>
              <a:rPr lang="el-GR" dirty="0"/>
              <a:t> συσκευής του φλοιού των νεφρών. </a:t>
            </a:r>
          </a:p>
          <a:p>
            <a:r>
              <a:rPr lang="el-GR" dirty="0"/>
              <a:t>Επηρεάζεται από την πρόσληψη </a:t>
            </a:r>
            <a:r>
              <a:rPr lang="el-GR" dirty="0" err="1"/>
              <a:t>Na</a:t>
            </a:r>
            <a:r>
              <a:rPr lang="el-GR" dirty="0"/>
              <a:t>+ με τις τροφές, με αποτέλεσμα να αυξάνεται η </a:t>
            </a:r>
            <a:r>
              <a:rPr lang="el-GR" dirty="0" err="1"/>
              <a:t>ρενίνη</a:t>
            </a:r>
            <a:r>
              <a:rPr lang="el-GR" dirty="0"/>
              <a:t>, όταν ελαττώνεται το φορτίο </a:t>
            </a:r>
            <a:r>
              <a:rPr lang="el-GR" dirty="0" err="1"/>
              <a:t>NaCl</a:t>
            </a:r>
            <a:r>
              <a:rPr lang="el-GR" dirty="0"/>
              <a:t>.</a:t>
            </a:r>
          </a:p>
          <a:p>
            <a:r>
              <a:rPr lang="el-GR" dirty="0"/>
              <a:t>Η </a:t>
            </a:r>
            <a:r>
              <a:rPr lang="el-GR" dirty="0" err="1"/>
              <a:t>αγγειοτασίνη</a:t>
            </a:r>
            <a:r>
              <a:rPr lang="el-GR" dirty="0"/>
              <a:t> ΙΙ είναι ο πιο γνωστός </a:t>
            </a:r>
            <a:r>
              <a:rPr lang="el-GR" dirty="0" err="1"/>
              <a:t>αγγειοσυσπαστικός</a:t>
            </a:r>
            <a:r>
              <a:rPr lang="el-GR" dirty="0"/>
              <a:t> παράγοντας και προκαλεί σύσπαση αμφοτέρων των μικρών αρτηριών και των φλεβών. </a:t>
            </a:r>
          </a:p>
          <a:p>
            <a:r>
              <a:rPr lang="el-GR" dirty="0"/>
              <a:t>Η </a:t>
            </a:r>
            <a:r>
              <a:rPr lang="el-GR" dirty="0" err="1"/>
              <a:t>αλδοστερόνη</a:t>
            </a:r>
            <a:r>
              <a:rPr lang="el-GR" dirty="0"/>
              <a:t> είναι μια </a:t>
            </a:r>
            <a:r>
              <a:rPr lang="el-GR" dirty="0" err="1"/>
              <a:t>μεταλλοκορτικοειδής</a:t>
            </a:r>
            <a:r>
              <a:rPr lang="el-GR" dirty="0"/>
              <a:t> ορμόνη με ισχυρή ιδιότητα κατακράτησης νατρίου, εκκρινόμενη από την </a:t>
            </a:r>
            <a:r>
              <a:rPr lang="el-GR" dirty="0" err="1"/>
              <a:t>κοκκιωματώδη</a:t>
            </a:r>
            <a:r>
              <a:rPr lang="el-GR" dirty="0"/>
              <a:t> ζώνη του φλοιού των.</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8080893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Σύστημα </a:t>
            </a:r>
            <a:r>
              <a:rPr lang="el-GR" sz="4400" dirty="0" err="1"/>
              <a:t>ρενίνης</a:t>
            </a:r>
            <a:r>
              <a:rPr lang="el-GR" sz="4400" dirty="0"/>
              <a:t> – </a:t>
            </a:r>
            <a:r>
              <a:rPr lang="el-GR" sz="4400" dirty="0" err="1"/>
              <a:t>αγγειοτενσίνης</a:t>
            </a:r>
            <a:r>
              <a:rPr lang="el-GR" sz="4400" dirty="0"/>
              <a:t> –</a:t>
            </a:r>
            <a:r>
              <a:rPr lang="el-GR" sz="4400" dirty="0" err="1"/>
              <a:t>αλδοστερόνης</a:t>
            </a:r>
            <a:r>
              <a:rPr lang="el-GR" sz="4400" dirty="0"/>
              <a:t> (Ρ.Α.Α.) </a:t>
            </a:r>
            <a:r>
              <a:rPr lang="el-GR" sz="3600" b="0" dirty="0" smtClean="0"/>
              <a:t>(2 </a:t>
            </a:r>
            <a:r>
              <a:rPr lang="el-GR" sz="3600" b="0" dirty="0"/>
              <a:t>από </a:t>
            </a:r>
            <a:r>
              <a:rPr lang="en-US" sz="3600" b="0" dirty="0" smtClean="0"/>
              <a:t>3</a:t>
            </a:r>
            <a:r>
              <a:rPr lang="el-GR" sz="3600" b="0" dirty="0" smtClean="0"/>
              <a:t>)</a:t>
            </a:r>
            <a:endParaRPr lang="el-GR" sz="3600" dirty="0"/>
          </a:p>
        </p:txBody>
      </p:sp>
      <p:sp>
        <p:nvSpPr>
          <p:cNvPr id="3" name="Θέση περιεχομένου 2"/>
          <p:cNvSpPr>
            <a:spLocks noGrp="1"/>
          </p:cNvSpPr>
          <p:nvPr>
            <p:ph idx="1"/>
          </p:nvPr>
        </p:nvSpPr>
        <p:spPr>
          <a:xfrm>
            <a:off x="510056" y="1565176"/>
            <a:ext cx="3466728" cy="504056"/>
          </a:xfrm>
        </p:spPr>
        <p:txBody>
          <a:bodyPr/>
          <a:lstStyle/>
          <a:p>
            <a:pPr marL="0" indent="0">
              <a:buNone/>
            </a:pPr>
            <a:r>
              <a:rPr lang="el-GR" dirty="0" smtClean="0"/>
              <a:t>Ελάττωση όγκου αίματος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
        <p:nvSpPr>
          <p:cNvPr id="5" name="Δεξιό βέλος 4" title="βέλος με φορά δεξιά"/>
          <p:cNvSpPr/>
          <p:nvPr/>
        </p:nvSpPr>
        <p:spPr>
          <a:xfrm>
            <a:off x="3953528" y="1734008"/>
            <a:ext cx="576064" cy="1440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Θέση περιεχομένου 2"/>
          <p:cNvSpPr txBox="1">
            <a:spLocks/>
          </p:cNvSpPr>
          <p:nvPr/>
        </p:nvSpPr>
        <p:spPr>
          <a:xfrm>
            <a:off x="4542504" y="1553988"/>
            <a:ext cx="3466728"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smtClean="0"/>
              <a:t>Πτώση αρτηριακής πίεσης</a:t>
            </a:r>
            <a:endParaRPr lang="el-GR" dirty="0"/>
          </a:p>
        </p:txBody>
      </p:sp>
      <p:sp>
        <p:nvSpPr>
          <p:cNvPr id="7" name="Δεξιό βέλος 6" title="βέλος με φορά δεξιά"/>
          <p:cNvSpPr/>
          <p:nvPr/>
        </p:nvSpPr>
        <p:spPr>
          <a:xfrm>
            <a:off x="8009232" y="1742392"/>
            <a:ext cx="576064" cy="1440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Θέση περιεχομένου 2"/>
          <p:cNvSpPr txBox="1">
            <a:spLocks/>
          </p:cNvSpPr>
          <p:nvPr/>
        </p:nvSpPr>
        <p:spPr>
          <a:xfrm>
            <a:off x="582064" y="2088385"/>
            <a:ext cx="8496944" cy="988959"/>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smtClean="0"/>
              <a:t>Έκλυση </a:t>
            </a:r>
            <a:r>
              <a:rPr lang="el-GR" dirty="0" err="1" smtClean="0"/>
              <a:t>ρενίνης</a:t>
            </a:r>
            <a:r>
              <a:rPr lang="el-GR" dirty="0" smtClean="0"/>
              <a:t>  το </a:t>
            </a:r>
            <a:r>
              <a:rPr lang="el-GR" dirty="0" err="1" smtClean="0"/>
              <a:t>αγγειοτενσινογόνο</a:t>
            </a:r>
            <a:r>
              <a:rPr lang="el-GR" dirty="0" smtClean="0"/>
              <a:t> μετατρέπει τη </a:t>
            </a:r>
            <a:r>
              <a:rPr lang="el-GR" dirty="0" err="1" smtClean="0"/>
              <a:t>αγγειοτενσίνη</a:t>
            </a:r>
            <a:r>
              <a:rPr lang="el-GR" dirty="0" smtClean="0"/>
              <a:t>  Ι</a:t>
            </a:r>
            <a:endParaRPr lang="el-GR" dirty="0"/>
          </a:p>
        </p:txBody>
      </p:sp>
      <p:sp>
        <p:nvSpPr>
          <p:cNvPr id="9" name="Δεξιό βέλος 8" title="βέλος με φορά προς τα κάτω"/>
          <p:cNvSpPr/>
          <p:nvPr/>
        </p:nvSpPr>
        <p:spPr>
          <a:xfrm rot="5400000">
            <a:off x="1590176" y="3169829"/>
            <a:ext cx="576064" cy="1440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Θέση περιεχομένου 2"/>
          <p:cNvSpPr txBox="1">
            <a:spLocks/>
          </p:cNvSpPr>
          <p:nvPr/>
        </p:nvSpPr>
        <p:spPr>
          <a:xfrm>
            <a:off x="433764" y="3653408"/>
            <a:ext cx="4612796" cy="108012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smtClean="0"/>
              <a:t>Έκλυση </a:t>
            </a:r>
            <a:r>
              <a:rPr lang="el-GR" dirty="0" err="1" smtClean="0"/>
              <a:t>αλδοστερόνης</a:t>
            </a:r>
            <a:endParaRPr lang="el-GR" dirty="0" smtClean="0"/>
          </a:p>
          <a:p>
            <a:pPr marL="0" indent="0" fontAlgn="auto">
              <a:spcAft>
                <a:spcPts val="0"/>
              </a:spcAft>
              <a:buNone/>
            </a:pPr>
            <a:r>
              <a:rPr lang="el-GR" dirty="0" smtClean="0"/>
              <a:t>Νεφρική κατακράτηση νατρίου</a:t>
            </a:r>
            <a:endParaRPr lang="el-GR" dirty="0"/>
          </a:p>
        </p:txBody>
      </p:sp>
      <p:sp>
        <p:nvSpPr>
          <p:cNvPr id="11" name="Θέση περιεχομένου 2"/>
          <p:cNvSpPr txBox="1">
            <a:spLocks/>
          </p:cNvSpPr>
          <p:nvPr/>
        </p:nvSpPr>
        <p:spPr>
          <a:xfrm>
            <a:off x="5046560" y="2471317"/>
            <a:ext cx="2696126"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smtClean="0"/>
              <a:t>Σε </a:t>
            </a:r>
            <a:r>
              <a:rPr lang="el-GR" dirty="0" err="1" smtClean="0"/>
              <a:t>αγγειοτενσίνη</a:t>
            </a:r>
            <a:r>
              <a:rPr lang="el-GR" dirty="0" smtClean="0"/>
              <a:t> ΙΙ</a:t>
            </a:r>
            <a:endParaRPr lang="el-GR" dirty="0"/>
          </a:p>
        </p:txBody>
      </p:sp>
      <p:sp>
        <p:nvSpPr>
          <p:cNvPr id="12" name="Δεξιό βέλος 11" title="βέλος με φορά προς τα κάτω"/>
          <p:cNvSpPr/>
          <p:nvPr/>
        </p:nvSpPr>
        <p:spPr>
          <a:xfrm rot="5400000">
            <a:off x="6059844" y="3132544"/>
            <a:ext cx="576064" cy="14401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Θέση περιεχομένου 2"/>
          <p:cNvSpPr txBox="1">
            <a:spLocks/>
          </p:cNvSpPr>
          <p:nvPr/>
        </p:nvSpPr>
        <p:spPr>
          <a:xfrm>
            <a:off x="5316912" y="3653408"/>
            <a:ext cx="2205944" cy="504056"/>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dirty="0" err="1" smtClean="0"/>
              <a:t>Αγγειοσύσπαση</a:t>
            </a:r>
            <a:r>
              <a:rPr lang="el-GR" dirty="0" smtClean="0"/>
              <a:t> </a:t>
            </a:r>
            <a:endParaRPr lang="el-GR" dirty="0"/>
          </a:p>
        </p:txBody>
      </p:sp>
    </p:spTree>
    <p:extLst>
      <p:ext uri="{BB962C8B-B14F-4D97-AF65-F5344CB8AC3E}">
        <p14:creationId xmlns:p14="http://schemas.microsoft.com/office/powerpoint/2010/main" val="1767425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Σύστημα </a:t>
            </a:r>
            <a:r>
              <a:rPr lang="el-GR" sz="4400" dirty="0" err="1"/>
              <a:t>ρενίνης</a:t>
            </a:r>
            <a:r>
              <a:rPr lang="el-GR" sz="4400" dirty="0"/>
              <a:t> – </a:t>
            </a:r>
            <a:r>
              <a:rPr lang="el-GR" sz="4400" dirty="0" err="1"/>
              <a:t>αγγειοτενσίνης</a:t>
            </a:r>
            <a:r>
              <a:rPr lang="el-GR" sz="4400" dirty="0"/>
              <a:t> –</a:t>
            </a:r>
            <a:r>
              <a:rPr lang="el-GR" sz="4400" dirty="0" err="1"/>
              <a:t>αλδοστερόνης</a:t>
            </a:r>
            <a:r>
              <a:rPr lang="el-GR" sz="4400" dirty="0"/>
              <a:t> (Ρ.Α.Α.) </a:t>
            </a:r>
            <a:r>
              <a:rPr lang="el-GR" sz="3600" b="0" dirty="0" smtClean="0"/>
              <a:t>(3 </a:t>
            </a:r>
            <a:r>
              <a:rPr lang="el-GR" sz="3600" b="0" dirty="0"/>
              <a:t>από </a:t>
            </a:r>
            <a:r>
              <a:rPr lang="en-US" sz="3600" b="0" dirty="0" smtClean="0"/>
              <a:t>3</a:t>
            </a:r>
            <a:r>
              <a:rPr lang="el-GR" sz="3600" b="0" dirty="0" smtClean="0"/>
              <a:t>)</a:t>
            </a:r>
            <a:endParaRPr lang="el-GR" sz="3600" dirty="0"/>
          </a:p>
        </p:txBody>
      </p:sp>
      <p:pic>
        <p:nvPicPr>
          <p:cNvPr id="5" name="Θέση περιεχομένου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19872" y="2564904"/>
            <a:ext cx="1944216" cy="2622889"/>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
        <p:nvSpPr>
          <p:cNvPr id="6" name="TextBox 5"/>
          <p:cNvSpPr txBox="1"/>
          <p:nvPr/>
        </p:nvSpPr>
        <p:spPr>
          <a:xfrm>
            <a:off x="3419872" y="5301208"/>
            <a:ext cx="2088232" cy="646331"/>
          </a:xfrm>
          <a:prstGeom prst="rect">
            <a:avLst/>
          </a:prstGeom>
          <a:noFill/>
        </p:spPr>
        <p:txBody>
          <a:bodyPr wrap="square" rtlCol="0">
            <a:spAutoFit/>
          </a:bodyPr>
          <a:lstStyle/>
          <a:p>
            <a:pPr algn="ctr"/>
            <a:r>
              <a:rPr lang="el-GR" dirty="0" smtClean="0">
                <a:latin typeface="+mn-lt"/>
              </a:rPr>
              <a:t>Πτώση αρτηριακής πίεσης</a:t>
            </a:r>
            <a:endParaRPr lang="el-GR" dirty="0">
              <a:latin typeface="+mn-lt"/>
            </a:endParaRPr>
          </a:p>
        </p:txBody>
      </p:sp>
      <p:cxnSp>
        <p:nvCxnSpPr>
          <p:cNvPr id="8" name="Καμπύλη γραμμή σύνδεσης 7" title="βέλος"/>
          <p:cNvCxnSpPr>
            <a:stCxn id="6" idx="0"/>
            <a:endCxn id="14" idx="3"/>
          </p:cNvCxnSpPr>
          <p:nvPr/>
        </p:nvCxnSpPr>
        <p:spPr>
          <a:xfrm rot="16200000" flipV="1">
            <a:off x="3477177" y="4314396"/>
            <a:ext cx="679431" cy="1294193"/>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979712" y="4437111"/>
            <a:ext cx="1190083" cy="369332"/>
          </a:xfrm>
          <a:prstGeom prst="rect">
            <a:avLst/>
          </a:prstGeom>
          <a:noFill/>
        </p:spPr>
        <p:txBody>
          <a:bodyPr wrap="square" rtlCol="0">
            <a:spAutoFit/>
          </a:bodyPr>
          <a:lstStyle/>
          <a:p>
            <a:pPr algn="ctr"/>
            <a:r>
              <a:rPr lang="el-GR" dirty="0" err="1" smtClean="0">
                <a:latin typeface="+mn-lt"/>
              </a:rPr>
              <a:t>Ρενίνη</a:t>
            </a:r>
            <a:endParaRPr lang="el-GR" dirty="0">
              <a:latin typeface="+mn-lt"/>
            </a:endParaRPr>
          </a:p>
        </p:txBody>
      </p:sp>
      <p:cxnSp>
        <p:nvCxnSpPr>
          <p:cNvPr id="18" name="Ευθύγραμμο βέλος σύνδεσης 17" title="βέλος"/>
          <p:cNvCxnSpPr>
            <a:stCxn id="14" idx="1"/>
          </p:cNvCxnSpPr>
          <p:nvPr/>
        </p:nvCxnSpPr>
        <p:spPr>
          <a:xfrm flipH="1">
            <a:off x="1475656" y="4621777"/>
            <a:ext cx="50405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9512" y="4829816"/>
            <a:ext cx="2016224" cy="369332"/>
          </a:xfrm>
          <a:prstGeom prst="rect">
            <a:avLst/>
          </a:prstGeom>
          <a:noFill/>
        </p:spPr>
        <p:txBody>
          <a:bodyPr wrap="square" rtlCol="0">
            <a:spAutoFit/>
          </a:bodyPr>
          <a:lstStyle/>
          <a:p>
            <a:pPr algn="ctr"/>
            <a:r>
              <a:rPr lang="el-GR" dirty="0" err="1" smtClean="0">
                <a:latin typeface="+mn-lt"/>
              </a:rPr>
              <a:t>Αγγειοτενσινογόνο</a:t>
            </a:r>
            <a:r>
              <a:rPr lang="el-GR" dirty="0" smtClean="0">
                <a:latin typeface="+mn-lt"/>
              </a:rPr>
              <a:t> </a:t>
            </a:r>
            <a:endParaRPr lang="el-GR" dirty="0">
              <a:latin typeface="+mn-lt"/>
            </a:endParaRPr>
          </a:p>
        </p:txBody>
      </p:sp>
      <p:cxnSp>
        <p:nvCxnSpPr>
          <p:cNvPr id="23" name="Ευθεία γραμμή σύνδεσης 22" title="βέλος"/>
          <p:cNvCxnSpPr>
            <a:stCxn id="21" idx="0"/>
          </p:cNvCxnSpPr>
          <p:nvPr/>
        </p:nvCxnSpPr>
        <p:spPr>
          <a:xfrm flipV="1">
            <a:off x="1187624" y="4149080"/>
            <a:ext cx="0" cy="680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79512" y="3779748"/>
            <a:ext cx="2016224" cy="369332"/>
          </a:xfrm>
          <a:prstGeom prst="rect">
            <a:avLst/>
          </a:prstGeom>
          <a:noFill/>
        </p:spPr>
        <p:txBody>
          <a:bodyPr wrap="square" rtlCol="0">
            <a:spAutoFit/>
          </a:bodyPr>
          <a:lstStyle/>
          <a:p>
            <a:pPr algn="ctr"/>
            <a:r>
              <a:rPr lang="el-GR" dirty="0" err="1" smtClean="0">
                <a:latin typeface="+mn-lt"/>
              </a:rPr>
              <a:t>Αγγειοτενσινη</a:t>
            </a:r>
            <a:r>
              <a:rPr lang="el-GR" dirty="0" smtClean="0">
                <a:latin typeface="+mn-lt"/>
              </a:rPr>
              <a:t> Ι </a:t>
            </a:r>
            <a:endParaRPr lang="el-GR" dirty="0">
              <a:latin typeface="+mn-lt"/>
            </a:endParaRPr>
          </a:p>
        </p:txBody>
      </p:sp>
      <p:cxnSp>
        <p:nvCxnSpPr>
          <p:cNvPr id="25" name="Ευθεία γραμμή σύνδεσης 24" title="βέλος"/>
          <p:cNvCxnSpPr/>
          <p:nvPr/>
        </p:nvCxnSpPr>
        <p:spPr>
          <a:xfrm flipV="1">
            <a:off x="1187624" y="3099012"/>
            <a:ext cx="0" cy="6807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9512" y="2729680"/>
            <a:ext cx="2016224" cy="369332"/>
          </a:xfrm>
          <a:prstGeom prst="rect">
            <a:avLst/>
          </a:prstGeom>
          <a:noFill/>
        </p:spPr>
        <p:txBody>
          <a:bodyPr wrap="square" rtlCol="0">
            <a:spAutoFit/>
          </a:bodyPr>
          <a:lstStyle/>
          <a:p>
            <a:pPr algn="ctr"/>
            <a:r>
              <a:rPr lang="el-GR" dirty="0" err="1" smtClean="0">
                <a:latin typeface="+mn-lt"/>
              </a:rPr>
              <a:t>Αγγειοτενσινη</a:t>
            </a:r>
            <a:r>
              <a:rPr lang="el-GR" dirty="0" smtClean="0">
                <a:latin typeface="+mn-lt"/>
              </a:rPr>
              <a:t> ΙΙ </a:t>
            </a:r>
            <a:endParaRPr lang="el-GR" dirty="0">
              <a:latin typeface="+mn-lt"/>
            </a:endParaRPr>
          </a:p>
        </p:txBody>
      </p:sp>
      <p:cxnSp>
        <p:nvCxnSpPr>
          <p:cNvPr id="34" name="Ευθύγραμμο βέλος σύνδεσης 33" title="βέλος"/>
          <p:cNvCxnSpPr>
            <a:stCxn id="26" idx="0"/>
          </p:cNvCxnSpPr>
          <p:nvPr/>
        </p:nvCxnSpPr>
        <p:spPr>
          <a:xfrm>
            <a:off x="1187624" y="2729680"/>
            <a:ext cx="3276364" cy="184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Ευθύγραμμο βέλος σύνδεσης 36" title="βέλος"/>
          <p:cNvCxnSpPr>
            <a:stCxn id="26" idx="0"/>
            <a:endCxn id="40" idx="1"/>
          </p:cNvCxnSpPr>
          <p:nvPr/>
        </p:nvCxnSpPr>
        <p:spPr>
          <a:xfrm flipV="1">
            <a:off x="1187624" y="2240466"/>
            <a:ext cx="2629268" cy="4892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3816892" y="1917300"/>
            <a:ext cx="2088232" cy="646331"/>
          </a:xfrm>
          <a:prstGeom prst="rect">
            <a:avLst/>
          </a:prstGeom>
          <a:noFill/>
        </p:spPr>
        <p:txBody>
          <a:bodyPr wrap="square" rtlCol="0">
            <a:spAutoFit/>
          </a:bodyPr>
          <a:lstStyle/>
          <a:p>
            <a:pPr algn="ctr"/>
            <a:r>
              <a:rPr lang="el-GR" dirty="0" smtClean="0">
                <a:latin typeface="+mn-lt"/>
              </a:rPr>
              <a:t>Αύξηση αρτηριακής πίεσης</a:t>
            </a:r>
            <a:endParaRPr lang="el-GR" dirty="0">
              <a:latin typeface="+mn-lt"/>
            </a:endParaRPr>
          </a:p>
        </p:txBody>
      </p:sp>
      <p:cxnSp>
        <p:nvCxnSpPr>
          <p:cNvPr id="51" name="Ευθύγραμμο βέλος σύνδεσης 50" title="βέλος"/>
          <p:cNvCxnSpPr>
            <a:endCxn id="53" idx="1"/>
          </p:cNvCxnSpPr>
          <p:nvPr/>
        </p:nvCxnSpPr>
        <p:spPr>
          <a:xfrm>
            <a:off x="4571999" y="2966613"/>
            <a:ext cx="1361279" cy="704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933278" y="2852408"/>
            <a:ext cx="1591049" cy="369332"/>
          </a:xfrm>
          <a:prstGeom prst="rect">
            <a:avLst/>
          </a:prstGeom>
          <a:noFill/>
        </p:spPr>
        <p:txBody>
          <a:bodyPr wrap="square" rtlCol="0">
            <a:spAutoFit/>
          </a:bodyPr>
          <a:lstStyle/>
          <a:p>
            <a:pPr algn="ctr"/>
            <a:r>
              <a:rPr lang="el-GR" dirty="0" err="1" smtClean="0">
                <a:latin typeface="+mn-lt"/>
              </a:rPr>
              <a:t>Αλδοστερόνη</a:t>
            </a:r>
            <a:r>
              <a:rPr lang="el-GR" dirty="0" smtClean="0">
                <a:latin typeface="+mn-lt"/>
              </a:rPr>
              <a:t> </a:t>
            </a:r>
            <a:endParaRPr lang="el-GR" dirty="0">
              <a:latin typeface="+mn-lt"/>
            </a:endParaRPr>
          </a:p>
        </p:txBody>
      </p:sp>
      <p:cxnSp>
        <p:nvCxnSpPr>
          <p:cNvPr id="56" name="Ευθύγραμμο βέλος σύνδεσης 55" title="βέλος"/>
          <p:cNvCxnSpPr>
            <a:stCxn id="53" idx="1"/>
          </p:cNvCxnSpPr>
          <p:nvPr/>
        </p:nvCxnSpPr>
        <p:spPr>
          <a:xfrm flipH="1">
            <a:off x="4716016" y="3037074"/>
            <a:ext cx="1217262" cy="66324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Καμπύλη γραμμή σύνδεσης 58" title="βέλος"/>
          <p:cNvCxnSpPr>
            <a:endCxn id="62" idx="3"/>
          </p:cNvCxnSpPr>
          <p:nvPr/>
        </p:nvCxnSpPr>
        <p:spPr>
          <a:xfrm flipV="1">
            <a:off x="4547517" y="2529985"/>
            <a:ext cx="3391250" cy="1434430"/>
          </a:xfrm>
          <a:prstGeom prst="curvedConnector3">
            <a:avLst>
              <a:gd name="adj1" fmla="val 10674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6347718" y="2206819"/>
            <a:ext cx="1591049" cy="646331"/>
          </a:xfrm>
          <a:prstGeom prst="rect">
            <a:avLst/>
          </a:prstGeom>
          <a:noFill/>
        </p:spPr>
        <p:txBody>
          <a:bodyPr wrap="square" rtlCol="0">
            <a:spAutoFit/>
          </a:bodyPr>
          <a:lstStyle/>
          <a:p>
            <a:pPr algn="ctr"/>
            <a:r>
              <a:rPr lang="el-GR" dirty="0" smtClean="0">
                <a:latin typeface="+mn-lt"/>
              </a:rPr>
              <a:t>Κατακράτηση νατρίου</a:t>
            </a:r>
            <a:endParaRPr lang="el-GR" dirty="0">
              <a:latin typeface="+mn-lt"/>
            </a:endParaRPr>
          </a:p>
        </p:txBody>
      </p:sp>
      <p:cxnSp>
        <p:nvCxnSpPr>
          <p:cNvPr id="64" name="Ευθύγραμμο βέλος σύνδεσης 63" title="βέλος"/>
          <p:cNvCxnSpPr>
            <a:stCxn id="62" idx="1"/>
            <a:endCxn id="40" idx="3"/>
          </p:cNvCxnSpPr>
          <p:nvPr/>
        </p:nvCxnSpPr>
        <p:spPr>
          <a:xfrm flipH="1" flipV="1">
            <a:off x="5905124" y="2240466"/>
            <a:ext cx="442594" cy="28951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Ευθύγραμμο βέλος σύνδεσης 66" title="βέλος"/>
          <p:cNvCxnSpPr>
            <a:stCxn id="68" idx="1"/>
          </p:cNvCxnSpPr>
          <p:nvPr/>
        </p:nvCxnSpPr>
        <p:spPr>
          <a:xfrm flipH="1">
            <a:off x="1409709" y="3431792"/>
            <a:ext cx="570004" cy="75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979713" y="3247126"/>
            <a:ext cx="1190083" cy="369332"/>
          </a:xfrm>
          <a:prstGeom prst="rect">
            <a:avLst/>
          </a:prstGeom>
          <a:noFill/>
        </p:spPr>
        <p:txBody>
          <a:bodyPr wrap="square" rtlCol="0">
            <a:spAutoFit/>
          </a:bodyPr>
          <a:lstStyle/>
          <a:p>
            <a:pPr algn="ctr"/>
            <a:r>
              <a:rPr lang="en-US" dirty="0" smtClean="0">
                <a:latin typeface="+mn-lt"/>
              </a:rPr>
              <a:t>ACE</a:t>
            </a:r>
            <a:endParaRPr lang="el-GR" dirty="0">
              <a:latin typeface="+mn-lt"/>
            </a:endParaRPr>
          </a:p>
        </p:txBody>
      </p:sp>
      <p:sp>
        <p:nvSpPr>
          <p:cNvPr id="70" name="Rectangle 10"/>
          <p:cNvSpPr/>
          <p:nvPr/>
        </p:nvSpPr>
        <p:spPr>
          <a:xfrm>
            <a:off x="3050348" y="5947539"/>
            <a:ext cx="3096344"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3"/>
              </a:rPr>
              <a:t>Kidney</a:t>
            </a:r>
            <a:r>
              <a:rPr lang="en-US" sz="1200" dirty="0" smtClean="0">
                <a:solidFill>
                  <a:schemeClr val="tx1">
                    <a:lumMod val="75000"/>
                    <a:lumOff val="25000"/>
                  </a:schemeClr>
                </a:solidFill>
                <a:latin typeface="+mn-lt"/>
              </a:rPr>
              <a:t>”,  by </a:t>
            </a:r>
            <a:r>
              <a:rPr lang="en-US" sz="1200" dirty="0" smtClean="0">
                <a:solidFill>
                  <a:schemeClr val="tx1">
                    <a:lumMod val="75000"/>
                    <a:lumOff val="25000"/>
                  </a:schemeClr>
                </a:solidFill>
                <a:latin typeface="+mn-lt"/>
                <a:hlinkClick r:id="rId4"/>
              </a:rPr>
              <a:t>azex</a:t>
            </a:r>
            <a:r>
              <a:rPr lang="en-US" sz="1200" dirty="0" smtClean="0">
                <a:solidFill>
                  <a:schemeClr val="tx1">
                    <a:lumMod val="75000"/>
                    <a:lumOff val="25000"/>
                  </a:schemeClr>
                </a:solidFill>
                <a:latin typeface="+mn-lt"/>
              </a:rPr>
              <a:t> available </a:t>
            </a:r>
            <a:r>
              <a:rPr lang="en-US" sz="1200" dirty="0">
                <a:solidFill>
                  <a:schemeClr val="tx1">
                    <a:lumMod val="75000"/>
                    <a:lumOff val="25000"/>
                  </a:schemeClr>
                </a:solidFill>
                <a:latin typeface="+mn-lt"/>
              </a:rPr>
              <a:t>under </a:t>
            </a:r>
            <a:r>
              <a:rPr lang="en-US" sz="1200" dirty="0" smtClean="0">
                <a:solidFill>
                  <a:schemeClr val="tx1">
                    <a:lumMod val="75000"/>
                    <a:lumOff val="25000"/>
                  </a:schemeClr>
                </a:solidFill>
                <a:latin typeface="+mn-lt"/>
              </a:rPr>
              <a:t>public domain</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17028333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2. </a:t>
            </a:r>
            <a:r>
              <a:rPr lang="el-GR" sz="4400" dirty="0" err="1" smtClean="0"/>
              <a:t>Επινεφριδιακή</a:t>
            </a:r>
            <a:r>
              <a:rPr lang="el-GR" sz="4400" dirty="0" smtClean="0"/>
              <a:t> αρτηριακή υπέρταση</a:t>
            </a:r>
            <a:r>
              <a:rPr lang="en-US" sz="4400" dirty="0" smtClean="0"/>
              <a:t> </a:t>
            </a:r>
            <a:r>
              <a:rPr lang="el-GR" sz="3600" b="0" dirty="0" smtClean="0"/>
              <a:t>(1</a:t>
            </a:r>
            <a:r>
              <a:rPr lang="en-US" sz="3600" b="0" dirty="0" smtClean="0"/>
              <a:t> </a:t>
            </a:r>
            <a:r>
              <a:rPr lang="el-GR" sz="3600" b="0" dirty="0" smtClean="0"/>
              <a:t>από 2)</a:t>
            </a:r>
            <a:endParaRPr lang="el-GR" sz="3600" b="0" dirty="0"/>
          </a:p>
        </p:txBody>
      </p:sp>
      <p:sp>
        <p:nvSpPr>
          <p:cNvPr id="3" name="Θέση περιεχομένου 2"/>
          <p:cNvSpPr>
            <a:spLocks noGrp="1"/>
          </p:cNvSpPr>
          <p:nvPr>
            <p:ph idx="1"/>
          </p:nvPr>
        </p:nvSpPr>
        <p:spPr>
          <a:xfrm>
            <a:off x="457200" y="1628800"/>
            <a:ext cx="8229600" cy="4608512"/>
          </a:xfrm>
        </p:spPr>
        <p:txBody>
          <a:bodyPr/>
          <a:lstStyle/>
          <a:p>
            <a:pPr marL="0" indent="0" algn="ctr">
              <a:buNone/>
            </a:pPr>
            <a:r>
              <a:rPr lang="el-GR" b="1" dirty="0" err="1" smtClean="0"/>
              <a:t>Φαιοχρωμοκύττωμα</a:t>
            </a:r>
            <a:endParaRPr lang="el-GR" b="1" dirty="0" smtClean="0"/>
          </a:p>
          <a:p>
            <a:pPr marL="0" indent="0">
              <a:buNone/>
            </a:pPr>
            <a:r>
              <a:rPr lang="el-GR" dirty="0" smtClean="0"/>
              <a:t>Τα </a:t>
            </a:r>
            <a:r>
              <a:rPr lang="el-GR" dirty="0" err="1"/>
              <a:t>φαιοχρωμοκυττώματα</a:t>
            </a:r>
            <a:r>
              <a:rPr lang="el-GR" dirty="0"/>
              <a:t> είναι όγκοι των </a:t>
            </a:r>
            <a:r>
              <a:rPr lang="el-GR" dirty="0" err="1"/>
              <a:t>χρωμαφαινικών</a:t>
            </a:r>
            <a:r>
              <a:rPr lang="el-GR" dirty="0"/>
              <a:t> κυττάρων, προερχόμενα από τον μυελό των επινεφριδίων. Στην πλειονότητα τους (90%) καλοήθης, που </a:t>
            </a:r>
            <a:r>
              <a:rPr lang="el-GR" dirty="0" err="1"/>
              <a:t>υπερπαράγουν</a:t>
            </a:r>
            <a:r>
              <a:rPr lang="el-GR" dirty="0"/>
              <a:t> </a:t>
            </a:r>
            <a:r>
              <a:rPr lang="el-GR" dirty="0" err="1"/>
              <a:t>κατεχολαμίνες</a:t>
            </a:r>
            <a:r>
              <a:rPr lang="el-GR" dirty="0"/>
              <a:t> </a:t>
            </a:r>
            <a:r>
              <a:rPr lang="el-GR" dirty="0" err="1"/>
              <a:t>νοραδρεναλίνη</a:t>
            </a:r>
            <a:r>
              <a:rPr lang="el-GR" dirty="0"/>
              <a:t>, αδρεναλίνη και </a:t>
            </a:r>
            <a:r>
              <a:rPr lang="el-GR" dirty="0" err="1"/>
              <a:t>ντοπαμίνη</a:t>
            </a:r>
            <a:r>
              <a:rPr lang="el-GR" dirty="0"/>
              <a:t>.</a:t>
            </a:r>
          </a:p>
          <a:p>
            <a:pPr marL="0" indent="0">
              <a:buNone/>
            </a:pPr>
            <a:r>
              <a:rPr lang="el-GR" dirty="0"/>
              <a:t>Τα </a:t>
            </a:r>
            <a:r>
              <a:rPr lang="el-GR" dirty="0" err="1"/>
              <a:t>φαιοχρωμοκυττώματα</a:t>
            </a:r>
            <a:r>
              <a:rPr lang="el-GR" dirty="0"/>
              <a:t> συγκαταλέγονται στις σπάνιες μορφές υπερτάσεως (&lt;0,1%),</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39968225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2. </a:t>
            </a:r>
            <a:r>
              <a:rPr lang="el-GR" sz="4400" dirty="0" err="1"/>
              <a:t>Επινεφριδιακή</a:t>
            </a:r>
            <a:r>
              <a:rPr lang="el-GR" sz="4400" dirty="0"/>
              <a:t> αρτηριακή υπέρταση</a:t>
            </a:r>
            <a:r>
              <a:rPr lang="en-US" sz="4400" dirty="0"/>
              <a:t> </a:t>
            </a:r>
            <a:r>
              <a:rPr lang="el-GR" sz="3600" b="0" dirty="0" smtClean="0"/>
              <a:t>(2</a:t>
            </a:r>
            <a:r>
              <a:rPr lang="en-US" sz="3600" b="0" dirty="0" smtClean="0"/>
              <a:t>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a:xfrm>
            <a:off x="457200" y="1556792"/>
            <a:ext cx="8229600" cy="4680520"/>
          </a:xfrm>
        </p:spPr>
        <p:txBody>
          <a:bodyPr/>
          <a:lstStyle/>
          <a:p>
            <a:pPr marL="0" indent="0" algn="ctr">
              <a:buNone/>
            </a:pPr>
            <a:r>
              <a:rPr lang="el-GR" b="1" dirty="0" smtClean="0"/>
              <a:t>Σύνδρομο </a:t>
            </a:r>
            <a:r>
              <a:rPr lang="el-GR" b="1" dirty="0" err="1" smtClean="0"/>
              <a:t>Cushing</a:t>
            </a:r>
            <a:r>
              <a:rPr lang="el-GR" b="1" dirty="0" smtClean="0"/>
              <a:t> </a:t>
            </a:r>
          </a:p>
          <a:p>
            <a:r>
              <a:rPr lang="el-GR" dirty="0" smtClean="0"/>
              <a:t>Το </a:t>
            </a:r>
            <a:r>
              <a:rPr lang="el-GR" dirty="0"/>
              <a:t>σύνδρομο αυτό είναι συνέπεια υπερβολικής έκκρισης </a:t>
            </a:r>
            <a:r>
              <a:rPr lang="el-GR" dirty="0" err="1"/>
              <a:t>κορτιζόλης</a:t>
            </a:r>
            <a:r>
              <a:rPr lang="el-GR" dirty="0"/>
              <a:t> η οποία προκαλείται είτε από αυτόνομη υπερέκκριση των επινεφριδίων ή από αυξημένη έκκριση A.C.T.H. συνέπεια όγκου της υπόφυσης.</a:t>
            </a:r>
          </a:p>
          <a:p>
            <a:r>
              <a:rPr lang="el-GR" dirty="0"/>
              <a:t>Η υπέρταση και μάλιστα σοβαρού βαθμού υπάρχει στους ασθενείς σε ποσοστό 85</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16829311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Πρωτοπαθής </a:t>
            </a:r>
            <a:r>
              <a:rPr lang="el-GR" dirty="0" err="1" smtClean="0"/>
              <a:t>αλδοστερονισμός</a:t>
            </a:r>
            <a:r>
              <a:rPr lang="el-GR" dirty="0" smtClean="0"/>
              <a:t> </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a:t>Ο πρωτοπαθής </a:t>
            </a:r>
            <a:r>
              <a:rPr lang="el-GR" dirty="0" err="1"/>
              <a:t>αλδοστερονισμός</a:t>
            </a:r>
            <a:r>
              <a:rPr lang="el-GR" dirty="0"/>
              <a:t> οφείλεται σε μονήρες αδένωμα (70%) </a:t>
            </a:r>
            <a:r>
              <a:rPr lang="el-GR" dirty="0" smtClean="0"/>
              <a:t>ή</a:t>
            </a:r>
            <a:endParaRPr lang="el-GR" dirty="0"/>
          </a:p>
          <a:p>
            <a:r>
              <a:rPr lang="el-GR" dirty="0"/>
              <a:t>υπερπλασία της σπειροειδούς ζώνης του φλοιού των επινεφριδίων (20%)</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4228436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Αρτηριακή πίεση</a:t>
            </a:r>
            <a:r>
              <a:rPr lang="en-US" dirty="0"/>
              <a:t> </a:t>
            </a:r>
            <a:r>
              <a:rPr lang="en-US" sz="3200" b="0" dirty="0" smtClean="0"/>
              <a:t>(</a:t>
            </a:r>
            <a:r>
              <a:rPr lang="el-GR" sz="3200" b="0" dirty="0" smtClean="0"/>
              <a:t>2</a:t>
            </a:r>
            <a:r>
              <a:rPr lang="en-US" sz="3200" b="0" dirty="0" smtClean="0"/>
              <a:t> </a:t>
            </a:r>
            <a:r>
              <a:rPr lang="el-GR" sz="3200" b="0" dirty="0"/>
              <a:t>από </a:t>
            </a:r>
            <a:r>
              <a:rPr lang="el-GR" sz="3200" b="0" dirty="0" smtClean="0"/>
              <a:t>2) </a:t>
            </a:r>
            <a:endParaRPr lang="el-GR" dirty="0"/>
          </a:p>
        </p:txBody>
      </p:sp>
      <p:sp>
        <p:nvSpPr>
          <p:cNvPr id="3" name="Θέση περιεχομένου 2"/>
          <p:cNvSpPr>
            <a:spLocks noGrp="1"/>
          </p:cNvSpPr>
          <p:nvPr>
            <p:ph idx="1"/>
          </p:nvPr>
        </p:nvSpPr>
        <p:spPr>
          <a:xfrm>
            <a:off x="457200" y="1700808"/>
            <a:ext cx="8229600" cy="4536504"/>
          </a:xfrm>
        </p:spPr>
        <p:txBody>
          <a:bodyPr/>
          <a:lstStyle/>
          <a:p>
            <a:pPr marL="0" indent="0">
              <a:buNone/>
            </a:pPr>
            <a:r>
              <a:rPr lang="el-GR" dirty="0"/>
              <a:t>Η ύπαρξη μιας ελάχιστης πίεσης είναι απαραίτητη: </a:t>
            </a:r>
          </a:p>
          <a:p>
            <a:r>
              <a:rPr lang="el-GR" dirty="0"/>
              <a:t>Για τη διατήρηση των αγγείων </a:t>
            </a:r>
            <a:r>
              <a:rPr lang="el-GR" dirty="0" smtClean="0"/>
              <a:t>ανοικτών, </a:t>
            </a:r>
            <a:endParaRPr lang="el-GR" dirty="0"/>
          </a:p>
          <a:p>
            <a:r>
              <a:rPr lang="el-GR" dirty="0"/>
              <a:t>Για τη ροή του αίματος μέσα στα </a:t>
            </a:r>
            <a:r>
              <a:rPr lang="el-GR" dirty="0" smtClean="0"/>
              <a:t>τριχοειδή,</a:t>
            </a:r>
            <a:endParaRPr lang="el-GR" dirty="0"/>
          </a:p>
          <a:p>
            <a:r>
              <a:rPr lang="el-GR" dirty="0"/>
              <a:t>Για την οξυγόνωση όλων των ιστών του </a:t>
            </a:r>
            <a:r>
              <a:rPr lang="el-GR" dirty="0" smtClean="0"/>
              <a:t>σώματος.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362277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 </a:t>
            </a:r>
            <a:r>
              <a:rPr lang="el-GR" dirty="0" smtClean="0"/>
              <a:t>Άλλης αιτιολογίας </a:t>
            </a:r>
            <a:r>
              <a:rPr lang="el-GR" sz="3200" b="0" dirty="0" smtClean="0"/>
              <a:t>(1 από 9)</a:t>
            </a:r>
            <a:endParaRPr lang="el-GR" sz="3200" b="0" dirty="0"/>
          </a:p>
        </p:txBody>
      </p:sp>
      <p:sp>
        <p:nvSpPr>
          <p:cNvPr id="3" name="Θέση περιεχομένου 2"/>
          <p:cNvSpPr>
            <a:spLocks noGrp="1"/>
          </p:cNvSpPr>
          <p:nvPr>
            <p:ph idx="1"/>
          </p:nvPr>
        </p:nvSpPr>
        <p:spPr>
          <a:xfrm>
            <a:off x="457200" y="1484784"/>
            <a:ext cx="8229600" cy="4752528"/>
          </a:xfrm>
        </p:spPr>
        <p:txBody>
          <a:bodyPr>
            <a:normAutofit fontScale="92500" lnSpcReduction="10000"/>
          </a:bodyPr>
          <a:lstStyle/>
          <a:p>
            <a:pPr marL="0" indent="0" algn="ctr">
              <a:buNone/>
            </a:pPr>
            <a:r>
              <a:rPr lang="el-GR" b="1" dirty="0" smtClean="0"/>
              <a:t>Υπέρταση από αντισυλληπτικά φάρμακα</a:t>
            </a:r>
          </a:p>
          <a:p>
            <a:r>
              <a:rPr lang="el-GR" dirty="0" smtClean="0"/>
              <a:t>Εμφανίζεται </a:t>
            </a:r>
            <a:r>
              <a:rPr lang="el-GR" dirty="0"/>
              <a:t>σε ποσοστό περίπου 5% των γυναικών που υποβάλλονται σε αντισυλληπτική θεραπεία από το στόμα και είναι συνήθως μέτριας βαρύτητας. Σπάνια μπορεί να εκδηλωθεί επιταχυνόμενη υπέρταση με επιπτώσεις στη νεφρική λειτουργία.</a:t>
            </a:r>
          </a:p>
          <a:p>
            <a:r>
              <a:rPr lang="el-GR" dirty="0"/>
              <a:t>Μεγαλύτερη πιθανότητα να αναπτύξουν υπέρταση έχουν οι γυναίκες μεγαλύτερες της ηλικίας 35 ετών, με θετικό οικογενειακό ιστορικό υπέρτασης ή ιστορικό υπέρτασης σε προηγούμενη εγκυμοσύνη. </a:t>
            </a:r>
          </a:p>
          <a:p>
            <a:r>
              <a:rPr lang="el-GR" dirty="0"/>
              <a:t>Ο μηχανισμός δεν είναι ακριβώς γνωστός. Ενοχοποιείται όμως η κατακράτηση νατρίου δια μέσου του συστήματος </a:t>
            </a:r>
            <a:r>
              <a:rPr lang="el-GR" dirty="0" err="1"/>
              <a:t>ρενίνης</a:t>
            </a:r>
            <a:r>
              <a:rPr lang="el-GR" dirty="0"/>
              <a:t> – </a:t>
            </a:r>
            <a:r>
              <a:rPr lang="el-GR" dirty="0" err="1"/>
              <a:t>αγγειοτασίνης</a:t>
            </a:r>
            <a:r>
              <a:rPr lang="el-GR" dirty="0"/>
              <a:t> – </a:t>
            </a:r>
            <a:r>
              <a:rPr lang="el-GR" dirty="0" err="1"/>
              <a:t>αλδοστερόνης</a:t>
            </a:r>
            <a:r>
              <a:rPr lang="el-GR" dirty="0"/>
              <a:t>, που </a:t>
            </a:r>
            <a:r>
              <a:rPr lang="el-GR" dirty="0" smtClean="0"/>
              <a:t>ενεργοποιείται από </a:t>
            </a:r>
            <a:r>
              <a:rPr lang="el-GR" dirty="0"/>
              <a:t>τα οιστρογόνα.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1047449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 Άλλης αιτιολογίας </a:t>
            </a:r>
            <a:r>
              <a:rPr lang="el-GR" sz="3200" b="0" dirty="0" smtClean="0"/>
              <a:t>(2 </a:t>
            </a:r>
            <a:r>
              <a:rPr lang="el-GR" sz="3200" b="0" dirty="0"/>
              <a:t>από </a:t>
            </a:r>
            <a:r>
              <a:rPr lang="el-GR" sz="3200" b="0" dirty="0" smtClean="0"/>
              <a:t>9)</a:t>
            </a:r>
            <a:endParaRPr lang="el-GR" dirty="0"/>
          </a:p>
        </p:txBody>
      </p:sp>
      <p:sp>
        <p:nvSpPr>
          <p:cNvPr id="3" name="Θέση περιεχομένου 2"/>
          <p:cNvSpPr>
            <a:spLocks noGrp="1"/>
          </p:cNvSpPr>
          <p:nvPr>
            <p:ph idx="1"/>
          </p:nvPr>
        </p:nvSpPr>
        <p:spPr>
          <a:xfrm>
            <a:off x="457200" y="1556792"/>
            <a:ext cx="8229600" cy="4680520"/>
          </a:xfrm>
        </p:spPr>
        <p:txBody>
          <a:bodyPr/>
          <a:lstStyle/>
          <a:p>
            <a:pPr marL="0" indent="0" algn="ctr">
              <a:buNone/>
            </a:pPr>
            <a:r>
              <a:rPr lang="el-GR" b="1" dirty="0" smtClean="0"/>
              <a:t>Ορμονική υπέρταση</a:t>
            </a:r>
          </a:p>
          <a:p>
            <a:r>
              <a:rPr lang="el-GR" b="1" dirty="0" err="1" smtClean="0"/>
              <a:t>Υπερπαραθυρεοειδισμός</a:t>
            </a:r>
            <a:r>
              <a:rPr lang="el-GR" b="1" dirty="0"/>
              <a:t>: </a:t>
            </a:r>
            <a:r>
              <a:rPr lang="el-GR" dirty="0"/>
              <a:t>πάσης φύσεως και αιτιολογίας </a:t>
            </a:r>
            <a:r>
              <a:rPr lang="el-GR" dirty="0" err="1"/>
              <a:t>υπερασβαιστιαιμία</a:t>
            </a:r>
            <a:r>
              <a:rPr lang="el-GR" dirty="0"/>
              <a:t> μπορεί να αυξήσει τις περιφερικές αντιστάσεις και να προκαλέσει άνοδο της αρτηριακής πίεσης. Οι περισσότεροι ασθενείς με  </a:t>
            </a:r>
            <a:r>
              <a:rPr lang="el-GR" dirty="0" err="1"/>
              <a:t>υπερπαραθυρεοειδισμό</a:t>
            </a:r>
            <a:r>
              <a:rPr lang="el-GR" dirty="0"/>
              <a:t> είναι </a:t>
            </a:r>
            <a:r>
              <a:rPr lang="el-GR" dirty="0" smtClean="0"/>
              <a:t>υπερτασικοί</a:t>
            </a:r>
          </a:p>
          <a:p>
            <a:r>
              <a:rPr lang="el-GR" b="1" dirty="0" smtClean="0"/>
              <a:t>Υποθυρεοειδισμός</a:t>
            </a:r>
            <a:r>
              <a:rPr lang="el-GR" b="1" dirty="0"/>
              <a:t>: </a:t>
            </a:r>
            <a:r>
              <a:rPr lang="el-GR" dirty="0"/>
              <a:t>στον υποθυρεοειδισμό η διαστολική πίεση μπορεί να είναι αυξημένη λόγω της περιφερικής </a:t>
            </a:r>
            <a:r>
              <a:rPr lang="el-GR" dirty="0" err="1"/>
              <a:t>αγγειοσύσπασης</a:t>
            </a:r>
            <a:r>
              <a:rPr lang="el-GR" dirty="0"/>
              <a:t>, αλλά η συστολική συνήθως δεν αυξάνεται εφόσον η καρδιακή παροχή είναι μειωμένη.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17662457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 Άλλης αιτιολογίας </a:t>
            </a:r>
            <a:r>
              <a:rPr lang="el-GR" sz="3200" b="0" dirty="0" smtClean="0"/>
              <a:t>(3 </a:t>
            </a:r>
            <a:r>
              <a:rPr lang="el-GR" sz="3200" b="0" dirty="0"/>
              <a:t>από </a:t>
            </a:r>
            <a:r>
              <a:rPr lang="el-GR" sz="3200" b="0" dirty="0" smtClean="0"/>
              <a:t>9)</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b="1" dirty="0"/>
              <a:t>Υπερθυρεοειδισμός:</a:t>
            </a:r>
            <a:r>
              <a:rPr lang="el-GR" dirty="0"/>
              <a:t> η αυξημένη σημαντικά καρδιακή παροχή συνήθως αυξάνει την συστολική πίεση. Η διαστολική όμως είναι μειωμένη λόγω της υπάρχουσας περιφερικής αγγειοδιαστολής που προκαλούν οι αυξημένες μεταβολικές απαιτήσεις των ιστών.</a:t>
            </a:r>
          </a:p>
          <a:p>
            <a:r>
              <a:rPr lang="el-GR" b="1" dirty="0" smtClean="0"/>
              <a:t>Ακρομεγαλία</a:t>
            </a:r>
            <a:r>
              <a:rPr lang="el-GR" b="1" dirty="0"/>
              <a:t>:</a:t>
            </a:r>
            <a:r>
              <a:rPr lang="el-GR" dirty="0"/>
              <a:t> Οι περισσότεροι πάσχοντες από ακρομεγαλία είναι υπερτασικοί, πιθανώς σαν ένα αποτέλεσμα της υφιστάμενης αύξησης του όγκου των υγρών του οργανισμού.</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5060085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 Άλλης αιτιολογίας </a:t>
            </a:r>
            <a:r>
              <a:rPr lang="el-GR" sz="3200" b="0" dirty="0" smtClean="0"/>
              <a:t>(4 </a:t>
            </a:r>
            <a:r>
              <a:rPr lang="el-GR" sz="3200" b="0" dirty="0"/>
              <a:t>από </a:t>
            </a:r>
            <a:r>
              <a:rPr lang="el-GR" sz="3200" b="0" dirty="0" smtClean="0"/>
              <a:t>9)</a:t>
            </a:r>
            <a:endParaRPr lang="el-GR" dirty="0"/>
          </a:p>
        </p:txBody>
      </p:sp>
      <p:sp>
        <p:nvSpPr>
          <p:cNvPr id="3" name="Θέση περιεχομένου 2"/>
          <p:cNvSpPr>
            <a:spLocks noGrp="1"/>
          </p:cNvSpPr>
          <p:nvPr>
            <p:ph idx="1"/>
          </p:nvPr>
        </p:nvSpPr>
        <p:spPr>
          <a:xfrm>
            <a:off x="457200" y="1412776"/>
            <a:ext cx="8229600" cy="4824536"/>
          </a:xfrm>
        </p:spPr>
        <p:txBody>
          <a:bodyPr/>
          <a:lstStyle/>
          <a:p>
            <a:pPr marL="0" indent="0" algn="ctr">
              <a:buNone/>
            </a:pPr>
            <a:r>
              <a:rPr lang="el-GR" b="1" dirty="0" err="1" smtClean="0"/>
              <a:t>Stress</a:t>
            </a:r>
            <a:r>
              <a:rPr lang="el-GR" b="1" dirty="0" smtClean="0"/>
              <a:t>, χειρουργικές επεμβάσεις</a:t>
            </a:r>
          </a:p>
          <a:p>
            <a:r>
              <a:rPr lang="el-GR" b="1" dirty="0" smtClean="0"/>
              <a:t>Οξεία καταπόνηση</a:t>
            </a:r>
            <a:r>
              <a:rPr lang="en-US" b="1" dirty="0" smtClean="0"/>
              <a:t>:</a:t>
            </a:r>
            <a:r>
              <a:rPr lang="el-GR" b="1" dirty="0" smtClean="0"/>
              <a:t> </a:t>
            </a:r>
            <a:r>
              <a:rPr lang="el-GR" dirty="0"/>
              <a:t>(</a:t>
            </a:r>
            <a:r>
              <a:rPr lang="el-GR" dirty="0" err="1"/>
              <a:t>stress</a:t>
            </a:r>
            <a:r>
              <a:rPr lang="el-GR" dirty="0"/>
              <a:t> και ανησυχία). Σημαντικός βαθμός αρτηριακής υπέρτασης μπορεί να προκληθεί από έντονη ενεργοποίηση του </a:t>
            </a:r>
            <a:r>
              <a:rPr lang="el-GR" dirty="0" err="1"/>
              <a:t>συμπαθητικο</a:t>
            </a:r>
            <a:r>
              <a:rPr lang="el-GR" dirty="0"/>
              <a:t> συστήματος</a:t>
            </a:r>
          </a:p>
          <a:p>
            <a:r>
              <a:rPr lang="el-GR" b="1" dirty="0" smtClean="0"/>
              <a:t>Μετεγχειρητικά</a:t>
            </a:r>
            <a:r>
              <a:rPr lang="en-US" b="1" dirty="0" smtClean="0"/>
              <a:t>:</a:t>
            </a:r>
            <a:r>
              <a:rPr lang="el-GR" dirty="0" smtClean="0"/>
              <a:t> </a:t>
            </a:r>
            <a:r>
              <a:rPr lang="el-GR" dirty="0"/>
              <a:t>Η αρτηριακή πίεση μπορεί να αυξηθεί κατά τη διάρκεια και μετά από χειρουργική επέμβαση σαν απάντηση σε διάφορα ερεθίσματα όπως η </a:t>
            </a:r>
            <a:r>
              <a:rPr lang="el-GR" dirty="0" err="1"/>
              <a:t>υποξία</a:t>
            </a:r>
            <a:r>
              <a:rPr lang="el-GR" dirty="0"/>
              <a:t>, ο πόνος και η αύξηση των υγρών.</a:t>
            </a:r>
          </a:p>
          <a:p>
            <a:r>
              <a:rPr lang="el-GR" b="1" dirty="0" smtClean="0"/>
              <a:t>Εγκαύματα</a:t>
            </a:r>
            <a:r>
              <a:rPr lang="en-US" b="1" dirty="0" smtClean="0"/>
              <a:t>:</a:t>
            </a:r>
            <a:r>
              <a:rPr lang="el-GR" dirty="0" smtClean="0"/>
              <a:t> </a:t>
            </a:r>
            <a:r>
              <a:rPr lang="el-GR" dirty="0"/>
              <a:t>Πολλοί από τους ασθενείς με τρίτου βαθμού εγκαύματα που καταλαμβάνουν πάνω από το 20% της επιφάνειας του σώματος, μπορεί να αναπτύξουν υπέρταση.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39574320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 Άλλης αιτιολογίας </a:t>
            </a:r>
            <a:r>
              <a:rPr lang="el-GR" sz="3200" b="0" dirty="0" smtClean="0"/>
              <a:t>(</a:t>
            </a:r>
            <a:r>
              <a:rPr lang="en-US" sz="3200" b="0" dirty="0" smtClean="0"/>
              <a:t>5</a:t>
            </a:r>
            <a:r>
              <a:rPr lang="el-GR" sz="3200" b="0" dirty="0" smtClean="0"/>
              <a:t> </a:t>
            </a:r>
            <a:r>
              <a:rPr lang="el-GR" sz="3200" b="0" dirty="0"/>
              <a:t>από </a:t>
            </a:r>
            <a:r>
              <a:rPr lang="el-GR" sz="3200" b="0" dirty="0" smtClean="0"/>
              <a:t>9)</a:t>
            </a:r>
            <a:endParaRPr lang="el-GR" dirty="0"/>
          </a:p>
        </p:txBody>
      </p:sp>
      <p:sp>
        <p:nvSpPr>
          <p:cNvPr id="3" name="Θέση περιεχομένου 2"/>
          <p:cNvSpPr>
            <a:spLocks noGrp="1"/>
          </p:cNvSpPr>
          <p:nvPr>
            <p:ph idx="1"/>
          </p:nvPr>
        </p:nvSpPr>
        <p:spPr/>
        <p:txBody>
          <a:bodyPr/>
          <a:lstStyle/>
          <a:p>
            <a:pPr marL="0" indent="0" algn="ctr">
              <a:buNone/>
            </a:pPr>
            <a:r>
              <a:rPr lang="el-GR" b="1" dirty="0" err="1" smtClean="0"/>
              <a:t>Νε</a:t>
            </a:r>
            <a:r>
              <a:rPr lang="el-GR" b="1" dirty="0" err="1"/>
              <a:t>υ</a:t>
            </a:r>
            <a:r>
              <a:rPr lang="el-GR" b="1" dirty="0" err="1" smtClean="0"/>
              <a:t>ρογενής</a:t>
            </a:r>
            <a:endParaRPr lang="el-GR" b="1" dirty="0" smtClean="0"/>
          </a:p>
          <a:p>
            <a:pPr marL="0" indent="0" algn="ctr">
              <a:buNone/>
            </a:pPr>
            <a:r>
              <a:rPr lang="el-GR" u="sng" dirty="0" smtClean="0"/>
              <a:t>Άπνοια </a:t>
            </a:r>
            <a:r>
              <a:rPr lang="el-GR" u="sng" dirty="0"/>
              <a:t>κατά τον ύπνο</a:t>
            </a:r>
          </a:p>
          <a:p>
            <a:r>
              <a:rPr lang="el-GR" dirty="0"/>
              <a:t>Ένα σημαντικό ποσοστό υπερτασικών </a:t>
            </a:r>
            <a:r>
              <a:rPr lang="el-GR" dirty="0" smtClean="0"/>
              <a:t>ασθενών</a:t>
            </a:r>
            <a:r>
              <a:rPr lang="en-US" dirty="0" smtClean="0"/>
              <a:t> </a:t>
            </a:r>
            <a:r>
              <a:rPr lang="el-GR" dirty="0" smtClean="0"/>
              <a:t>παρουσιάζουν </a:t>
            </a:r>
            <a:r>
              <a:rPr lang="el-GR" dirty="0"/>
              <a:t>άπνοια στον ύπνο ειδικά μάλιστα όταν είναι παχύσαρκοι. Στους περισσότερους η άπνοια είναι αποφρακτική μάλλον παρά κεντρική και συνεπώς συμπεραίνεται ότι αυτή είναι η αιτία της υπέρτασης μάλλον παρά μιας συνέπειας </a:t>
            </a:r>
            <a:r>
              <a:rPr lang="el-GR" dirty="0" err="1"/>
              <a:t>βλάβηςτου</a:t>
            </a:r>
            <a:r>
              <a:rPr lang="el-GR" dirty="0"/>
              <a:t> Κ.Ν.Σ. </a:t>
            </a:r>
            <a:r>
              <a:rPr lang="en-US" dirty="0" smtClean="0"/>
              <a:t> </a:t>
            </a:r>
            <a:r>
              <a:rPr lang="el-GR" dirty="0" smtClean="0"/>
              <a:t>Μετά </a:t>
            </a:r>
            <a:r>
              <a:rPr lang="el-GR" dirty="0"/>
              <a:t>από αποκατάσταση της απόφραξης των αεροφόρων οδών παρατηρείται συνήθως υποχώρηση της υπέρτασης.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149006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 Άλλης αιτιολογίας </a:t>
            </a:r>
            <a:r>
              <a:rPr lang="el-GR" sz="3200" b="0" dirty="0" smtClean="0"/>
              <a:t>(6 </a:t>
            </a:r>
            <a:r>
              <a:rPr lang="el-GR" sz="3200" b="0" dirty="0"/>
              <a:t>από </a:t>
            </a:r>
            <a:r>
              <a:rPr lang="el-GR" sz="3200" b="0" dirty="0" smtClean="0"/>
              <a:t>9)</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t>Στένωση του ισθμού της αορτής</a:t>
            </a:r>
          </a:p>
          <a:p>
            <a:r>
              <a:rPr lang="el-GR" dirty="0" smtClean="0"/>
              <a:t>Είναι </a:t>
            </a:r>
            <a:r>
              <a:rPr lang="el-GR" dirty="0"/>
              <a:t>σπάνια αλλά πολύ ενδιαφέρουσα αιτία αρτηριακής υπέρτασης.</a:t>
            </a:r>
          </a:p>
          <a:p>
            <a:r>
              <a:rPr lang="el-GR" dirty="0"/>
              <a:t>Η συγγενής αυτή ανωμαλία είναι συχνότερη στους άντρες και μπορεί να συνοδεύεται από διγλώχινα αορτική βαλβίδα και ανευρύσματα των εγκεφαλικών αρτηριών.</a:t>
            </a:r>
          </a:p>
          <a:p>
            <a:r>
              <a:rPr lang="el-GR" dirty="0"/>
              <a:t>Τα χαρακτηριστικά κλινικά ευρήματα είναι υπέρταση στα άνω άκρα και </a:t>
            </a:r>
            <a:r>
              <a:rPr lang="el-GR" dirty="0" smtClean="0"/>
              <a:t>υπόταση στα </a:t>
            </a:r>
            <a:r>
              <a:rPr lang="el-GR" dirty="0"/>
              <a:t>κάτω καθώς και καθυστερημένη ώση της μηριαίας αρτηρίας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453365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3. </a:t>
            </a:r>
            <a:r>
              <a:rPr lang="el-GR" dirty="0"/>
              <a:t>Άλλης αιτιολογίας </a:t>
            </a:r>
            <a:r>
              <a:rPr lang="el-GR" sz="3200" b="0" dirty="0" smtClean="0"/>
              <a:t>(7 </a:t>
            </a:r>
            <a:r>
              <a:rPr lang="el-GR" sz="3200" b="0" dirty="0"/>
              <a:t>από </a:t>
            </a:r>
            <a:r>
              <a:rPr lang="el-GR" sz="3200" b="0" dirty="0" smtClean="0"/>
              <a:t>9)</a:t>
            </a:r>
            <a:endParaRPr lang="el-GR" dirty="0"/>
          </a:p>
        </p:txBody>
      </p:sp>
      <p:sp>
        <p:nvSpPr>
          <p:cNvPr id="3" name="Θέση περιεχομένου 2"/>
          <p:cNvSpPr>
            <a:spLocks noGrp="1"/>
          </p:cNvSpPr>
          <p:nvPr>
            <p:ph idx="1"/>
          </p:nvPr>
        </p:nvSpPr>
        <p:spPr/>
        <p:txBody>
          <a:bodyPr>
            <a:normAutofit lnSpcReduction="10000"/>
          </a:bodyPr>
          <a:lstStyle/>
          <a:p>
            <a:pPr marL="0" indent="0" algn="ctr">
              <a:buNone/>
            </a:pPr>
            <a:r>
              <a:rPr lang="el-GR" b="1" dirty="0" smtClean="0"/>
              <a:t>Φάρμακα</a:t>
            </a:r>
          </a:p>
          <a:p>
            <a:r>
              <a:rPr lang="el-GR" dirty="0" smtClean="0"/>
              <a:t> </a:t>
            </a:r>
            <a:r>
              <a:rPr lang="el-GR" b="1" dirty="0"/>
              <a:t>Συμπαθητικομιμητικά: </a:t>
            </a:r>
            <a:r>
              <a:rPr lang="el-GR" dirty="0"/>
              <a:t>Διεγερτικά και παραισθησιογόνα </a:t>
            </a:r>
            <a:r>
              <a:rPr lang="el-GR" dirty="0" smtClean="0"/>
              <a:t>φάρμακα (αμφεταμίνες </a:t>
            </a:r>
            <a:r>
              <a:rPr lang="el-GR" dirty="0"/>
              <a:t>και κοκαΐνη) μπορεί να προκαλέσουν σημαντική υπέρταση.</a:t>
            </a:r>
          </a:p>
          <a:p>
            <a:r>
              <a:rPr lang="el-GR" b="1" dirty="0" err="1"/>
              <a:t>Κυκλοσπορίνη</a:t>
            </a:r>
            <a:r>
              <a:rPr lang="el-GR" b="1" dirty="0"/>
              <a:t>:</a:t>
            </a:r>
            <a:r>
              <a:rPr lang="el-GR" dirty="0"/>
              <a:t> Οι μισοί περίπου από τους ασθενείς που λαμβάνουν αυτό το </a:t>
            </a:r>
            <a:r>
              <a:rPr lang="el-GR" dirty="0" err="1"/>
              <a:t>ανοσοκατασταλτικό</a:t>
            </a:r>
            <a:r>
              <a:rPr lang="el-GR" dirty="0"/>
              <a:t> φάρμακο θα αναπτύξουν υπέρταση ακόμα και επί απουσίας νεφρικής βλάβης.</a:t>
            </a:r>
          </a:p>
          <a:p>
            <a:r>
              <a:rPr lang="el-GR" b="1" dirty="0"/>
              <a:t>Μη στεροειδή αντιφλεγμονώδη φάρμακα: </a:t>
            </a:r>
            <a:r>
              <a:rPr lang="el-GR" dirty="0"/>
              <a:t>επειδή τα φάρμακα αυτά προκαλούν μείωση των αγγειοδιασταλτικών </a:t>
            </a:r>
            <a:r>
              <a:rPr lang="el-GR" dirty="0" err="1"/>
              <a:t>προσταγλανδίνων</a:t>
            </a:r>
            <a:r>
              <a:rPr lang="el-GR" dirty="0"/>
              <a:t>, υπεισέρχονται στη δράση και αποτελεσματικότητα </a:t>
            </a:r>
            <a:r>
              <a:rPr lang="el-GR" dirty="0" smtClean="0"/>
              <a:t>διάφορων </a:t>
            </a:r>
            <a:r>
              <a:rPr lang="el-GR" dirty="0" err="1"/>
              <a:t>αντιυπερτασικών</a:t>
            </a:r>
            <a:r>
              <a:rPr lang="el-GR" dirty="0"/>
              <a:t> παραγόντων.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24755724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 Άλλης αιτιολογίας </a:t>
            </a:r>
            <a:r>
              <a:rPr lang="el-GR" sz="3200" b="0" dirty="0" smtClean="0"/>
              <a:t>(8 </a:t>
            </a:r>
            <a:r>
              <a:rPr lang="el-GR" sz="3200" b="0" dirty="0"/>
              <a:t>από </a:t>
            </a:r>
            <a:r>
              <a:rPr lang="el-GR" sz="3200" b="0" dirty="0" smtClean="0"/>
              <a:t>9)</a:t>
            </a:r>
            <a:endParaRPr lang="el-GR" dirty="0"/>
          </a:p>
        </p:txBody>
      </p:sp>
      <p:sp>
        <p:nvSpPr>
          <p:cNvPr id="3" name="Θέση περιεχομένου 2"/>
          <p:cNvSpPr>
            <a:spLocks noGrp="1"/>
          </p:cNvSpPr>
          <p:nvPr>
            <p:ph idx="1"/>
          </p:nvPr>
        </p:nvSpPr>
        <p:spPr>
          <a:xfrm>
            <a:off x="457200" y="1556792"/>
            <a:ext cx="8229600" cy="4680520"/>
          </a:xfrm>
        </p:spPr>
        <p:txBody>
          <a:bodyPr/>
          <a:lstStyle/>
          <a:p>
            <a:pPr marL="0" indent="0" algn="ctr">
              <a:buNone/>
            </a:pPr>
            <a:r>
              <a:rPr lang="el-GR" b="1" dirty="0" smtClean="0"/>
              <a:t>Αυξημένη </a:t>
            </a:r>
            <a:r>
              <a:rPr lang="el-GR" b="1" dirty="0" err="1" smtClean="0"/>
              <a:t>ενδοκρανιακή</a:t>
            </a:r>
            <a:r>
              <a:rPr lang="el-GR" b="1" dirty="0" smtClean="0"/>
              <a:t> πίεση</a:t>
            </a:r>
          </a:p>
          <a:p>
            <a:r>
              <a:rPr lang="el-GR" dirty="0" smtClean="0"/>
              <a:t>Σημαντική </a:t>
            </a:r>
            <a:r>
              <a:rPr lang="el-GR" dirty="0"/>
              <a:t>υπέρταση μπορεί να προκληθεί από α) όγκους του εγκεφάλου, β) οξέα εγκεφαλικά επεισόδια και γ) </a:t>
            </a:r>
            <a:r>
              <a:rPr lang="el-GR" dirty="0" err="1"/>
              <a:t>κρανιοεγκεφαλικά</a:t>
            </a:r>
            <a:r>
              <a:rPr lang="el-GR" dirty="0"/>
              <a:t> τραύματα.</a:t>
            </a:r>
          </a:p>
          <a:p>
            <a:r>
              <a:rPr lang="el-GR" dirty="0"/>
              <a:t>Η υπέρταση εδώ είναι </a:t>
            </a:r>
            <a:r>
              <a:rPr lang="el-GR" dirty="0" smtClean="0"/>
              <a:t>πιθανώς αποτέλεσμα </a:t>
            </a:r>
            <a:r>
              <a:rPr lang="el-GR" dirty="0"/>
              <a:t>ερεθισμού των αγγειοκινητικών κέντρων ή αποδιοργάνωσης της </a:t>
            </a:r>
            <a:r>
              <a:rPr lang="el-GR" dirty="0" smtClean="0"/>
              <a:t>ρύθμισης του </a:t>
            </a:r>
            <a:r>
              <a:rPr lang="el-GR" dirty="0"/>
              <a:t>συμπαθητικού συστήματος.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42906704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3. Άλλης αιτιολογίας </a:t>
            </a:r>
            <a:r>
              <a:rPr lang="el-GR" sz="3200" b="0" dirty="0" smtClean="0"/>
              <a:t>(9 </a:t>
            </a:r>
            <a:r>
              <a:rPr lang="el-GR" sz="3200" b="0" dirty="0"/>
              <a:t>από </a:t>
            </a:r>
            <a:r>
              <a:rPr lang="el-GR" sz="3200" b="0" dirty="0" smtClean="0"/>
              <a:t>9)</a:t>
            </a:r>
            <a:endParaRPr lang="el-GR" dirty="0"/>
          </a:p>
        </p:txBody>
      </p:sp>
      <p:sp>
        <p:nvSpPr>
          <p:cNvPr id="3" name="Θέση περιεχομένου 2"/>
          <p:cNvSpPr>
            <a:spLocks noGrp="1"/>
          </p:cNvSpPr>
          <p:nvPr>
            <p:ph idx="1"/>
          </p:nvPr>
        </p:nvSpPr>
        <p:spPr>
          <a:xfrm>
            <a:off x="457200" y="1628800"/>
            <a:ext cx="8229600" cy="4608512"/>
          </a:xfrm>
        </p:spPr>
        <p:txBody>
          <a:bodyPr/>
          <a:lstStyle/>
          <a:p>
            <a:pPr marL="0" indent="0" algn="ctr">
              <a:buNone/>
            </a:pPr>
            <a:r>
              <a:rPr lang="el-GR" b="1" dirty="0" smtClean="0"/>
              <a:t>Υπογλυκαιμία</a:t>
            </a:r>
          </a:p>
          <a:p>
            <a:r>
              <a:rPr lang="el-GR" dirty="0" smtClean="0"/>
              <a:t>Η </a:t>
            </a:r>
            <a:r>
              <a:rPr lang="el-GR" dirty="0"/>
              <a:t>απάντηση των </a:t>
            </a:r>
            <a:r>
              <a:rPr lang="el-GR" dirty="0" err="1"/>
              <a:t>κατεχολαμινών</a:t>
            </a:r>
            <a:r>
              <a:rPr lang="el-GR" dirty="0"/>
              <a:t> στην προκαλούμενη από την ινσουλίνη υπογλυκαιμία μπορεί να προκαλέσει σοβαρή υπέρταση, ειδικότερα σε ασθενείς που λαμβάνουν β </a:t>
            </a:r>
            <a:r>
              <a:rPr lang="el-GR" dirty="0" err="1"/>
              <a:t>αδρενεργικούς</a:t>
            </a:r>
            <a:r>
              <a:rPr lang="el-GR" dirty="0"/>
              <a:t> </a:t>
            </a:r>
            <a:r>
              <a:rPr lang="el-GR" dirty="0" err="1"/>
              <a:t>αποκλειστές</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19352451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Αρτηριακή υπέρταση σε ειδικές ομάδες πληθυσμού</a:t>
            </a:r>
            <a:endParaRPr lang="el-GR" dirty="0"/>
          </a:p>
        </p:txBody>
      </p:sp>
      <p:sp>
        <p:nvSpPr>
          <p:cNvPr id="3" name="Θέση περιεχομένου 2"/>
          <p:cNvSpPr>
            <a:spLocks noGrp="1"/>
          </p:cNvSpPr>
          <p:nvPr>
            <p:ph idx="1"/>
          </p:nvPr>
        </p:nvSpPr>
        <p:spPr>
          <a:xfrm>
            <a:off x="457200" y="1628800"/>
            <a:ext cx="8229600" cy="4608512"/>
          </a:xfrm>
        </p:spPr>
        <p:txBody>
          <a:bodyPr/>
          <a:lstStyle/>
          <a:p>
            <a:pPr marL="0" indent="0" algn="ctr">
              <a:buNone/>
            </a:pPr>
            <a:r>
              <a:rPr lang="el-GR" b="1" dirty="0" smtClean="0"/>
              <a:t>Παιδιά και έφηβοι </a:t>
            </a:r>
          </a:p>
          <a:p>
            <a:r>
              <a:rPr lang="el-GR" dirty="0" smtClean="0"/>
              <a:t>Η </a:t>
            </a:r>
            <a:r>
              <a:rPr lang="el-GR" dirty="0"/>
              <a:t>υπέρταση είναι σπάνια στα </a:t>
            </a:r>
            <a:r>
              <a:rPr lang="el-GR" dirty="0" smtClean="0"/>
              <a:t>παιδιά, </a:t>
            </a:r>
            <a:endParaRPr lang="el-GR" dirty="0"/>
          </a:p>
          <a:p>
            <a:r>
              <a:rPr lang="el-GR" dirty="0" err="1" smtClean="0"/>
              <a:t>Ενα</a:t>
            </a:r>
            <a:r>
              <a:rPr lang="el-GR" dirty="0" smtClean="0"/>
              <a:t> </a:t>
            </a:r>
            <a:r>
              <a:rPr lang="el-GR" dirty="0"/>
              <a:t>επίπεδο αρτηριακής πίεσης, που θεωρείται αυξημένο για ένα </a:t>
            </a:r>
            <a:r>
              <a:rPr lang="el-GR" dirty="0" err="1"/>
              <a:t>ενήλικο,συνδέεται</a:t>
            </a:r>
            <a:r>
              <a:rPr lang="el-GR" dirty="0"/>
              <a:t> σχεδόν πάντα με μια υποκείμενη νόσο στα παιδιά (π.χ. νεφρική ή </a:t>
            </a:r>
            <a:r>
              <a:rPr lang="el-GR" dirty="0" err="1"/>
              <a:t>επινεφριδιακή</a:t>
            </a:r>
            <a:r>
              <a:rPr lang="el-GR" dirty="0"/>
              <a:t> αιτία).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1090685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Συστολική και διαστολική αρτηριακή πίεση </a:t>
            </a:r>
          </a:p>
        </p:txBody>
      </p:sp>
      <p:sp>
        <p:nvSpPr>
          <p:cNvPr id="3" name="Θέση περιεχομένου 2"/>
          <p:cNvSpPr>
            <a:spLocks noGrp="1"/>
          </p:cNvSpPr>
          <p:nvPr>
            <p:ph idx="1"/>
          </p:nvPr>
        </p:nvSpPr>
        <p:spPr>
          <a:xfrm>
            <a:off x="179512" y="1754334"/>
            <a:ext cx="4258816" cy="3816424"/>
          </a:xfrm>
          <a:ln w="19050">
            <a:solidFill>
              <a:srgbClr val="820000"/>
            </a:solidFill>
          </a:ln>
        </p:spPr>
        <p:txBody>
          <a:bodyPr/>
          <a:lstStyle/>
          <a:p>
            <a:pPr marL="0" indent="0">
              <a:buNone/>
            </a:pPr>
            <a:r>
              <a:rPr lang="el-GR" b="1" dirty="0"/>
              <a:t>Το υψηλότερο σημείο που φθάνει η πίεση μέσα στην αρτηρία λέγεται συστολική πίεση ή απλά μεγάλη πίεση (</a:t>
            </a:r>
            <a:r>
              <a:rPr lang="el-GR" b="1" dirty="0" err="1"/>
              <a:t>maxima</a:t>
            </a:r>
            <a:r>
              <a:rPr lang="el-GR" b="1" dirty="0" smtClean="0"/>
              <a:t>). </a:t>
            </a:r>
            <a:r>
              <a:rPr lang="el-GR" dirty="0" smtClean="0"/>
              <a:t>(</a:t>
            </a:r>
            <a:r>
              <a:rPr lang="el-GR" dirty="0"/>
              <a:t>Είναι αισθητή με την  ψηλάφηση ως περιφερικός σφυγμός)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
        <p:nvSpPr>
          <p:cNvPr id="5" name="Θέση περιεχομένου 2"/>
          <p:cNvSpPr txBox="1">
            <a:spLocks/>
          </p:cNvSpPr>
          <p:nvPr/>
        </p:nvSpPr>
        <p:spPr>
          <a:xfrm>
            <a:off x="4572000" y="1760794"/>
            <a:ext cx="4258816" cy="3816424"/>
          </a:xfrm>
          <a:prstGeom prst="rect">
            <a:avLst/>
          </a:prstGeom>
          <a:ln w="19050">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None/>
            </a:pPr>
            <a:r>
              <a:rPr lang="el-GR" b="1" dirty="0"/>
              <a:t>Το ελάχιστο σημείο που πέφτει η πίεση στην αρτηρία λέγεται διαστολική πίεση ή μικρή πίεση (</a:t>
            </a:r>
            <a:r>
              <a:rPr lang="el-GR" b="1" dirty="0" err="1"/>
              <a:t>minima</a:t>
            </a:r>
            <a:r>
              <a:rPr lang="el-GR" b="1" dirty="0"/>
              <a:t>).</a:t>
            </a:r>
          </a:p>
          <a:p>
            <a:pPr fontAlgn="auto">
              <a:spcAft>
                <a:spcPts val="0"/>
              </a:spcAft>
            </a:pPr>
            <a:endParaRPr lang="el-GR" dirty="0"/>
          </a:p>
        </p:txBody>
      </p:sp>
    </p:spTree>
    <p:extLst>
      <p:ext uri="{BB962C8B-B14F-4D97-AF65-F5344CB8AC3E}">
        <p14:creationId xmlns:p14="http://schemas.microsoft.com/office/powerpoint/2010/main" val="28044944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Διαβητικοί ασθενείς</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a:t>Οι τύπου I </a:t>
            </a:r>
            <a:r>
              <a:rPr lang="el-GR" dirty="0" err="1"/>
              <a:t>ινσουλινοεξαρτώμενοι</a:t>
            </a:r>
            <a:r>
              <a:rPr lang="el-GR" dirty="0"/>
              <a:t> διαβητικοί δεν έχουν αυξημένη επίπτωση αρτηριακής υπέρτασης μέχρις ότου αρχίσει η νεφροπάθεια.</a:t>
            </a:r>
          </a:p>
          <a:p>
            <a:r>
              <a:rPr lang="el-GR" dirty="0"/>
              <a:t>οι τύπου II μη </a:t>
            </a:r>
            <a:r>
              <a:rPr lang="el-GR" dirty="0" err="1"/>
              <a:t>ινσουλινοεξαρτώμενοι</a:t>
            </a:r>
            <a:r>
              <a:rPr lang="el-GR" dirty="0"/>
              <a:t> διαβητικοί ασθενείς έχουν περισσότερη αρτηριακή υπέρταση πιθανώς ένεκα της συνυπάρχουσας παχυσαρκίας.</a:t>
            </a:r>
          </a:p>
          <a:p>
            <a:r>
              <a:rPr lang="el-GR" dirty="0"/>
              <a:t>Υπέρταση εμφανίζεται στο 20% τουλάχιστον των ασθενών με </a:t>
            </a:r>
            <a:r>
              <a:rPr lang="el-GR" dirty="0" err="1"/>
              <a:t>ινσουλινοεξαρτώμενο</a:t>
            </a:r>
            <a:r>
              <a:rPr lang="el-GR" dirty="0"/>
              <a:t> σακχαρώδη διαβήτη και στο 30 – 50% των ασθενών με μη </a:t>
            </a:r>
            <a:r>
              <a:rPr lang="el-GR" dirty="0" err="1"/>
              <a:t>ινσουλινοεξαρτώμενο</a:t>
            </a:r>
            <a:r>
              <a:rPr lang="el-GR" dirty="0"/>
              <a:t> σακχαρώδη διαβήτη.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9265145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Υπέρταση και εγκυμοσύνη</a:t>
            </a:r>
            <a:endParaRPr lang="el-GR" dirty="0"/>
          </a:p>
        </p:txBody>
      </p:sp>
      <p:sp>
        <p:nvSpPr>
          <p:cNvPr id="3" name="Θέση περιεχομένου 2"/>
          <p:cNvSpPr>
            <a:spLocks noGrp="1"/>
          </p:cNvSpPr>
          <p:nvPr>
            <p:ph idx="1"/>
          </p:nvPr>
        </p:nvSpPr>
        <p:spPr>
          <a:xfrm>
            <a:off x="215026" y="1556792"/>
            <a:ext cx="4919718" cy="3744416"/>
          </a:xfrm>
        </p:spPr>
        <p:txBody>
          <a:bodyPr/>
          <a:lstStyle/>
          <a:p>
            <a:r>
              <a:rPr lang="el-GR" dirty="0"/>
              <a:t>Παρατηρείται σε ποσοστό 5% όλων των εγκύων, </a:t>
            </a:r>
          </a:p>
          <a:p>
            <a:r>
              <a:rPr lang="el-GR" dirty="0"/>
              <a:t>Και σε ποσοστό 5% των γυναικών που ελάμβαναν αντισυλληπτικά για 5 χρόνια. </a:t>
            </a:r>
          </a:p>
          <a:p>
            <a:r>
              <a:rPr lang="el-GR" dirty="0"/>
              <a:t>Το ποσοστό όμως αυτό ανέρχεται</a:t>
            </a:r>
          </a:p>
          <a:p>
            <a:r>
              <a:rPr lang="el-GR" dirty="0"/>
              <a:t> σε 13% περίπου σε </a:t>
            </a:r>
            <a:r>
              <a:rPr lang="el-GR" dirty="0" err="1"/>
              <a:t>πρωτότοκες</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8000" y="1916832"/>
            <a:ext cx="3516295" cy="2137248"/>
          </a:xfrm>
          <a:prstGeom prst="rect">
            <a:avLst/>
          </a:prstGeom>
        </p:spPr>
      </p:pic>
      <p:sp>
        <p:nvSpPr>
          <p:cNvPr id="6" name="Rectangle 10"/>
          <p:cNvSpPr/>
          <p:nvPr/>
        </p:nvSpPr>
        <p:spPr>
          <a:xfrm>
            <a:off x="5586159" y="4149079"/>
            <a:ext cx="3096344"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Pregnancy shoot </a:t>
            </a:r>
            <a:r>
              <a:rPr lang="en-US" sz="1200" dirty="0" err="1">
                <a:solidFill>
                  <a:schemeClr val="tx1">
                    <a:lumMod val="75000"/>
                    <a:lumOff val="25000"/>
                  </a:schemeClr>
                </a:solidFill>
                <a:latin typeface="+mn-lt"/>
                <a:hlinkClick r:id="rId3"/>
              </a:rPr>
              <a:t>Marjon</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by </a:t>
            </a:r>
            <a:r>
              <a:rPr lang="en-US" sz="1200" dirty="0">
                <a:solidFill>
                  <a:schemeClr val="tx1">
                    <a:lumMod val="75000"/>
                    <a:lumOff val="25000"/>
                  </a:schemeClr>
                </a:solidFill>
                <a:latin typeface="+mn-lt"/>
                <a:hlinkClick r:id="rId3"/>
              </a:rPr>
              <a:t>Thomas van </a:t>
            </a:r>
            <a:r>
              <a:rPr lang="en-US" sz="1200" dirty="0" err="1">
                <a:solidFill>
                  <a:schemeClr val="tx1">
                    <a:lumMod val="75000"/>
                    <a:lumOff val="25000"/>
                  </a:schemeClr>
                </a:solidFill>
                <a:latin typeface="+mn-lt"/>
                <a:hlinkClick r:id="rId3"/>
              </a:rPr>
              <a:t>Ardenne</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available </a:t>
            </a:r>
            <a:r>
              <a:rPr lang="en-US" sz="1200" dirty="0">
                <a:solidFill>
                  <a:schemeClr val="tx1">
                    <a:lumMod val="75000"/>
                    <a:lumOff val="25000"/>
                  </a:schemeClr>
                </a:solidFill>
                <a:latin typeface="+mn-lt"/>
              </a:rPr>
              <a:t>under </a:t>
            </a:r>
            <a:r>
              <a:rPr lang="en-US" sz="1200" dirty="0">
                <a:solidFill>
                  <a:schemeClr val="tx1">
                    <a:lumMod val="75000"/>
                    <a:lumOff val="25000"/>
                  </a:schemeClr>
                </a:solidFill>
                <a:latin typeface="+mn-lt"/>
                <a:hlinkClick r:id="rId4"/>
              </a:rPr>
              <a:t>CC BY-NC-ND 2.0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6216379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Οι διάφοροι τύποι υπερτασικής νόσου </a:t>
            </a:r>
          </a:p>
        </p:txBody>
      </p:sp>
      <p:sp>
        <p:nvSpPr>
          <p:cNvPr id="3" name="Θέση περιεχομένου 2"/>
          <p:cNvSpPr>
            <a:spLocks noGrp="1"/>
          </p:cNvSpPr>
          <p:nvPr>
            <p:ph idx="1"/>
          </p:nvPr>
        </p:nvSpPr>
        <p:spPr/>
        <p:txBody>
          <a:bodyPr/>
          <a:lstStyle/>
          <a:p>
            <a:pPr marL="0" indent="0">
              <a:buNone/>
            </a:pPr>
            <a:r>
              <a:rPr lang="el-GR" b="1" dirty="0">
                <a:solidFill>
                  <a:srgbClr val="820000"/>
                </a:solidFill>
              </a:rPr>
              <a:t>Οι διάφοροι τύποι υπερτασικής νόσου προσδιορίζονται, σύμφωνα με την κατάταξη του Αμερικανικού κολλεγίου μαιευτήρων και γυναικολόγων ως εξής</a:t>
            </a:r>
            <a:r>
              <a:rPr lang="el-GR" b="1" dirty="0" smtClean="0">
                <a:solidFill>
                  <a:srgbClr val="820000"/>
                </a:solidFill>
              </a:rPr>
              <a:t>:</a:t>
            </a:r>
          </a:p>
          <a:p>
            <a:pPr marL="457200" indent="-457200">
              <a:buFont typeface="+mj-lt"/>
              <a:buAutoNum type="arabicPeriod"/>
            </a:pPr>
            <a:r>
              <a:rPr lang="el-GR" b="1" dirty="0" smtClean="0"/>
              <a:t>Υπέρταση </a:t>
            </a:r>
            <a:r>
              <a:rPr lang="el-GR" b="1" dirty="0"/>
              <a:t>της </a:t>
            </a:r>
            <a:r>
              <a:rPr lang="el-GR" b="1" dirty="0" smtClean="0"/>
              <a:t>εγκυμοσύνης</a:t>
            </a:r>
            <a:r>
              <a:rPr lang="en-US" b="1" dirty="0" smtClean="0"/>
              <a:t>:</a:t>
            </a:r>
            <a:r>
              <a:rPr lang="el-GR" b="1" dirty="0" smtClean="0"/>
              <a:t> </a:t>
            </a:r>
            <a:r>
              <a:rPr lang="el-GR" dirty="0"/>
              <a:t>Είναι η ανάπτυξη αμιγούς υπέρτασης (χωρίς λευκωματουρία ή οίδημα), στο δεύτερο μισό της εγκυμοσύνης ή μέσα σε 24 ώρες από τον τοκετό, σε μια κατά τα άλλα </a:t>
            </a:r>
            <a:r>
              <a:rPr lang="el-GR" dirty="0" err="1"/>
              <a:t>νορμοτασική</a:t>
            </a:r>
            <a:r>
              <a:rPr lang="el-GR" dirty="0"/>
              <a:t> γυναίκα. Η πίεση του αίματος επανέρχεται στο φυσιολογικό σε 10 ημέρες μετά τον τοκετό.</a:t>
            </a:r>
          </a:p>
          <a:p>
            <a:pPr marL="457200" indent="-457200">
              <a:buFont typeface="+mj-lt"/>
              <a:buAutoNum type="arabicPeriod"/>
            </a:pPr>
            <a:r>
              <a:rPr lang="el-GR" b="1" dirty="0" err="1" smtClean="0"/>
              <a:t>Προεκλαμψία</a:t>
            </a:r>
            <a:r>
              <a:rPr lang="en-US" b="1" dirty="0" smtClean="0"/>
              <a:t>: </a:t>
            </a:r>
            <a:r>
              <a:rPr lang="el-GR" dirty="0" smtClean="0"/>
              <a:t>Είναι </a:t>
            </a:r>
            <a:r>
              <a:rPr lang="el-GR" dirty="0"/>
              <a:t>η ανάπτυξη υπέρτασης με λευκωματουρία ή οίδημα, ή και τα δυο, μετά τις 20 εβδομάδες της εγκυμοσύνης ή μέσα στις πρώτες 24 ώρες από τον τοκετό.</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37971448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«Βαριά </a:t>
            </a:r>
            <a:r>
              <a:rPr lang="el-GR" dirty="0" err="1" smtClean="0"/>
              <a:t>προεκλαμψία</a:t>
            </a:r>
            <a:r>
              <a:rPr lang="el-GR" dirty="0" smtClean="0"/>
              <a:t>» </a:t>
            </a:r>
            <a:r>
              <a:rPr lang="el-GR" sz="3200" b="0" dirty="0" smtClean="0"/>
              <a:t>(1 από </a:t>
            </a:r>
            <a:r>
              <a:rPr lang="en-US" sz="3200" b="0" dirty="0"/>
              <a:t>2</a:t>
            </a:r>
            <a:r>
              <a:rPr lang="el-GR" sz="3200" b="0" dirty="0" smtClean="0"/>
              <a:t>)</a:t>
            </a:r>
            <a:endParaRPr lang="el-GR" sz="3200" b="0" dirty="0"/>
          </a:p>
        </p:txBody>
      </p:sp>
      <p:sp>
        <p:nvSpPr>
          <p:cNvPr id="3" name="Θέση περιεχομένου 2"/>
          <p:cNvSpPr>
            <a:spLocks noGrp="1"/>
          </p:cNvSpPr>
          <p:nvPr>
            <p:ph idx="1"/>
          </p:nvPr>
        </p:nvSpPr>
        <p:spPr/>
        <p:txBody>
          <a:bodyPr/>
          <a:lstStyle/>
          <a:p>
            <a:r>
              <a:rPr lang="el-GR" b="1" dirty="0"/>
              <a:t>Συστολική πίεση &gt; 160 </a:t>
            </a:r>
            <a:r>
              <a:rPr lang="el-GR" b="1" dirty="0" err="1"/>
              <a:t>mmHg</a:t>
            </a:r>
            <a:r>
              <a:rPr lang="el-GR" b="1" dirty="0"/>
              <a:t> ή διαστολική &gt; 110 </a:t>
            </a:r>
            <a:r>
              <a:rPr lang="el-GR" b="1" dirty="0" err="1"/>
              <a:t>mmHg</a:t>
            </a:r>
            <a:r>
              <a:rPr lang="el-GR" b="1" dirty="0"/>
              <a:t> στη διάρκεια της εγκυμοσύνης.</a:t>
            </a:r>
          </a:p>
          <a:p>
            <a:r>
              <a:rPr lang="el-GR" b="1" dirty="0"/>
              <a:t>Λευκωματουρία</a:t>
            </a:r>
            <a:r>
              <a:rPr lang="el-GR" dirty="0"/>
              <a:t> 5 </a:t>
            </a:r>
            <a:r>
              <a:rPr lang="el-GR" dirty="0" err="1"/>
              <a:t>γρ</a:t>
            </a:r>
            <a:r>
              <a:rPr lang="el-GR" dirty="0"/>
              <a:t>. ή και μεγαλύτερη στο 24ωρο.</a:t>
            </a:r>
          </a:p>
          <a:p>
            <a:r>
              <a:rPr lang="el-GR" b="1" dirty="0" err="1"/>
              <a:t>Ολιγουρία</a:t>
            </a:r>
            <a:r>
              <a:rPr lang="el-GR" b="1" dirty="0"/>
              <a:t> </a:t>
            </a:r>
            <a:r>
              <a:rPr lang="el-GR" dirty="0"/>
              <a:t>(ούρα λιγότερα από 500 </a:t>
            </a:r>
            <a:r>
              <a:rPr lang="el-GR" dirty="0" err="1"/>
              <a:t>κ.εκ</a:t>
            </a:r>
            <a:r>
              <a:rPr lang="el-GR" dirty="0"/>
              <a:t>. στο 24ωρο.</a:t>
            </a:r>
          </a:p>
          <a:p>
            <a:r>
              <a:rPr lang="el-GR" b="1" dirty="0"/>
              <a:t>Εγκεφαλικές ή οπτικές διαταραχές</a:t>
            </a:r>
            <a:r>
              <a:rPr lang="el-GR" dirty="0"/>
              <a:t> ή αύξηση των αντανακλαστικών. </a:t>
            </a:r>
          </a:p>
          <a:p>
            <a:r>
              <a:rPr lang="el-GR" b="1" dirty="0" err="1"/>
              <a:t>Επιγαστρικός</a:t>
            </a:r>
            <a:r>
              <a:rPr lang="el-GR" b="1" dirty="0"/>
              <a:t> πόνος.</a:t>
            </a:r>
          </a:p>
          <a:p>
            <a:r>
              <a:rPr lang="el-GR" b="1" dirty="0"/>
              <a:t>Πνευμονικό οίδημα ή κυάνωση.</a:t>
            </a:r>
          </a:p>
          <a:p>
            <a:r>
              <a:rPr lang="el-GR" b="1" dirty="0" err="1"/>
              <a:t>Θρομβοκυτταροπενία</a:t>
            </a:r>
            <a:r>
              <a:rPr lang="el-GR" dirty="0"/>
              <a:t> ή άλλη </a:t>
            </a:r>
            <a:r>
              <a:rPr lang="el-GR" b="1" dirty="0"/>
              <a:t>ένδειξη διάχυτης </a:t>
            </a:r>
            <a:r>
              <a:rPr lang="el-GR" b="1" dirty="0" err="1"/>
              <a:t>ενδαγγειακής</a:t>
            </a:r>
            <a:r>
              <a:rPr lang="el-GR" b="1" dirty="0"/>
              <a:t> πήξης</a:t>
            </a:r>
            <a:r>
              <a:rPr lang="el-GR" dirty="0"/>
              <a:t> του αίματος.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26068557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«Βαριά </a:t>
            </a:r>
            <a:r>
              <a:rPr lang="el-GR" dirty="0" err="1"/>
              <a:t>προεκλαμψία</a:t>
            </a:r>
            <a:r>
              <a:rPr lang="el-GR" dirty="0"/>
              <a:t>» </a:t>
            </a:r>
            <a:r>
              <a:rPr lang="el-GR" sz="3200" b="0" dirty="0" smtClean="0"/>
              <a:t>(2 από </a:t>
            </a:r>
            <a:r>
              <a:rPr lang="en-US" sz="3200" b="0" dirty="0" smtClean="0"/>
              <a:t>2</a:t>
            </a:r>
            <a:r>
              <a:rPr lang="el-GR" sz="3200" b="0" dirty="0" smtClean="0"/>
              <a:t>)</a:t>
            </a:r>
            <a:endParaRPr lang="el-GR" dirty="0"/>
          </a:p>
        </p:txBody>
      </p:sp>
      <p:sp>
        <p:nvSpPr>
          <p:cNvPr id="3" name="Θέση περιεχομένου 2"/>
          <p:cNvSpPr>
            <a:spLocks noGrp="1"/>
          </p:cNvSpPr>
          <p:nvPr>
            <p:ph idx="1"/>
          </p:nvPr>
        </p:nvSpPr>
        <p:spPr>
          <a:xfrm>
            <a:off x="457200" y="1484784"/>
            <a:ext cx="8229600" cy="4752528"/>
          </a:xfrm>
        </p:spPr>
        <p:txBody>
          <a:bodyPr/>
          <a:lstStyle/>
          <a:p>
            <a:r>
              <a:rPr lang="el-GR" b="1" dirty="0" smtClean="0"/>
              <a:t>Εκλαμψία</a:t>
            </a:r>
            <a:r>
              <a:rPr lang="en-US" b="1" dirty="0" smtClean="0"/>
              <a:t>:</a:t>
            </a:r>
            <a:r>
              <a:rPr lang="el-GR" dirty="0" smtClean="0"/>
              <a:t> </a:t>
            </a:r>
            <a:r>
              <a:rPr lang="el-GR" dirty="0"/>
              <a:t>Είναι ο συνδυασμός σπασμών με την </a:t>
            </a:r>
            <a:r>
              <a:rPr lang="el-GR" dirty="0" err="1"/>
              <a:t>προεκλαμψία</a:t>
            </a:r>
            <a:r>
              <a:rPr lang="el-GR" dirty="0"/>
              <a:t>.</a:t>
            </a:r>
          </a:p>
          <a:p>
            <a:pPr marL="0" indent="0">
              <a:buNone/>
            </a:pPr>
            <a:r>
              <a:rPr lang="el-GR" dirty="0"/>
              <a:t>Παθογένεια της </a:t>
            </a:r>
            <a:r>
              <a:rPr lang="el-GR" dirty="0" err="1"/>
              <a:t>προεκλαμψίας</a:t>
            </a:r>
            <a:r>
              <a:rPr lang="el-GR" dirty="0"/>
              <a:t> : </a:t>
            </a:r>
          </a:p>
          <a:p>
            <a:pPr marL="457200" indent="-457200">
              <a:buFont typeface="+mj-lt"/>
              <a:buAutoNum type="arabicPeriod"/>
            </a:pPr>
            <a:r>
              <a:rPr lang="el-GR" dirty="0" smtClean="0"/>
              <a:t>Η </a:t>
            </a:r>
            <a:r>
              <a:rPr lang="el-GR" dirty="0"/>
              <a:t>γενικευμένη </a:t>
            </a:r>
            <a:r>
              <a:rPr lang="el-GR" dirty="0" err="1"/>
              <a:t>αρτηριδιακή</a:t>
            </a:r>
            <a:r>
              <a:rPr lang="el-GR" dirty="0"/>
              <a:t> </a:t>
            </a:r>
            <a:r>
              <a:rPr lang="el-GR" dirty="0" err="1"/>
              <a:t>αγγειοσύσπαση</a:t>
            </a:r>
            <a:r>
              <a:rPr lang="el-GR" dirty="0"/>
              <a:t>, ιδιαιτέρως στο αγγειακό στρώμα της μήτρας και των νεφρών, και</a:t>
            </a:r>
          </a:p>
          <a:p>
            <a:pPr marL="457200" indent="-457200">
              <a:buFont typeface="+mj-lt"/>
              <a:buAutoNum type="arabicPeriod"/>
            </a:pPr>
            <a:r>
              <a:rPr lang="el-GR" dirty="0" smtClean="0"/>
              <a:t>Η </a:t>
            </a:r>
            <a:r>
              <a:rPr lang="el-GR" dirty="0"/>
              <a:t>διάχυτη </a:t>
            </a:r>
            <a:r>
              <a:rPr lang="el-GR" dirty="0" err="1"/>
              <a:t>ενδαγγειακή</a:t>
            </a:r>
            <a:r>
              <a:rPr lang="el-GR" dirty="0"/>
              <a:t> πήξη.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34933149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Διάγνωση υπέρτασης</a:t>
            </a:r>
            <a:endParaRPr lang="el-GR" dirty="0"/>
          </a:p>
        </p:txBody>
      </p:sp>
      <p:sp>
        <p:nvSpPr>
          <p:cNvPr id="3" name="Θέση περιεχομένου 2"/>
          <p:cNvSpPr>
            <a:spLocks noGrp="1"/>
          </p:cNvSpPr>
          <p:nvPr>
            <p:ph idx="1"/>
          </p:nvPr>
        </p:nvSpPr>
        <p:spPr>
          <a:xfrm>
            <a:off x="457200" y="1628800"/>
            <a:ext cx="8229600" cy="4608512"/>
          </a:xfrm>
        </p:spPr>
        <p:txBody>
          <a:bodyPr/>
          <a:lstStyle/>
          <a:p>
            <a:r>
              <a:rPr lang="el-GR" dirty="0"/>
              <a:t>Η υπέρταση είναι ύπουλος και σιωπηλός εχθρός γιατί κατά κανόνα είναι </a:t>
            </a:r>
            <a:r>
              <a:rPr lang="el-GR" dirty="0" err="1"/>
              <a:t>ασυμπτωματική</a:t>
            </a:r>
            <a:r>
              <a:rPr lang="el-GR" dirty="0"/>
              <a:t>. </a:t>
            </a:r>
          </a:p>
          <a:p>
            <a:r>
              <a:rPr lang="el-GR" dirty="0"/>
              <a:t>Ο μόνος τρόπος για να διαγνωσθεί είναι η </a:t>
            </a:r>
            <a:r>
              <a:rPr lang="el-GR" b="1" dirty="0"/>
              <a:t>τακτική και αξιόπιστη μέτρησή της. </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23533044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Κλινική και εργαστηριακή προσέγγιση</a:t>
            </a:r>
            <a:r>
              <a:rPr lang="en-US" dirty="0" smtClean="0"/>
              <a:t> </a:t>
            </a:r>
            <a:r>
              <a:rPr lang="el-GR" dirty="0" smtClean="0"/>
              <a:t>-Αιτιολογική </a:t>
            </a:r>
            <a:r>
              <a:rPr lang="el-GR" dirty="0"/>
              <a:t>διάγνωση της υπέρτασης </a:t>
            </a:r>
          </a:p>
        </p:txBody>
      </p:sp>
      <p:sp>
        <p:nvSpPr>
          <p:cNvPr id="3" name="Θέση περιεχομένου 2"/>
          <p:cNvSpPr>
            <a:spLocks noGrp="1"/>
          </p:cNvSpPr>
          <p:nvPr>
            <p:ph idx="1"/>
          </p:nvPr>
        </p:nvSpPr>
        <p:spPr>
          <a:xfrm>
            <a:off x="457200" y="1556792"/>
            <a:ext cx="8229600" cy="4680520"/>
          </a:xfrm>
        </p:spPr>
        <p:txBody>
          <a:bodyPr/>
          <a:lstStyle/>
          <a:p>
            <a:pPr marL="0" indent="0" algn="ctr">
              <a:buNone/>
            </a:pPr>
            <a:r>
              <a:rPr lang="el-GR" b="1" dirty="0"/>
              <a:t>Λήψη οικογενειακού και ατομικού ιστορικού</a:t>
            </a:r>
          </a:p>
          <a:p>
            <a:r>
              <a:rPr lang="el-GR" dirty="0" smtClean="0"/>
              <a:t>Ηλικία</a:t>
            </a:r>
            <a:r>
              <a:rPr lang="en-US" dirty="0" smtClean="0"/>
              <a:t>,</a:t>
            </a:r>
            <a:endParaRPr lang="el-GR" dirty="0"/>
          </a:p>
          <a:p>
            <a:r>
              <a:rPr lang="el-GR" dirty="0"/>
              <a:t>Οικογενειακό ιστορικό ( πάσχοντες από ιδιοπαθή υπέρταση</a:t>
            </a:r>
            <a:r>
              <a:rPr lang="el-GR" dirty="0" smtClean="0"/>
              <a:t>)</a:t>
            </a:r>
            <a:r>
              <a:rPr lang="en-US" dirty="0" smtClean="0"/>
              <a:t>,</a:t>
            </a:r>
            <a:endParaRPr lang="el-GR" dirty="0"/>
          </a:p>
          <a:p>
            <a:r>
              <a:rPr lang="el-GR" dirty="0"/>
              <a:t>Νεφρικές </a:t>
            </a:r>
            <a:r>
              <a:rPr lang="el-GR" dirty="0" smtClean="0"/>
              <a:t>λοιμώξεις</a:t>
            </a:r>
            <a:r>
              <a:rPr lang="en-US" dirty="0" smtClean="0"/>
              <a:t>,</a:t>
            </a:r>
            <a:endParaRPr lang="el-GR" dirty="0"/>
          </a:p>
          <a:p>
            <a:r>
              <a:rPr lang="el-GR" dirty="0" smtClean="0"/>
              <a:t>Αντισυλληπτικά</a:t>
            </a:r>
            <a:r>
              <a:rPr lang="en-US" dirty="0" smtClean="0"/>
              <a:t>,</a:t>
            </a:r>
            <a:endParaRPr lang="el-GR" dirty="0"/>
          </a:p>
          <a:p>
            <a:r>
              <a:rPr lang="el-GR" dirty="0"/>
              <a:t>τρόπος ζωής, το κάπνισμα, τη χρήση αλκοόλ και αλατιού, τη σωματική δραστηριότητα, χρήση φαρμάκων.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18103188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Ατομικό </a:t>
            </a:r>
            <a:r>
              <a:rPr lang="el-GR" dirty="0" smtClean="0"/>
              <a:t>ιστορικό</a:t>
            </a:r>
            <a:r>
              <a:rPr lang="en-US" dirty="0" smtClean="0"/>
              <a:t> </a:t>
            </a:r>
            <a:r>
              <a:rPr lang="el-GR" sz="3200" b="0" dirty="0" smtClean="0"/>
              <a:t>(1</a:t>
            </a:r>
            <a:r>
              <a:rPr lang="en-US" sz="3200" b="0" dirty="0" smtClean="0"/>
              <a:t> </a:t>
            </a:r>
            <a:r>
              <a:rPr lang="el-GR" sz="3200" b="0" dirty="0" smtClean="0"/>
              <a:t>από 2)</a:t>
            </a:r>
            <a:endParaRPr lang="el-GR" sz="3200" b="0" dirty="0"/>
          </a:p>
        </p:txBody>
      </p:sp>
      <p:sp>
        <p:nvSpPr>
          <p:cNvPr id="3" name="Θέση περιεχομένου 2"/>
          <p:cNvSpPr>
            <a:spLocks noGrp="1"/>
          </p:cNvSpPr>
          <p:nvPr>
            <p:ph idx="1"/>
          </p:nvPr>
        </p:nvSpPr>
        <p:spPr/>
        <p:txBody>
          <a:bodyPr/>
          <a:lstStyle/>
          <a:p>
            <a:pPr marL="0" indent="0">
              <a:buNone/>
            </a:pPr>
            <a:r>
              <a:rPr lang="el-GR" dirty="0"/>
              <a:t>Θα πρέπει να εξετάζεται:</a:t>
            </a:r>
          </a:p>
          <a:p>
            <a:pPr marL="457200" indent="-457200">
              <a:buFont typeface="+mj-lt"/>
              <a:buAutoNum type="alphaLcParenR"/>
            </a:pPr>
            <a:r>
              <a:rPr lang="el-GR" dirty="0" smtClean="0"/>
              <a:t>η </a:t>
            </a:r>
            <a:r>
              <a:rPr lang="el-GR" dirty="0"/>
              <a:t>διάρκεια και τα προηγούμενα επίπεδα αρτηριακής υπέρτασης, </a:t>
            </a:r>
          </a:p>
          <a:p>
            <a:pPr marL="457200" indent="-457200">
              <a:buFont typeface="+mj-lt"/>
              <a:buAutoNum type="alphaLcParenR"/>
            </a:pPr>
            <a:r>
              <a:rPr lang="el-GR" dirty="0" smtClean="0"/>
              <a:t>ή </a:t>
            </a:r>
            <a:r>
              <a:rPr lang="el-GR" dirty="0"/>
              <a:t>λήψη φαρμάκων ή ουσιών που είναι δυνατόν να προκαλέσουν αύξηση της αρτηριακής πίεσης (κοκαΐνη, αμφεταμίνες, αντισυλληπτικά δισκία, στεροειδή και μη στεροειδή αντιφλεγμονώδη φάρμακα, </a:t>
            </a:r>
            <a:r>
              <a:rPr lang="el-GR" dirty="0" err="1"/>
              <a:t>ερυθροποιητίνη</a:t>
            </a:r>
            <a:r>
              <a:rPr lang="el-GR" dirty="0"/>
              <a:t> ή </a:t>
            </a:r>
            <a:r>
              <a:rPr lang="el-GR" dirty="0" err="1"/>
              <a:t>κυκλοσπορίνη</a:t>
            </a:r>
            <a:r>
              <a:rPr lang="el-GR" dirty="0"/>
              <a:t>), </a:t>
            </a:r>
          </a:p>
          <a:p>
            <a:pPr marL="457200" indent="-457200">
              <a:buFont typeface="+mj-lt"/>
              <a:buAutoNum type="alphaLcParenR"/>
            </a:pPr>
            <a:r>
              <a:rPr lang="el-GR" dirty="0" smtClean="0"/>
              <a:t>η </a:t>
            </a:r>
            <a:r>
              <a:rPr lang="el-GR" dirty="0"/>
              <a:t>διαιτητικές συνήθειες του υπερτασικού ατόμου (πρόσληψη άλατος, λιπών ζωικής προέλευσης, λήψη αλκοόλης), το επίπεδο φυσικής δραστηριότητας, η αύξηση του βάρους σώματος,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42897893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Ατομικό ιστορικό</a:t>
            </a:r>
            <a:r>
              <a:rPr lang="en-US" dirty="0"/>
              <a:t> </a:t>
            </a:r>
            <a:r>
              <a:rPr lang="el-GR" sz="3200" b="0" dirty="0" smtClean="0"/>
              <a:t>(2</a:t>
            </a:r>
            <a:r>
              <a:rPr lang="en-US" sz="3200" b="0" dirty="0" smtClean="0"/>
              <a:t>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lstStyle/>
          <a:p>
            <a:pPr marL="457200" indent="-457200">
              <a:buFont typeface="+mj-lt"/>
              <a:buAutoNum type="alphaLcParenR" startAt="4"/>
            </a:pPr>
            <a:r>
              <a:rPr lang="el-GR" dirty="0" smtClean="0"/>
              <a:t>προηγούμενο </a:t>
            </a:r>
            <a:r>
              <a:rPr lang="el-GR" dirty="0"/>
              <a:t>ιστορικό ή συμπτώματα στεφανιαίας νόσου, καρδιακής ανεπάρκειας, </a:t>
            </a:r>
            <a:r>
              <a:rPr lang="el-GR" dirty="0" err="1"/>
              <a:t>ύπαρξηεγκεφαλικής</a:t>
            </a:r>
            <a:r>
              <a:rPr lang="el-GR" dirty="0"/>
              <a:t> ή περιφερικής </a:t>
            </a:r>
            <a:r>
              <a:rPr lang="el-GR" dirty="0" err="1"/>
              <a:t>αγγειοπάθειας</a:t>
            </a:r>
            <a:r>
              <a:rPr lang="el-GR" dirty="0"/>
              <a:t>, νεφρικής νόσου, σακχαρώδους διαβήτη, </a:t>
            </a:r>
            <a:r>
              <a:rPr lang="el-GR" dirty="0" err="1" smtClean="0"/>
              <a:t>υπερλιπιδαιμίας</a:t>
            </a:r>
            <a:r>
              <a:rPr lang="el-GR" dirty="0" smtClean="0"/>
              <a:t>, </a:t>
            </a:r>
            <a:r>
              <a:rPr lang="el-GR" dirty="0" err="1" smtClean="0"/>
              <a:t>βρογχοσπασμού</a:t>
            </a:r>
            <a:r>
              <a:rPr lang="el-GR" dirty="0" smtClean="0"/>
              <a:t> </a:t>
            </a:r>
            <a:r>
              <a:rPr lang="el-GR" dirty="0" err="1"/>
              <a:t>κ.λ.π</a:t>
            </a:r>
            <a:r>
              <a:rPr lang="el-GR" dirty="0"/>
              <a:t>.,</a:t>
            </a:r>
          </a:p>
          <a:p>
            <a:pPr marL="457200" indent="-457200">
              <a:buFont typeface="+mj-lt"/>
              <a:buAutoNum type="alphaLcParenR" startAt="4"/>
            </a:pPr>
            <a:r>
              <a:rPr lang="el-GR" dirty="0" smtClean="0"/>
              <a:t>προηγούμενη </a:t>
            </a:r>
            <a:r>
              <a:rPr lang="el-GR" dirty="0" err="1"/>
              <a:t>αντιϋπερτασική</a:t>
            </a:r>
            <a:r>
              <a:rPr lang="el-GR" dirty="0"/>
              <a:t> θεραπεία, καθώς και η ανταπόκριση ή οι παρενέργειες της θεραπείας και</a:t>
            </a:r>
          </a:p>
          <a:p>
            <a:pPr marL="457200" indent="-457200">
              <a:buFont typeface="+mj-lt"/>
              <a:buAutoNum type="alphaLcParenR" startAt="4"/>
            </a:pPr>
            <a:r>
              <a:rPr lang="el-GR" dirty="0" smtClean="0"/>
              <a:t>ύπαρξη </a:t>
            </a:r>
            <a:r>
              <a:rPr lang="el-GR" dirty="0"/>
              <a:t>συμπτωμάτων υπερθυρεοειδισμού ή επεισοδίων άπνοιας κατά τη διάρκεια του ύπνου.</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10304686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Εργαστηριακές </a:t>
            </a:r>
            <a:r>
              <a:rPr lang="el-GR" dirty="0" smtClean="0"/>
              <a:t>εξετάσεις </a:t>
            </a:r>
            <a:r>
              <a:rPr lang="el-GR" sz="3200" b="0" dirty="0" smtClean="0"/>
              <a:t>(1 από 2)</a:t>
            </a:r>
            <a:endParaRPr lang="el-GR" sz="3200" b="0" dirty="0"/>
          </a:p>
        </p:txBody>
      </p:sp>
      <p:sp>
        <p:nvSpPr>
          <p:cNvPr id="3" name="Θέση περιεχομένου 2"/>
          <p:cNvSpPr>
            <a:spLocks noGrp="1"/>
          </p:cNvSpPr>
          <p:nvPr>
            <p:ph idx="1"/>
          </p:nvPr>
        </p:nvSpPr>
        <p:spPr>
          <a:xfrm>
            <a:off x="457200" y="1556792"/>
            <a:ext cx="8507288" cy="4680520"/>
          </a:xfrm>
        </p:spPr>
        <p:txBody>
          <a:bodyPr/>
          <a:lstStyle/>
          <a:p>
            <a:r>
              <a:rPr lang="el-GR" dirty="0"/>
              <a:t>Σάκχαρο, ολική, </a:t>
            </a:r>
            <a:r>
              <a:rPr lang="en-US" dirty="0"/>
              <a:t>HDL </a:t>
            </a:r>
            <a:r>
              <a:rPr lang="el-GR" dirty="0"/>
              <a:t>και </a:t>
            </a:r>
            <a:r>
              <a:rPr lang="en-US" dirty="0"/>
              <a:t>LDL </a:t>
            </a:r>
            <a:r>
              <a:rPr lang="el-GR" dirty="0"/>
              <a:t>χοληστερόλη, </a:t>
            </a:r>
            <a:r>
              <a:rPr lang="el-GR" dirty="0" err="1"/>
              <a:t>τριγλυκερίδια</a:t>
            </a:r>
            <a:r>
              <a:rPr lang="el-GR" dirty="0"/>
              <a:t>, </a:t>
            </a:r>
            <a:r>
              <a:rPr lang="el-GR" dirty="0" err="1"/>
              <a:t>κρεατινίνη</a:t>
            </a:r>
            <a:r>
              <a:rPr lang="el-GR" dirty="0"/>
              <a:t>, ουρικό οξύ, κάλιο, νάτριο, γενική αίματος, γενική εξέταση ούρων </a:t>
            </a:r>
            <a:r>
              <a:rPr lang="el-GR" dirty="0" err="1"/>
              <a:t>καιηλεκτροκαρδιογράφημα</a:t>
            </a:r>
            <a:r>
              <a:rPr lang="el-GR" dirty="0"/>
              <a:t>.</a:t>
            </a:r>
          </a:p>
          <a:p>
            <a:r>
              <a:rPr lang="el-GR" dirty="0"/>
              <a:t>Υπολογισμός της κάθαρσης </a:t>
            </a:r>
            <a:r>
              <a:rPr lang="el-GR" dirty="0" err="1"/>
              <a:t>κρεατινίνης</a:t>
            </a:r>
            <a:r>
              <a:rPr lang="el-GR" dirty="0"/>
              <a:t> μέσω της εξίσωσης </a:t>
            </a:r>
            <a:r>
              <a:rPr lang="en-US" dirty="0" err="1"/>
              <a:t>Cockroft-Gault</a:t>
            </a:r>
            <a:r>
              <a:rPr lang="en-US" dirty="0"/>
              <a:t>.</a:t>
            </a:r>
          </a:p>
          <a:p>
            <a:pPr marL="0" indent="0">
              <a:buNone/>
            </a:pPr>
            <a:r>
              <a:rPr lang="el-GR" b="1" dirty="0"/>
              <a:t>Κάθαρση </a:t>
            </a:r>
            <a:r>
              <a:rPr lang="el-GR" b="1" dirty="0" err="1"/>
              <a:t>κρεατινίνης</a:t>
            </a:r>
            <a:r>
              <a:rPr lang="el-GR" b="1" dirty="0"/>
              <a:t> (</a:t>
            </a:r>
            <a:r>
              <a:rPr lang="en-US" b="1" dirty="0"/>
              <a:t>ml/mi­n) </a:t>
            </a:r>
            <a:r>
              <a:rPr lang="en-US" b="1" dirty="0" smtClean="0"/>
              <a:t>=</a:t>
            </a:r>
            <a:r>
              <a:rPr lang="el-GR" b="1" dirty="0" smtClean="0"/>
              <a:t> </a:t>
            </a:r>
          </a:p>
          <a:p>
            <a:pPr marL="0" indent="0">
              <a:buNone/>
            </a:pPr>
            <a:r>
              <a:rPr lang="en-US" b="1" dirty="0" smtClean="0"/>
              <a:t>(</a:t>
            </a:r>
            <a:r>
              <a:rPr lang="en-US" b="1" dirty="0"/>
              <a:t>140 .</a:t>
            </a:r>
            <a:r>
              <a:rPr lang="el-GR" b="1" dirty="0"/>
              <a:t>ηλικία) × βάρος σώματος (</a:t>
            </a:r>
            <a:r>
              <a:rPr lang="en-US" b="1" dirty="0"/>
              <a:t>kg)</a:t>
            </a:r>
          </a:p>
          <a:p>
            <a:pPr marL="0" indent="0">
              <a:buNone/>
            </a:pPr>
            <a:r>
              <a:rPr lang="en-US" b="1" dirty="0"/>
              <a:t>72 × </a:t>
            </a:r>
            <a:r>
              <a:rPr lang="el-GR" b="1" dirty="0" err="1"/>
              <a:t>κρεατινίνη</a:t>
            </a:r>
            <a:r>
              <a:rPr lang="el-GR" b="1" dirty="0"/>
              <a:t> ορού (</a:t>
            </a:r>
            <a:r>
              <a:rPr lang="en-US" b="1" dirty="0"/>
              <a:t>mg/dl)</a:t>
            </a:r>
          </a:p>
          <a:p>
            <a:pPr marL="0" indent="0">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3660242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Διαφορική και μέση αρτηριακή πίεση</a:t>
            </a:r>
          </a:p>
        </p:txBody>
      </p:sp>
      <p:sp>
        <p:nvSpPr>
          <p:cNvPr id="3" name="Θέση περιεχομένου 2"/>
          <p:cNvSpPr>
            <a:spLocks noGrp="1"/>
          </p:cNvSpPr>
          <p:nvPr>
            <p:ph idx="1"/>
          </p:nvPr>
        </p:nvSpPr>
        <p:spPr>
          <a:xfrm>
            <a:off x="516069" y="1844824"/>
            <a:ext cx="8229600" cy="1080120"/>
          </a:xfrm>
          <a:ln w="15875">
            <a:solidFill>
              <a:srgbClr val="820000"/>
            </a:solidFill>
          </a:ln>
        </p:spPr>
        <p:txBody>
          <a:bodyPr/>
          <a:lstStyle/>
          <a:p>
            <a:pPr marL="0" indent="0" algn="ctr">
              <a:buNone/>
            </a:pPr>
            <a:r>
              <a:rPr lang="el-GR" dirty="0"/>
              <a:t>Διαφορική πίεση =συστολική μείον  διαστολική </a:t>
            </a:r>
            <a:r>
              <a:rPr lang="el-GR" dirty="0" smtClean="0"/>
              <a:t> είναι η πίεση </a:t>
            </a:r>
            <a:r>
              <a:rPr lang="el-GR" dirty="0"/>
              <a:t>που κινεί το αίμα. Φ.Τ περίπου 40mmHg</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
        <p:nvSpPr>
          <p:cNvPr id="5" name="Θέση περιεχομένου 2"/>
          <p:cNvSpPr txBox="1">
            <a:spLocks/>
          </p:cNvSpPr>
          <p:nvPr/>
        </p:nvSpPr>
        <p:spPr>
          <a:xfrm>
            <a:off x="467544" y="3366898"/>
            <a:ext cx="8427150" cy="1722404"/>
          </a:xfrm>
          <a:prstGeom prst="rect">
            <a:avLst/>
          </a:prstGeom>
          <a:ln w="15875">
            <a:solidFill>
              <a:srgbClr val="004A82"/>
            </a:solidFill>
          </a:ln>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Μέση αρτηριακή πίεση (ΜΑΠ) είναι ο μέσος όρος της πίεσης στην αρτηριακή κυκλοφορία  κατά τη διάρκεια ενός καρδιακού κύκλου </a:t>
            </a:r>
          </a:p>
          <a:p>
            <a:pPr marL="0" indent="0" algn="ctr" fontAlgn="auto">
              <a:spcAft>
                <a:spcPts val="0"/>
              </a:spcAft>
              <a:buNone/>
            </a:pPr>
            <a:r>
              <a:rPr lang="el-GR" dirty="0"/>
              <a:t>ΜΑΠ= ΚΠ (καρδιακή παροχή )*ΠΑΑ (περιφερικές αντιστάσεις)</a:t>
            </a:r>
          </a:p>
          <a:p>
            <a:pPr fontAlgn="auto">
              <a:spcAft>
                <a:spcPts val="0"/>
              </a:spcAft>
            </a:pPr>
            <a:endParaRPr lang="el-GR" dirty="0"/>
          </a:p>
        </p:txBody>
      </p:sp>
    </p:spTree>
    <p:extLst>
      <p:ext uri="{BB962C8B-B14F-4D97-AF65-F5344CB8AC3E}">
        <p14:creationId xmlns:p14="http://schemas.microsoft.com/office/powerpoint/2010/main" val="14564978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Εργαστηριακές εξετάσεις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a:xfrm>
            <a:off x="457200" y="1628800"/>
            <a:ext cx="8229600" cy="4608512"/>
          </a:xfrm>
        </p:spPr>
        <p:txBody>
          <a:bodyPr/>
          <a:lstStyle/>
          <a:p>
            <a:r>
              <a:rPr lang="el-GR" dirty="0"/>
              <a:t>Εξετάσεις για την αποκάλυψη </a:t>
            </a:r>
            <a:r>
              <a:rPr lang="el-GR" b="1" dirty="0" err="1"/>
              <a:t>ασυμπτωματικής</a:t>
            </a:r>
            <a:r>
              <a:rPr lang="el-GR" b="1" dirty="0"/>
              <a:t> βλάβης </a:t>
            </a:r>
            <a:r>
              <a:rPr lang="el-GR" dirty="0"/>
              <a:t>οργάνων-στόχων (υπερηχογράφημα καρδιάς και καρωτίδων, μέτρηση </a:t>
            </a:r>
            <a:r>
              <a:rPr lang="el-GR" dirty="0" err="1"/>
              <a:t>μικρολευκωματινουρίας</a:t>
            </a:r>
            <a:r>
              <a:rPr lang="el-GR" dirty="0"/>
              <a:t>).</a:t>
            </a:r>
          </a:p>
          <a:p>
            <a:r>
              <a:rPr lang="el-GR" b="1" dirty="0"/>
              <a:t>Οφθαλμοσκόπηση (βυθοσκόπηση</a:t>
            </a:r>
            <a:r>
              <a:rPr lang="el-GR" b="1" dirty="0" smtClean="0"/>
              <a:t>)</a:t>
            </a:r>
            <a:r>
              <a:rPr lang="en-US" b="1" dirty="0" smtClean="0"/>
              <a:t>:</a:t>
            </a:r>
            <a:r>
              <a:rPr lang="el-GR" b="1" dirty="0" smtClean="0"/>
              <a:t> </a:t>
            </a:r>
            <a:r>
              <a:rPr lang="el-GR" dirty="0"/>
              <a:t>Η λεπτομερής εξέταση του βυθού του οφθαλμού αποτελεί ένα ολοκληρωμένο τμήμα της εκτίμησης κάθε υπερτασικού ασθενούς. Παρέχει μοναδικά στοιχεία σχετικά με την επίδραση της αυξημένης αρτηριακής πίεσης στα μόνα ορατά μικρά αγγεία του οργανισμού.</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21603818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Μέτρηση ΑΠ στο σπίτι </a:t>
            </a:r>
          </a:p>
        </p:txBody>
      </p:sp>
      <p:sp>
        <p:nvSpPr>
          <p:cNvPr id="3" name="Θέση περιεχομένου 2"/>
          <p:cNvSpPr>
            <a:spLocks noGrp="1"/>
          </p:cNvSpPr>
          <p:nvPr>
            <p:ph idx="1"/>
          </p:nvPr>
        </p:nvSpPr>
        <p:spPr>
          <a:xfrm>
            <a:off x="457200" y="1556792"/>
            <a:ext cx="8229600" cy="4680520"/>
          </a:xfrm>
        </p:spPr>
        <p:txBody>
          <a:bodyPr/>
          <a:lstStyle/>
          <a:p>
            <a:pPr marL="0" indent="0">
              <a:buNone/>
            </a:pPr>
            <a:r>
              <a:rPr lang="el-GR" dirty="0"/>
              <a:t>Η μέτρηση της αρτηριακής πίεσης στο σπίτι βοηθά</a:t>
            </a:r>
            <a:r>
              <a:rPr lang="el-GR" dirty="0" smtClean="0"/>
              <a:t>:</a:t>
            </a:r>
            <a:endParaRPr lang="el-GR" dirty="0"/>
          </a:p>
          <a:p>
            <a:r>
              <a:rPr lang="el-GR" dirty="0"/>
              <a:t>στην καλύτερη αξιολόγηση του υπερτασικού αρρώστου πριν από την έναρξη της θεραπείας, </a:t>
            </a:r>
          </a:p>
          <a:p>
            <a:r>
              <a:rPr lang="el-GR" dirty="0"/>
              <a:t>τη συμμόρφωση του αρρώστου στη θεραπεία,</a:t>
            </a:r>
          </a:p>
          <a:p>
            <a:r>
              <a:rPr lang="el-GR" dirty="0"/>
              <a:t>περαιτέρω αξιολόγηση της θεραπείας,</a:t>
            </a:r>
          </a:p>
          <a:p>
            <a:r>
              <a:rPr lang="el-GR" dirty="0"/>
              <a:t>εξαλείφει το φαινόμενο της λευκής μπλούζας.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24841202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24ωρη καταγραφή της αρτηριακής πίεσης-</a:t>
            </a:r>
            <a:r>
              <a:rPr lang="el-GR" sz="4400" dirty="0" err="1"/>
              <a:t>Holter</a:t>
            </a:r>
            <a:r>
              <a:rPr lang="el-GR" sz="4400" dirty="0"/>
              <a:t> πιέσεως </a:t>
            </a:r>
            <a:r>
              <a:rPr lang="en-US" sz="3600" b="0" dirty="0" smtClean="0"/>
              <a:t>(1 </a:t>
            </a:r>
            <a:r>
              <a:rPr lang="el-GR" sz="3600" b="0" dirty="0" smtClean="0"/>
              <a:t>από 2)</a:t>
            </a:r>
            <a:endParaRPr lang="el-GR" sz="3600" b="0" dirty="0"/>
          </a:p>
        </p:txBody>
      </p:sp>
      <p:sp>
        <p:nvSpPr>
          <p:cNvPr id="3" name="Θέση περιεχομένου 2"/>
          <p:cNvSpPr>
            <a:spLocks noGrp="1"/>
          </p:cNvSpPr>
          <p:nvPr>
            <p:ph idx="1"/>
          </p:nvPr>
        </p:nvSpPr>
        <p:spPr/>
        <p:txBody>
          <a:bodyPr/>
          <a:lstStyle/>
          <a:p>
            <a:r>
              <a:rPr lang="el-GR" dirty="0"/>
              <a:t>Η περιπατητική, 24ωρη, καταγραφή της αρτηριακής πίεσης προσφέρει πληροφορίες για τις διακυμάνσεις της αρτηριακής πίεσης κατά την διάρκεια της ημέρας και κατά τον ύπνο.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2708920"/>
            <a:ext cx="3730015" cy="3024336"/>
          </a:xfrm>
          <a:prstGeom prst="rect">
            <a:avLst/>
          </a:prstGeom>
        </p:spPr>
      </p:pic>
      <p:sp>
        <p:nvSpPr>
          <p:cNvPr id="6" name="Rectangle 10"/>
          <p:cNvSpPr/>
          <p:nvPr/>
        </p:nvSpPr>
        <p:spPr>
          <a:xfrm>
            <a:off x="3347864" y="5805264"/>
            <a:ext cx="3096344"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Alex CM4000</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by Misscurry available </a:t>
            </a:r>
            <a:r>
              <a:rPr lang="en-US" sz="1200" dirty="0">
                <a:solidFill>
                  <a:schemeClr val="tx1">
                    <a:lumMod val="75000"/>
                    <a:lumOff val="25000"/>
                  </a:schemeClr>
                </a:solidFill>
                <a:latin typeface="+mn-lt"/>
              </a:rPr>
              <a:t>under </a:t>
            </a:r>
            <a:r>
              <a:rPr lang="en-US" sz="1200" dirty="0">
                <a:solidFill>
                  <a:schemeClr val="tx1">
                    <a:lumMod val="75000"/>
                    <a:lumOff val="25000"/>
                  </a:schemeClr>
                </a:solidFill>
                <a:latin typeface="+mn-lt"/>
                <a:hlinkClick r:id="rId4"/>
              </a:rPr>
              <a:t>CC BY-SA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367911634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24ωρη καταγραφή της αρτηριακής πίεσης-</a:t>
            </a:r>
            <a:r>
              <a:rPr lang="el-GR" sz="4400" dirty="0" err="1"/>
              <a:t>Holter</a:t>
            </a:r>
            <a:r>
              <a:rPr lang="el-GR" sz="4400" dirty="0"/>
              <a:t> πιέσεως </a:t>
            </a:r>
            <a:r>
              <a:rPr lang="en-US" sz="3600" b="0" dirty="0" smtClean="0"/>
              <a:t>(</a:t>
            </a:r>
            <a:r>
              <a:rPr lang="el-GR" sz="3600" b="0" dirty="0" smtClean="0"/>
              <a:t>2</a:t>
            </a:r>
            <a:r>
              <a:rPr lang="en-US" sz="3600" b="0" dirty="0" smtClean="0"/>
              <a:t> </a:t>
            </a:r>
            <a:r>
              <a:rPr lang="el-GR" sz="3600" b="0" dirty="0"/>
              <a:t>από </a:t>
            </a:r>
            <a:r>
              <a:rPr lang="el-GR" sz="3600" b="0" dirty="0" smtClean="0"/>
              <a:t>2)</a:t>
            </a:r>
            <a:endParaRPr lang="el-GR" dirty="0"/>
          </a:p>
        </p:txBody>
      </p:sp>
      <p:sp>
        <p:nvSpPr>
          <p:cNvPr id="3" name="Θέση περιεχομένου 2"/>
          <p:cNvSpPr>
            <a:spLocks noGrp="1"/>
          </p:cNvSpPr>
          <p:nvPr>
            <p:ph idx="1"/>
          </p:nvPr>
        </p:nvSpPr>
        <p:spPr>
          <a:xfrm>
            <a:off x="457200" y="1556792"/>
            <a:ext cx="8229600" cy="4680520"/>
          </a:xfrm>
        </p:spPr>
        <p:txBody>
          <a:bodyPr/>
          <a:lstStyle/>
          <a:p>
            <a:pPr marL="457200" indent="-457200">
              <a:buFont typeface="+mj-lt"/>
              <a:buAutoNum type="alphaLcParenR"/>
            </a:pPr>
            <a:r>
              <a:rPr lang="el-GR" dirty="0"/>
              <a:t>προκειμένου να διαπιστωθεί η ύπαρξη του φαινομένου της </a:t>
            </a:r>
            <a:r>
              <a:rPr lang="el-GR" dirty="0" smtClean="0"/>
              <a:t>«λευκής μπλούζας» </a:t>
            </a:r>
            <a:r>
              <a:rPr lang="el-GR" dirty="0"/>
              <a:t>σε άτομα χωρίς βλάβες των οργάνων στόχων, </a:t>
            </a:r>
          </a:p>
          <a:p>
            <a:pPr marL="457200" indent="-457200">
              <a:buFont typeface="+mj-lt"/>
              <a:buAutoNum type="alphaLcParenR"/>
            </a:pPr>
            <a:r>
              <a:rPr lang="el-GR" dirty="0" smtClean="0"/>
              <a:t>για </a:t>
            </a:r>
            <a:r>
              <a:rPr lang="el-GR" dirty="0"/>
              <a:t>τη διερεύνηση της ανθεκτικής στη θεραπεία υπέρτασης,</a:t>
            </a:r>
          </a:p>
          <a:p>
            <a:pPr marL="457200" indent="-457200">
              <a:buFont typeface="+mj-lt"/>
              <a:buAutoNum type="alphaLcParenR"/>
            </a:pPr>
            <a:r>
              <a:rPr lang="el-GR" dirty="0" smtClean="0"/>
              <a:t>για </a:t>
            </a:r>
            <a:r>
              <a:rPr lang="el-GR" dirty="0"/>
              <a:t>τον έλεγχο της επάρκειας της θεραπευτικής αγωγής, </a:t>
            </a:r>
          </a:p>
          <a:p>
            <a:pPr marL="457200" indent="-457200">
              <a:buFont typeface="+mj-lt"/>
              <a:buAutoNum type="alphaLcParenR"/>
            </a:pPr>
            <a:r>
              <a:rPr lang="el-GR" dirty="0" smtClean="0"/>
              <a:t>για </a:t>
            </a:r>
            <a:r>
              <a:rPr lang="el-GR" dirty="0"/>
              <a:t>την διαπίστωση ύπαρξης υπερτασικών επεισοδίων και</a:t>
            </a:r>
          </a:p>
          <a:p>
            <a:pPr marL="457200" indent="-457200">
              <a:buFont typeface="+mj-lt"/>
              <a:buAutoNum type="alphaLcParenR"/>
            </a:pPr>
            <a:r>
              <a:rPr lang="el-GR" dirty="0" smtClean="0"/>
              <a:t>για </a:t>
            </a:r>
            <a:r>
              <a:rPr lang="el-GR" dirty="0"/>
              <a:t>τον έλεγχο δυσλειτουργίας του αυτόνομου νευρικού συστήματος.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22311498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Ταξινόμηση αρτηριακής πίεσης και υπέρτασης </a:t>
            </a:r>
            <a:r>
              <a:rPr lang="en-US" dirty="0"/>
              <a:t>(mm Hg)</a:t>
            </a:r>
            <a:endParaRPr lang="el-GR" dirty="0"/>
          </a:p>
        </p:txBody>
      </p:sp>
      <p:sp>
        <p:nvSpPr>
          <p:cNvPr id="3" name="Θέση περιεχομένου 2"/>
          <p:cNvSpPr>
            <a:spLocks noGrp="1"/>
          </p:cNvSpPr>
          <p:nvPr>
            <p:ph idx="1"/>
          </p:nvPr>
        </p:nvSpPr>
        <p:spPr>
          <a:xfrm>
            <a:off x="457200" y="1196752"/>
            <a:ext cx="8229600" cy="720080"/>
          </a:xfrm>
        </p:spPr>
        <p:txBody>
          <a:bodyPr>
            <a:normAutofit lnSpcReduction="10000"/>
          </a:bodyPr>
          <a:lstStyle/>
          <a:p>
            <a:pPr marL="0" indent="0" algn="ctr">
              <a:buNone/>
            </a:pPr>
            <a:r>
              <a:rPr lang="el-GR" sz="2200" b="1" dirty="0">
                <a:solidFill>
                  <a:srgbClr val="820000"/>
                </a:solidFill>
              </a:rPr>
              <a:t>Ταξινόμηση της Ευρωπαϊκής Εταιρείας Υπέρτασης-Ευρωπαϊκής Εταιρείας Καρδιολογίας 2007</a:t>
            </a:r>
          </a:p>
        </p:txBody>
      </p:sp>
      <p:sp>
        <p:nvSpPr>
          <p:cNvPr id="4" name="Θέση αριθμού διαφάνειας 3"/>
          <p:cNvSpPr>
            <a:spLocks noGrp="1"/>
          </p:cNvSpPr>
          <p:nvPr>
            <p:ph type="sldNum" sz="quarter" idx="12"/>
          </p:nvPr>
        </p:nvSpPr>
        <p:spPr>
          <a:xfrm>
            <a:off x="6948264" y="6381328"/>
            <a:ext cx="2133600" cy="365125"/>
          </a:xfrm>
        </p:spPr>
        <p:txBody>
          <a:bodyPr/>
          <a:lstStyle/>
          <a:p>
            <a:pPr>
              <a:defRPr/>
            </a:pPr>
            <a:fld id="{7E55E3B3-0445-4CFC-BED8-763D4409E61F}" type="slidenum">
              <a:rPr lang="el-GR" smtClean="0"/>
              <a:pPr>
                <a:defRPr/>
              </a:pPr>
              <a:t>53</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1269066722"/>
              </p:ext>
            </p:extLst>
          </p:nvPr>
        </p:nvGraphicFramePr>
        <p:xfrm>
          <a:off x="1691680" y="1916832"/>
          <a:ext cx="5688632" cy="4684169"/>
        </p:xfrm>
        <a:graphic>
          <a:graphicData uri="http://schemas.openxmlformats.org/drawingml/2006/table">
            <a:tbl>
              <a:tblPr firstRow="1" bandRow="1">
                <a:tableStyleId>{5940675A-B579-460E-94D1-54222C63F5DA}</a:tableStyleId>
              </a:tblPr>
              <a:tblGrid>
                <a:gridCol w="2880320"/>
                <a:gridCol w="1296144"/>
                <a:gridCol w="1512168"/>
              </a:tblGrid>
              <a:tr h="476271">
                <a:tc>
                  <a:txBody>
                    <a:bodyPr/>
                    <a:lstStyle/>
                    <a:p>
                      <a:r>
                        <a:rPr lang="el-GR" b="1" dirty="0" smtClean="0">
                          <a:solidFill>
                            <a:srgbClr val="820000"/>
                          </a:solidFill>
                        </a:rPr>
                        <a:t>Κατηγορία</a:t>
                      </a:r>
                      <a:endParaRPr lang="en-US" b="1" dirty="0">
                        <a:solidFill>
                          <a:srgbClr val="820000"/>
                        </a:solidFill>
                      </a:endParaRPr>
                    </a:p>
                  </a:txBody>
                  <a:tcPr/>
                </a:tc>
                <a:tc>
                  <a:txBody>
                    <a:bodyPr/>
                    <a:lstStyle/>
                    <a:p>
                      <a:r>
                        <a:rPr lang="el-GR" b="1" dirty="0" smtClean="0">
                          <a:solidFill>
                            <a:srgbClr val="820000"/>
                          </a:solidFill>
                        </a:rPr>
                        <a:t>Συστολική </a:t>
                      </a:r>
                      <a:endParaRPr lang="en-US" b="1" dirty="0">
                        <a:solidFill>
                          <a:srgbClr val="820000"/>
                        </a:solidFill>
                      </a:endParaRPr>
                    </a:p>
                  </a:txBody>
                  <a:tcPr/>
                </a:tc>
                <a:tc>
                  <a:txBody>
                    <a:bodyPr/>
                    <a:lstStyle/>
                    <a:p>
                      <a:r>
                        <a:rPr lang="el-GR" b="1" dirty="0" smtClean="0">
                          <a:solidFill>
                            <a:srgbClr val="820000"/>
                          </a:solidFill>
                        </a:rPr>
                        <a:t>Διαστολική</a:t>
                      </a:r>
                      <a:endParaRPr lang="en-US" b="1" dirty="0">
                        <a:solidFill>
                          <a:srgbClr val="820000"/>
                        </a:solidFill>
                      </a:endParaRPr>
                    </a:p>
                  </a:txBody>
                  <a:tcPr/>
                </a:tc>
              </a:tr>
              <a:tr h="476271">
                <a:tc>
                  <a:txBody>
                    <a:bodyPr/>
                    <a:lstStyle/>
                    <a:p>
                      <a:r>
                        <a:rPr lang="el-GR" sz="2000" dirty="0" smtClean="0"/>
                        <a:t>Άριστη</a:t>
                      </a:r>
                      <a:r>
                        <a:rPr lang="el-GR" sz="2000" baseline="0" dirty="0" smtClean="0"/>
                        <a:t> </a:t>
                      </a:r>
                      <a:r>
                        <a:rPr lang="el-GR" sz="2000" dirty="0" smtClean="0"/>
                        <a:t>Αρτηριακή πίεση</a:t>
                      </a:r>
                      <a:r>
                        <a:rPr lang="el-GR" sz="2000" baseline="0" dirty="0" smtClean="0"/>
                        <a:t> </a:t>
                      </a:r>
                      <a:endParaRPr lang="en-US" sz="2000" dirty="0"/>
                    </a:p>
                  </a:txBody>
                  <a:tcPr/>
                </a:tc>
                <a:tc>
                  <a:txBody>
                    <a:bodyPr/>
                    <a:lstStyle/>
                    <a:p>
                      <a:r>
                        <a:rPr lang="el-GR" sz="2000" dirty="0" smtClean="0"/>
                        <a:t>&lt;120</a:t>
                      </a:r>
                      <a:endParaRPr lang="en-US" sz="2000" dirty="0"/>
                    </a:p>
                  </a:txBody>
                  <a:tcPr/>
                </a:tc>
                <a:tc>
                  <a:txBody>
                    <a:bodyPr/>
                    <a:lstStyle/>
                    <a:p>
                      <a:r>
                        <a:rPr lang="el-GR" sz="2000" dirty="0" smtClean="0"/>
                        <a:t>&lt;80</a:t>
                      </a:r>
                      <a:endParaRPr lang="en-US" sz="2000" dirty="0"/>
                    </a:p>
                  </a:txBody>
                  <a:tcPr/>
                </a:tc>
              </a:tr>
              <a:tr h="716782">
                <a:tc>
                  <a:txBody>
                    <a:bodyPr/>
                    <a:lstStyle/>
                    <a:p>
                      <a:r>
                        <a:rPr lang="el-GR" sz="2000" dirty="0" smtClean="0"/>
                        <a:t>Φυσιολογική αρτηριακή πίεση</a:t>
                      </a:r>
                      <a:r>
                        <a:rPr lang="el-GR" sz="2000" baseline="0" dirty="0" smtClean="0"/>
                        <a:t> </a:t>
                      </a:r>
                      <a:endParaRPr lang="en-US" sz="2000" dirty="0"/>
                    </a:p>
                  </a:txBody>
                  <a:tcPr/>
                </a:tc>
                <a:tc>
                  <a:txBody>
                    <a:bodyPr/>
                    <a:lstStyle/>
                    <a:p>
                      <a:r>
                        <a:rPr lang="el-GR" sz="2000" dirty="0" smtClean="0"/>
                        <a:t>120-129</a:t>
                      </a:r>
                      <a:endParaRPr lang="en-US" sz="2000" dirty="0"/>
                    </a:p>
                  </a:txBody>
                  <a:tcPr/>
                </a:tc>
                <a:tc>
                  <a:txBody>
                    <a:bodyPr/>
                    <a:lstStyle/>
                    <a:p>
                      <a:r>
                        <a:rPr lang="el-GR" sz="2000" dirty="0" smtClean="0"/>
                        <a:t>80-84</a:t>
                      </a:r>
                      <a:endParaRPr lang="en-US" sz="2000" dirty="0"/>
                    </a:p>
                  </a:txBody>
                  <a:tcPr/>
                </a:tc>
              </a:tr>
              <a:tr h="476271">
                <a:tc>
                  <a:txBody>
                    <a:bodyPr/>
                    <a:lstStyle/>
                    <a:p>
                      <a:r>
                        <a:rPr lang="el-GR" sz="2000" dirty="0" smtClean="0"/>
                        <a:t>Οριακή</a:t>
                      </a:r>
                      <a:r>
                        <a:rPr lang="el-GR" sz="2000" baseline="0" dirty="0" smtClean="0"/>
                        <a:t> αρτηριακή πίεση </a:t>
                      </a:r>
                      <a:endParaRPr lang="en-US" sz="2000" dirty="0"/>
                    </a:p>
                  </a:txBody>
                  <a:tcPr/>
                </a:tc>
                <a:tc>
                  <a:txBody>
                    <a:bodyPr/>
                    <a:lstStyle/>
                    <a:p>
                      <a:r>
                        <a:rPr lang="el-GR" sz="2000" dirty="0" smtClean="0"/>
                        <a:t>130-139</a:t>
                      </a:r>
                      <a:endParaRPr lang="en-US" sz="2000" dirty="0"/>
                    </a:p>
                  </a:txBody>
                  <a:tcPr/>
                </a:tc>
                <a:tc>
                  <a:txBody>
                    <a:bodyPr/>
                    <a:lstStyle/>
                    <a:p>
                      <a:r>
                        <a:rPr lang="el-GR" sz="2000" dirty="0" smtClean="0"/>
                        <a:t>85-89</a:t>
                      </a:r>
                      <a:endParaRPr lang="en-US" sz="2000" dirty="0"/>
                    </a:p>
                  </a:txBody>
                  <a:tcPr/>
                </a:tc>
              </a:tr>
              <a:tr h="633490">
                <a:tc>
                  <a:txBody>
                    <a:bodyPr/>
                    <a:lstStyle/>
                    <a:p>
                      <a:r>
                        <a:rPr lang="el-GR" sz="2000" dirty="0" smtClean="0"/>
                        <a:t>ΥΠΕΡΤΑΣΗ</a:t>
                      </a:r>
                      <a:endParaRPr lang="en-US" sz="2000" b="1" dirty="0"/>
                    </a:p>
                  </a:txBody>
                  <a:tcPr/>
                </a:tc>
                <a:tc gridSpan="2">
                  <a:txBody>
                    <a:bodyPr/>
                    <a:lstStyle/>
                    <a:p>
                      <a:endParaRPr lang="en-US" sz="2000" dirty="0"/>
                    </a:p>
                  </a:txBody>
                  <a:tcPr/>
                </a:tc>
                <a:tc hMerge="1">
                  <a:txBody>
                    <a:bodyPr/>
                    <a:lstStyle/>
                    <a:p>
                      <a:endParaRPr lang="el-GR"/>
                    </a:p>
                  </a:txBody>
                  <a:tcPr/>
                </a:tc>
              </a:tr>
              <a:tr h="476271">
                <a:tc>
                  <a:txBody>
                    <a:bodyPr/>
                    <a:lstStyle/>
                    <a:p>
                      <a:r>
                        <a:rPr lang="el-GR" sz="2000" dirty="0" smtClean="0"/>
                        <a:t>Στάδιο</a:t>
                      </a:r>
                      <a:r>
                        <a:rPr lang="el-GR" sz="2000" baseline="0" dirty="0" smtClean="0"/>
                        <a:t> 1</a:t>
                      </a:r>
                      <a:endParaRPr lang="en-US" sz="2000" dirty="0"/>
                    </a:p>
                  </a:txBody>
                  <a:tcPr/>
                </a:tc>
                <a:tc>
                  <a:txBody>
                    <a:bodyPr/>
                    <a:lstStyle/>
                    <a:p>
                      <a:r>
                        <a:rPr lang="el-GR" sz="2000" dirty="0" smtClean="0"/>
                        <a:t>140-159</a:t>
                      </a:r>
                      <a:endParaRPr lang="en-US" sz="2000" dirty="0"/>
                    </a:p>
                  </a:txBody>
                  <a:tcPr/>
                </a:tc>
                <a:tc>
                  <a:txBody>
                    <a:bodyPr/>
                    <a:lstStyle/>
                    <a:p>
                      <a:r>
                        <a:rPr lang="el-GR" sz="2000" dirty="0" smtClean="0"/>
                        <a:t>90-99</a:t>
                      </a:r>
                      <a:endParaRPr lang="en-US" sz="2000" dirty="0"/>
                    </a:p>
                  </a:txBody>
                  <a:tcPr/>
                </a:tc>
              </a:tr>
              <a:tr h="476271">
                <a:tc>
                  <a:txBody>
                    <a:bodyPr/>
                    <a:lstStyle/>
                    <a:p>
                      <a:r>
                        <a:rPr lang="el-GR" sz="2000" dirty="0" smtClean="0"/>
                        <a:t>Στάδιο 2</a:t>
                      </a:r>
                      <a:endParaRPr lang="en-US" sz="2000" dirty="0"/>
                    </a:p>
                  </a:txBody>
                  <a:tcPr/>
                </a:tc>
                <a:tc>
                  <a:txBody>
                    <a:bodyPr/>
                    <a:lstStyle/>
                    <a:p>
                      <a:r>
                        <a:rPr lang="el-GR" sz="2000" dirty="0" smtClean="0"/>
                        <a:t>160-179</a:t>
                      </a:r>
                      <a:endParaRPr lang="en-US" sz="2000" dirty="0"/>
                    </a:p>
                  </a:txBody>
                  <a:tcPr/>
                </a:tc>
                <a:tc>
                  <a:txBody>
                    <a:bodyPr/>
                    <a:lstStyle/>
                    <a:p>
                      <a:r>
                        <a:rPr lang="el-GR" sz="2000" dirty="0" smtClean="0"/>
                        <a:t>100-109</a:t>
                      </a:r>
                      <a:endParaRPr lang="en-US" sz="2000" dirty="0"/>
                    </a:p>
                  </a:txBody>
                  <a:tcPr/>
                </a:tc>
              </a:tr>
              <a:tr h="476271">
                <a:tc>
                  <a:txBody>
                    <a:bodyPr/>
                    <a:lstStyle/>
                    <a:p>
                      <a:r>
                        <a:rPr lang="el-GR" sz="2000" dirty="0" smtClean="0"/>
                        <a:t>Στάδιο 3</a:t>
                      </a:r>
                      <a:endParaRPr lang="en-US" sz="2000" dirty="0"/>
                    </a:p>
                  </a:txBody>
                  <a:tcPr/>
                </a:tc>
                <a:tc>
                  <a:txBody>
                    <a:bodyPr/>
                    <a:lstStyle/>
                    <a:p>
                      <a:r>
                        <a:rPr lang="el-GR" sz="2000" dirty="0" smtClean="0"/>
                        <a:t>&gt;180</a:t>
                      </a:r>
                      <a:endParaRPr lang="en-US" sz="2000" dirty="0"/>
                    </a:p>
                  </a:txBody>
                  <a:tcPr/>
                </a:tc>
                <a:tc>
                  <a:txBody>
                    <a:bodyPr/>
                    <a:lstStyle/>
                    <a:p>
                      <a:r>
                        <a:rPr lang="el-GR" sz="2000" dirty="0" smtClean="0"/>
                        <a:t>&gt;110</a:t>
                      </a:r>
                      <a:endParaRPr lang="en-US" sz="2000" dirty="0"/>
                    </a:p>
                  </a:txBody>
                  <a:tcPr/>
                </a:tc>
              </a:tr>
              <a:tr h="476271">
                <a:tc>
                  <a:txBody>
                    <a:bodyPr/>
                    <a:lstStyle/>
                    <a:p>
                      <a:r>
                        <a:rPr lang="el-GR" sz="2000" dirty="0" smtClean="0"/>
                        <a:t>Μεμονωμένη</a:t>
                      </a:r>
                      <a:r>
                        <a:rPr lang="el-GR" sz="2000" baseline="0" dirty="0" smtClean="0"/>
                        <a:t> συστολική</a:t>
                      </a:r>
                      <a:endParaRPr lang="en-US" sz="2000" dirty="0"/>
                    </a:p>
                  </a:txBody>
                  <a:tcPr/>
                </a:tc>
                <a:tc>
                  <a:txBody>
                    <a:bodyPr/>
                    <a:lstStyle/>
                    <a:p>
                      <a:r>
                        <a:rPr lang="el-GR" sz="2000" dirty="0" smtClean="0"/>
                        <a:t>&gt;140</a:t>
                      </a:r>
                      <a:endParaRPr lang="en-US" sz="2000" dirty="0"/>
                    </a:p>
                  </a:txBody>
                  <a:tcPr/>
                </a:tc>
                <a:tc>
                  <a:txBody>
                    <a:bodyPr/>
                    <a:lstStyle/>
                    <a:p>
                      <a:r>
                        <a:rPr lang="el-GR" sz="2000" dirty="0" smtClean="0"/>
                        <a:t>&lt;90</a:t>
                      </a:r>
                      <a:endParaRPr lang="en-US" sz="2000" dirty="0"/>
                    </a:p>
                  </a:txBody>
                  <a:tcPr/>
                </a:tc>
              </a:tr>
            </a:tbl>
          </a:graphicData>
        </a:graphic>
      </p:graphicFrame>
    </p:spTree>
    <p:extLst>
      <p:ext uri="{BB962C8B-B14F-4D97-AF65-F5344CB8AC3E}">
        <p14:creationId xmlns:p14="http://schemas.microsoft.com/office/powerpoint/2010/main" val="28275973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Ταξινόμηση ασθενών σε ομάδες κινδύνου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graphicFrame>
        <p:nvGraphicFramePr>
          <p:cNvPr id="5" name="Πίνακας 4"/>
          <p:cNvGraphicFramePr>
            <a:graphicFrameLocks noGrp="1"/>
          </p:cNvGraphicFramePr>
          <p:nvPr>
            <p:extLst>
              <p:ext uri="{D42A27DB-BD31-4B8C-83A1-F6EECF244321}">
                <p14:modId xmlns:p14="http://schemas.microsoft.com/office/powerpoint/2010/main" val="1635831771"/>
              </p:ext>
            </p:extLst>
          </p:nvPr>
        </p:nvGraphicFramePr>
        <p:xfrm>
          <a:off x="899592" y="1628800"/>
          <a:ext cx="7571184" cy="4186911"/>
        </p:xfrm>
        <a:graphic>
          <a:graphicData uri="http://schemas.openxmlformats.org/drawingml/2006/table">
            <a:tbl>
              <a:tblPr firstRow="1" bandRow="1">
                <a:tableStyleId>{5940675A-B579-460E-94D1-54222C63F5DA}</a:tableStyleId>
              </a:tblPr>
              <a:tblGrid>
                <a:gridCol w="2184976"/>
                <a:gridCol w="5386208"/>
              </a:tblGrid>
              <a:tr h="13830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b="1" dirty="0" smtClean="0"/>
                        <a:t>Ομάδα κινδύνου Α</a:t>
                      </a:r>
                    </a:p>
                    <a:p>
                      <a:endParaRPr lang="el-GR" sz="2000" b="1" dirty="0">
                        <a:solidFill>
                          <a:schemeClr val="tx1"/>
                        </a:solidFill>
                      </a:endParaRPr>
                    </a:p>
                  </a:txBody>
                  <a:tcPr/>
                </a:tc>
                <a:tc>
                  <a:txBody>
                    <a:bodyPr/>
                    <a:lstStyle/>
                    <a:p>
                      <a:r>
                        <a:rPr lang="el-GR" sz="2000" dirty="0" smtClean="0"/>
                        <a:t>Ανώτερη φυσιολογική</a:t>
                      </a:r>
                      <a:r>
                        <a:rPr lang="el-GR" sz="2000" baseline="0" dirty="0" smtClean="0"/>
                        <a:t> πίεση ή υπέρταση σταδίου  1,2 και 3, ΧΩΡΙΣ κλινικά εμφανή νόσο του καρδιαγγειακού, βλάβη οργάνων στόχων ή άλλους παράγοντες κινδύνου.</a:t>
                      </a:r>
                      <a:endParaRPr lang="el-GR" sz="2000" dirty="0">
                        <a:solidFill>
                          <a:schemeClr val="tx1"/>
                        </a:solidFill>
                      </a:endParaRPr>
                    </a:p>
                  </a:txBody>
                  <a:tcPr/>
                </a:tc>
              </a:tr>
              <a:tr h="968152">
                <a:tc>
                  <a:txBody>
                    <a:bodyPr/>
                    <a:lstStyle/>
                    <a:p>
                      <a:r>
                        <a:rPr lang="el-GR" sz="2000" b="1" dirty="0" smtClean="0"/>
                        <a:t>Ομάδα κινδύνου Β</a:t>
                      </a:r>
                      <a:endParaRPr lang="el-GR" sz="2000" b="1" dirty="0"/>
                    </a:p>
                  </a:txBody>
                  <a:tcPr/>
                </a:tc>
                <a:tc>
                  <a:txBody>
                    <a:bodyPr/>
                    <a:lstStyle/>
                    <a:p>
                      <a:r>
                        <a:rPr lang="el-GR" sz="2000" dirty="0" smtClean="0"/>
                        <a:t>Υπέρταση ΧΩΡΙΣ</a:t>
                      </a:r>
                      <a:r>
                        <a:rPr lang="el-GR" sz="2000" baseline="0" dirty="0" smtClean="0"/>
                        <a:t> κλινικά εμφανή νόσο του καρδιαγγειακού βλάβη οργάνων στόχων με 1 ή 2 παράγοντες κινδύνου</a:t>
                      </a:r>
                      <a:endParaRPr lang="el-GR" sz="2000" dirty="0"/>
                    </a:p>
                  </a:txBody>
                  <a:tcPr/>
                </a:tc>
              </a:tr>
              <a:tr h="1797997">
                <a:tc>
                  <a:txBody>
                    <a:bodyPr/>
                    <a:lstStyle/>
                    <a:p>
                      <a:r>
                        <a:rPr lang="el-GR" sz="2000" b="1" dirty="0" err="1" smtClean="0"/>
                        <a:t>Όμάδα</a:t>
                      </a:r>
                      <a:r>
                        <a:rPr lang="el-GR" sz="2000" b="1" dirty="0" smtClean="0"/>
                        <a:t> κινδύνου Γ</a:t>
                      </a:r>
                      <a:endParaRPr lang="el-GR" sz="2000" b="1" dirty="0"/>
                    </a:p>
                  </a:txBody>
                  <a:tcPr/>
                </a:tc>
                <a:tc>
                  <a:txBody>
                    <a:bodyPr/>
                    <a:lstStyle/>
                    <a:p>
                      <a:r>
                        <a:rPr lang="el-GR" sz="2000" dirty="0" smtClean="0"/>
                        <a:t>Υπέρταση ΚΑΙ</a:t>
                      </a:r>
                      <a:r>
                        <a:rPr lang="el-GR" sz="2000" baseline="0" dirty="0" smtClean="0"/>
                        <a:t> </a:t>
                      </a:r>
                      <a:r>
                        <a:rPr lang="el-GR" sz="2000" dirty="0" smtClean="0"/>
                        <a:t> κλινικά εμφανής</a:t>
                      </a:r>
                      <a:r>
                        <a:rPr lang="el-GR" sz="2000" baseline="0" dirty="0" smtClean="0"/>
                        <a:t> νόσος του καρδιαγγειακού συστήματος ή βλάβη οργάνου-στόχου, παρουσία σακχαρώδους διαβήτη με ή χωρίς άλλους παράγοντες κινδύνου</a:t>
                      </a:r>
                      <a:endParaRPr lang="el-GR" sz="2000" dirty="0"/>
                    </a:p>
                  </a:txBody>
                  <a:tcPr/>
                </a:tc>
              </a:tr>
            </a:tbl>
          </a:graphicData>
        </a:graphic>
      </p:graphicFrame>
    </p:spTree>
    <p:extLst>
      <p:ext uri="{BB962C8B-B14F-4D97-AF65-F5344CB8AC3E}">
        <p14:creationId xmlns:p14="http://schemas.microsoft.com/office/powerpoint/2010/main" val="14089604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Συνιστώμενη θεραπεία υπέρτασης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graphicFrame>
        <p:nvGraphicFramePr>
          <p:cNvPr id="5" name="5 - Θέση περιεχομένου"/>
          <p:cNvGraphicFramePr>
            <a:graphicFrameLocks noGrp="1"/>
          </p:cNvGraphicFramePr>
          <p:nvPr>
            <p:ph sz="quarter" idx="1"/>
            <p:extLst>
              <p:ext uri="{D42A27DB-BD31-4B8C-83A1-F6EECF244321}">
                <p14:modId xmlns:p14="http://schemas.microsoft.com/office/powerpoint/2010/main" val="3220049211"/>
              </p:ext>
            </p:extLst>
          </p:nvPr>
        </p:nvGraphicFramePr>
        <p:xfrm>
          <a:off x="395536" y="1196752"/>
          <a:ext cx="8496944" cy="4782146"/>
        </p:xfrm>
        <a:graphic>
          <a:graphicData uri="http://schemas.openxmlformats.org/drawingml/2006/table">
            <a:tbl>
              <a:tblPr firstRow="1" bandRow="1">
                <a:tableStyleId>{5940675A-B579-460E-94D1-54222C63F5DA}</a:tableStyleId>
              </a:tblPr>
              <a:tblGrid>
                <a:gridCol w="1656184"/>
                <a:gridCol w="2520280"/>
                <a:gridCol w="2088232"/>
                <a:gridCol w="2232248"/>
              </a:tblGrid>
              <a:tr h="718203">
                <a:tc>
                  <a:txBody>
                    <a:bodyPr/>
                    <a:lstStyle/>
                    <a:p>
                      <a:r>
                        <a:rPr lang="el-GR" b="1" dirty="0" smtClean="0"/>
                        <a:t>Στάδιο</a:t>
                      </a:r>
                      <a:endParaRPr lang="el-GR" b="1" dirty="0"/>
                    </a:p>
                  </a:txBody>
                  <a:tcPr/>
                </a:tc>
                <a:tc>
                  <a:txBody>
                    <a:bodyPr/>
                    <a:lstStyle/>
                    <a:p>
                      <a:r>
                        <a:rPr lang="el-GR" b="1" dirty="0" smtClean="0"/>
                        <a:t>Ομάδα κινδύνου Α</a:t>
                      </a:r>
                      <a:endParaRPr lang="el-GR" b="1" dirty="0"/>
                    </a:p>
                  </a:txBody>
                  <a:tcPr/>
                </a:tc>
                <a:tc>
                  <a:txBody>
                    <a:bodyPr/>
                    <a:lstStyle/>
                    <a:p>
                      <a:r>
                        <a:rPr lang="el-GR" b="1" dirty="0" smtClean="0"/>
                        <a:t>Ομάδα</a:t>
                      </a:r>
                      <a:r>
                        <a:rPr lang="el-GR" b="1" baseline="0" dirty="0" smtClean="0"/>
                        <a:t> κινδύνου Β</a:t>
                      </a:r>
                      <a:endParaRPr lang="el-GR" b="1" dirty="0"/>
                    </a:p>
                  </a:txBody>
                  <a:tcPr/>
                </a:tc>
                <a:tc>
                  <a:txBody>
                    <a:bodyPr/>
                    <a:lstStyle/>
                    <a:p>
                      <a:r>
                        <a:rPr lang="el-GR" b="1" dirty="0" smtClean="0"/>
                        <a:t>Ομάδα κινδύνου Γ</a:t>
                      </a:r>
                      <a:endParaRPr lang="el-GR" b="1" dirty="0"/>
                    </a:p>
                  </a:txBody>
                  <a:tcPr/>
                </a:tc>
              </a:tr>
              <a:tr h="1128873">
                <a:tc>
                  <a:txBody>
                    <a:bodyPr/>
                    <a:lstStyle/>
                    <a:p>
                      <a:r>
                        <a:rPr lang="el-GR" dirty="0" smtClean="0"/>
                        <a:t>Ανώτερη φυσιολογική</a:t>
                      </a:r>
                      <a:endParaRPr lang="el-GR" dirty="0"/>
                    </a:p>
                  </a:txBody>
                  <a:tcPr/>
                </a:tc>
                <a:tc>
                  <a:txBody>
                    <a:bodyPr/>
                    <a:lstStyle/>
                    <a:p>
                      <a:r>
                        <a:rPr lang="el-GR" dirty="0" smtClean="0"/>
                        <a:t>Αλλαγή</a:t>
                      </a:r>
                      <a:r>
                        <a:rPr lang="el-GR" baseline="0" dirty="0" smtClean="0"/>
                        <a:t> τρόπου ζωής</a:t>
                      </a:r>
                      <a:endParaRPr lang="el-GR" dirty="0"/>
                    </a:p>
                  </a:txBody>
                  <a:tcPr/>
                </a:tc>
                <a:tc>
                  <a:txBody>
                    <a:bodyPr/>
                    <a:lstStyle/>
                    <a:p>
                      <a:r>
                        <a:rPr lang="el-GR" dirty="0" smtClean="0"/>
                        <a:t>Αλλαγή τρόπου ζωής</a:t>
                      </a:r>
                      <a:endParaRPr lang="el-GR" dirty="0"/>
                    </a:p>
                  </a:txBody>
                  <a:tcPr/>
                </a:tc>
                <a:tc>
                  <a:txBody>
                    <a:bodyPr/>
                    <a:lstStyle/>
                    <a:p>
                      <a:r>
                        <a:rPr lang="el-GR" dirty="0" smtClean="0"/>
                        <a:t>Φαρμακοθεραπεία και αλλαγή τρόπου ζωής</a:t>
                      </a:r>
                      <a:endParaRPr lang="el-GR" dirty="0"/>
                    </a:p>
                  </a:txBody>
                  <a:tcPr/>
                </a:tc>
              </a:tr>
              <a:tr h="1467535">
                <a:tc>
                  <a:txBody>
                    <a:bodyPr/>
                    <a:lstStyle/>
                    <a:p>
                      <a:r>
                        <a:rPr lang="el-GR" dirty="0" smtClean="0"/>
                        <a:t>Στάδιο 1</a:t>
                      </a:r>
                      <a:endParaRPr lang="el-GR" dirty="0"/>
                    </a:p>
                  </a:txBody>
                  <a:tcPr/>
                </a:tc>
                <a:tc>
                  <a:txBody>
                    <a:bodyPr/>
                    <a:lstStyle/>
                    <a:p>
                      <a:r>
                        <a:rPr lang="el-GR" dirty="0" smtClean="0"/>
                        <a:t>αλλαγή τρόπου ζωής επί 12 μήνες το πολύ και μετά φαρμακοθεραπεία</a:t>
                      </a:r>
                      <a:endParaRPr lang="el-GR" dirty="0"/>
                    </a:p>
                  </a:txBody>
                  <a:tcPr/>
                </a:tc>
                <a:tc>
                  <a:txBody>
                    <a:bodyPr/>
                    <a:lstStyle/>
                    <a:p>
                      <a:r>
                        <a:rPr lang="el-GR" dirty="0" smtClean="0"/>
                        <a:t>αλλαγή τρόπου ζωής επί 6 το πολύ μήνες</a:t>
                      </a:r>
                      <a:r>
                        <a:rPr lang="el-GR" baseline="0" dirty="0" smtClean="0"/>
                        <a:t>, μετά φαρμακοθεραπεία</a:t>
                      </a:r>
                      <a:endParaRPr lang="el-GR" dirty="0"/>
                    </a:p>
                  </a:txBody>
                  <a:tcPr/>
                </a:tc>
                <a:tc>
                  <a:txBody>
                    <a:bodyPr/>
                    <a:lstStyle/>
                    <a:p>
                      <a:r>
                        <a:rPr lang="el-GR" dirty="0" smtClean="0"/>
                        <a:t>Φαρμακοθεραπεία και αλλαγή τρόπου ζωής</a:t>
                      </a:r>
                      <a:endParaRPr lang="el-GR" dirty="0"/>
                    </a:p>
                  </a:txBody>
                  <a:tcPr/>
                </a:tc>
              </a:tr>
              <a:tr h="1467535">
                <a:tc>
                  <a:txBody>
                    <a:bodyPr/>
                    <a:lstStyle/>
                    <a:p>
                      <a:r>
                        <a:rPr lang="el-GR" dirty="0" smtClean="0"/>
                        <a:t>Στάδιο 2</a:t>
                      </a:r>
                      <a:r>
                        <a:rPr lang="el-GR" baseline="0" dirty="0" smtClean="0"/>
                        <a:t> και 3</a:t>
                      </a:r>
                      <a:endParaRPr lang="el-GR" dirty="0"/>
                    </a:p>
                  </a:txBody>
                  <a:tcPr/>
                </a:tc>
                <a:tc>
                  <a:txBody>
                    <a:bodyPr/>
                    <a:lstStyle/>
                    <a:p>
                      <a:r>
                        <a:rPr lang="el-GR" dirty="0" smtClean="0"/>
                        <a:t>Φαρμακοθεραπεία και αλλαγή τρόπου ζωής</a:t>
                      </a:r>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Φαρμακοθεραπεία και αλλαγή τρόπου ζωής</a:t>
                      </a:r>
                    </a:p>
                    <a:p>
                      <a:endParaRPr lang="el-G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Φαρμακοθεραπεία και αλλαγή τρόπου ζωής</a:t>
                      </a:r>
                    </a:p>
                    <a:p>
                      <a:endParaRPr lang="el-GR" dirty="0"/>
                    </a:p>
                  </a:txBody>
                  <a:tcPr/>
                </a:tc>
              </a:tr>
            </a:tbl>
          </a:graphicData>
        </a:graphic>
      </p:graphicFrame>
    </p:spTree>
    <p:extLst>
      <p:ext uri="{BB962C8B-B14F-4D97-AF65-F5344CB8AC3E}">
        <p14:creationId xmlns:p14="http://schemas.microsoft.com/office/powerpoint/2010/main" val="42947316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Αλλαγές τρόπου ζωής</a:t>
            </a:r>
          </a:p>
        </p:txBody>
      </p:sp>
      <p:sp>
        <p:nvSpPr>
          <p:cNvPr id="3" name="Θέση περιεχομένου 2"/>
          <p:cNvSpPr>
            <a:spLocks noGrp="1"/>
          </p:cNvSpPr>
          <p:nvPr>
            <p:ph idx="1"/>
          </p:nvPr>
        </p:nvSpPr>
        <p:spPr/>
        <p:txBody>
          <a:bodyPr/>
          <a:lstStyle/>
          <a:p>
            <a:r>
              <a:rPr lang="el-GR" dirty="0"/>
              <a:t>Μείωση βάρους, επί </a:t>
            </a:r>
            <a:r>
              <a:rPr lang="el-GR" dirty="0" smtClean="0"/>
              <a:t>παχυσαρκίας,</a:t>
            </a:r>
            <a:endParaRPr lang="el-GR" dirty="0"/>
          </a:p>
          <a:p>
            <a:r>
              <a:rPr lang="el-GR" dirty="0" err="1"/>
              <a:t>Διατητικές</a:t>
            </a:r>
            <a:r>
              <a:rPr lang="el-GR" dirty="0"/>
              <a:t> </a:t>
            </a:r>
            <a:r>
              <a:rPr lang="el-GR" dirty="0" smtClean="0"/>
              <a:t>μεταβολές,</a:t>
            </a:r>
            <a:endParaRPr lang="el-GR" dirty="0"/>
          </a:p>
          <a:p>
            <a:r>
              <a:rPr lang="el-GR" dirty="0"/>
              <a:t>Μείωση πρόσληψης </a:t>
            </a:r>
            <a:r>
              <a:rPr lang="el-GR" dirty="0" smtClean="0"/>
              <a:t>νατρίου,</a:t>
            </a:r>
            <a:endParaRPr lang="el-GR" dirty="0"/>
          </a:p>
          <a:p>
            <a:r>
              <a:rPr lang="el-GR" dirty="0"/>
              <a:t>Επαρκής πρόσληψη καλίου, ασβεστίου, </a:t>
            </a:r>
            <a:r>
              <a:rPr lang="el-GR" dirty="0" smtClean="0"/>
              <a:t>μαγνησίου,</a:t>
            </a:r>
            <a:endParaRPr lang="el-GR" dirty="0"/>
          </a:p>
          <a:p>
            <a:r>
              <a:rPr lang="el-GR" dirty="0"/>
              <a:t>Μείωση πρόσληψης κορεσμένου λίπους και </a:t>
            </a:r>
            <a:r>
              <a:rPr lang="el-GR" dirty="0" smtClean="0"/>
              <a:t>χοληστερίνης,</a:t>
            </a:r>
            <a:endParaRPr lang="el-GR" dirty="0"/>
          </a:p>
          <a:p>
            <a:r>
              <a:rPr lang="el-GR" dirty="0"/>
              <a:t>Μείωση πρόσληψης </a:t>
            </a:r>
            <a:r>
              <a:rPr lang="el-GR" dirty="0" smtClean="0"/>
              <a:t>οινοπνευματωδών,</a:t>
            </a:r>
            <a:endParaRPr lang="el-GR" dirty="0"/>
          </a:p>
          <a:p>
            <a:r>
              <a:rPr lang="el-GR" dirty="0"/>
              <a:t>Έναρξη αερόβιας γυμναστικής 30-45 λεπτά την </a:t>
            </a:r>
            <a:r>
              <a:rPr lang="el-GR" dirty="0" smtClean="0"/>
              <a:t>ημέρα,</a:t>
            </a:r>
            <a:endParaRPr lang="el-GR" dirty="0"/>
          </a:p>
          <a:p>
            <a:r>
              <a:rPr lang="el-GR" dirty="0"/>
              <a:t>Χρησιμοποίηση τεχνικών </a:t>
            </a:r>
            <a:r>
              <a:rPr lang="el-GR" dirty="0" smtClean="0"/>
              <a:t>χαλάρωσης.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extLst>
      <p:ext uri="{BB962C8B-B14F-4D97-AF65-F5344CB8AC3E}">
        <p14:creationId xmlns:p14="http://schemas.microsoft.com/office/powerpoint/2010/main" val="32986523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Ρύθμιση υπέρτασης στην Ελλάδα</a:t>
            </a:r>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4189340137"/>
              </p:ext>
            </p:extLst>
          </p:nvPr>
        </p:nvGraphicFramePr>
        <p:xfrm>
          <a:off x="457200" y="1196975"/>
          <a:ext cx="8229600" cy="5040313"/>
        </p:xfrm>
        <a:graphic>
          <a:graphicData uri="http://schemas.openxmlformats.org/drawingml/2006/chart">
            <c:chart xmlns:c="http://schemas.openxmlformats.org/drawingml/2006/chart" xmlns:r="http://schemas.openxmlformats.org/officeDocument/2006/relationships" r:id="rId2"/>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val="5836731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Θεραπεία - Μη φαρμακευτική</a:t>
            </a:r>
            <a:endParaRPr lang="el-GR" dirty="0"/>
          </a:p>
        </p:txBody>
      </p:sp>
      <p:sp>
        <p:nvSpPr>
          <p:cNvPr id="3" name="Θέση περιεχομένου 2"/>
          <p:cNvSpPr>
            <a:spLocks noGrp="1"/>
          </p:cNvSpPr>
          <p:nvPr>
            <p:ph idx="1"/>
          </p:nvPr>
        </p:nvSpPr>
        <p:spPr>
          <a:xfrm>
            <a:off x="457200" y="1628800"/>
            <a:ext cx="8229600" cy="4608512"/>
          </a:xfrm>
        </p:spPr>
        <p:txBody>
          <a:bodyPr/>
          <a:lstStyle/>
          <a:p>
            <a:r>
              <a:rPr lang="el-GR" b="1" dirty="0">
                <a:solidFill>
                  <a:srgbClr val="820000"/>
                </a:solidFill>
              </a:rPr>
              <a:t>Περιορισμός του σωματικού βάρους: </a:t>
            </a:r>
            <a:r>
              <a:rPr lang="el-GR" dirty="0"/>
              <a:t>Ακόμα και μικρή μείωση του βάρους (5 </a:t>
            </a:r>
            <a:r>
              <a:rPr lang="el-GR" dirty="0" err="1"/>
              <a:t>kg</a:t>
            </a:r>
            <a:r>
              <a:rPr lang="el-GR" dirty="0"/>
              <a:t>) μπορεί να βοηθήσει στη μείωση της πίεσης και στη βελτίωση άλλων παραγόντων κινδύνου (</a:t>
            </a:r>
            <a:r>
              <a:rPr lang="el-GR" dirty="0" err="1"/>
              <a:t>δυσλιπιδαιμία</a:t>
            </a:r>
            <a:r>
              <a:rPr lang="el-GR" dirty="0"/>
              <a:t>, διαβήτης.</a:t>
            </a:r>
          </a:p>
          <a:p>
            <a:r>
              <a:rPr lang="el-GR" b="1" dirty="0">
                <a:solidFill>
                  <a:srgbClr val="820000"/>
                </a:solidFill>
              </a:rPr>
              <a:t>Δίαιτα</a:t>
            </a:r>
            <a:r>
              <a:rPr lang="el-GR" dirty="0"/>
              <a:t> (με φρούτα, λαχανικά και γαλακτοκομικά χωρίς λίπη ώστε να είναι πλούσια σε κάλιο και ασβέστιο), </a:t>
            </a:r>
          </a:p>
          <a:p>
            <a:r>
              <a:rPr lang="el-GR" b="1" dirty="0">
                <a:solidFill>
                  <a:srgbClr val="820000"/>
                </a:solidFill>
              </a:rPr>
              <a:t>Μείωση </a:t>
            </a:r>
            <a:r>
              <a:rPr lang="el-GR" b="1" dirty="0" smtClean="0">
                <a:solidFill>
                  <a:srgbClr val="820000"/>
                </a:solidFill>
              </a:rPr>
              <a:t>αλατιού.</a:t>
            </a:r>
            <a:endParaRPr lang="el-GR" b="1" dirty="0">
              <a:solidFill>
                <a:srgbClr val="820000"/>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Tree>
    <p:extLst>
      <p:ext uri="{BB962C8B-B14F-4D97-AF65-F5344CB8AC3E}">
        <p14:creationId xmlns:p14="http://schemas.microsoft.com/office/powerpoint/2010/main" val="648250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Η πίεση του αρτηριακού αίματος εξαρτάται </a:t>
            </a:r>
            <a:r>
              <a:rPr lang="el-GR" dirty="0" smtClean="0"/>
              <a:t>από</a:t>
            </a:r>
            <a:r>
              <a:rPr lang="en-US" dirty="0" smtClean="0"/>
              <a:t>:</a:t>
            </a:r>
            <a:endParaRPr lang="el-GR" dirty="0"/>
          </a:p>
        </p:txBody>
      </p:sp>
      <p:sp>
        <p:nvSpPr>
          <p:cNvPr id="3" name="Θέση περιεχομένου 2"/>
          <p:cNvSpPr>
            <a:spLocks noGrp="1"/>
          </p:cNvSpPr>
          <p:nvPr>
            <p:ph idx="1"/>
          </p:nvPr>
        </p:nvSpPr>
        <p:spPr>
          <a:xfrm>
            <a:off x="611560" y="2130624"/>
            <a:ext cx="3394720" cy="1008112"/>
          </a:xfrm>
          <a:ln w="25400">
            <a:solidFill>
              <a:srgbClr val="820000"/>
            </a:solidFill>
          </a:ln>
        </p:spPr>
        <p:txBody>
          <a:bodyPr anchor="ctr"/>
          <a:lstStyle/>
          <a:p>
            <a:pPr marL="0" indent="0" algn="ctr">
              <a:buNone/>
            </a:pPr>
            <a:r>
              <a:rPr lang="el-GR" dirty="0" smtClean="0"/>
              <a:t>Τον </a:t>
            </a:r>
            <a:r>
              <a:rPr lang="el-GR" dirty="0"/>
              <a:t>όγκο του </a:t>
            </a:r>
            <a:r>
              <a:rPr lang="el-GR" dirty="0" smtClean="0"/>
              <a:t>αίματος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
        <p:nvSpPr>
          <p:cNvPr id="5" name="Θέση περιεχομένου 2"/>
          <p:cNvSpPr txBox="1">
            <a:spLocks/>
          </p:cNvSpPr>
          <p:nvPr/>
        </p:nvSpPr>
        <p:spPr>
          <a:xfrm>
            <a:off x="5220072" y="2120389"/>
            <a:ext cx="3394720" cy="1008112"/>
          </a:xfrm>
          <a:prstGeom prst="rect">
            <a:avLst/>
          </a:prstGeom>
          <a:ln w="25400">
            <a:solidFill>
              <a:srgbClr val="004A82"/>
            </a:solidFill>
          </a:ln>
        </p:spPr>
        <p:txBody>
          <a:bodyPr vert="horz" lIns="91440" tIns="45720" rIns="91440" bIns="45720" rtlCol="0" anchor="ctr">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Τις περιφερικές αντιστάσεις</a:t>
            </a:r>
          </a:p>
        </p:txBody>
      </p:sp>
      <p:sp>
        <p:nvSpPr>
          <p:cNvPr id="6" name="Θέση περιεχομένου 2"/>
          <p:cNvSpPr txBox="1">
            <a:spLocks/>
          </p:cNvSpPr>
          <p:nvPr/>
        </p:nvSpPr>
        <p:spPr>
          <a:xfrm>
            <a:off x="683568" y="4005064"/>
            <a:ext cx="3394720" cy="1008112"/>
          </a:xfrm>
          <a:prstGeom prst="rect">
            <a:avLst/>
          </a:prstGeom>
          <a:ln w="25400">
            <a:solidFill>
              <a:srgbClr val="2C582A"/>
            </a:solidFill>
          </a:ln>
        </p:spPr>
        <p:txBody>
          <a:bodyPr vert="horz" lIns="91440" tIns="45720" rIns="91440" bIns="45720" rtlCol="0" anchor="ctr">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Τη </a:t>
            </a:r>
            <a:r>
              <a:rPr lang="el-GR" dirty="0" err="1"/>
              <a:t>γλοιότητα</a:t>
            </a:r>
            <a:r>
              <a:rPr lang="el-GR" dirty="0"/>
              <a:t> του αίματος</a:t>
            </a:r>
          </a:p>
        </p:txBody>
      </p:sp>
      <p:sp>
        <p:nvSpPr>
          <p:cNvPr id="7" name="Θέση περιεχομένου 2"/>
          <p:cNvSpPr txBox="1">
            <a:spLocks/>
          </p:cNvSpPr>
          <p:nvPr/>
        </p:nvSpPr>
        <p:spPr>
          <a:xfrm>
            <a:off x="5292080" y="4005064"/>
            <a:ext cx="3394720" cy="1008112"/>
          </a:xfrm>
          <a:prstGeom prst="rect">
            <a:avLst/>
          </a:prstGeom>
          <a:ln w="25400">
            <a:solidFill>
              <a:schemeClr val="tx1"/>
            </a:solidFill>
          </a:ln>
        </p:spPr>
        <p:txBody>
          <a:bodyPr vert="horz" lIns="91440" tIns="45720" rIns="91440" bIns="45720" rtlCol="0" anchor="ctr">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Τον κατά λεπτό όγκο του αίματος</a:t>
            </a:r>
          </a:p>
        </p:txBody>
      </p:sp>
    </p:spTree>
    <p:extLst>
      <p:ext uri="{BB962C8B-B14F-4D97-AF65-F5344CB8AC3E}">
        <p14:creationId xmlns:p14="http://schemas.microsoft.com/office/powerpoint/2010/main" val="23565315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Κάπνισμα - Διακοπή</a:t>
            </a:r>
            <a:endParaRPr lang="el-GR" dirty="0"/>
          </a:p>
        </p:txBody>
      </p:sp>
      <p:sp>
        <p:nvSpPr>
          <p:cNvPr id="3" name="Θέση περιεχομένου 2"/>
          <p:cNvSpPr>
            <a:spLocks noGrp="1"/>
          </p:cNvSpPr>
          <p:nvPr>
            <p:ph idx="1"/>
          </p:nvPr>
        </p:nvSpPr>
        <p:spPr/>
        <p:txBody>
          <a:bodyPr/>
          <a:lstStyle/>
          <a:p>
            <a:pPr marL="0" indent="0">
              <a:buNone/>
            </a:pPr>
            <a:r>
              <a:rPr lang="el-GR" dirty="0"/>
              <a:t>Αν και κάθε τσιγάρο αυξάνει την αρτηριακή πίεση παροδικά, το κάπνισμα δεν ασκεί μακροπρόθεσμη επίδραση στην αρτηριακή πίεση. Αποτελεί όμως, έναν ισχυρότατο παράγοντα κινδύνου για στεφανιαία νόσο και </a:t>
            </a:r>
            <a:r>
              <a:rPr lang="el-GR" dirty="0" err="1"/>
              <a:t>θρομβοτικό</a:t>
            </a:r>
            <a:r>
              <a:rPr lang="el-GR" dirty="0"/>
              <a:t> εγκεφαλικό επεισόδιο.</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91771" y="3356992"/>
            <a:ext cx="3072342" cy="2304257"/>
          </a:xfrm>
          <a:prstGeom prst="rect">
            <a:avLst/>
          </a:prstGeom>
        </p:spPr>
      </p:pic>
      <p:sp>
        <p:nvSpPr>
          <p:cNvPr id="6" name="Rectangle 10"/>
          <p:cNvSpPr/>
          <p:nvPr/>
        </p:nvSpPr>
        <p:spPr>
          <a:xfrm>
            <a:off x="3085282" y="5700103"/>
            <a:ext cx="3485320"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smoking and drinking in a bar</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by </a:t>
            </a:r>
            <a:endParaRPr lang="en-US" sz="1200" dirty="0">
              <a:solidFill>
                <a:schemeClr val="tx1">
                  <a:lumMod val="75000"/>
                  <a:lumOff val="25000"/>
                </a:schemeClr>
              </a:solidFill>
              <a:latin typeface="+mn-lt"/>
            </a:endParaRPr>
          </a:p>
          <a:p>
            <a:pPr algn="ctr"/>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irmaiden</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available </a:t>
            </a:r>
            <a:r>
              <a:rPr lang="en-US" sz="1200" dirty="0">
                <a:solidFill>
                  <a:schemeClr val="tx1">
                    <a:lumMod val="75000"/>
                    <a:lumOff val="25000"/>
                  </a:schemeClr>
                </a:solidFill>
                <a:latin typeface="+mn-lt"/>
              </a:rPr>
              <a:t>under </a:t>
            </a:r>
            <a:r>
              <a:rPr lang="en-US" sz="1200" dirty="0">
                <a:solidFill>
                  <a:schemeClr val="tx1">
                    <a:lumMod val="75000"/>
                    <a:lumOff val="25000"/>
                  </a:schemeClr>
                </a:solidFill>
                <a:latin typeface="+mn-lt"/>
                <a:hlinkClick r:id="rId5"/>
              </a:rPr>
              <a:t>CC BY-NC-SA 2.0 DE</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97602628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Ασκηση</a:t>
            </a:r>
            <a:endParaRPr lang="el-GR" dirty="0"/>
          </a:p>
        </p:txBody>
      </p:sp>
      <p:sp>
        <p:nvSpPr>
          <p:cNvPr id="3" name="Θέση περιεχομένου 2"/>
          <p:cNvSpPr>
            <a:spLocks noGrp="1"/>
          </p:cNvSpPr>
          <p:nvPr>
            <p:ph idx="1"/>
          </p:nvPr>
        </p:nvSpPr>
        <p:spPr/>
        <p:txBody>
          <a:bodyPr/>
          <a:lstStyle/>
          <a:p>
            <a:pPr marL="0" indent="0">
              <a:buNone/>
            </a:pPr>
            <a:r>
              <a:rPr lang="el-GR" dirty="0"/>
              <a:t>Η συστηματική καθημερινή άσκηση μπορεί να μειώσει την πίεση κατά 5 - 10 χιλιοστά. Αυτή περιλαμβάνει το ήπιο τρέξιμο το κολύμπι το ποδήλατο και τις διάφορες γυμναστικές ασκήσεις. Θα πρέπει ν' αποφεύγεται η άρση βαρών και η χρήση οργάνων δημιουργίας μυών διότι αυτό μπορεί να οδηγήσει σε μεγάλες και απότομες αυξήσεις της αρτηριακής πίεσης ιδιαίτερα επικίνδυνο στους υπερτασικούς ασθενείς.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3933056"/>
            <a:ext cx="2555776" cy="1705980"/>
          </a:xfrm>
          <a:prstGeom prst="rect">
            <a:avLst/>
          </a:prstGeom>
        </p:spPr>
      </p:pic>
      <p:sp>
        <p:nvSpPr>
          <p:cNvPr id="6" name="Rectangle 10"/>
          <p:cNvSpPr/>
          <p:nvPr/>
        </p:nvSpPr>
        <p:spPr>
          <a:xfrm>
            <a:off x="3059832" y="5700102"/>
            <a:ext cx="3485320"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Running Man Kyle Cassidy</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by </a:t>
            </a:r>
            <a:endParaRPr lang="en-US" sz="1200" dirty="0">
              <a:solidFill>
                <a:schemeClr val="tx1">
                  <a:lumMod val="75000"/>
                  <a:lumOff val="25000"/>
                </a:schemeClr>
              </a:solidFill>
              <a:latin typeface="+mn-lt"/>
            </a:endParaRPr>
          </a:p>
          <a:p>
            <a:pPr algn="ctr"/>
            <a:r>
              <a:rPr lang="en-US" sz="1200" dirty="0">
                <a:solidFill>
                  <a:schemeClr val="tx1">
                    <a:lumMod val="75000"/>
                    <a:lumOff val="25000"/>
                  </a:schemeClr>
                </a:solidFill>
                <a:latin typeface="+mn-lt"/>
                <a:hlinkClick r:id="rId4"/>
              </a:rPr>
              <a:t>J </a:t>
            </a:r>
            <a:r>
              <a:rPr lang="en-US" sz="1200" dirty="0" smtClean="0">
                <a:solidFill>
                  <a:schemeClr val="tx1">
                    <a:lumMod val="75000"/>
                    <a:lumOff val="25000"/>
                  </a:schemeClr>
                </a:solidFill>
                <a:latin typeface="+mn-lt"/>
                <a:hlinkClick r:id="rId4"/>
              </a:rPr>
              <a:t>Milburn</a:t>
            </a:r>
            <a:r>
              <a:rPr lang="en-US" sz="1200" dirty="0" smtClean="0">
                <a:solidFill>
                  <a:schemeClr val="tx1">
                    <a:lumMod val="75000"/>
                    <a:lumOff val="25000"/>
                  </a:schemeClr>
                </a:solidFill>
                <a:latin typeface="+mn-lt"/>
              </a:rPr>
              <a:t> available </a:t>
            </a:r>
            <a:r>
              <a:rPr lang="en-US" sz="1200" dirty="0">
                <a:solidFill>
                  <a:schemeClr val="tx1">
                    <a:lumMod val="75000"/>
                    <a:lumOff val="25000"/>
                  </a:schemeClr>
                </a:solidFill>
                <a:latin typeface="+mn-lt"/>
              </a:rPr>
              <a:t>under </a:t>
            </a:r>
            <a:r>
              <a:rPr lang="en-US" sz="1200" dirty="0">
                <a:solidFill>
                  <a:schemeClr val="tx1">
                    <a:lumMod val="75000"/>
                    <a:lumOff val="25000"/>
                  </a:schemeClr>
                </a:solidFill>
                <a:latin typeface="+mn-lt"/>
                <a:hlinkClick r:id="rId5"/>
              </a:rPr>
              <a:t>CC BY-SA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50169247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Περιορισμός του </a:t>
            </a:r>
            <a:r>
              <a:rPr lang="el-GR" dirty="0" smtClean="0"/>
              <a:t>άλατος</a:t>
            </a:r>
            <a:endParaRPr lang="el-GR" dirty="0"/>
          </a:p>
        </p:txBody>
      </p:sp>
      <p:sp>
        <p:nvSpPr>
          <p:cNvPr id="3" name="Θέση περιεχομένου 2"/>
          <p:cNvSpPr>
            <a:spLocks noGrp="1"/>
          </p:cNvSpPr>
          <p:nvPr>
            <p:ph idx="1"/>
          </p:nvPr>
        </p:nvSpPr>
        <p:spPr/>
        <p:txBody>
          <a:bodyPr/>
          <a:lstStyle/>
          <a:p>
            <a:pPr marL="0" indent="0">
              <a:buNone/>
            </a:pPr>
            <a:r>
              <a:rPr lang="el-GR" dirty="0"/>
              <a:t>Θα πρέπει να λαμβάνουν περισσότερες φυτικές τροφές που περιέχουν μικρή ποσότητα νατρίου και υψηλότερη ποσότητα καλίου. Επίσης θα πρέπει να αποφεύγονται τελείως οι έτοιμες τροφές ιδίως οι κονσέρβες και τα αλατισμένα τρόφιμα οποιασδήποτε προελεύσεως.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9086" y="3356992"/>
            <a:ext cx="2889515" cy="2167136"/>
          </a:xfrm>
          <a:prstGeom prst="rect">
            <a:avLst/>
          </a:prstGeom>
        </p:spPr>
      </p:pic>
      <p:sp>
        <p:nvSpPr>
          <p:cNvPr id="6" name="Rectangle 10"/>
          <p:cNvSpPr/>
          <p:nvPr/>
        </p:nvSpPr>
        <p:spPr>
          <a:xfrm>
            <a:off x="2915816" y="5700102"/>
            <a:ext cx="3485320"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Salt shaker on white background</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by </a:t>
            </a:r>
            <a:endParaRPr lang="en-US" sz="1200" dirty="0">
              <a:solidFill>
                <a:schemeClr val="tx1">
                  <a:lumMod val="75000"/>
                  <a:lumOff val="25000"/>
                </a:schemeClr>
              </a:solidFill>
              <a:latin typeface="+mn-lt"/>
            </a:endParaRPr>
          </a:p>
          <a:p>
            <a:pPr algn="ctr"/>
            <a:r>
              <a:rPr lang="en-US" sz="1200" dirty="0">
                <a:solidFill>
                  <a:schemeClr val="tx1">
                    <a:lumMod val="75000"/>
                    <a:lumOff val="25000"/>
                  </a:schemeClr>
                </a:solidFill>
                <a:latin typeface="+mn-lt"/>
                <a:hlinkClick r:id="rId4"/>
              </a:rPr>
              <a:t>Cloveapple</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available </a:t>
            </a:r>
            <a:r>
              <a:rPr lang="en-US" sz="1200" dirty="0">
                <a:solidFill>
                  <a:schemeClr val="tx1">
                    <a:lumMod val="75000"/>
                    <a:lumOff val="25000"/>
                  </a:schemeClr>
                </a:solidFill>
                <a:latin typeface="+mn-lt"/>
              </a:rPr>
              <a:t>under </a:t>
            </a:r>
            <a:r>
              <a:rPr lang="en-US" sz="1200" dirty="0">
                <a:solidFill>
                  <a:schemeClr val="tx1">
                    <a:lumMod val="75000"/>
                    <a:lumOff val="25000"/>
                  </a:schemeClr>
                </a:solidFill>
                <a:latin typeface="+mn-lt"/>
                <a:hlinkClick r:id="rId5"/>
              </a:rPr>
              <a:t>CC BY 2.0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24143223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Τεχνικές χαλάρωσης</a:t>
            </a:r>
            <a:endParaRPr lang="el-GR" dirty="0"/>
          </a:p>
        </p:txBody>
      </p:sp>
      <p:sp>
        <p:nvSpPr>
          <p:cNvPr id="3" name="Θέση περιεχομένου 2"/>
          <p:cNvSpPr>
            <a:spLocks noGrp="1"/>
          </p:cNvSpPr>
          <p:nvPr>
            <p:ph idx="1"/>
          </p:nvPr>
        </p:nvSpPr>
        <p:spPr>
          <a:xfrm>
            <a:off x="457200" y="1628800"/>
            <a:ext cx="8229600" cy="4608512"/>
          </a:xfrm>
        </p:spPr>
        <p:txBody>
          <a:bodyPr/>
          <a:lstStyle/>
          <a:p>
            <a:r>
              <a:rPr lang="el-GR" b="1" dirty="0">
                <a:solidFill>
                  <a:srgbClr val="820000"/>
                </a:solidFill>
              </a:rPr>
              <a:t>Η γιόγκα, </a:t>
            </a:r>
          </a:p>
          <a:p>
            <a:r>
              <a:rPr lang="en-US" b="1" dirty="0" smtClean="0">
                <a:solidFill>
                  <a:srgbClr val="820000"/>
                </a:solidFill>
              </a:rPr>
              <a:t>H</a:t>
            </a:r>
            <a:r>
              <a:rPr lang="el-GR" b="1" dirty="0" smtClean="0">
                <a:solidFill>
                  <a:srgbClr val="820000"/>
                </a:solidFill>
              </a:rPr>
              <a:t> </a:t>
            </a:r>
            <a:r>
              <a:rPr lang="el-GR" b="1" dirty="0">
                <a:solidFill>
                  <a:srgbClr val="820000"/>
                </a:solidFill>
              </a:rPr>
              <a:t>αυτοσυγκέντρωση, </a:t>
            </a:r>
          </a:p>
          <a:p>
            <a:r>
              <a:rPr lang="en-US" b="1" dirty="0" smtClean="0">
                <a:solidFill>
                  <a:srgbClr val="820000"/>
                </a:solidFill>
              </a:rPr>
              <a:t>H</a:t>
            </a:r>
            <a:r>
              <a:rPr lang="el-GR" b="1" dirty="0" smtClean="0">
                <a:solidFill>
                  <a:srgbClr val="820000"/>
                </a:solidFill>
              </a:rPr>
              <a:t> </a:t>
            </a:r>
            <a:r>
              <a:rPr lang="el-GR" b="1" dirty="0">
                <a:solidFill>
                  <a:srgbClr val="820000"/>
                </a:solidFill>
              </a:rPr>
              <a:t>ψυχοθεραπεία και </a:t>
            </a:r>
          </a:p>
          <a:p>
            <a:r>
              <a:rPr lang="el-GR" b="1" dirty="0">
                <a:solidFill>
                  <a:srgbClr val="820000"/>
                </a:solidFill>
              </a:rPr>
              <a:t>ορισμένες θεραπείες συμπεριφοράς</a:t>
            </a:r>
          </a:p>
          <a:p>
            <a:pPr marL="0" indent="0">
              <a:buNone/>
            </a:pPr>
            <a:r>
              <a:rPr lang="el-GR" dirty="0"/>
              <a:t>έχουν ενθαρρυντικά αποτελέσματα σε αρκετούς υπερτασικούς τουλάχιστον προσωρινά.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val="42236382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 y="116632"/>
            <a:ext cx="9143877" cy="908720"/>
          </a:xfrm>
        </p:spPr>
        <p:txBody>
          <a:bodyPr>
            <a:noAutofit/>
          </a:bodyPr>
          <a:lstStyle/>
          <a:p>
            <a:r>
              <a:rPr lang="el-GR" dirty="0"/>
              <a:t>Περιορισμός της κατανάλωσης αλκοόλ </a:t>
            </a:r>
          </a:p>
        </p:txBody>
      </p:sp>
      <p:sp>
        <p:nvSpPr>
          <p:cNvPr id="3" name="Θέση περιεχομένου 2"/>
          <p:cNvSpPr>
            <a:spLocks noGrp="1"/>
          </p:cNvSpPr>
          <p:nvPr>
            <p:ph idx="1"/>
          </p:nvPr>
        </p:nvSpPr>
        <p:spPr>
          <a:xfrm>
            <a:off x="457200" y="1196752"/>
            <a:ext cx="8363272" cy="2520280"/>
          </a:xfrm>
        </p:spPr>
        <p:txBody>
          <a:bodyPr>
            <a:normAutofit/>
          </a:bodyPr>
          <a:lstStyle/>
          <a:p>
            <a:pPr marL="0" indent="0">
              <a:buNone/>
            </a:pPr>
            <a:r>
              <a:rPr lang="en-US" sz="2200" b="1" dirty="0" smtClean="0">
                <a:solidFill>
                  <a:srgbClr val="820000"/>
                </a:solidFill>
              </a:rPr>
              <a:t>T</a:t>
            </a:r>
            <a:r>
              <a:rPr lang="el-GR" sz="2200" b="1" dirty="0" smtClean="0">
                <a:solidFill>
                  <a:srgbClr val="820000"/>
                </a:solidFill>
              </a:rPr>
              <a:t>ο </a:t>
            </a:r>
            <a:r>
              <a:rPr lang="el-GR" sz="2200" b="1" dirty="0">
                <a:solidFill>
                  <a:srgbClr val="820000"/>
                </a:solidFill>
              </a:rPr>
              <a:t>πολύ 2-3 ποτά την ημέρα για τους άνδρες και 1-2 για τις </a:t>
            </a:r>
            <a:r>
              <a:rPr lang="el-GR" sz="2200" b="1" dirty="0" smtClean="0">
                <a:solidFill>
                  <a:srgbClr val="820000"/>
                </a:solidFill>
              </a:rPr>
              <a:t>γυναίκες.</a:t>
            </a:r>
          </a:p>
          <a:p>
            <a:pPr marL="0" indent="0" algn="ctr">
              <a:buNone/>
            </a:pPr>
            <a:r>
              <a:rPr lang="el-GR" sz="2200" b="1" dirty="0" smtClean="0"/>
              <a:t>Αναγνωρίζοντας μία μονάδα αλκοόλ</a:t>
            </a:r>
          </a:p>
          <a:p>
            <a:pPr marL="0" indent="0">
              <a:buNone/>
            </a:pPr>
            <a:r>
              <a:rPr lang="el-GR" sz="2200" dirty="0" smtClean="0"/>
              <a:t>Τα οινοπνευματώδη ποτά περιέχουν διαφορετικές ποσότητες αλκοόλ. Η εβδομαδιαία κατανάλωση δεν πρέπει να υπερβαίνει τις 21 μονάδες για τους άντρες και τις 14 μονάδες για γυναίκες. Μια μονάδα αλκοόλ ισοδυναμεί με 8-10 γραμμάρια καθαρού </a:t>
            </a:r>
            <a:r>
              <a:rPr lang="el-GR" sz="2200" dirty="0" err="1" smtClean="0"/>
              <a:t>οινοπνέυματος</a:t>
            </a:r>
            <a:r>
              <a:rPr lang="el-GR" sz="2200" dirty="0" smtClean="0"/>
              <a:t>.</a:t>
            </a:r>
            <a:endParaRPr lang="en-US" sz="2200" dirty="0" smtClean="0"/>
          </a:p>
        </p:txBody>
      </p:sp>
      <p:sp>
        <p:nvSpPr>
          <p:cNvPr id="4" name="Θέση αριθμού διαφάνειας 3"/>
          <p:cNvSpPr>
            <a:spLocks noGrp="1"/>
          </p:cNvSpPr>
          <p:nvPr>
            <p:ph type="sldNum" sz="quarter" idx="12"/>
          </p:nvPr>
        </p:nvSpPr>
        <p:spPr>
          <a:xfrm>
            <a:off x="7010400" y="6484490"/>
            <a:ext cx="2133600" cy="365125"/>
          </a:xfrm>
        </p:spPr>
        <p:txBody>
          <a:bodyPr/>
          <a:lstStyle/>
          <a:p>
            <a:pPr>
              <a:defRPr/>
            </a:pPr>
            <a:fld id="{7E55E3B3-0445-4CFC-BED8-763D4409E61F}" type="slidenum">
              <a:rPr lang="el-GR" smtClean="0"/>
              <a:pPr>
                <a:defRPr/>
              </a:pPr>
              <a:t>63</a:t>
            </a:fld>
            <a:endParaRPr lang="el-G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649" y="4203333"/>
            <a:ext cx="1357039" cy="1744349"/>
          </a:xfrm>
          <a:prstGeom prst="rect">
            <a:avLst/>
          </a:prstGeom>
        </p:spPr>
      </p:pic>
      <p:sp>
        <p:nvSpPr>
          <p:cNvPr id="6" name="TextBox 5"/>
          <p:cNvSpPr txBox="1"/>
          <p:nvPr/>
        </p:nvSpPr>
        <p:spPr>
          <a:xfrm>
            <a:off x="515057" y="5965004"/>
            <a:ext cx="2016224" cy="707886"/>
          </a:xfrm>
          <a:prstGeom prst="rect">
            <a:avLst/>
          </a:prstGeom>
          <a:noFill/>
        </p:spPr>
        <p:txBody>
          <a:bodyPr wrap="square" rtlCol="0">
            <a:spAutoFit/>
          </a:bodyPr>
          <a:lstStyle/>
          <a:p>
            <a:pPr algn="ctr"/>
            <a:r>
              <a:rPr lang="el-GR" sz="2000" dirty="0" smtClean="0">
                <a:latin typeface="+mn-lt"/>
              </a:rPr>
              <a:t>Μικρό ποτήρι σέρι=1 μονάδα</a:t>
            </a:r>
            <a:endParaRPr lang="el-GR" sz="2000" dirty="0">
              <a:latin typeface="+mn-lt"/>
            </a:endParaRPr>
          </a:p>
        </p:txBody>
      </p:sp>
      <p:sp>
        <p:nvSpPr>
          <p:cNvPr id="7" name="Rectangle 10"/>
          <p:cNvSpPr/>
          <p:nvPr/>
        </p:nvSpPr>
        <p:spPr>
          <a:xfrm rot="16200000">
            <a:off x="-824262" y="4752341"/>
            <a:ext cx="2509863" cy="646331"/>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Cognac glass - tulip shaped</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by </a:t>
            </a:r>
            <a:endParaRPr lang="en-US" sz="1200" dirty="0">
              <a:solidFill>
                <a:schemeClr val="tx1">
                  <a:lumMod val="75000"/>
                  <a:lumOff val="25000"/>
                </a:schemeClr>
              </a:solidFill>
              <a:latin typeface="+mn-lt"/>
            </a:endParaRPr>
          </a:p>
          <a:p>
            <a:pPr algn="ctr"/>
            <a:r>
              <a:rPr lang="en-US" sz="1200" dirty="0">
                <a:solidFill>
                  <a:schemeClr val="tx1">
                    <a:lumMod val="75000"/>
                    <a:lumOff val="25000"/>
                  </a:schemeClr>
                </a:solidFill>
                <a:latin typeface="+mn-lt"/>
              </a:rPr>
              <a:t>Soerfm </a:t>
            </a:r>
            <a:r>
              <a:rPr lang="en-US" sz="1200" dirty="0" smtClean="0">
                <a:solidFill>
                  <a:schemeClr val="tx1">
                    <a:lumMod val="75000"/>
                    <a:lumOff val="25000"/>
                  </a:schemeClr>
                </a:solidFill>
                <a:latin typeface="+mn-lt"/>
              </a:rPr>
              <a:t>available </a:t>
            </a:r>
            <a:r>
              <a:rPr lang="en-US" sz="1200" dirty="0">
                <a:solidFill>
                  <a:schemeClr val="tx1">
                    <a:lumMod val="75000"/>
                    <a:lumOff val="25000"/>
                  </a:schemeClr>
                </a:solidFill>
                <a:latin typeface="+mn-lt"/>
              </a:rPr>
              <a:t>under </a:t>
            </a:r>
            <a:r>
              <a:rPr lang="en-US" sz="1200" dirty="0" smtClean="0">
                <a:solidFill>
                  <a:schemeClr val="tx1">
                    <a:lumMod val="75000"/>
                    <a:lumOff val="25000"/>
                  </a:schemeClr>
                </a:solidFill>
                <a:latin typeface="+mn-lt"/>
              </a:rPr>
              <a:t>public domain</a:t>
            </a:r>
            <a:endParaRPr lang="en-US" sz="1200" dirty="0">
              <a:solidFill>
                <a:schemeClr val="tx1">
                  <a:lumMod val="75000"/>
                  <a:lumOff val="25000"/>
                </a:schemeClr>
              </a:solidFill>
              <a:latin typeface="+mn-lt"/>
            </a:endParaRPr>
          </a:p>
        </p:txBody>
      </p:sp>
      <p:pic>
        <p:nvPicPr>
          <p:cNvPr id="8" name="Εικόνα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5781" y="4203333"/>
            <a:ext cx="1219845" cy="1831599"/>
          </a:xfrm>
          <a:prstGeom prst="rect">
            <a:avLst/>
          </a:prstGeom>
        </p:spPr>
      </p:pic>
      <p:sp>
        <p:nvSpPr>
          <p:cNvPr id="9" name="TextBox 8"/>
          <p:cNvSpPr txBox="1"/>
          <p:nvPr/>
        </p:nvSpPr>
        <p:spPr>
          <a:xfrm>
            <a:off x="2549052" y="6049062"/>
            <a:ext cx="2016224" cy="707886"/>
          </a:xfrm>
          <a:prstGeom prst="rect">
            <a:avLst/>
          </a:prstGeom>
          <a:noFill/>
        </p:spPr>
        <p:txBody>
          <a:bodyPr wrap="square" rtlCol="0">
            <a:spAutoFit/>
          </a:bodyPr>
          <a:lstStyle/>
          <a:p>
            <a:pPr algn="ctr"/>
            <a:r>
              <a:rPr lang="el-GR" sz="2000" dirty="0" smtClean="0">
                <a:latin typeface="+mn-lt"/>
              </a:rPr>
              <a:t>Μικρό ποτήρι κρασί=1 μονάδα</a:t>
            </a:r>
            <a:endParaRPr lang="el-GR" sz="2000" dirty="0">
              <a:latin typeface="+mn-lt"/>
            </a:endParaRPr>
          </a:p>
        </p:txBody>
      </p:sp>
      <p:sp>
        <p:nvSpPr>
          <p:cNvPr id="10" name="Rectangle 10"/>
          <p:cNvSpPr/>
          <p:nvPr/>
        </p:nvSpPr>
        <p:spPr>
          <a:xfrm rot="16200000">
            <a:off x="1394870" y="4809527"/>
            <a:ext cx="2395490" cy="646331"/>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5"/>
              </a:rPr>
              <a:t>a glass of white wine</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by </a:t>
            </a:r>
            <a:endParaRPr lang="en-US" sz="1200" dirty="0">
              <a:solidFill>
                <a:schemeClr val="tx1">
                  <a:lumMod val="75000"/>
                  <a:lumOff val="25000"/>
                </a:schemeClr>
              </a:solidFill>
              <a:latin typeface="+mn-lt"/>
            </a:endParaRPr>
          </a:p>
          <a:p>
            <a:pPr algn="ctr"/>
            <a:r>
              <a:rPr lang="en-US" sz="1200" dirty="0">
                <a:solidFill>
                  <a:schemeClr val="tx1">
                    <a:lumMod val="75000"/>
                    <a:lumOff val="25000"/>
                  </a:schemeClr>
                </a:solidFill>
                <a:latin typeface="+mn-lt"/>
                <a:hlinkClick r:id="rId6"/>
              </a:rPr>
              <a:t>fred </a:t>
            </a:r>
            <a:r>
              <a:rPr lang="en-US" sz="1200" dirty="0" err="1">
                <a:solidFill>
                  <a:schemeClr val="tx1">
                    <a:lumMod val="75000"/>
                    <a:lumOff val="25000"/>
                  </a:schemeClr>
                </a:solidFill>
                <a:latin typeface="+mn-lt"/>
                <a:hlinkClick r:id="rId6"/>
              </a:rPr>
              <a:t>chiang</a:t>
            </a:r>
            <a:r>
              <a:rPr lang="en-US" sz="1200" dirty="0">
                <a:solidFill>
                  <a:schemeClr val="tx1">
                    <a:lumMod val="75000"/>
                    <a:lumOff val="25000"/>
                  </a:schemeClr>
                </a:solidFill>
                <a:latin typeface="+mn-lt"/>
                <a:hlinkClick r:id="rId6"/>
              </a:rPr>
              <a:t>  </a:t>
            </a:r>
            <a:r>
              <a:rPr lang="en-US" sz="1200" dirty="0" smtClean="0">
                <a:solidFill>
                  <a:schemeClr val="tx1">
                    <a:lumMod val="75000"/>
                    <a:lumOff val="25000"/>
                  </a:schemeClr>
                </a:solidFill>
                <a:latin typeface="+mn-lt"/>
              </a:rPr>
              <a:t>available </a:t>
            </a:r>
            <a:r>
              <a:rPr lang="en-US" sz="1200" dirty="0">
                <a:solidFill>
                  <a:schemeClr val="tx1">
                    <a:lumMod val="75000"/>
                    <a:lumOff val="25000"/>
                  </a:schemeClr>
                </a:solidFill>
                <a:latin typeface="+mn-lt"/>
              </a:rPr>
              <a:t>under </a:t>
            </a:r>
            <a:r>
              <a:rPr lang="en-US" sz="1200" dirty="0">
                <a:solidFill>
                  <a:schemeClr val="tx1">
                    <a:lumMod val="75000"/>
                    <a:lumOff val="25000"/>
                  </a:schemeClr>
                </a:solidFill>
                <a:latin typeface="+mn-lt"/>
                <a:hlinkClick r:id="rId7"/>
              </a:rPr>
              <a:t>CC BY-NC-SA 2.0</a:t>
            </a:r>
            <a:endParaRPr lang="en-US" sz="1200" dirty="0">
              <a:solidFill>
                <a:schemeClr val="tx1">
                  <a:lumMod val="75000"/>
                  <a:lumOff val="25000"/>
                </a:schemeClr>
              </a:solidFill>
              <a:latin typeface="+mn-lt"/>
            </a:endParaRPr>
          </a:p>
        </p:txBody>
      </p:sp>
      <p:pic>
        <p:nvPicPr>
          <p:cNvPr id="11" name="Εικόνα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26869" y="4149797"/>
            <a:ext cx="1245989" cy="1661318"/>
          </a:xfrm>
          <a:prstGeom prst="rect">
            <a:avLst/>
          </a:prstGeom>
        </p:spPr>
      </p:pic>
      <p:sp>
        <p:nvSpPr>
          <p:cNvPr id="12" name="TextBox 11"/>
          <p:cNvSpPr txBox="1"/>
          <p:nvPr/>
        </p:nvSpPr>
        <p:spPr>
          <a:xfrm>
            <a:off x="4529735" y="5828156"/>
            <a:ext cx="2240256" cy="1015663"/>
          </a:xfrm>
          <a:prstGeom prst="rect">
            <a:avLst/>
          </a:prstGeom>
          <a:noFill/>
        </p:spPr>
        <p:txBody>
          <a:bodyPr wrap="square" rtlCol="0">
            <a:spAutoFit/>
          </a:bodyPr>
          <a:lstStyle/>
          <a:p>
            <a:pPr algn="ctr"/>
            <a:r>
              <a:rPr lang="en-US" sz="2000" dirty="0" smtClean="0">
                <a:latin typeface="+mn-lt"/>
              </a:rPr>
              <a:t>250ml </a:t>
            </a:r>
            <a:r>
              <a:rPr lang="el-GR" sz="2000" dirty="0" smtClean="0">
                <a:latin typeface="+mn-lt"/>
              </a:rPr>
              <a:t>ελαφριά ή 125</a:t>
            </a:r>
            <a:r>
              <a:rPr lang="en-US" sz="2000" dirty="0" smtClean="0">
                <a:latin typeface="+mn-lt"/>
              </a:rPr>
              <a:t> ml </a:t>
            </a:r>
            <a:r>
              <a:rPr lang="el-GR" sz="2000" dirty="0" smtClean="0">
                <a:latin typeface="+mn-lt"/>
              </a:rPr>
              <a:t>δυνατή μπύρα=1 μονάδα</a:t>
            </a:r>
            <a:endParaRPr lang="el-GR" sz="2000" dirty="0">
              <a:latin typeface="+mn-lt"/>
            </a:endParaRPr>
          </a:p>
        </p:txBody>
      </p:sp>
      <p:sp>
        <p:nvSpPr>
          <p:cNvPr id="13" name="Rectangle 10"/>
          <p:cNvSpPr/>
          <p:nvPr/>
        </p:nvSpPr>
        <p:spPr>
          <a:xfrm rot="16200000">
            <a:off x="3373576" y="4657290"/>
            <a:ext cx="2383399" cy="646331"/>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5"/>
              </a:rPr>
              <a:t>a glass of white wine</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by </a:t>
            </a:r>
            <a:endParaRPr lang="en-US" sz="1200" dirty="0">
              <a:solidFill>
                <a:schemeClr val="tx1">
                  <a:lumMod val="75000"/>
                  <a:lumOff val="25000"/>
                </a:schemeClr>
              </a:solidFill>
              <a:latin typeface="+mn-lt"/>
            </a:endParaRPr>
          </a:p>
          <a:p>
            <a:pPr algn="ctr"/>
            <a:r>
              <a:rPr lang="en-US" sz="1200" dirty="0">
                <a:solidFill>
                  <a:schemeClr val="tx1">
                    <a:lumMod val="75000"/>
                    <a:lumOff val="25000"/>
                  </a:schemeClr>
                </a:solidFill>
                <a:latin typeface="+mn-lt"/>
                <a:hlinkClick r:id="rId6"/>
              </a:rPr>
              <a:t>fred </a:t>
            </a:r>
            <a:r>
              <a:rPr lang="en-US" sz="1200" dirty="0" err="1">
                <a:solidFill>
                  <a:schemeClr val="tx1">
                    <a:lumMod val="75000"/>
                    <a:lumOff val="25000"/>
                  </a:schemeClr>
                </a:solidFill>
                <a:latin typeface="+mn-lt"/>
                <a:hlinkClick r:id="rId6"/>
              </a:rPr>
              <a:t>chiang</a:t>
            </a:r>
            <a:r>
              <a:rPr lang="en-US" sz="1200" dirty="0">
                <a:solidFill>
                  <a:schemeClr val="tx1">
                    <a:lumMod val="75000"/>
                    <a:lumOff val="25000"/>
                  </a:schemeClr>
                </a:solidFill>
                <a:latin typeface="+mn-lt"/>
                <a:hlinkClick r:id="rId6"/>
              </a:rPr>
              <a:t>  </a:t>
            </a:r>
            <a:r>
              <a:rPr lang="en-US" sz="1200" dirty="0" smtClean="0">
                <a:solidFill>
                  <a:schemeClr val="tx1">
                    <a:lumMod val="75000"/>
                    <a:lumOff val="25000"/>
                  </a:schemeClr>
                </a:solidFill>
                <a:latin typeface="+mn-lt"/>
              </a:rPr>
              <a:t>available </a:t>
            </a:r>
            <a:r>
              <a:rPr lang="en-US" sz="1200" dirty="0">
                <a:solidFill>
                  <a:schemeClr val="tx1">
                    <a:lumMod val="75000"/>
                    <a:lumOff val="25000"/>
                  </a:schemeClr>
                </a:solidFill>
                <a:latin typeface="+mn-lt"/>
              </a:rPr>
              <a:t>under </a:t>
            </a:r>
            <a:r>
              <a:rPr lang="en-US" sz="1200" dirty="0">
                <a:solidFill>
                  <a:schemeClr val="tx1">
                    <a:lumMod val="75000"/>
                    <a:lumOff val="25000"/>
                  </a:schemeClr>
                </a:solidFill>
                <a:latin typeface="+mn-lt"/>
                <a:hlinkClick r:id="rId7"/>
              </a:rPr>
              <a:t>CC BY-NC-SA 2.0</a:t>
            </a:r>
            <a:endParaRPr lang="en-US" sz="1200" dirty="0">
              <a:solidFill>
                <a:schemeClr val="tx1">
                  <a:lumMod val="75000"/>
                  <a:lumOff val="25000"/>
                </a:schemeClr>
              </a:solidFill>
              <a:latin typeface="+mn-lt"/>
            </a:endParaRPr>
          </a:p>
        </p:txBody>
      </p:sp>
      <p:pic>
        <p:nvPicPr>
          <p:cNvPr id="14" name="Εικόνα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2320" y="4084814"/>
            <a:ext cx="1150867" cy="1726301"/>
          </a:xfrm>
          <a:prstGeom prst="rect">
            <a:avLst/>
          </a:prstGeom>
        </p:spPr>
      </p:pic>
      <p:sp>
        <p:nvSpPr>
          <p:cNvPr id="15" name="TextBox 14"/>
          <p:cNvSpPr txBox="1"/>
          <p:nvPr/>
        </p:nvSpPr>
        <p:spPr>
          <a:xfrm>
            <a:off x="6911629" y="5818212"/>
            <a:ext cx="2232248" cy="707886"/>
          </a:xfrm>
          <a:prstGeom prst="rect">
            <a:avLst/>
          </a:prstGeom>
          <a:noFill/>
        </p:spPr>
        <p:txBody>
          <a:bodyPr wrap="square" rtlCol="0">
            <a:spAutoFit/>
          </a:bodyPr>
          <a:lstStyle/>
          <a:p>
            <a:pPr algn="ctr"/>
            <a:r>
              <a:rPr lang="el-GR" sz="2000" dirty="0" smtClean="0">
                <a:latin typeface="+mn-lt"/>
              </a:rPr>
              <a:t>Ένα σφηνάκι ή ένα ποτό =1 μονάδα</a:t>
            </a:r>
            <a:endParaRPr lang="el-GR" sz="2000" dirty="0">
              <a:latin typeface="+mn-lt"/>
            </a:endParaRPr>
          </a:p>
        </p:txBody>
      </p:sp>
      <p:sp>
        <p:nvSpPr>
          <p:cNvPr id="16" name="Rectangle 10"/>
          <p:cNvSpPr/>
          <p:nvPr/>
        </p:nvSpPr>
        <p:spPr>
          <a:xfrm rot="16200000">
            <a:off x="6000942" y="4473959"/>
            <a:ext cx="2040017" cy="830997"/>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10"/>
              </a:rPr>
              <a:t>Shot glass with </a:t>
            </a:r>
            <a:r>
              <a:rPr lang="en-US" sz="1200" dirty="0" err="1">
                <a:solidFill>
                  <a:schemeClr val="tx1">
                    <a:lumMod val="75000"/>
                    <a:lumOff val="25000"/>
                  </a:schemeClr>
                </a:solidFill>
                <a:latin typeface="+mn-lt"/>
                <a:hlinkClick r:id="rId10"/>
              </a:rPr>
              <a:t>Fishermans</a:t>
            </a:r>
            <a:r>
              <a:rPr lang="en-US" sz="1200" dirty="0">
                <a:solidFill>
                  <a:schemeClr val="tx1">
                    <a:lumMod val="75000"/>
                    <a:lumOff val="25000"/>
                  </a:schemeClr>
                </a:solidFill>
                <a:latin typeface="+mn-lt"/>
                <a:hlinkClick r:id="rId10"/>
              </a:rPr>
              <a:t> friend</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by </a:t>
            </a:r>
            <a:endParaRPr lang="en-US" sz="1200" dirty="0">
              <a:solidFill>
                <a:schemeClr val="tx1">
                  <a:lumMod val="75000"/>
                  <a:lumOff val="25000"/>
                </a:schemeClr>
              </a:solidFill>
              <a:latin typeface="+mn-lt"/>
            </a:endParaRPr>
          </a:p>
          <a:p>
            <a:pPr algn="ctr"/>
            <a:r>
              <a:rPr lang="en-US" sz="1200" dirty="0" smtClean="0">
                <a:solidFill>
                  <a:schemeClr val="tx1">
                    <a:lumMod val="75000"/>
                    <a:lumOff val="25000"/>
                  </a:schemeClr>
                </a:solidFill>
                <a:latin typeface="+mn-lt"/>
                <a:hlinkClick r:id="rId11"/>
              </a:rPr>
              <a:t>Fluff</a:t>
            </a:r>
            <a:r>
              <a:rPr lang="el-GR"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rPr>
              <a:t>available </a:t>
            </a:r>
            <a:r>
              <a:rPr lang="en-US" sz="1200" dirty="0">
                <a:solidFill>
                  <a:schemeClr val="tx1">
                    <a:lumMod val="75000"/>
                    <a:lumOff val="25000"/>
                  </a:schemeClr>
                </a:solidFill>
                <a:latin typeface="+mn-lt"/>
              </a:rPr>
              <a:t>under </a:t>
            </a:r>
            <a:r>
              <a:rPr lang="en-US" sz="1200" dirty="0">
                <a:solidFill>
                  <a:schemeClr val="tx1">
                    <a:lumMod val="75000"/>
                    <a:lumOff val="25000"/>
                  </a:schemeClr>
                </a:solidFill>
                <a:latin typeface="+mn-lt"/>
                <a:hlinkClick r:id="rId12"/>
              </a:rPr>
              <a:t>CC BY-SA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392241682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496" y="116632"/>
            <a:ext cx="9108504" cy="908720"/>
          </a:xfrm>
        </p:spPr>
        <p:txBody>
          <a:bodyPr>
            <a:noAutofit/>
          </a:bodyPr>
          <a:lstStyle/>
          <a:p>
            <a:r>
              <a:rPr lang="el-GR" dirty="0" smtClean="0"/>
              <a:t>Αύξηση πρόσληψης καλίου – μαγνησίου – ασβεστίου</a:t>
            </a:r>
            <a:endParaRPr lang="el-GR" dirty="0"/>
          </a:p>
        </p:txBody>
      </p:sp>
      <p:sp>
        <p:nvSpPr>
          <p:cNvPr id="3" name="Θέση περιεχομένου 2"/>
          <p:cNvSpPr>
            <a:spLocks noGrp="1"/>
          </p:cNvSpPr>
          <p:nvPr>
            <p:ph idx="1"/>
          </p:nvPr>
        </p:nvSpPr>
        <p:spPr/>
        <p:txBody>
          <a:bodyPr/>
          <a:lstStyle/>
          <a:p>
            <a:r>
              <a:rPr lang="el-GR" b="1" dirty="0"/>
              <a:t>Διόρθωση του καλίου του αίματος </a:t>
            </a:r>
            <a:r>
              <a:rPr lang="el-GR" dirty="0"/>
              <a:t>σε περίπτωση </a:t>
            </a:r>
            <a:r>
              <a:rPr lang="el-GR" dirty="0" err="1"/>
              <a:t>υποκαλιαιμίας</a:t>
            </a:r>
            <a:r>
              <a:rPr lang="el-GR" dirty="0"/>
              <a:t>, με εξωγενή χορήγηση αλάτων καλίου οδηγούν σε πτώση της πίεσης.</a:t>
            </a:r>
          </a:p>
          <a:p>
            <a:r>
              <a:rPr lang="el-GR" dirty="0"/>
              <a:t>Η καλύτερη επιλογή επαρκής πρόσληψης καλίου επιτυγχάνεται με την αυξημένη κατανάλωση φρούτων και λαχανικών και μαγνησίου οι ξηροί καρποί.</a:t>
            </a:r>
          </a:p>
          <a:p>
            <a:r>
              <a:rPr lang="el-GR" dirty="0"/>
              <a:t>Επαρκής διαιτητική πρόσληψη ασβεστίου </a:t>
            </a:r>
            <a:r>
              <a:rPr lang="el-GR" dirty="0" smtClean="0"/>
              <a:t>και </a:t>
            </a:r>
            <a:r>
              <a:rPr lang="el-GR" dirty="0"/>
              <a:t>όχι η χορήγηση συμπληρωματικής </a:t>
            </a:r>
            <a:r>
              <a:rPr lang="el-GR" dirty="0" smtClean="0"/>
              <a:t>ποσότητας.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64</a:t>
            </a:fld>
            <a:endParaRPr lang="el-G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1920" y="4509120"/>
            <a:ext cx="2376264" cy="1782198"/>
          </a:xfrm>
          <a:prstGeom prst="rect">
            <a:avLst/>
          </a:prstGeom>
        </p:spPr>
      </p:pic>
      <p:sp>
        <p:nvSpPr>
          <p:cNvPr id="6" name="Rectangle 10"/>
          <p:cNvSpPr/>
          <p:nvPr/>
        </p:nvSpPr>
        <p:spPr>
          <a:xfrm>
            <a:off x="3419872" y="6291318"/>
            <a:ext cx="3485320"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Ecologically grown vegetables</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by </a:t>
            </a:r>
            <a:endParaRPr lang="en-US" sz="1200" dirty="0">
              <a:solidFill>
                <a:schemeClr val="tx1">
                  <a:lumMod val="75000"/>
                  <a:lumOff val="25000"/>
                </a:schemeClr>
              </a:solidFill>
              <a:latin typeface="+mn-lt"/>
            </a:endParaRPr>
          </a:p>
          <a:p>
            <a:pPr algn="ctr"/>
            <a:r>
              <a:rPr lang="en-US" sz="1200" dirty="0">
                <a:solidFill>
                  <a:schemeClr val="tx1">
                    <a:lumMod val="75000"/>
                    <a:lumOff val="25000"/>
                  </a:schemeClr>
                </a:solidFill>
                <a:latin typeface="+mn-lt"/>
              </a:rPr>
              <a:t>Sinscience </a:t>
            </a:r>
            <a:r>
              <a:rPr lang="en-US" sz="1200" dirty="0" smtClean="0">
                <a:solidFill>
                  <a:schemeClr val="tx1">
                    <a:lumMod val="75000"/>
                    <a:lumOff val="25000"/>
                  </a:schemeClr>
                </a:solidFill>
                <a:latin typeface="+mn-lt"/>
              </a:rPr>
              <a:t>available </a:t>
            </a:r>
            <a:r>
              <a:rPr lang="en-US" sz="1200" dirty="0">
                <a:solidFill>
                  <a:schemeClr val="tx1">
                    <a:lumMod val="75000"/>
                    <a:lumOff val="25000"/>
                  </a:schemeClr>
                </a:solidFill>
                <a:latin typeface="+mn-lt"/>
              </a:rPr>
              <a:t>under </a:t>
            </a:r>
            <a:r>
              <a:rPr lang="en-US" sz="1200" dirty="0">
                <a:solidFill>
                  <a:schemeClr val="tx1">
                    <a:lumMod val="75000"/>
                    <a:lumOff val="25000"/>
                  </a:schemeClr>
                </a:solidFill>
                <a:latin typeface="+mn-lt"/>
                <a:hlinkClick r:id="rId4"/>
              </a:rPr>
              <a:t>CC BY-SA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32491014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Φαρμακευτική θεραπεία</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1484784"/>
            <a:ext cx="4992257" cy="3744193"/>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
        <p:nvSpPr>
          <p:cNvPr id="6" name="Rectangle 10"/>
          <p:cNvSpPr/>
          <p:nvPr/>
        </p:nvSpPr>
        <p:spPr>
          <a:xfrm>
            <a:off x="3347864" y="5301208"/>
            <a:ext cx="3485320"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VariousPills</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by </a:t>
            </a:r>
            <a:endParaRPr lang="en-US" sz="1200" dirty="0">
              <a:solidFill>
                <a:schemeClr val="tx1">
                  <a:lumMod val="75000"/>
                  <a:lumOff val="25000"/>
                </a:schemeClr>
              </a:solidFill>
              <a:latin typeface="+mn-lt"/>
            </a:endParaRPr>
          </a:p>
          <a:p>
            <a:pPr algn="ctr"/>
            <a:r>
              <a:rPr lang="en-US" sz="1200" dirty="0">
                <a:solidFill>
                  <a:schemeClr val="tx1">
                    <a:lumMod val="75000"/>
                    <a:lumOff val="25000"/>
                  </a:schemeClr>
                </a:solidFill>
                <a:latin typeface="+mn-lt"/>
                <a:hlinkClick r:id="rId4"/>
              </a:rPr>
              <a:t>Chaos</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available </a:t>
            </a:r>
            <a:r>
              <a:rPr lang="en-US" sz="1200" dirty="0">
                <a:solidFill>
                  <a:schemeClr val="tx1">
                    <a:lumMod val="75000"/>
                    <a:lumOff val="25000"/>
                  </a:schemeClr>
                </a:solidFill>
                <a:latin typeface="+mn-lt"/>
              </a:rPr>
              <a:t>under </a:t>
            </a:r>
            <a:r>
              <a:rPr lang="en-US" sz="1200" dirty="0">
                <a:solidFill>
                  <a:schemeClr val="tx1">
                    <a:lumMod val="75000"/>
                    <a:lumOff val="25000"/>
                  </a:schemeClr>
                </a:solidFill>
                <a:latin typeface="+mn-lt"/>
                <a:hlinkClick r:id="rId5"/>
              </a:rPr>
              <a:t>CC BY-SA 3.0</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6836462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φάρμακα χορηγούνται</a:t>
            </a:r>
          </a:p>
        </p:txBody>
      </p:sp>
      <p:sp>
        <p:nvSpPr>
          <p:cNvPr id="3" name="Θέση περιεχομένου 2"/>
          <p:cNvSpPr>
            <a:spLocks noGrp="1"/>
          </p:cNvSpPr>
          <p:nvPr>
            <p:ph idx="1"/>
          </p:nvPr>
        </p:nvSpPr>
        <p:spPr>
          <a:xfrm>
            <a:off x="2123728" y="2420888"/>
            <a:ext cx="2232248" cy="1080120"/>
          </a:xfrm>
          <a:ln w="25400">
            <a:solidFill>
              <a:srgbClr val="820000"/>
            </a:solidFill>
          </a:ln>
        </p:spPr>
        <p:txBody>
          <a:bodyPr anchor="ctr"/>
          <a:lstStyle/>
          <a:p>
            <a:pPr marL="0" indent="0" algn="ctr">
              <a:buNone/>
            </a:pPr>
            <a:r>
              <a:rPr lang="el-GR" dirty="0" smtClean="0"/>
              <a:t>Καθημερινά</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
        <p:nvSpPr>
          <p:cNvPr id="5" name="Θέση περιεχομένου 2"/>
          <p:cNvSpPr txBox="1">
            <a:spLocks/>
          </p:cNvSpPr>
          <p:nvPr/>
        </p:nvSpPr>
        <p:spPr>
          <a:xfrm>
            <a:off x="5292080" y="2420888"/>
            <a:ext cx="2314600" cy="1080120"/>
          </a:xfrm>
          <a:prstGeom prst="rect">
            <a:avLst/>
          </a:prstGeom>
          <a:noFill/>
          <a:ln w="25400">
            <a:solidFill>
              <a:srgbClr val="004A82"/>
            </a:solidFill>
          </a:ln>
        </p:spPr>
        <p:txBody>
          <a:bodyPr vert="horz" lIns="91440" tIns="45720" rIns="91440" bIns="45720" rtlCol="0" anchor="ctr">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Κατά την πρωινή</a:t>
            </a:r>
          </a:p>
          <a:p>
            <a:pPr marL="0" indent="0" algn="ctr" fontAlgn="auto">
              <a:spcAft>
                <a:spcPts val="0"/>
              </a:spcAft>
              <a:buNone/>
            </a:pPr>
            <a:r>
              <a:rPr lang="el-GR" dirty="0" smtClean="0"/>
              <a:t>έγερση</a:t>
            </a:r>
            <a:endParaRPr lang="el-GR" dirty="0"/>
          </a:p>
        </p:txBody>
      </p:sp>
      <p:sp>
        <p:nvSpPr>
          <p:cNvPr id="6" name="Θέση περιεχομένου 2"/>
          <p:cNvSpPr txBox="1">
            <a:spLocks/>
          </p:cNvSpPr>
          <p:nvPr/>
        </p:nvSpPr>
        <p:spPr>
          <a:xfrm>
            <a:off x="3707904" y="3933056"/>
            <a:ext cx="2232248" cy="1080120"/>
          </a:xfrm>
          <a:prstGeom prst="rect">
            <a:avLst/>
          </a:prstGeom>
          <a:ln w="25400">
            <a:solidFill>
              <a:srgbClr val="2C582A"/>
            </a:solidFill>
          </a:ln>
        </p:spPr>
        <p:txBody>
          <a:bodyPr vert="horz" lIns="91440" tIns="45720" rIns="91440" bIns="45720" rtlCol="0" anchor="ctr">
            <a:normAutofit/>
          </a:bodyPr>
          <a:lstStyle>
            <a:lvl1pPr marL="342900" indent="-3429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l-GR" dirty="0"/>
              <a:t>Δια βίου</a:t>
            </a:r>
          </a:p>
        </p:txBody>
      </p:sp>
    </p:spTree>
    <p:extLst>
      <p:ext uri="{BB962C8B-B14F-4D97-AF65-F5344CB8AC3E}">
        <p14:creationId xmlns:p14="http://schemas.microsoft.com/office/powerpoint/2010/main" val="96705904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Τίτλος?</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93250308"/>
              </p:ext>
            </p:extLst>
          </p:nvPr>
        </p:nvGraphicFramePr>
        <p:xfrm>
          <a:off x="179512" y="980728"/>
          <a:ext cx="8784976" cy="5400040"/>
        </p:xfrm>
        <a:graphic>
          <a:graphicData uri="http://schemas.openxmlformats.org/drawingml/2006/table">
            <a:tbl>
              <a:tblPr firstRow="1" bandRow="1">
                <a:tableStyleId>{5940675A-B579-460E-94D1-54222C63F5DA}</a:tableStyleId>
              </a:tblPr>
              <a:tblGrid>
                <a:gridCol w="2232248"/>
                <a:gridCol w="3528392"/>
                <a:gridCol w="3024336"/>
              </a:tblGrid>
              <a:tr h="370840">
                <a:tc>
                  <a:txBody>
                    <a:bodyPr/>
                    <a:lstStyle/>
                    <a:p>
                      <a:r>
                        <a:rPr lang="el-GR" b="1" dirty="0" smtClean="0"/>
                        <a:t>Ι</a:t>
                      </a:r>
                      <a:r>
                        <a:rPr lang="en-US" b="1" dirty="0" smtClean="0"/>
                        <a:t>: </a:t>
                      </a:r>
                      <a:r>
                        <a:rPr lang="el-GR" b="1" dirty="0" smtClean="0"/>
                        <a:t>Διουρητικά </a:t>
                      </a:r>
                      <a:endParaRPr lang="el-GR" b="1" dirty="0"/>
                    </a:p>
                  </a:txBody>
                  <a:tcPr/>
                </a:tc>
                <a:tc>
                  <a:txBody>
                    <a:bodyPr/>
                    <a:lstStyle/>
                    <a:p>
                      <a:r>
                        <a:rPr lang="el-GR" b="1" dirty="0" smtClean="0"/>
                        <a:t>ΙΙ</a:t>
                      </a:r>
                      <a:r>
                        <a:rPr lang="en-US" b="1" dirty="0" smtClean="0"/>
                        <a:t>:</a:t>
                      </a:r>
                      <a:r>
                        <a:rPr lang="el-GR" b="1" dirty="0" smtClean="0"/>
                        <a:t> </a:t>
                      </a:r>
                      <a:r>
                        <a:rPr lang="el-GR" b="1" dirty="0" err="1" smtClean="0"/>
                        <a:t>Αδρενεργικοί</a:t>
                      </a:r>
                      <a:r>
                        <a:rPr lang="el-GR" b="1" dirty="0" smtClean="0"/>
                        <a:t> Ανασταλτές</a:t>
                      </a:r>
                      <a:endParaRPr lang="el-GR" b="1" dirty="0"/>
                    </a:p>
                  </a:txBody>
                  <a:tcPr/>
                </a:tc>
                <a:tc>
                  <a:txBody>
                    <a:bodyPr/>
                    <a:lstStyle/>
                    <a:p>
                      <a:r>
                        <a:rPr lang="el-GR" b="1" dirty="0" smtClean="0"/>
                        <a:t>ΙΙΙ</a:t>
                      </a:r>
                      <a:r>
                        <a:rPr lang="en-US" b="1" dirty="0" smtClean="0"/>
                        <a:t>: </a:t>
                      </a:r>
                      <a:r>
                        <a:rPr lang="el-GR" b="1" dirty="0" smtClean="0"/>
                        <a:t>Αγγειοδιασταλτικά</a:t>
                      </a:r>
                      <a:endParaRPr lang="el-GR" b="1" dirty="0"/>
                    </a:p>
                  </a:txBody>
                  <a:tcPr/>
                </a:tc>
              </a:tr>
              <a:tr h="370840">
                <a:tc>
                  <a:txBody>
                    <a:bodyPr/>
                    <a:lstStyle/>
                    <a:p>
                      <a:pPr marL="342900" indent="-342900">
                        <a:buFont typeface="+mj-lt"/>
                        <a:buAutoNum type="alphaLcPeriod"/>
                      </a:pPr>
                      <a:r>
                        <a:rPr lang="el-GR" dirty="0" err="1" smtClean="0"/>
                        <a:t>Θειαζίδες</a:t>
                      </a:r>
                      <a:endParaRPr lang="el-GR" dirty="0" smtClean="0"/>
                    </a:p>
                    <a:p>
                      <a:pPr marL="342900" indent="-342900">
                        <a:buFont typeface="+mj-lt"/>
                        <a:buAutoNum type="alphaLcPeriod"/>
                      </a:pPr>
                      <a:r>
                        <a:rPr lang="el-GR" dirty="0" smtClean="0"/>
                        <a:t>Διουρητικά αγκύλης</a:t>
                      </a:r>
                    </a:p>
                    <a:p>
                      <a:pPr marL="342900" indent="-342900">
                        <a:buFont typeface="+mj-lt"/>
                        <a:buAutoNum type="alphaLcPeriod"/>
                      </a:pPr>
                      <a:r>
                        <a:rPr lang="el-GR" dirty="0" err="1" smtClean="0"/>
                        <a:t>Καλιοσυντηριτικά</a:t>
                      </a:r>
                      <a:r>
                        <a:rPr lang="el-GR" dirty="0" smtClean="0"/>
                        <a:t> </a:t>
                      </a:r>
                    </a:p>
                    <a:p>
                      <a:pPr marL="342900" indent="-342900">
                        <a:buFont typeface="+mj-lt"/>
                        <a:buAutoNum type="alphaLcPeriod"/>
                      </a:pPr>
                      <a:endParaRPr lang="el-GR" dirty="0"/>
                    </a:p>
                  </a:txBody>
                  <a:tcPr/>
                </a:tc>
                <a:tc>
                  <a:txBody>
                    <a:bodyPr/>
                    <a:lstStyle/>
                    <a:p>
                      <a:pPr marL="342900" indent="-342900">
                        <a:buFont typeface="+mj-lt"/>
                        <a:buAutoNum type="alphaLcPeriod"/>
                      </a:pPr>
                      <a:r>
                        <a:rPr lang="el-GR" b="1" dirty="0" smtClean="0"/>
                        <a:t>Ανασταλτές</a:t>
                      </a:r>
                      <a:r>
                        <a:rPr lang="el-GR" b="1" baseline="0" dirty="0" smtClean="0"/>
                        <a:t> των περιφερικών νευρώνων</a:t>
                      </a:r>
                      <a:r>
                        <a:rPr lang="en-US" b="1" baseline="0" dirty="0" smtClean="0"/>
                        <a:t>: </a:t>
                      </a:r>
                      <a:r>
                        <a:rPr lang="el-GR" baseline="0" dirty="0" err="1" smtClean="0"/>
                        <a:t>Ρεσερπίνη,Γουανεθιδίνη</a:t>
                      </a:r>
                      <a:endParaRPr lang="el-GR" baseline="0" dirty="0" smtClean="0"/>
                    </a:p>
                    <a:p>
                      <a:pPr marL="342900" indent="-342900">
                        <a:buFont typeface="+mj-lt"/>
                        <a:buAutoNum type="alphaLcPeriod"/>
                      </a:pPr>
                      <a:r>
                        <a:rPr lang="el-GR" b="1" baseline="0" dirty="0" smtClean="0"/>
                        <a:t>Κεντρικοί αγωνιστές των α υποδοχέων</a:t>
                      </a:r>
                      <a:r>
                        <a:rPr lang="en-US" b="1" baseline="0" dirty="0" smtClean="0"/>
                        <a:t>: </a:t>
                      </a:r>
                      <a:r>
                        <a:rPr lang="el-GR" b="0" baseline="0" dirty="0" err="1" smtClean="0"/>
                        <a:t>Μεθυλντόπα</a:t>
                      </a:r>
                      <a:r>
                        <a:rPr lang="el-GR" b="0" baseline="0" dirty="0" smtClean="0"/>
                        <a:t>, </a:t>
                      </a:r>
                      <a:r>
                        <a:rPr lang="el-GR" b="0" baseline="0" dirty="0" err="1" smtClean="0"/>
                        <a:t>Κλονιδίνη</a:t>
                      </a:r>
                      <a:endParaRPr lang="el-GR" b="0" baseline="0" dirty="0" smtClean="0"/>
                    </a:p>
                    <a:p>
                      <a:pPr marL="342900" indent="-342900">
                        <a:buFont typeface="+mj-lt"/>
                        <a:buAutoNum type="alphaLcPeriod"/>
                      </a:pPr>
                      <a:r>
                        <a:rPr lang="el-GR" b="1" baseline="0" dirty="0" smtClean="0"/>
                        <a:t>Άλφα 1 εκλεκτικοί ανασταλτές</a:t>
                      </a:r>
                      <a:r>
                        <a:rPr lang="en-US" b="1" baseline="0" dirty="0" smtClean="0"/>
                        <a:t>: </a:t>
                      </a:r>
                      <a:r>
                        <a:rPr lang="el-GR" b="0" baseline="0" dirty="0" err="1" smtClean="0"/>
                        <a:t>Πραζοσίνη</a:t>
                      </a:r>
                      <a:r>
                        <a:rPr lang="el-GR" b="0" baseline="0" dirty="0" smtClean="0"/>
                        <a:t>, </a:t>
                      </a:r>
                      <a:r>
                        <a:rPr lang="el-GR" b="0" baseline="0" dirty="0" err="1" smtClean="0"/>
                        <a:t>Δοξαζοσίνη</a:t>
                      </a:r>
                      <a:r>
                        <a:rPr lang="el-GR" b="0" baseline="0" dirty="0" smtClean="0"/>
                        <a:t>, </a:t>
                      </a:r>
                      <a:r>
                        <a:rPr lang="el-GR" b="0" baseline="0" dirty="0" err="1" smtClean="0"/>
                        <a:t>Τεραζοσίνη</a:t>
                      </a:r>
                      <a:endParaRPr lang="el-GR" b="0" baseline="0" dirty="0" smtClean="0"/>
                    </a:p>
                    <a:p>
                      <a:pPr marL="342900" indent="-342900">
                        <a:buFont typeface="+mj-lt"/>
                        <a:buAutoNum type="alphaLcPeriod"/>
                      </a:pPr>
                      <a:r>
                        <a:rPr lang="el-GR" b="1" baseline="0" dirty="0" smtClean="0"/>
                        <a:t>Βήτα </a:t>
                      </a:r>
                      <a:r>
                        <a:rPr lang="el-GR" b="1" baseline="0" dirty="0" err="1" smtClean="0"/>
                        <a:t>αποκλειστές</a:t>
                      </a:r>
                      <a:r>
                        <a:rPr lang="en-US" b="1" baseline="0" dirty="0" smtClean="0"/>
                        <a:t>: </a:t>
                      </a:r>
                      <a:r>
                        <a:rPr lang="el-GR" b="0" baseline="0" dirty="0" err="1" smtClean="0"/>
                        <a:t>Προπρανολόλη</a:t>
                      </a:r>
                      <a:r>
                        <a:rPr lang="el-GR" b="0" baseline="0" dirty="0" smtClean="0"/>
                        <a:t>, </a:t>
                      </a:r>
                      <a:r>
                        <a:rPr lang="el-GR" b="0" baseline="0" dirty="0" err="1" smtClean="0"/>
                        <a:t>Ατενολόλη</a:t>
                      </a:r>
                      <a:r>
                        <a:rPr lang="el-GR" b="0" baseline="0" dirty="0" smtClean="0"/>
                        <a:t>, </a:t>
                      </a:r>
                      <a:r>
                        <a:rPr lang="el-GR" b="0" baseline="0" dirty="0" err="1" smtClean="0"/>
                        <a:t>Ασεμπουτοολόλη</a:t>
                      </a:r>
                      <a:r>
                        <a:rPr lang="el-GR" b="0" baseline="0" dirty="0" smtClean="0"/>
                        <a:t>, </a:t>
                      </a:r>
                      <a:r>
                        <a:rPr lang="el-GR" b="0" baseline="0" dirty="0" err="1" smtClean="0"/>
                        <a:t>Μετοπρολόλη</a:t>
                      </a:r>
                      <a:r>
                        <a:rPr lang="el-GR" b="0" baseline="0" dirty="0" smtClean="0"/>
                        <a:t>, </a:t>
                      </a:r>
                      <a:r>
                        <a:rPr lang="el-GR" b="0" baseline="0" dirty="0" err="1" smtClean="0"/>
                        <a:t>Ναδολόλη</a:t>
                      </a:r>
                      <a:r>
                        <a:rPr lang="el-GR" b="0" baseline="0" dirty="0" smtClean="0"/>
                        <a:t>, </a:t>
                      </a:r>
                      <a:r>
                        <a:rPr lang="el-GR" b="0" baseline="0" dirty="0" err="1" smtClean="0"/>
                        <a:t>Πιντολόλη</a:t>
                      </a:r>
                      <a:r>
                        <a:rPr lang="el-GR" b="0" baseline="0" dirty="0" smtClean="0"/>
                        <a:t>, </a:t>
                      </a:r>
                      <a:r>
                        <a:rPr lang="el-GR" b="0" baseline="0" dirty="0" err="1" smtClean="0"/>
                        <a:t>Τιμολόλη</a:t>
                      </a:r>
                      <a:r>
                        <a:rPr lang="el-GR" b="0" baseline="0" dirty="0" smtClean="0"/>
                        <a:t>, </a:t>
                      </a:r>
                      <a:r>
                        <a:rPr lang="el-GR" b="0" baseline="0" dirty="0" err="1" smtClean="0"/>
                        <a:t>Οξπρενολόλη</a:t>
                      </a:r>
                      <a:r>
                        <a:rPr lang="el-GR" b="0" baseline="0" dirty="0" smtClean="0"/>
                        <a:t>, </a:t>
                      </a:r>
                      <a:r>
                        <a:rPr lang="el-GR" b="0" baseline="0" dirty="0" err="1" smtClean="0"/>
                        <a:t>Σοταλόλη</a:t>
                      </a:r>
                      <a:r>
                        <a:rPr lang="el-GR" b="0" baseline="0" dirty="0" smtClean="0"/>
                        <a:t>, </a:t>
                      </a:r>
                      <a:r>
                        <a:rPr lang="el-GR" b="0" baseline="0" dirty="0" err="1" smtClean="0"/>
                        <a:t>Σελιπρολόλη</a:t>
                      </a:r>
                      <a:r>
                        <a:rPr lang="el-GR" b="0" baseline="0" dirty="0" smtClean="0"/>
                        <a:t>, </a:t>
                      </a:r>
                      <a:r>
                        <a:rPr lang="el-GR" b="0" baseline="0" dirty="0" err="1" smtClean="0"/>
                        <a:t>Βισοπρολόλη</a:t>
                      </a:r>
                      <a:endParaRPr lang="el-GR" b="0" baseline="0" dirty="0" smtClean="0"/>
                    </a:p>
                    <a:p>
                      <a:pPr marL="342900" indent="-342900">
                        <a:buFont typeface="+mj-lt"/>
                        <a:buAutoNum type="alphaLcPeriod"/>
                      </a:pPr>
                      <a:r>
                        <a:rPr lang="el-GR" b="1" baseline="0" dirty="0" smtClean="0"/>
                        <a:t>Άλφα και βήτα </a:t>
                      </a:r>
                      <a:r>
                        <a:rPr lang="el-GR" b="1" baseline="0" dirty="0" err="1" smtClean="0"/>
                        <a:t>αποκλειστές</a:t>
                      </a:r>
                      <a:r>
                        <a:rPr lang="en-US" b="1" baseline="0" dirty="0" smtClean="0"/>
                        <a:t>: </a:t>
                      </a:r>
                      <a:r>
                        <a:rPr lang="el-GR" b="0" baseline="0" dirty="0" err="1" smtClean="0"/>
                        <a:t>Λαμπεταλόλη</a:t>
                      </a:r>
                      <a:endParaRPr lang="el-GR" b="1" dirty="0"/>
                    </a:p>
                  </a:txBody>
                  <a:tcPr/>
                </a:tc>
                <a:tc>
                  <a:txBody>
                    <a:bodyPr/>
                    <a:lstStyle/>
                    <a:p>
                      <a:pPr marL="342900" indent="-342900">
                        <a:buFont typeface="+mj-lt"/>
                        <a:buAutoNum type="alphaLcPeriod"/>
                      </a:pPr>
                      <a:r>
                        <a:rPr lang="el-GR" b="1" dirty="0" smtClean="0"/>
                        <a:t>Απευθείας δρώντα</a:t>
                      </a:r>
                      <a:r>
                        <a:rPr lang="en-US" b="1" dirty="0" smtClean="0"/>
                        <a:t>:</a:t>
                      </a:r>
                      <a:r>
                        <a:rPr lang="en-US" b="1" baseline="0" dirty="0" smtClean="0"/>
                        <a:t> </a:t>
                      </a:r>
                      <a:r>
                        <a:rPr lang="el-GR" baseline="0" dirty="0" err="1" smtClean="0"/>
                        <a:t>Υδραλαζίνη</a:t>
                      </a:r>
                      <a:r>
                        <a:rPr lang="el-GR" baseline="0" dirty="0" smtClean="0"/>
                        <a:t>, </a:t>
                      </a:r>
                      <a:r>
                        <a:rPr lang="el-GR" baseline="0" dirty="0" err="1" smtClean="0"/>
                        <a:t>Μινοξιδίλη</a:t>
                      </a:r>
                      <a:endParaRPr lang="el-GR" baseline="0" dirty="0" smtClean="0"/>
                    </a:p>
                    <a:p>
                      <a:pPr marL="342900" indent="-342900">
                        <a:buFont typeface="+mj-lt"/>
                        <a:buAutoNum type="alphaLcPeriod"/>
                      </a:pPr>
                      <a:r>
                        <a:rPr lang="el-GR" b="1" baseline="0" dirty="0" err="1" smtClean="0"/>
                        <a:t>Ανταγωνισταί</a:t>
                      </a:r>
                      <a:r>
                        <a:rPr lang="el-GR" b="1" baseline="0" dirty="0" smtClean="0"/>
                        <a:t> ασβεστίου</a:t>
                      </a:r>
                      <a:r>
                        <a:rPr lang="en-US" b="1" baseline="0" dirty="0" smtClean="0"/>
                        <a:t>: </a:t>
                      </a:r>
                      <a:r>
                        <a:rPr lang="el-GR" baseline="0" dirty="0" err="1" smtClean="0"/>
                        <a:t>Αμλοδιπίνη</a:t>
                      </a:r>
                      <a:r>
                        <a:rPr lang="el-GR" baseline="0" dirty="0" smtClean="0"/>
                        <a:t>, </a:t>
                      </a:r>
                      <a:r>
                        <a:rPr lang="el-GR" baseline="0" dirty="0" err="1" smtClean="0"/>
                        <a:t>Διλτιαζέμη</a:t>
                      </a:r>
                      <a:r>
                        <a:rPr lang="el-GR" baseline="0" dirty="0" smtClean="0"/>
                        <a:t>, </a:t>
                      </a:r>
                      <a:r>
                        <a:rPr lang="el-GR" baseline="0" dirty="0" err="1" smtClean="0"/>
                        <a:t>φελοδιπίνη</a:t>
                      </a:r>
                      <a:r>
                        <a:rPr lang="el-GR" baseline="0" dirty="0" smtClean="0"/>
                        <a:t>, </a:t>
                      </a:r>
                      <a:r>
                        <a:rPr lang="el-GR" baseline="0" dirty="0" err="1" smtClean="0"/>
                        <a:t>Ισραδιπίνη</a:t>
                      </a:r>
                      <a:r>
                        <a:rPr lang="el-GR" baseline="0" dirty="0" smtClean="0"/>
                        <a:t>, </a:t>
                      </a:r>
                      <a:r>
                        <a:rPr lang="el-GR" baseline="0" dirty="0" err="1" smtClean="0"/>
                        <a:t>Νιτρενδιπίνη</a:t>
                      </a:r>
                      <a:r>
                        <a:rPr lang="el-GR" baseline="0" dirty="0" smtClean="0"/>
                        <a:t>, </a:t>
                      </a:r>
                      <a:r>
                        <a:rPr lang="el-GR" baseline="0" dirty="0" err="1" smtClean="0"/>
                        <a:t>βεραπαμίνη</a:t>
                      </a:r>
                      <a:endParaRPr lang="el-GR" baseline="0" dirty="0" smtClean="0"/>
                    </a:p>
                    <a:p>
                      <a:pPr marL="342900" indent="-342900">
                        <a:buFont typeface="+mj-lt"/>
                        <a:buAutoNum type="alphaLcPeriod"/>
                      </a:pPr>
                      <a:r>
                        <a:rPr lang="el-GR" b="1" baseline="0" dirty="0" smtClean="0"/>
                        <a:t>Ανασταλτές του </a:t>
                      </a:r>
                      <a:r>
                        <a:rPr lang="el-GR" b="1" baseline="0" dirty="0" err="1" smtClean="0"/>
                        <a:t>μετατρεπτικού</a:t>
                      </a:r>
                      <a:r>
                        <a:rPr lang="el-GR" b="1" baseline="0" dirty="0" smtClean="0"/>
                        <a:t> ενζύμου της </a:t>
                      </a:r>
                      <a:r>
                        <a:rPr lang="el-GR" b="1" baseline="0" dirty="0" err="1" smtClean="0"/>
                        <a:t>αγγειοτασίνης</a:t>
                      </a:r>
                      <a:r>
                        <a:rPr lang="en-US" b="1" baseline="0" dirty="0" smtClean="0"/>
                        <a:t>: </a:t>
                      </a:r>
                      <a:r>
                        <a:rPr lang="el-GR" baseline="0" dirty="0" err="1" smtClean="0"/>
                        <a:t>Μπεναζεπρίλη</a:t>
                      </a:r>
                      <a:r>
                        <a:rPr lang="el-GR" baseline="0" dirty="0" smtClean="0"/>
                        <a:t>, </a:t>
                      </a:r>
                      <a:r>
                        <a:rPr lang="el-GR" baseline="0" dirty="0" err="1" smtClean="0"/>
                        <a:t>Καπτοπρίλη</a:t>
                      </a:r>
                      <a:r>
                        <a:rPr lang="el-GR" baseline="0" dirty="0" smtClean="0"/>
                        <a:t>, </a:t>
                      </a:r>
                      <a:r>
                        <a:rPr lang="el-GR" baseline="0" dirty="0" err="1" smtClean="0"/>
                        <a:t>Εναλαπρίλη</a:t>
                      </a:r>
                      <a:r>
                        <a:rPr lang="el-GR" baseline="0" dirty="0" smtClean="0"/>
                        <a:t>, </a:t>
                      </a:r>
                      <a:r>
                        <a:rPr lang="el-GR" baseline="0" dirty="0" err="1" smtClean="0"/>
                        <a:t>Σιλαζαπρίλη</a:t>
                      </a:r>
                      <a:r>
                        <a:rPr lang="el-GR" baseline="0" dirty="0" smtClean="0"/>
                        <a:t>, </a:t>
                      </a:r>
                      <a:r>
                        <a:rPr lang="el-GR" baseline="0" dirty="0" err="1" smtClean="0"/>
                        <a:t>Φοσινοπρίλη</a:t>
                      </a:r>
                      <a:r>
                        <a:rPr lang="el-GR" baseline="0" dirty="0" smtClean="0"/>
                        <a:t>, </a:t>
                      </a:r>
                      <a:r>
                        <a:rPr lang="el-GR" baseline="0" dirty="0" err="1" smtClean="0"/>
                        <a:t>Λισινοπρίλη</a:t>
                      </a:r>
                      <a:r>
                        <a:rPr lang="el-GR" baseline="0" dirty="0" smtClean="0"/>
                        <a:t>, </a:t>
                      </a:r>
                      <a:r>
                        <a:rPr lang="el-GR" baseline="0" dirty="0" err="1" smtClean="0"/>
                        <a:t>Κιναπρίλη</a:t>
                      </a:r>
                      <a:r>
                        <a:rPr lang="el-GR" baseline="0" dirty="0" smtClean="0"/>
                        <a:t>, </a:t>
                      </a:r>
                      <a:r>
                        <a:rPr lang="el-GR" baseline="0" dirty="0" err="1" smtClean="0"/>
                        <a:t>Ραμιπρίλη</a:t>
                      </a:r>
                      <a:r>
                        <a:rPr lang="el-GR" baseline="0" dirty="0" smtClean="0"/>
                        <a:t>, </a:t>
                      </a:r>
                      <a:r>
                        <a:rPr lang="el-GR" baseline="0" dirty="0" err="1" smtClean="0"/>
                        <a:t>Τρανδολαπρίλη</a:t>
                      </a:r>
                      <a:endParaRPr lang="el-GR" baseline="0" dirty="0" smtClean="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val="30454465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Διουρητικά</a:t>
            </a:r>
            <a:endParaRPr lang="el-GR" dirty="0"/>
          </a:p>
        </p:txBody>
      </p:sp>
      <p:sp>
        <p:nvSpPr>
          <p:cNvPr id="3" name="Θέση περιεχομένου 2"/>
          <p:cNvSpPr>
            <a:spLocks noGrp="1"/>
          </p:cNvSpPr>
          <p:nvPr>
            <p:ph idx="1"/>
          </p:nvPr>
        </p:nvSpPr>
        <p:spPr>
          <a:xfrm>
            <a:off x="457200" y="1628800"/>
            <a:ext cx="8229600" cy="4608512"/>
          </a:xfrm>
        </p:spPr>
        <p:txBody>
          <a:bodyPr/>
          <a:lstStyle/>
          <a:p>
            <a:pPr marL="0" indent="0" algn="ctr">
              <a:buNone/>
            </a:pPr>
            <a:r>
              <a:rPr lang="el-GR" dirty="0"/>
              <a:t>Τα διουρητικά χρησιμοποιούνται σε μεγάλη κλίμακα για περισσότερα από 30 έτη και έχουν αποτελέσει το βασικό φάρμακο για την θεραπεία της αρτηριακής υπέρτασης.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spTree>
    <p:extLst>
      <p:ext uri="{BB962C8B-B14F-4D97-AF65-F5344CB8AC3E}">
        <p14:creationId xmlns:p14="http://schemas.microsoft.com/office/powerpoint/2010/main" val="3504790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Παράγοντες που επηρεάζουν την αρτηριακή </a:t>
            </a:r>
            <a:r>
              <a:rPr lang="el-GR" sz="4400" dirty="0" smtClean="0"/>
              <a:t>πίεση </a:t>
            </a:r>
            <a:r>
              <a:rPr lang="el-GR" sz="3600" b="0" dirty="0" smtClean="0"/>
              <a:t>(1 από 2)</a:t>
            </a:r>
            <a:endParaRPr lang="el-GR" sz="3600" b="0" dirty="0"/>
          </a:p>
        </p:txBody>
      </p:sp>
      <p:sp>
        <p:nvSpPr>
          <p:cNvPr id="3" name="Θέση περιεχομένου 2"/>
          <p:cNvSpPr>
            <a:spLocks noGrp="1"/>
          </p:cNvSpPr>
          <p:nvPr>
            <p:ph idx="1"/>
          </p:nvPr>
        </p:nvSpPr>
        <p:spPr/>
        <p:txBody>
          <a:bodyPr/>
          <a:lstStyle/>
          <a:p>
            <a:r>
              <a:rPr lang="el-GR" dirty="0"/>
              <a:t>Η θέση του </a:t>
            </a:r>
            <a:r>
              <a:rPr lang="el-GR" dirty="0" smtClean="0"/>
              <a:t>σώματος,</a:t>
            </a:r>
            <a:endParaRPr lang="el-GR" dirty="0"/>
          </a:p>
          <a:p>
            <a:r>
              <a:rPr lang="el-GR" dirty="0"/>
              <a:t>Η </a:t>
            </a:r>
            <a:r>
              <a:rPr lang="el-GR" dirty="0" smtClean="0"/>
              <a:t>άσκηση,</a:t>
            </a:r>
            <a:endParaRPr lang="el-GR" dirty="0"/>
          </a:p>
          <a:p>
            <a:r>
              <a:rPr lang="el-GR" dirty="0"/>
              <a:t>Το πλούσιο </a:t>
            </a:r>
            <a:r>
              <a:rPr lang="el-GR" dirty="0" smtClean="0"/>
              <a:t>γεύμα,</a:t>
            </a:r>
            <a:endParaRPr lang="el-GR" dirty="0"/>
          </a:p>
          <a:p>
            <a:r>
              <a:rPr lang="el-GR" dirty="0"/>
              <a:t>Ο κύκλος 24ώρου. Η μικρότερη πίεση παρατηρείται τις </a:t>
            </a:r>
            <a:r>
              <a:rPr lang="el-GR" dirty="0" err="1"/>
              <a:t>πρωϊνές</a:t>
            </a:r>
            <a:r>
              <a:rPr lang="el-GR" dirty="0"/>
              <a:t> ώρες 3-4ην  και η μεγαλύτερη το </a:t>
            </a:r>
            <a:r>
              <a:rPr lang="el-GR" dirty="0" smtClean="0"/>
              <a:t>βράδυ,</a:t>
            </a:r>
            <a:endParaRPr lang="el-GR" dirty="0"/>
          </a:p>
          <a:p>
            <a:r>
              <a:rPr lang="el-GR" dirty="0"/>
              <a:t>Εποχή του </a:t>
            </a:r>
            <a:r>
              <a:rPr lang="el-GR" dirty="0" smtClean="0"/>
              <a:t>έτους,</a:t>
            </a:r>
            <a:endParaRPr lang="el-GR" dirty="0"/>
          </a:p>
          <a:p>
            <a:r>
              <a:rPr lang="el-GR" dirty="0"/>
              <a:t>Η </a:t>
            </a:r>
            <a:r>
              <a:rPr lang="el-GR" dirty="0" smtClean="0"/>
              <a:t>ηλικία,</a:t>
            </a:r>
            <a:endParaRPr lang="el-GR" dirty="0"/>
          </a:p>
          <a:p>
            <a:r>
              <a:rPr lang="el-GR" dirty="0"/>
              <a:t>Το βάρος του </a:t>
            </a:r>
            <a:r>
              <a:rPr lang="el-GR" dirty="0" smtClean="0"/>
              <a:t>σώματος,</a:t>
            </a:r>
            <a:endParaRPr lang="el-GR" dirty="0"/>
          </a:p>
          <a:p>
            <a:r>
              <a:rPr lang="el-GR" dirty="0"/>
              <a:t>Το σημείο προσδιορισμού της </a:t>
            </a:r>
            <a:r>
              <a:rPr lang="el-GR" dirty="0" smtClean="0"/>
              <a:t>πίεσης.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4044896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Διουρητικά- </a:t>
            </a:r>
            <a:r>
              <a:rPr lang="el-GR" sz="4400" dirty="0" err="1" smtClean="0"/>
              <a:t>Θειαζίδες</a:t>
            </a:r>
            <a:r>
              <a:rPr lang="el-GR" sz="4400" dirty="0" smtClean="0"/>
              <a:t> </a:t>
            </a:r>
            <a:r>
              <a:rPr lang="el-GR" dirty="0" smtClean="0"/>
              <a:t>(</a:t>
            </a:r>
            <a:r>
              <a:rPr lang="el-GR" dirty="0" err="1" smtClean="0"/>
              <a:t>υδροχλωροθειαζίδη</a:t>
            </a:r>
            <a:r>
              <a:rPr lang="el-GR" dirty="0" smtClean="0"/>
              <a:t> </a:t>
            </a:r>
            <a:r>
              <a:rPr lang="en-US" dirty="0" err="1" smtClean="0"/>
              <a:t>Hygroton</a:t>
            </a:r>
            <a:r>
              <a:rPr lang="en-US" dirty="0"/>
              <a:t>, </a:t>
            </a:r>
            <a:r>
              <a:rPr lang="en-US" dirty="0" err="1"/>
              <a:t>Fludex</a:t>
            </a:r>
            <a:r>
              <a:rPr lang="en-US" dirty="0"/>
              <a:t>)</a:t>
            </a:r>
            <a:endParaRPr lang="el-GR" dirty="0"/>
          </a:p>
        </p:txBody>
      </p:sp>
      <p:sp>
        <p:nvSpPr>
          <p:cNvPr id="3" name="Θέση περιεχομένου 2"/>
          <p:cNvSpPr>
            <a:spLocks noGrp="1"/>
          </p:cNvSpPr>
          <p:nvPr>
            <p:ph idx="1"/>
          </p:nvPr>
        </p:nvSpPr>
        <p:spPr>
          <a:xfrm>
            <a:off x="457200" y="1196752"/>
            <a:ext cx="8229600" cy="5400600"/>
          </a:xfrm>
        </p:spPr>
        <p:txBody>
          <a:bodyPr>
            <a:normAutofit lnSpcReduction="10000"/>
          </a:bodyPr>
          <a:lstStyle/>
          <a:p>
            <a:r>
              <a:rPr lang="el-GR" dirty="0"/>
              <a:t>Φάρμακα πρώτης γραμμής με μικρό οικονομικό κόστος, συνήθως καλώς ανεκτά που επιτυγχάνουν την αποτελεσματική ρύθμιση της αρτηριακής υπέρτασης σαν </a:t>
            </a:r>
            <a:r>
              <a:rPr lang="el-GR" dirty="0" err="1"/>
              <a:t>μονοθεραπεία</a:t>
            </a:r>
            <a:r>
              <a:rPr lang="el-GR" dirty="0"/>
              <a:t> στο 40 – 60% των ασθενών.</a:t>
            </a:r>
          </a:p>
          <a:p>
            <a:r>
              <a:rPr lang="el-GR" dirty="0"/>
              <a:t>Η κύρια δράση των </a:t>
            </a:r>
            <a:r>
              <a:rPr lang="el-GR" dirty="0" err="1"/>
              <a:t>θειαζιδικών</a:t>
            </a:r>
            <a:r>
              <a:rPr lang="el-GR" dirty="0"/>
              <a:t> διουρητικών είναι η αναστολή της </a:t>
            </a:r>
            <a:r>
              <a:rPr lang="el-GR" dirty="0" err="1"/>
              <a:t>επαναρρόφησης</a:t>
            </a:r>
            <a:r>
              <a:rPr lang="el-GR" dirty="0"/>
              <a:t> του </a:t>
            </a:r>
            <a:r>
              <a:rPr lang="el-GR" dirty="0" err="1"/>
              <a:t>NaCl</a:t>
            </a:r>
            <a:r>
              <a:rPr lang="el-GR" dirty="0"/>
              <a:t> στο άπω σωληνάριο.</a:t>
            </a:r>
          </a:p>
          <a:p>
            <a:r>
              <a:rPr lang="el-GR" dirty="0"/>
              <a:t>Η </a:t>
            </a:r>
            <a:r>
              <a:rPr lang="el-GR" dirty="0" err="1"/>
              <a:t>αντιπερτασική</a:t>
            </a:r>
            <a:r>
              <a:rPr lang="el-GR" dirty="0"/>
              <a:t> της δράση ασκείται μέσω τριών μηχανισμών: </a:t>
            </a:r>
          </a:p>
          <a:p>
            <a:pPr marL="857250" lvl="1" indent="-457200">
              <a:buFont typeface="+mj-lt"/>
              <a:buAutoNum type="arabicPeriod"/>
            </a:pPr>
            <a:r>
              <a:rPr lang="el-GR" dirty="0" smtClean="0"/>
              <a:t>μείωση </a:t>
            </a:r>
            <a:r>
              <a:rPr lang="el-GR" dirty="0"/>
              <a:t>του όγκου του πλάσματος λόγω απώλειας ύδατος και ηλεκτρολυτών μέσω των </a:t>
            </a:r>
            <a:r>
              <a:rPr lang="el-GR" dirty="0" smtClean="0"/>
              <a:t>νεφρών, </a:t>
            </a:r>
            <a:endParaRPr lang="el-GR" dirty="0"/>
          </a:p>
          <a:p>
            <a:pPr marL="857250" lvl="1" indent="-457200">
              <a:buFont typeface="+mj-lt"/>
              <a:buAutoNum type="arabicPeriod"/>
            </a:pPr>
            <a:r>
              <a:rPr lang="el-GR" dirty="0" smtClean="0"/>
              <a:t>πτώση </a:t>
            </a:r>
            <a:r>
              <a:rPr lang="el-GR" dirty="0"/>
              <a:t>των περιφερικών αντιστάσεων </a:t>
            </a:r>
            <a:r>
              <a:rPr lang="el-GR" dirty="0" err="1"/>
              <a:t>δι</a:t>
            </a:r>
            <a:r>
              <a:rPr lang="el-GR" dirty="0"/>
              <a:t>’ </a:t>
            </a:r>
            <a:r>
              <a:rPr lang="el-GR" dirty="0" err="1"/>
              <a:t>απ’ευθείας</a:t>
            </a:r>
            <a:r>
              <a:rPr lang="el-GR" dirty="0"/>
              <a:t> αγγειοδιαστολής και </a:t>
            </a:r>
          </a:p>
          <a:p>
            <a:pPr marL="857250" lvl="1" indent="-457200">
              <a:buFont typeface="+mj-lt"/>
              <a:buAutoNum type="arabicPeriod"/>
            </a:pPr>
            <a:r>
              <a:rPr lang="el-GR" dirty="0" smtClean="0"/>
              <a:t>πτώση </a:t>
            </a:r>
            <a:r>
              <a:rPr lang="el-GR" dirty="0"/>
              <a:t>περιφερικών αντιστάσεων </a:t>
            </a:r>
            <a:r>
              <a:rPr lang="el-GR" dirty="0" err="1"/>
              <a:t>δι</a:t>
            </a:r>
            <a:r>
              <a:rPr lang="el-GR" dirty="0"/>
              <a:t>’ </a:t>
            </a:r>
            <a:r>
              <a:rPr lang="el-GR" dirty="0" err="1"/>
              <a:t>εμμέσουαγγειοδιαστολής</a:t>
            </a:r>
            <a:r>
              <a:rPr lang="el-GR" dirty="0"/>
              <a:t>.</a:t>
            </a:r>
          </a:p>
          <a:p>
            <a:pPr lvl="1"/>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69</a:t>
            </a:fld>
            <a:endParaRPr lang="el-GR"/>
          </a:p>
        </p:txBody>
      </p:sp>
    </p:spTree>
    <p:extLst>
      <p:ext uri="{BB962C8B-B14F-4D97-AF65-F5344CB8AC3E}">
        <p14:creationId xmlns:p14="http://schemas.microsoft.com/office/powerpoint/2010/main" val="7305993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Παρενέργειες </a:t>
            </a:r>
            <a:r>
              <a:rPr lang="el-GR" dirty="0" err="1" smtClean="0"/>
              <a:t>θειαζιδών</a:t>
            </a:r>
            <a:endParaRPr lang="el-GR" dirty="0"/>
          </a:p>
        </p:txBody>
      </p:sp>
      <p:sp>
        <p:nvSpPr>
          <p:cNvPr id="3" name="Θέση περιεχομένου 2"/>
          <p:cNvSpPr>
            <a:spLocks noGrp="1"/>
          </p:cNvSpPr>
          <p:nvPr>
            <p:ph idx="1"/>
          </p:nvPr>
        </p:nvSpPr>
        <p:spPr>
          <a:xfrm>
            <a:off x="457200" y="1628800"/>
            <a:ext cx="8229600" cy="4608512"/>
          </a:xfrm>
        </p:spPr>
        <p:txBody>
          <a:bodyPr/>
          <a:lstStyle/>
          <a:p>
            <a:r>
              <a:rPr lang="el-GR" dirty="0" err="1"/>
              <a:t>Ορθοστατική</a:t>
            </a:r>
            <a:r>
              <a:rPr lang="el-GR" dirty="0"/>
              <a:t> υπόταση,</a:t>
            </a:r>
          </a:p>
          <a:p>
            <a:r>
              <a:rPr lang="el-GR" dirty="0" smtClean="0"/>
              <a:t>θωρακικός </a:t>
            </a:r>
            <a:r>
              <a:rPr lang="el-GR" dirty="0"/>
              <a:t>πόνος, </a:t>
            </a:r>
          </a:p>
          <a:p>
            <a:r>
              <a:rPr lang="el-GR" dirty="0"/>
              <a:t>αίσθημα </a:t>
            </a:r>
            <a:r>
              <a:rPr lang="el-GR" dirty="0" err="1"/>
              <a:t>προκάρδιων</a:t>
            </a:r>
            <a:r>
              <a:rPr lang="el-GR" dirty="0"/>
              <a:t> παλμών, </a:t>
            </a:r>
          </a:p>
          <a:p>
            <a:r>
              <a:rPr lang="el-GR" dirty="0"/>
              <a:t>ερύθημα προσώπου και </a:t>
            </a:r>
          </a:p>
          <a:p>
            <a:r>
              <a:rPr lang="el-GR" dirty="0"/>
              <a:t>αύξηση της καρδιακής συχνότητας.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70</a:t>
            </a:fld>
            <a:endParaRPr lang="el-GR"/>
          </a:p>
        </p:txBody>
      </p:sp>
    </p:spTree>
    <p:extLst>
      <p:ext uri="{BB962C8B-B14F-4D97-AF65-F5344CB8AC3E}">
        <p14:creationId xmlns:p14="http://schemas.microsoft.com/office/powerpoint/2010/main" val="14982171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Διουρητικά της αγκύλης - </a:t>
            </a:r>
            <a:r>
              <a:rPr lang="el-GR" dirty="0" err="1" smtClean="0"/>
              <a:t>φουροσεμίδη</a:t>
            </a:r>
            <a:r>
              <a:rPr lang="el-GR" dirty="0" smtClean="0"/>
              <a:t> </a:t>
            </a:r>
            <a:r>
              <a:rPr lang="el-GR" dirty="0"/>
              <a:t>(</a:t>
            </a:r>
            <a:r>
              <a:rPr lang="en-US" dirty="0" err="1"/>
              <a:t>lasxix</a:t>
            </a:r>
            <a:r>
              <a:rPr lang="en-US" dirty="0"/>
              <a:t>)</a:t>
            </a:r>
            <a:endParaRPr lang="el-GR" dirty="0"/>
          </a:p>
        </p:txBody>
      </p:sp>
      <p:sp>
        <p:nvSpPr>
          <p:cNvPr id="3" name="Θέση περιεχομένου 2"/>
          <p:cNvSpPr>
            <a:spLocks noGrp="1"/>
          </p:cNvSpPr>
          <p:nvPr>
            <p:ph idx="1"/>
          </p:nvPr>
        </p:nvSpPr>
        <p:spPr>
          <a:xfrm>
            <a:off x="457200" y="1628800"/>
            <a:ext cx="8229600" cy="4608512"/>
          </a:xfrm>
        </p:spPr>
        <p:txBody>
          <a:bodyPr/>
          <a:lstStyle/>
          <a:p>
            <a:pPr marL="0" indent="0">
              <a:buNone/>
            </a:pPr>
            <a:r>
              <a:rPr lang="el-GR" dirty="0"/>
              <a:t>Ισχυρά διουρητικά</a:t>
            </a:r>
          </a:p>
          <a:p>
            <a:r>
              <a:rPr lang="el-GR" dirty="0"/>
              <a:t>Μπορεί να χορηγούνται 2 – 3 φορές την ημέρα για να διατηρείται συνεχής η ελάττωση του όγκου του πλάσματος που χρειάζεται για να διατηρείται χαμηλή η αρτηριακή πίεση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Tree>
    <p:extLst>
      <p:ext uri="{BB962C8B-B14F-4D97-AF65-F5344CB8AC3E}">
        <p14:creationId xmlns:p14="http://schemas.microsoft.com/office/powerpoint/2010/main" val="108284060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Διουρητικά - προστατευτικά της απώλειας καλίου</a:t>
            </a:r>
            <a:endParaRPr lang="el-GR" dirty="0"/>
          </a:p>
        </p:txBody>
      </p:sp>
      <p:sp>
        <p:nvSpPr>
          <p:cNvPr id="3" name="Θέση περιεχομένου 2"/>
          <p:cNvSpPr>
            <a:spLocks noGrp="1"/>
          </p:cNvSpPr>
          <p:nvPr>
            <p:ph idx="1"/>
          </p:nvPr>
        </p:nvSpPr>
        <p:spPr/>
        <p:txBody>
          <a:bodyPr/>
          <a:lstStyle/>
          <a:p>
            <a:pPr marL="0" indent="0" algn="ctr">
              <a:buNone/>
            </a:pPr>
            <a:r>
              <a:rPr lang="el-GR" dirty="0"/>
              <a:t>Υδροχλωρική </a:t>
            </a:r>
            <a:r>
              <a:rPr lang="el-GR" dirty="0" err="1"/>
              <a:t>Αμιλορίδη</a:t>
            </a:r>
            <a:r>
              <a:rPr lang="el-GR" dirty="0"/>
              <a:t> + </a:t>
            </a:r>
            <a:r>
              <a:rPr lang="el-GR" dirty="0" err="1"/>
              <a:t>υδροχλωροθειαζίδη</a:t>
            </a:r>
            <a:r>
              <a:rPr lang="el-GR" dirty="0"/>
              <a:t> (</a:t>
            </a:r>
            <a:r>
              <a:rPr lang="el-GR" dirty="0" err="1"/>
              <a:t>moduretic</a:t>
            </a:r>
            <a:r>
              <a:rPr lang="el-GR" dirty="0"/>
              <a:t>)</a:t>
            </a:r>
          </a:p>
          <a:p>
            <a:pPr marL="0" indent="0">
              <a:buNone/>
            </a:pPr>
            <a:r>
              <a:rPr lang="el-GR" dirty="0"/>
              <a:t> Παρενέργειες: </a:t>
            </a:r>
          </a:p>
          <a:p>
            <a:r>
              <a:rPr lang="el-GR" dirty="0"/>
              <a:t>Πονοκέφαλος, </a:t>
            </a:r>
          </a:p>
          <a:p>
            <a:r>
              <a:rPr lang="el-GR" dirty="0"/>
              <a:t>ίλιγγος, </a:t>
            </a:r>
          </a:p>
          <a:p>
            <a:r>
              <a:rPr lang="el-GR" dirty="0"/>
              <a:t>διάρροια, </a:t>
            </a:r>
          </a:p>
          <a:p>
            <a:r>
              <a:rPr lang="el-GR" dirty="0" err="1"/>
              <a:t>επιγαστραλγία</a:t>
            </a:r>
            <a:r>
              <a:rPr lang="el-GR" dirty="0"/>
              <a:t> </a:t>
            </a:r>
          </a:p>
          <a:p>
            <a:r>
              <a:rPr lang="el-GR" dirty="0"/>
              <a:t>ναυτία, </a:t>
            </a:r>
          </a:p>
          <a:p>
            <a:r>
              <a:rPr lang="el-GR" dirty="0"/>
              <a:t>βήχας ή συμπτώματα γρίπης-όπως π.χ., πυρετός, ασυνήθιστη </a:t>
            </a:r>
            <a:r>
              <a:rPr lang="el-GR" dirty="0" smtClean="0"/>
              <a:t>κούραση.</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72</a:t>
            </a:fld>
            <a:endParaRPr lang="el-GR"/>
          </a:p>
        </p:txBody>
      </p:sp>
    </p:spTree>
    <p:extLst>
      <p:ext uri="{BB962C8B-B14F-4D97-AF65-F5344CB8AC3E}">
        <p14:creationId xmlns:p14="http://schemas.microsoft.com/office/powerpoint/2010/main" val="17580933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Αδρενεργικοί</a:t>
            </a:r>
            <a:r>
              <a:rPr lang="el-GR" dirty="0" smtClean="0"/>
              <a:t> ανασταλτές</a:t>
            </a:r>
            <a:endParaRPr lang="el-GR" dirty="0"/>
          </a:p>
        </p:txBody>
      </p:sp>
      <p:sp>
        <p:nvSpPr>
          <p:cNvPr id="3" name="Θέση περιεχομένου 2"/>
          <p:cNvSpPr>
            <a:spLocks noGrp="1"/>
          </p:cNvSpPr>
          <p:nvPr>
            <p:ph idx="1"/>
          </p:nvPr>
        </p:nvSpPr>
        <p:spPr>
          <a:xfrm>
            <a:off x="457200" y="1628800"/>
            <a:ext cx="8229600" cy="4608512"/>
          </a:xfrm>
        </p:spPr>
        <p:txBody>
          <a:bodyPr/>
          <a:lstStyle/>
          <a:p>
            <a:r>
              <a:rPr lang="el-GR" b="1" dirty="0" smtClean="0"/>
              <a:t>Περιφερικοί </a:t>
            </a:r>
            <a:r>
              <a:rPr lang="el-GR" b="1" dirty="0" err="1" smtClean="0"/>
              <a:t>αποκλειστές</a:t>
            </a:r>
            <a:r>
              <a:rPr lang="el-GR" b="1" dirty="0" smtClean="0"/>
              <a:t> </a:t>
            </a:r>
            <a:r>
              <a:rPr lang="el-GR" dirty="0" smtClean="0"/>
              <a:t>(</a:t>
            </a:r>
            <a:r>
              <a:rPr lang="el-GR" dirty="0" err="1"/>
              <a:t>ρεζερπίνη</a:t>
            </a:r>
            <a:r>
              <a:rPr lang="el-GR" dirty="0" smtClean="0"/>
              <a:t>),</a:t>
            </a:r>
            <a:endParaRPr lang="el-GR" dirty="0"/>
          </a:p>
          <a:p>
            <a:r>
              <a:rPr lang="el-GR" b="1" dirty="0" smtClean="0"/>
              <a:t>Κεντρικώς δρώντας ανταγωνιστές </a:t>
            </a:r>
            <a:r>
              <a:rPr lang="el-GR" dirty="0" smtClean="0"/>
              <a:t>(</a:t>
            </a:r>
            <a:r>
              <a:rPr lang="el-GR" dirty="0" err="1"/>
              <a:t>μεθυλντόπα</a:t>
            </a:r>
            <a:r>
              <a:rPr lang="el-GR" dirty="0"/>
              <a:t>- </a:t>
            </a:r>
            <a:r>
              <a:rPr lang="en-US" dirty="0" err="1"/>
              <a:t>aldomet</a:t>
            </a:r>
            <a:r>
              <a:rPr lang="en-US" dirty="0"/>
              <a:t>, </a:t>
            </a:r>
            <a:r>
              <a:rPr lang="el-GR" dirty="0" err="1"/>
              <a:t>κλονιδίνη</a:t>
            </a:r>
            <a:r>
              <a:rPr lang="el-GR" dirty="0"/>
              <a:t> </a:t>
            </a:r>
            <a:r>
              <a:rPr lang="en-US" dirty="0" err="1"/>
              <a:t>catapresan</a:t>
            </a:r>
            <a:r>
              <a:rPr lang="en-US" dirty="0" smtClean="0"/>
              <a:t>)</a:t>
            </a:r>
            <a:r>
              <a:rPr lang="el-GR" dirty="0" smtClean="0"/>
              <a:t>,</a:t>
            </a:r>
            <a:endParaRPr lang="en-US" dirty="0"/>
          </a:p>
          <a:p>
            <a:r>
              <a:rPr lang="el-GR" b="1" dirty="0"/>
              <a:t>Α – </a:t>
            </a:r>
            <a:r>
              <a:rPr lang="el-GR" b="1" dirty="0" err="1" smtClean="0"/>
              <a:t>Αδρενεργικοί</a:t>
            </a:r>
            <a:r>
              <a:rPr lang="el-GR" b="1" dirty="0" smtClean="0"/>
              <a:t> </a:t>
            </a:r>
            <a:r>
              <a:rPr lang="el-GR" b="1" dirty="0" err="1" smtClean="0"/>
              <a:t>αποκλειστές</a:t>
            </a:r>
            <a:r>
              <a:rPr lang="el-GR" b="1" dirty="0" smtClean="0"/>
              <a:t> </a:t>
            </a:r>
            <a:r>
              <a:rPr lang="el-GR" dirty="0" smtClean="0"/>
              <a:t>(</a:t>
            </a:r>
            <a:r>
              <a:rPr lang="el-GR" dirty="0" err="1"/>
              <a:t>δοξαζοσίνη</a:t>
            </a:r>
            <a:r>
              <a:rPr lang="el-GR" dirty="0"/>
              <a:t>- </a:t>
            </a:r>
            <a:r>
              <a:rPr lang="en-US" dirty="0" err="1"/>
              <a:t>cardura</a:t>
            </a:r>
            <a:r>
              <a:rPr lang="en-US" dirty="0" smtClean="0"/>
              <a:t>)</a:t>
            </a:r>
            <a:r>
              <a:rPr lang="el-GR" dirty="0" smtClean="0"/>
              <a:t>,</a:t>
            </a:r>
            <a:endParaRPr lang="en-US" dirty="0"/>
          </a:p>
          <a:p>
            <a:r>
              <a:rPr lang="el-GR" b="1" dirty="0"/>
              <a:t>Β –</a:t>
            </a:r>
            <a:r>
              <a:rPr lang="el-GR" dirty="0"/>
              <a:t> </a:t>
            </a:r>
            <a:r>
              <a:rPr lang="el-GR" b="1" dirty="0" err="1" smtClean="0"/>
              <a:t>Αδρενεργικοί</a:t>
            </a:r>
            <a:r>
              <a:rPr lang="el-GR" b="1" dirty="0" smtClean="0"/>
              <a:t> </a:t>
            </a:r>
            <a:r>
              <a:rPr lang="el-GR" b="1" dirty="0" err="1" smtClean="0"/>
              <a:t>αποκλειστές</a:t>
            </a:r>
            <a:r>
              <a:rPr lang="el-GR" b="1" dirty="0" smtClean="0"/>
              <a:t> </a:t>
            </a:r>
            <a:r>
              <a:rPr lang="el-GR" dirty="0" smtClean="0"/>
              <a:t>(</a:t>
            </a:r>
            <a:r>
              <a:rPr lang="el-GR" dirty="0" err="1"/>
              <a:t>ατενολόλη</a:t>
            </a:r>
            <a:r>
              <a:rPr lang="el-GR" dirty="0"/>
              <a:t>-</a:t>
            </a:r>
            <a:r>
              <a:rPr lang="en-US" dirty="0" err="1"/>
              <a:t>tenormin</a:t>
            </a:r>
            <a:r>
              <a:rPr lang="en-US" dirty="0"/>
              <a:t>, </a:t>
            </a:r>
            <a:r>
              <a:rPr lang="el-GR" dirty="0" err="1"/>
              <a:t>προπρανολόλη</a:t>
            </a:r>
            <a:r>
              <a:rPr lang="el-GR" dirty="0"/>
              <a:t>-</a:t>
            </a:r>
            <a:r>
              <a:rPr lang="en-US" dirty="0" err="1"/>
              <a:t>inderal</a:t>
            </a:r>
            <a:r>
              <a:rPr lang="en-US" dirty="0" smtClean="0"/>
              <a:t>)</a:t>
            </a:r>
            <a:r>
              <a:rPr lang="el-GR" dirty="0" smtClean="0"/>
              <a:t>.</a:t>
            </a:r>
            <a:endParaRPr lang="en-US"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73</a:t>
            </a:fld>
            <a:endParaRPr lang="el-GR"/>
          </a:p>
        </p:txBody>
      </p:sp>
    </p:spTree>
    <p:extLst>
      <p:ext uri="{BB962C8B-B14F-4D97-AF65-F5344CB8AC3E}">
        <p14:creationId xmlns:p14="http://schemas.microsoft.com/office/powerpoint/2010/main" val="31169974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Β – </a:t>
            </a:r>
            <a:r>
              <a:rPr lang="el-GR" dirty="0" err="1" smtClean="0"/>
              <a:t>Αδρενεργικοί</a:t>
            </a:r>
            <a:r>
              <a:rPr lang="el-GR" dirty="0" smtClean="0"/>
              <a:t> </a:t>
            </a:r>
            <a:r>
              <a:rPr lang="el-GR" dirty="0" err="1" smtClean="0"/>
              <a:t>αποκλειστές</a:t>
            </a:r>
            <a:endParaRPr lang="el-GR" dirty="0"/>
          </a:p>
        </p:txBody>
      </p:sp>
      <p:sp>
        <p:nvSpPr>
          <p:cNvPr id="3" name="Θέση περιεχομένου 2"/>
          <p:cNvSpPr>
            <a:spLocks noGrp="1"/>
          </p:cNvSpPr>
          <p:nvPr>
            <p:ph idx="1"/>
          </p:nvPr>
        </p:nvSpPr>
        <p:spPr>
          <a:xfrm>
            <a:off x="457200" y="1556792"/>
            <a:ext cx="8229600" cy="4680520"/>
          </a:xfrm>
        </p:spPr>
        <p:txBody>
          <a:bodyPr/>
          <a:lstStyle/>
          <a:p>
            <a:pPr marL="0" indent="0">
              <a:buNone/>
            </a:pPr>
            <a:r>
              <a:rPr lang="el-GR" dirty="0"/>
              <a:t>Κοινό χαρακτηριστικό αυτών των φαρμάκων είναι ο αποκλεισμός των β-</a:t>
            </a:r>
            <a:r>
              <a:rPr lang="el-GR" dirty="0" err="1"/>
              <a:t>αδρενεργικών</a:t>
            </a:r>
            <a:r>
              <a:rPr lang="el-GR" dirty="0"/>
              <a:t> υποδοχέων στην καρδιά, τα περιφερικά αγγεία, και τους βρόγχους</a:t>
            </a:r>
            <a:r>
              <a:rPr lang="el-GR" dirty="0" smtClean="0"/>
              <a:t>.</a:t>
            </a:r>
            <a:endParaRPr lang="el-GR" dirty="0"/>
          </a:p>
          <a:p>
            <a:pPr marL="0" indent="0">
              <a:buNone/>
            </a:pPr>
            <a:r>
              <a:rPr lang="el-GR" dirty="0"/>
              <a:t> Μπορούν να χορηγηθούν και σε άλλες παθήσεις όπως η στεφανιαία νόσος (στηθάγχη, έμφραγμα μυοκαρδίου), αρρυθμίες, υπερτροφική μυοκαρδιοπάθεια, υπερθυρεοειδισμός. Γενικώς οι β-αναστολείς γίνονται καλά ανεκτοί.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74</a:t>
            </a:fld>
            <a:endParaRPr lang="el-GR"/>
          </a:p>
        </p:txBody>
      </p:sp>
    </p:spTree>
    <p:extLst>
      <p:ext uri="{BB962C8B-B14F-4D97-AF65-F5344CB8AC3E}">
        <p14:creationId xmlns:p14="http://schemas.microsoft.com/office/powerpoint/2010/main" val="36503560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Νοσηλευτικές ευθύνες κατά τη χορήγηση </a:t>
            </a:r>
            <a:r>
              <a:rPr lang="el-GR" dirty="0" err="1"/>
              <a:t>αποκλειστών</a:t>
            </a:r>
            <a:r>
              <a:rPr lang="el-GR" dirty="0"/>
              <a:t> των β </a:t>
            </a:r>
            <a:r>
              <a:rPr lang="el-GR" dirty="0" err="1"/>
              <a:t>αδρενεργικών</a:t>
            </a:r>
            <a:r>
              <a:rPr lang="el-GR" dirty="0"/>
              <a:t> υποδοχέων</a:t>
            </a:r>
          </a:p>
        </p:txBody>
      </p:sp>
      <p:sp>
        <p:nvSpPr>
          <p:cNvPr id="3" name="Θέση περιεχομένου 2"/>
          <p:cNvSpPr>
            <a:spLocks noGrp="1"/>
          </p:cNvSpPr>
          <p:nvPr>
            <p:ph idx="1"/>
          </p:nvPr>
        </p:nvSpPr>
        <p:spPr>
          <a:xfrm>
            <a:off x="457200" y="1556792"/>
            <a:ext cx="8229600" cy="4680520"/>
          </a:xfrm>
        </p:spPr>
        <p:txBody>
          <a:bodyPr/>
          <a:lstStyle/>
          <a:p>
            <a:r>
              <a:rPr lang="el-GR" dirty="0"/>
              <a:t>Πριν την πρώτη δόση αξιολόγηση για τυχόν </a:t>
            </a:r>
            <a:r>
              <a:rPr lang="el-GR" dirty="0" err="1"/>
              <a:t>αντενδείξεις(π.χ</a:t>
            </a:r>
            <a:r>
              <a:rPr lang="el-GR" dirty="0"/>
              <a:t> άσθμα, βραδυκαρδία</a:t>
            </a:r>
            <a:r>
              <a:rPr lang="el-GR" dirty="0" smtClean="0"/>
              <a:t>),</a:t>
            </a:r>
            <a:endParaRPr lang="el-GR" dirty="0"/>
          </a:p>
          <a:p>
            <a:r>
              <a:rPr lang="el-GR" dirty="0"/>
              <a:t>Μέτρηση ΑΠ και σφυγμού πριν τη </a:t>
            </a:r>
            <a:r>
              <a:rPr lang="el-GR" dirty="0" smtClean="0"/>
              <a:t>χορήγηση,</a:t>
            </a:r>
            <a:endParaRPr lang="el-GR" dirty="0"/>
          </a:p>
          <a:p>
            <a:r>
              <a:rPr lang="el-GR" dirty="0"/>
              <a:t>Ενημέρωση ιατρού σε περίπτωση βραδυκαρδίας, ελάττωση καρδιακής παροχής, μεταβολή επιπέδου </a:t>
            </a:r>
            <a:r>
              <a:rPr lang="el-GR" dirty="0" smtClean="0"/>
              <a:t>σακχάρου,</a:t>
            </a:r>
            <a:endParaRPr lang="el-GR" dirty="0"/>
          </a:p>
          <a:p>
            <a:r>
              <a:rPr lang="el-GR" dirty="0"/>
              <a:t>Παρακολούθηση αντιδράσεων ηλικιωμένων </a:t>
            </a:r>
            <a:r>
              <a:rPr lang="el-GR" dirty="0" smtClean="0"/>
              <a:t>ασθενών,</a:t>
            </a:r>
            <a:endParaRPr lang="el-GR" dirty="0"/>
          </a:p>
          <a:p>
            <a:r>
              <a:rPr lang="el-GR" dirty="0"/>
              <a:t>Εκπαίδευση ασθενών </a:t>
            </a:r>
            <a:r>
              <a:rPr lang="el-GR" dirty="0" smtClean="0"/>
              <a:t>– οικογένειας.</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75</a:t>
            </a:fld>
            <a:endParaRPr lang="el-GR"/>
          </a:p>
        </p:txBody>
      </p:sp>
    </p:spTree>
    <p:extLst>
      <p:ext uri="{BB962C8B-B14F-4D97-AF65-F5344CB8AC3E}">
        <p14:creationId xmlns:p14="http://schemas.microsoft.com/office/powerpoint/2010/main" val="104778204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smtClean="0"/>
              <a:t>Αγγειοιασταλτικά</a:t>
            </a:r>
            <a:endParaRPr lang="el-GR" dirty="0"/>
          </a:p>
        </p:txBody>
      </p:sp>
      <p:sp>
        <p:nvSpPr>
          <p:cNvPr id="3" name="Θέση περιεχομένου 2"/>
          <p:cNvSpPr>
            <a:spLocks noGrp="1"/>
          </p:cNvSpPr>
          <p:nvPr>
            <p:ph idx="1"/>
          </p:nvPr>
        </p:nvSpPr>
        <p:spPr>
          <a:xfrm>
            <a:off x="457200" y="1628800"/>
            <a:ext cx="8229600" cy="4608512"/>
          </a:xfrm>
        </p:spPr>
        <p:txBody>
          <a:bodyPr/>
          <a:lstStyle/>
          <a:p>
            <a:r>
              <a:rPr lang="el-GR" b="1" dirty="0" smtClean="0"/>
              <a:t>Απευθείας δρώντα </a:t>
            </a:r>
            <a:r>
              <a:rPr lang="el-GR" dirty="0" smtClean="0"/>
              <a:t>(</a:t>
            </a:r>
            <a:r>
              <a:rPr lang="el-GR" dirty="0"/>
              <a:t>νιτρώδη, </a:t>
            </a:r>
            <a:r>
              <a:rPr lang="el-GR" dirty="0" err="1"/>
              <a:t>νιτροπρωσσικό</a:t>
            </a:r>
            <a:r>
              <a:rPr lang="el-GR" dirty="0"/>
              <a:t> νάτριο)</a:t>
            </a:r>
          </a:p>
          <a:p>
            <a:r>
              <a:rPr lang="el-GR" b="1" dirty="0" smtClean="0"/>
              <a:t>Ανταγωνιστές ασβεστίου </a:t>
            </a:r>
            <a:r>
              <a:rPr lang="el-GR" dirty="0" smtClean="0"/>
              <a:t>(</a:t>
            </a:r>
            <a:r>
              <a:rPr lang="el-GR" dirty="0" err="1"/>
              <a:t>νιφεδιπίνη</a:t>
            </a:r>
            <a:r>
              <a:rPr lang="el-GR" dirty="0"/>
              <a:t>-</a:t>
            </a:r>
            <a:r>
              <a:rPr lang="el-GR" dirty="0" err="1"/>
              <a:t>adalat</a:t>
            </a:r>
            <a:r>
              <a:rPr lang="el-GR" dirty="0"/>
              <a:t>, </a:t>
            </a:r>
            <a:r>
              <a:rPr lang="el-GR" dirty="0" err="1"/>
              <a:t>βεραπαμίλη</a:t>
            </a:r>
            <a:r>
              <a:rPr lang="el-GR" dirty="0"/>
              <a:t>-</a:t>
            </a:r>
            <a:r>
              <a:rPr lang="el-GR" dirty="0" err="1"/>
              <a:t>isoptin</a:t>
            </a:r>
            <a:r>
              <a:rPr lang="el-GR" dirty="0"/>
              <a:t>, </a:t>
            </a:r>
            <a:r>
              <a:rPr lang="el-GR" dirty="0" err="1"/>
              <a:t>διλτιαζέμη</a:t>
            </a:r>
            <a:r>
              <a:rPr lang="el-GR" dirty="0"/>
              <a:t>-</a:t>
            </a:r>
            <a:r>
              <a:rPr lang="el-GR" dirty="0" err="1"/>
              <a:t>tildiem</a:t>
            </a:r>
            <a:r>
              <a:rPr lang="el-GR" dirty="0"/>
              <a:t>)</a:t>
            </a:r>
          </a:p>
          <a:p>
            <a:pPr marL="0" indent="0">
              <a:buNone/>
            </a:pPr>
            <a:r>
              <a:rPr lang="el-GR" dirty="0"/>
              <a:t>Οι ανταγωνιστές ασβεστίου προκαλούν αγγειοδιαστολή των στεφανιαίων και των περιφερικών αρτηριών, ελαττώνοντας την εισροή ασβεστίου στα κύτταρα των λείων μυϊκών ινών των </a:t>
            </a:r>
            <a:r>
              <a:rPr lang="el-GR" dirty="0" err="1"/>
              <a:t>αρτηριολίων</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76</a:t>
            </a:fld>
            <a:endParaRPr lang="el-GR"/>
          </a:p>
        </p:txBody>
      </p:sp>
    </p:spTree>
    <p:extLst>
      <p:ext uri="{BB962C8B-B14F-4D97-AF65-F5344CB8AC3E}">
        <p14:creationId xmlns:p14="http://schemas.microsoft.com/office/powerpoint/2010/main" val="423890168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Ανεπιθύμητες ενέργειες των ανταγωνιστών ασβεστίου</a:t>
            </a:r>
          </a:p>
        </p:txBody>
      </p:sp>
      <p:sp>
        <p:nvSpPr>
          <p:cNvPr id="3" name="Θέση περιεχομένου 2"/>
          <p:cNvSpPr>
            <a:spLocks noGrp="1"/>
          </p:cNvSpPr>
          <p:nvPr>
            <p:ph idx="1"/>
          </p:nvPr>
        </p:nvSpPr>
        <p:spPr>
          <a:xfrm>
            <a:off x="457200" y="2060848"/>
            <a:ext cx="8229600" cy="4176464"/>
          </a:xfrm>
        </p:spPr>
        <p:txBody>
          <a:bodyPr/>
          <a:lstStyle/>
          <a:p>
            <a:r>
              <a:rPr lang="el-GR" dirty="0"/>
              <a:t>Εξάψεις, ιδιαίτερα στο πρόσωπο, ταχυκαρδία, οίδημα στα βλέφαρα και στα </a:t>
            </a:r>
            <a:r>
              <a:rPr lang="el-GR" dirty="0" smtClean="0"/>
              <a:t>σφυρά, </a:t>
            </a:r>
            <a:endParaRPr lang="el-GR" dirty="0"/>
          </a:p>
          <a:p>
            <a:r>
              <a:rPr lang="el-GR" dirty="0" smtClean="0"/>
              <a:t>Δυσκοιλιότητα, </a:t>
            </a:r>
            <a:endParaRPr lang="el-GR" dirty="0"/>
          </a:p>
          <a:p>
            <a:r>
              <a:rPr lang="el-GR" dirty="0"/>
              <a:t>Π</a:t>
            </a:r>
            <a:r>
              <a:rPr lang="el-GR" dirty="0" smtClean="0"/>
              <a:t>ολύ </a:t>
            </a:r>
            <a:r>
              <a:rPr lang="el-GR" dirty="0"/>
              <a:t>σπάνια υπερπλασία των ούλων </a:t>
            </a:r>
            <a:r>
              <a:rPr lang="el-GR" dirty="0" smtClean="0"/>
              <a:t>.</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77</a:t>
            </a:fld>
            <a:endParaRPr lang="el-GR"/>
          </a:p>
        </p:txBody>
      </p:sp>
    </p:spTree>
    <p:extLst>
      <p:ext uri="{BB962C8B-B14F-4D97-AF65-F5344CB8AC3E}">
        <p14:creationId xmlns:p14="http://schemas.microsoft.com/office/powerpoint/2010/main" val="14942200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Αναστολείς του </a:t>
            </a:r>
            <a:r>
              <a:rPr lang="el-GR" dirty="0" err="1"/>
              <a:t>μετατρεπτικού</a:t>
            </a:r>
            <a:r>
              <a:rPr lang="el-GR" dirty="0"/>
              <a:t> ενζύμου της </a:t>
            </a:r>
            <a:r>
              <a:rPr lang="el-GR" dirty="0" err="1"/>
              <a:t>αγγειοτενσίνης</a:t>
            </a:r>
            <a:r>
              <a:rPr lang="el-GR" dirty="0"/>
              <a:t> (ΑΜΕ</a:t>
            </a:r>
            <a:r>
              <a:rPr lang="el-GR" dirty="0" smtClean="0"/>
              <a:t>)</a:t>
            </a:r>
            <a:endParaRPr lang="el-GR" dirty="0"/>
          </a:p>
        </p:txBody>
      </p:sp>
      <p:sp>
        <p:nvSpPr>
          <p:cNvPr id="3" name="Θέση περιεχομένου 2"/>
          <p:cNvSpPr>
            <a:spLocks noGrp="1"/>
          </p:cNvSpPr>
          <p:nvPr>
            <p:ph idx="1"/>
          </p:nvPr>
        </p:nvSpPr>
        <p:spPr>
          <a:xfrm>
            <a:off x="457200" y="1556792"/>
            <a:ext cx="8229600" cy="4680520"/>
          </a:xfrm>
        </p:spPr>
        <p:txBody>
          <a:bodyPr/>
          <a:lstStyle/>
          <a:p>
            <a:pPr marL="0" indent="0" algn="ctr">
              <a:buNone/>
            </a:pPr>
            <a:r>
              <a:rPr lang="el-GR" b="1" dirty="0" err="1" smtClean="0">
                <a:solidFill>
                  <a:srgbClr val="820000"/>
                </a:solidFill>
              </a:rPr>
              <a:t>Καπτοπρίλη</a:t>
            </a:r>
            <a:r>
              <a:rPr lang="el-GR" b="1" dirty="0" smtClean="0">
                <a:solidFill>
                  <a:srgbClr val="820000"/>
                </a:solidFill>
              </a:rPr>
              <a:t>- </a:t>
            </a:r>
            <a:r>
              <a:rPr lang="en-US" b="1" dirty="0" err="1" smtClean="0">
                <a:solidFill>
                  <a:srgbClr val="820000"/>
                </a:solidFill>
              </a:rPr>
              <a:t>Capoten</a:t>
            </a:r>
            <a:r>
              <a:rPr lang="en-US" b="1" dirty="0">
                <a:solidFill>
                  <a:srgbClr val="820000"/>
                </a:solidFill>
              </a:rPr>
              <a:t>, </a:t>
            </a:r>
            <a:r>
              <a:rPr lang="el-GR" b="1" dirty="0" err="1" smtClean="0">
                <a:solidFill>
                  <a:srgbClr val="820000"/>
                </a:solidFill>
              </a:rPr>
              <a:t>Εναλαπρίλη</a:t>
            </a:r>
            <a:endParaRPr lang="el-GR" b="1" dirty="0" smtClean="0">
              <a:solidFill>
                <a:srgbClr val="820000"/>
              </a:solidFill>
            </a:endParaRPr>
          </a:p>
          <a:p>
            <a:r>
              <a:rPr lang="el-GR" dirty="0"/>
              <a:t>Χορηγούνται σε ήπια ή μέτρια υπέρταση. </a:t>
            </a:r>
          </a:p>
          <a:p>
            <a:r>
              <a:rPr lang="el-GR" dirty="0"/>
              <a:t>Οι αναστολείς του </a:t>
            </a:r>
            <a:r>
              <a:rPr lang="el-GR" dirty="0" err="1"/>
              <a:t>μετατρεπτικού</a:t>
            </a:r>
            <a:r>
              <a:rPr lang="el-GR" dirty="0"/>
              <a:t> ενζύμου επιτυγχάνουν ελάττωση της αρτηριακής πίεσης δρώντας στο </a:t>
            </a:r>
            <a:r>
              <a:rPr lang="el-GR" dirty="0" err="1"/>
              <a:t>μετατρεπτικό</a:t>
            </a:r>
            <a:r>
              <a:rPr lang="el-GR" dirty="0"/>
              <a:t> ένζυμο και αναστέλλοντας την μετατροπή της </a:t>
            </a:r>
            <a:r>
              <a:rPr lang="el-GR" dirty="0" err="1"/>
              <a:t>αγγειοτασίνης</a:t>
            </a:r>
            <a:r>
              <a:rPr lang="el-GR" dirty="0"/>
              <a:t> I σε </a:t>
            </a:r>
            <a:r>
              <a:rPr lang="el-GR" dirty="0" err="1"/>
              <a:t>αγγειοτασίνη</a:t>
            </a:r>
            <a:r>
              <a:rPr lang="el-GR" dirty="0"/>
              <a:t> II, μειώνοντας έτσι τη </a:t>
            </a:r>
            <a:r>
              <a:rPr lang="el-GR" dirty="0" err="1"/>
              <a:t>αγγειοσύσπαση</a:t>
            </a:r>
            <a:r>
              <a:rPr lang="el-GR" dirty="0"/>
              <a:t> που προκαλείται από την </a:t>
            </a:r>
            <a:r>
              <a:rPr lang="el-GR" dirty="0" err="1"/>
              <a:t>αγγειοτασίνη</a:t>
            </a:r>
            <a:r>
              <a:rPr lang="el-GR" dirty="0"/>
              <a:t> II</a:t>
            </a:r>
          </a:p>
          <a:p>
            <a:r>
              <a:rPr lang="el-GR" dirty="0"/>
              <a:t>Οι παρενέργειες είναι κοινές όπως: </a:t>
            </a:r>
            <a:r>
              <a:rPr lang="el-GR" dirty="0" err="1"/>
              <a:t>υπερκαλιαιμία</a:t>
            </a:r>
            <a:r>
              <a:rPr lang="el-GR" dirty="0"/>
              <a:t>, αύξηση ηπατικών ενζύμων, ουραιμία, έντονος ξηρός βήχας. Κίνδυνος υπότασης στην πρώτη δόση.</a:t>
            </a:r>
          </a:p>
          <a:p>
            <a:pPr marL="0" indent="0">
              <a:buNone/>
            </a:pPr>
            <a:endParaRPr lang="el-GR" dirty="0">
              <a:solidFill>
                <a:srgbClr val="820000"/>
              </a:solidFill>
            </a:endParaRPr>
          </a:p>
          <a:p>
            <a:pPr marL="0" indent="0">
              <a:buNone/>
            </a:pPr>
            <a:endParaRPr lang="el-GR"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78</a:t>
            </a:fld>
            <a:endParaRPr lang="el-GR"/>
          </a:p>
        </p:txBody>
      </p:sp>
    </p:spTree>
    <p:extLst>
      <p:ext uri="{BB962C8B-B14F-4D97-AF65-F5344CB8AC3E}">
        <p14:creationId xmlns:p14="http://schemas.microsoft.com/office/powerpoint/2010/main" val="19715186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Παράγοντες που επηρεάζουν την αρτηριακή πίεση </a:t>
            </a:r>
            <a:r>
              <a:rPr lang="el-GR" sz="3600" b="0" dirty="0" smtClean="0"/>
              <a:t>(2 </a:t>
            </a:r>
            <a:r>
              <a:rPr lang="el-GR" sz="3600" b="0" dirty="0"/>
              <a:t>από </a:t>
            </a:r>
            <a:r>
              <a:rPr lang="el-GR" sz="3600" b="0" dirty="0" smtClean="0"/>
              <a:t>2)</a:t>
            </a:r>
            <a:endParaRPr lang="el-GR" dirty="0"/>
          </a:p>
        </p:txBody>
      </p:sp>
      <p:sp>
        <p:nvSpPr>
          <p:cNvPr id="3" name="Θέση περιεχομένου 2"/>
          <p:cNvSpPr>
            <a:spLocks noGrp="1"/>
          </p:cNvSpPr>
          <p:nvPr>
            <p:ph idx="1"/>
          </p:nvPr>
        </p:nvSpPr>
        <p:spPr>
          <a:xfrm>
            <a:off x="457200" y="1556792"/>
            <a:ext cx="8229600" cy="1584176"/>
          </a:xfrm>
        </p:spPr>
        <p:txBody>
          <a:bodyPr/>
          <a:lstStyle/>
          <a:p>
            <a:r>
              <a:rPr lang="el-GR" dirty="0"/>
              <a:t>Η καρδιακή </a:t>
            </a:r>
            <a:r>
              <a:rPr lang="el-GR" dirty="0" smtClean="0"/>
              <a:t>παροχή, </a:t>
            </a:r>
            <a:endParaRPr lang="el-GR" dirty="0"/>
          </a:p>
          <a:p>
            <a:r>
              <a:rPr lang="el-GR" dirty="0"/>
              <a:t>Οι περιφερικές </a:t>
            </a:r>
            <a:r>
              <a:rPr lang="el-GR" dirty="0" smtClean="0"/>
              <a:t>αντιστάσεις. </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grpSp>
        <p:nvGrpSpPr>
          <p:cNvPr id="58" name="Ομάδα 57"/>
          <p:cNvGrpSpPr/>
          <p:nvPr/>
        </p:nvGrpSpPr>
        <p:grpSpPr>
          <a:xfrm>
            <a:off x="1167032" y="2589221"/>
            <a:ext cx="7265532" cy="3919092"/>
            <a:chOff x="1403648" y="2606252"/>
            <a:chExt cx="7265532" cy="3919092"/>
          </a:xfrm>
        </p:grpSpPr>
        <p:sp>
          <p:nvSpPr>
            <p:cNvPr id="40" name="TextBox 39"/>
            <p:cNvSpPr txBox="1"/>
            <p:nvPr/>
          </p:nvSpPr>
          <p:spPr>
            <a:xfrm>
              <a:off x="5082733" y="2606252"/>
              <a:ext cx="1361475" cy="369332"/>
            </a:xfrm>
            <a:prstGeom prst="rect">
              <a:avLst/>
            </a:prstGeom>
            <a:noFill/>
          </p:spPr>
          <p:txBody>
            <a:bodyPr wrap="square" rtlCol="0">
              <a:spAutoFit/>
            </a:bodyPr>
            <a:lstStyle/>
            <a:p>
              <a:r>
                <a:rPr lang="el-GR" dirty="0" smtClean="0">
                  <a:latin typeface="+mn-lt"/>
                </a:rPr>
                <a:t>Ροή αίματος</a:t>
              </a:r>
              <a:endParaRPr lang="el-GR" dirty="0">
                <a:latin typeface="+mn-lt"/>
              </a:endParaRPr>
            </a:p>
          </p:txBody>
        </p:sp>
        <p:grpSp>
          <p:nvGrpSpPr>
            <p:cNvPr id="57" name="Ομάδα 56"/>
            <p:cNvGrpSpPr/>
            <p:nvPr/>
          </p:nvGrpSpPr>
          <p:grpSpPr>
            <a:xfrm>
              <a:off x="1403648" y="2975584"/>
              <a:ext cx="7265532" cy="3549760"/>
              <a:chOff x="1403648" y="2975584"/>
              <a:chExt cx="7265532" cy="3549760"/>
            </a:xfrm>
          </p:grpSpPr>
          <p:pic>
            <p:nvPicPr>
              <p:cNvPr id="6" name="Εικόνα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97925">
                <a:off x="5103904" y="3770005"/>
                <a:ext cx="2924175" cy="1238250"/>
              </a:xfrm>
              <a:prstGeom prst="rect">
                <a:avLst/>
              </a:prstGeom>
            </p:spPr>
          </p:pic>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3356992"/>
                <a:ext cx="2959515" cy="3168352"/>
              </a:xfrm>
              <a:prstGeom prst="rect">
                <a:avLst/>
              </a:prstGeom>
            </p:spPr>
          </p:pic>
          <p:sp>
            <p:nvSpPr>
              <p:cNvPr id="14" name="Έλλειψη 13"/>
              <p:cNvSpPr/>
              <p:nvPr/>
            </p:nvSpPr>
            <p:spPr>
              <a:xfrm>
                <a:off x="4680012" y="2975584"/>
                <a:ext cx="3989168" cy="311771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6" name="Ευθεία γραμμή σύνδεσης 15"/>
              <p:cNvCxnSpPr/>
              <p:nvPr/>
            </p:nvCxnSpPr>
            <p:spPr>
              <a:xfrm flipH="1">
                <a:off x="3203848" y="3068960"/>
                <a:ext cx="2736304" cy="57606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Ευθεία γραμμή σύνδεσης 18"/>
              <p:cNvCxnSpPr>
                <a:stCxn id="14" idx="3"/>
              </p:cNvCxnSpPr>
              <p:nvPr/>
            </p:nvCxnSpPr>
            <p:spPr>
              <a:xfrm flipH="1" flipV="1">
                <a:off x="3203848" y="3573016"/>
                <a:ext cx="2060364" cy="206370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Δεξιό βέλος 31"/>
              <p:cNvSpPr/>
              <p:nvPr/>
            </p:nvSpPr>
            <p:spPr>
              <a:xfrm rot="18893751">
                <a:off x="6857691" y="4589386"/>
                <a:ext cx="180077" cy="6006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Δεξιό βέλος 32"/>
              <p:cNvSpPr/>
              <p:nvPr/>
            </p:nvSpPr>
            <p:spPr>
              <a:xfrm rot="8211011" flipV="1">
                <a:off x="7030219" y="4431753"/>
                <a:ext cx="184665" cy="45719"/>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6" name="Ευθύγραμμο βέλος σύνδεσης 35"/>
              <p:cNvCxnSpPr/>
              <p:nvPr/>
            </p:nvCxnSpPr>
            <p:spPr>
              <a:xfrm flipV="1">
                <a:off x="7039554" y="4534440"/>
                <a:ext cx="340758" cy="262712"/>
              </a:xfrm>
              <a:prstGeom prst="straightConnector1">
                <a:avLst/>
              </a:prstGeom>
              <a:ln w="3492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Ευθύγραμμο βέλος σύνδεσης 38" title="βέλος"/>
              <p:cNvCxnSpPr>
                <a:stCxn id="40" idx="2"/>
              </p:cNvCxnSpPr>
              <p:nvPr/>
            </p:nvCxnSpPr>
            <p:spPr>
              <a:xfrm flipH="1">
                <a:off x="5658799" y="2975584"/>
                <a:ext cx="104672" cy="92681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Ευθύγραμμο βέλος σύνδεσης 42" title="βέλος"/>
              <p:cNvCxnSpPr>
                <a:stCxn id="46" idx="0"/>
              </p:cNvCxnSpPr>
              <p:nvPr/>
            </p:nvCxnSpPr>
            <p:spPr>
              <a:xfrm flipV="1">
                <a:off x="5618566" y="4221089"/>
                <a:ext cx="40233" cy="80817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080955" y="5029260"/>
                <a:ext cx="1075221" cy="369332"/>
              </a:xfrm>
              <a:prstGeom prst="rect">
                <a:avLst/>
              </a:prstGeom>
              <a:noFill/>
            </p:spPr>
            <p:txBody>
              <a:bodyPr wrap="square" rtlCol="0">
                <a:spAutoFit/>
              </a:bodyPr>
              <a:lstStyle/>
              <a:p>
                <a:r>
                  <a:rPr lang="el-GR" dirty="0" smtClean="0">
                    <a:latin typeface="+mn-lt"/>
                  </a:rPr>
                  <a:t>Αρτηρία </a:t>
                </a:r>
                <a:endParaRPr lang="el-GR" dirty="0">
                  <a:latin typeface="+mn-lt"/>
                </a:endParaRPr>
              </a:p>
            </p:txBody>
          </p:sp>
          <p:cxnSp>
            <p:nvCxnSpPr>
              <p:cNvPr id="48" name="Ευθύγραμμο βέλος σύνδεσης 47" title="βέλος"/>
              <p:cNvCxnSpPr>
                <a:stCxn id="50" idx="2"/>
              </p:cNvCxnSpPr>
              <p:nvPr/>
            </p:nvCxnSpPr>
            <p:spPr>
              <a:xfrm flipH="1">
                <a:off x="7083656" y="3968189"/>
                <a:ext cx="126277" cy="42834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6529195" y="3321858"/>
                <a:ext cx="1361475" cy="646331"/>
              </a:xfrm>
              <a:prstGeom prst="rect">
                <a:avLst/>
              </a:prstGeom>
              <a:noFill/>
            </p:spPr>
            <p:txBody>
              <a:bodyPr wrap="square" rtlCol="0">
                <a:spAutoFit/>
              </a:bodyPr>
              <a:lstStyle/>
              <a:p>
                <a:r>
                  <a:rPr lang="el-GR" dirty="0" smtClean="0">
                    <a:latin typeface="+mn-lt"/>
                  </a:rPr>
                  <a:t>Αντίσταση του αγγείου</a:t>
                </a:r>
                <a:endParaRPr lang="el-GR" dirty="0">
                  <a:latin typeface="+mn-lt"/>
                </a:endParaRPr>
              </a:p>
            </p:txBody>
          </p:sp>
          <p:cxnSp>
            <p:nvCxnSpPr>
              <p:cNvPr id="52" name="Ευθύγραμμο βέλος σύνδεσης 51" title="βέλος"/>
              <p:cNvCxnSpPr/>
              <p:nvPr/>
            </p:nvCxnSpPr>
            <p:spPr>
              <a:xfrm flipV="1">
                <a:off x="6784374" y="4797153"/>
                <a:ext cx="255180" cy="60143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940152" y="5386134"/>
                <a:ext cx="1361475" cy="646331"/>
              </a:xfrm>
              <a:prstGeom prst="rect">
                <a:avLst/>
              </a:prstGeom>
              <a:noFill/>
            </p:spPr>
            <p:txBody>
              <a:bodyPr wrap="square" rtlCol="0">
                <a:spAutoFit/>
              </a:bodyPr>
              <a:lstStyle/>
              <a:p>
                <a:pPr algn="ctr"/>
                <a:r>
                  <a:rPr lang="el-GR" dirty="0" smtClean="0">
                    <a:latin typeface="+mn-lt"/>
                  </a:rPr>
                  <a:t>Αρτηριακή πίεση</a:t>
                </a:r>
                <a:endParaRPr lang="el-GR" dirty="0">
                  <a:latin typeface="+mn-lt"/>
                </a:endParaRPr>
              </a:p>
            </p:txBody>
          </p:sp>
        </p:grpSp>
      </p:grpSp>
      <p:sp>
        <p:nvSpPr>
          <p:cNvPr id="59" name="Rectangle 10"/>
          <p:cNvSpPr/>
          <p:nvPr/>
        </p:nvSpPr>
        <p:spPr>
          <a:xfrm>
            <a:off x="1295306" y="6294837"/>
            <a:ext cx="2808312"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smtClean="0">
                <a:solidFill>
                  <a:schemeClr val="tx1">
                    <a:lumMod val="75000"/>
                    <a:lumOff val="25000"/>
                  </a:schemeClr>
                </a:solidFill>
                <a:latin typeface="+mn-lt"/>
                <a:hlinkClick r:id="rId4"/>
              </a:rPr>
              <a:t>Heart </a:t>
            </a:r>
            <a:r>
              <a:rPr lang="en-US" sz="1200" dirty="0" err="1" smtClean="0">
                <a:solidFill>
                  <a:schemeClr val="tx1">
                    <a:lumMod val="75000"/>
                    <a:lumOff val="25000"/>
                  </a:schemeClr>
                </a:solidFill>
                <a:latin typeface="+mn-lt"/>
                <a:hlinkClick r:id="rId4"/>
              </a:rPr>
              <a:t>vsd</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by</a:t>
            </a:r>
            <a:r>
              <a:rPr lang="el-GR"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5"/>
              </a:rPr>
              <a:t>Dake</a:t>
            </a:r>
            <a:r>
              <a:rPr lang="el-GR"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rPr>
              <a:t>available </a:t>
            </a:r>
            <a:r>
              <a:rPr lang="en-US" sz="1200" dirty="0">
                <a:solidFill>
                  <a:schemeClr val="tx1">
                    <a:lumMod val="75000"/>
                    <a:lumOff val="25000"/>
                  </a:schemeClr>
                </a:solidFill>
                <a:latin typeface="+mn-lt"/>
              </a:rPr>
              <a:t>under CC BY-SA 2.5</a:t>
            </a:r>
          </a:p>
        </p:txBody>
      </p:sp>
      <p:sp>
        <p:nvSpPr>
          <p:cNvPr id="60" name="Rectangle 10"/>
          <p:cNvSpPr/>
          <p:nvPr/>
        </p:nvSpPr>
        <p:spPr>
          <a:xfrm>
            <a:off x="4968914" y="6168852"/>
            <a:ext cx="3157688"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6"/>
              </a:rPr>
              <a:t>Atherosclerosis diagram</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by </a:t>
            </a:r>
            <a:r>
              <a:rPr lang="en-US" sz="1200" dirty="0" smtClean="0">
                <a:solidFill>
                  <a:schemeClr val="tx1">
                    <a:lumMod val="75000"/>
                    <a:lumOff val="25000"/>
                  </a:schemeClr>
                </a:solidFill>
                <a:latin typeface="+mn-lt"/>
                <a:hlinkClick r:id="rId7"/>
              </a:rPr>
              <a:t>EhJJ</a:t>
            </a:r>
            <a:r>
              <a:rPr lang="en-US" sz="1200" dirty="0" smtClean="0">
                <a:solidFill>
                  <a:schemeClr val="tx1">
                    <a:lumMod val="75000"/>
                    <a:lumOff val="25000"/>
                  </a:schemeClr>
                </a:solidFill>
                <a:latin typeface="+mn-lt"/>
              </a:rPr>
              <a:t> available </a:t>
            </a:r>
            <a:r>
              <a:rPr lang="en-US" sz="1200" dirty="0">
                <a:solidFill>
                  <a:schemeClr val="tx1">
                    <a:lumMod val="75000"/>
                    <a:lumOff val="25000"/>
                  </a:schemeClr>
                </a:solidFill>
                <a:latin typeface="+mn-lt"/>
              </a:rPr>
              <a:t>under </a:t>
            </a:r>
            <a:r>
              <a:rPr lang="en-US" sz="1200" dirty="0" smtClean="0">
                <a:solidFill>
                  <a:schemeClr val="tx1">
                    <a:lumMod val="75000"/>
                    <a:lumOff val="25000"/>
                  </a:schemeClr>
                </a:solidFill>
                <a:latin typeface="+mn-lt"/>
              </a:rPr>
              <a:t>public domain</a:t>
            </a:r>
            <a:endParaRPr lang="en-US" sz="1200" dirty="0">
              <a:solidFill>
                <a:schemeClr val="tx1">
                  <a:lumMod val="75000"/>
                  <a:lumOff val="25000"/>
                </a:schemeClr>
              </a:solidFill>
              <a:latin typeface="+mn-lt"/>
            </a:endParaRPr>
          </a:p>
        </p:txBody>
      </p:sp>
    </p:spTree>
    <p:extLst>
      <p:ext uri="{BB962C8B-B14F-4D97-AF65-F5344CB8AC3E}">
        <p14:creationId xmlns:p14="http://schemas.microsoft.com/office/powerpoint/2010/main" val="3245777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Ανταγωνιστές των υποδοχέων της </a:t>
            </a:r>
            <a:r>
              <a:rPr lang="el-GR" dirty="0" err="1"/>
              <a:t>αγγειοτενσίνης</a:t>
            </a:r>
            <a:r>
              <a:rPr lang="el-GR" dirty="0"/>
              <a:t> </a:t>
            </a:r>
            <a:r>
              <a:rPr lang="el-GR" dirty="0" smtClean="0"/>
              <a:t>ΙΙ</a:t>
            </a:r>
            <a:endParaRPr lang="el-GR" dirty="0"/>
          </a:p>
        </p:txBody>
      </p:sp>
      <p:sp>
        <p:nvSpPr>
          <p:cNvPr id="3" name="Θέση περιεχομένου 2"/>
          <p:cNvSpPr>
            <a:spLocks noGrp="1"/>
          </p:cNvSpPr>
          <p:nvPr>
            <p:ph idx="1"/>
          </p:nvPr>
        </p:nvSpPr>
        <p:spPr/>
        <p:txBody>
          <a:bodyPr/>
          <a:lstStyle/>
          <a:p>
            <a:pPr marL="0" indent="0" algn="ctr">
              <a:buNone/>
            </a:pPr>
            <a:r>
              <a:rPr lang="el-GR" b="1" dirty="0" smtClean="0">
                <a:solidFill>
                  <a:srgbClr val="820000"/>
                </a:solidFill>
              </a:rPr>
              <a:t>Ολμεσαρτάνη – </a:t>
            </a:r>
            <a:r>
              <a:rPr lang="en-US" b="1" dirty="0" err="1" smtClean="0">
                <a:solidFill>
                  <a:srgbClr val="820000"/>
                </a:solidFill>
              </a:rPr>
              <a:t>Olartan</a:t>
            </a:r>
            <a:endParaRPr lang="el-GR" b="1" dirty="0" smtClean="0">
              <a:solidFill>
                <a:srgbClr val="820000"/>
              </a:solidFill>
            </a:endParaRPr>
          </a:p>
          <a:p>
            <a:r>
              <a:rPr lang="el-GR" dirty="0"/>
              <a:t>Τα φάρμακα της κατηγορίας αυτής είναι ειδικοί ανταγωνιστές των υποδοχέων της </a:t>
            </a:r>
            <a:r>
              <a:rPr lang="el-GR" dirty="0" err="1"/>
              <a:t>αγγειοτασίνης</a:t>
            </a:r>
            <a:r>
              <a:rPr lang="el-GR" dirty="0"/>
              <a:t> ΙΙ και έχουν ιδιότητες παρόμοιες με των ΑΜΕ. </a:t>
            </a:r>
          </a:p>
          <a:p>
            <a:r>
              <a:rPr lang="el-GR" b="1" dirty="0"/>
              <a:t>Ανεπιθύμητες ενέργειες: </a:t>
            </a:r>
            <a:r>
              <a:rPr lang="el-GR" dirty="0"/>
              <a:t>Είναι συνήθως ήπιες.</a:t>
            </a:r>
          </a:p>
          <a:p>
            <a:r>
              <a:rPr lang="el-GR" dirty="0"/>
              <a:t>Συμπτωματική υπόταση είναι δυνατό να συμβεί ιδιαίτερα σε ασθενείς με μειωμένο </a:t>
            </a:r>
            <a:r>
              <a:rPr lang="el-GR" dirty="0" err="1"/>
              <a:t>ενδοαγγειακό</a:t>
            </a:r>
            <a:r>
              <a:rPr lang="el-GR" dirty="0"/>
              <a:t> όγκο υγρών (π.χ. λήψη υψηλών δόσεων διουρητικών). </a:t>
            </a:r>
          </a:p>
          <a:p>
            <a:r>
              <a:rPr lang="el-GR" dirty="0" err="1"/>
              <a:t>Υπερκαλιαιμία</a:t>
            </a:r>
            <a:r>
              <a:rPr lang="el-GR" dirty="0"/>
              <a:t> και διαταραχές ηπατικής λειτουργίας έχουν παρατηρηθεί.</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79</a:t>
            </a:fld>
            <a:endParaRPr lang="el-GR"/>
          </a:p>
        </p:txBody>
      </p:sp>
    </p:spTree>
    <p:extLst>
      <p:ext uri="{BB962C8B-B14F-4D97-AF65-F5344CB8AC3E}">
        <p14:creationId xmlns:p14="http://schemas.microsoft.com/office/powerpoint/2010/main" val="16577982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200" dirty="0" err="1" smtClean="0"/>
              <a:t>Παρεντερικώς</a:t>
            </a:r>
            <a:r>
              <a:rPr lang="el-GR" sz="3200" dirty="0" smtClean="0"/>
              <a:t> χρησιμοποιούμενα </a:t>
            </a:r>
            <a:r>
              <a:rPr lang="el-GR" sz="3200" dirty="0" err="1" smtClean="0"/>
              <a:t>αντιυπερτασικά</a:t>
            </a:r>
            <a:r>
              <a:rPr lang="el-GR" sz="3200" dirty="0" smtClean="0"/>
              <a:t> φάρμακα στην επείγουσα υπέρταση</a:t>
            </a:r>
            <a:endParaRPr lang="el-GR" sz="320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4045558154"/>
              </p:ext>
            </p:extLst>
          </p:nvPr>
        </p:nvGraphicFramePr>
        <p:xfrm>
          <a:off x="30250" y="1196752"/>
          <a:ext cx="9001000" cy="5076408"/>
        </p:xfrm>
        <a:graphic>
          <a:graphicData uri="http://schemas.openxmlformats.org/drawingml/2006/table">
            <a:tbl>
              <a:tblPr firstRow="1" bandRow="1">
                <a:tableStyleId>{5940675A-B579-460E-94D1-54222C63F5DA}</a:tableStyleId>
              </a:tblPr>
              <a:tblGrid>
                <a:gridCol w="1656184"/>
                <a:gridCol w="1800200"/>
                <a:gridCol w="2595155"/>
                <a:gridCol w="1584176"/>
                <a:gridCol w="1365285"/>
              </a:tblGrid>
              <a:tr h="370840">
                <a:tc>
                  <a:txBody>
                    <a:bodyPr/>
                    <a:lstStyle/>
                    <a:p>
                      <a:r>
                        <a:rPr lang="el-GR" sz="1700" dirty="0" smtClean="0"/>
                        <a:t>Φάρμακο </a:t>
                      </a:r>
                      <a:endParaRPr lang="el-GR" sz="1700" dirty="0"/>
                    </a:p>
                  </a:txBody>
                  <a:tcPr/>
                </a:tc>
                <a:tc>
                  <a:txBody>
                    <a:bodyPr/>
                    <a:lstStyle/>
                    <a:p>
                      <a:r>
                        <a:rPr lang="el-GR" sz="1700" dirty="0" smtClean="0"/>
                        <a:t>Αρχική δόση</a:t>
                      </a:r>
                      <a:endParaRPr lang="el-GR" sz="1700" dirty="0"/>
                    </a:p>
                  </a:txBody>
                  <a:tcPr/>
                </a:tc>
                <a:tc>
                  <a:txBody>
                    <a:bodyPr/>
                    <a:lstStyle/>
                    <a:p>
                      <a:r>
                        <a:rPr lang="el-GR" sz="1700" dirty="0" smtClean="0"/>
                        <a:t>Μέθοδος χορήγησης</a:t>
                      </a:r>
                      <a:endParaRPr lang="el-GR" sz="1700" dirty="0"/>
                    </a:p>
                  </a:txBody>
                  <a:tcPr/>
                </a:tc>
                <a:tc>
                  <a:txBody>
                    <a:bodyPr/>
                    <a:lstStyle/>
                    <a:p>
                      <a:r>
                        <a:rPr lang="el-GR" sz="1700" dirty="0" smtClean="0"/>
                        <a:t>Έναρξη δράσης</a:t>
                      </a:r>
                      <a:endParaRPr lang="el-GR" sz="1700" dirty="0"/>
                    </a:p>
                  </a:txBody>
                  <a:tcPr/>
                </a:tc>
                <a:tc>
                  <a:txBody>
                    <a:bodyPr/>
                    <a:lstStyle/>
                    <a:p>
                      <a:r>
                        <a:rPr lang="el-GR" sz="1700" dirty="0" smtClean="0"/>
                        <a:t>Διάρκεια </a:t>
                      </a:r>
                      <a:endParaRPr lang="el-GR" sz="1700" dirty="0"/>
                    </a:p>
                  </a:txBody>
                  <a:tcPr/>
                </a:tc>
              </a:tr>
              <a:tr h="370840">
                <a:tc>
                  <a:txBody>
                    <a:bodyPr/>
                    <a:lstStyle/>
                    <a:p>
                      <a:r>
                        <a:rPr lang="el-GR" sz="1700" dirty="0" err="1" smtClean="0"/>
                        <a:t>Υδραλαζίνη</a:t>
                      </a:r>
                      <a:r>
                        <a:rPr lang="el-GR" sz="1700" dirty="0" smtClean="0"/>
                        <a:t> </a:t>
                      </a:r>
                      <a:endParaRPr lang="el-GR" sz="1700" dirty="0"/>
                    </a:p>
                  </a:txBody>
                  <a:tcPr/>
                </a:tc>
                <a:tc>
                  <a:txBody>
                    <a:bodyPr/>
                    <a:lstStyle/>
                    <a:p>
                      <a:r>
                        <a:rPr lang="el-GR" sz="1700" dirty="0" smtClean="0"/>
                        <a:t>10-20 </a:t>
                      </a:r>
                      <a:r>
                        <a:rPr lang="el-GR" sz="1700" dirty="0" err="1" smtClean="0"/>
                        <a:t>χιλ.γρμ</a:t>
                      </a:r>
                      <a:endParaRPr lang="el-GR" sz="1700" dirty="0"/>
                    </a:p>
                  </a:txBody>
                  <a:tcPr/>
                </a:tc>
                <a:tc>
                  <a:txBody>
                    <a:bodyPr/>
                    <a:lstStyle/>
                    <a:p>
                      <a:r>
                        <a:rPr lang="el-GR" sz="1700" dirty="0" smtClean="0"/>
                        <a:t>Ε.Φ ως βώλος (βραδέως)</a:t>
                      </a:r>
                      <a:endParaRPr lang="el-GR" sz="1700" dirty="0"/>
                    </a:p>
                  </a:txBody>
                  <a:tcPr/>
                </a:tc>
                <a:tc>
                  <a:txBody>
                    <a:bodyPr/>
                    <a:lstStyle/>
                    <a:p>
                      <a:r>
                        <a:rPr lang="el-GR" sz="1700" dirty="0" smtClean="0"/>
                        <a:t>5-10 λεπτά</a:t>
                      </a:r>
                      <a:endParaRPr lang="el-GR" sz="1700" dirty="0"/>
                    </a:p>
                  </a:txBody>
                  <a:tcPr/>
                </a:tc>
                <a:tc>
                  <a:txBody>
                    <a:bodyPr/>
                    <a:lstStyle/>
                    <a:p>
                      <a:r>
                        <a:rPr lang="el-GR" sz="1700" dirty="0" smtClean="0"/>
                        <a:t>1-6</a:t>
                      </a:r>
                      <a:r>
                        <a:rPr lang="el-GR" sz="1700" baseline="0" dirty="0" smtClean="0"/>
                        <a:t> ώρες</a:t>
                      </a:r>
                      <a:endParaRPr lang="el-GR" sz="1700" dirty="0"/>
                    </a:p>
                  </a:txBody>
                  <a:tcPr/>
                </a:tc>
              </a:tr>
              <a:tr h="370840">
                <a:tc>
                  <a:txBody>
                    <a:bodyPr/>
                    <a:lstStyle/>
                    <a:p>
                      <a:r>
                        <a:rPr lang="el-GR" sz="1700" dirty="0" err="1" smtClean="0"/>
                        <a:t>Νιτροπρωσσικο</a:t>
                      </a:r>
                      <a:r>
                        <a:rPr lang="en-US" sz="1700" dirty="0" smtClean="0"/>
                        <a:t> Na</a:t>
                      </a:r>
                      <a:endParaRPr lang="el-GR"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10-40 </a:t>
                      </a:r>
                      <a:r>
                        <a:rPr lang="el-GR" sz="1700" dirty="0" err="1" smtClean="0"/>
                        <a:t>χιλ.γρμ</a:t>
                      </a:r>
                      <a:endParaRPr lang="el-GR" sz="17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50-400 χιλ.γρμ/1</a:t>
                      </a:r>
                    </a:p>
                  </a:txBody>
                  <a:tcPr/>
                </a:tc>
                <a:tc>
                  <a:txBody>
                    <a:bodyPr/>
                    <a:lstStyle/>
                    <a:p>
                      <a:r>
                        <a:rPr lang="el-GR" sz="1700" dirty="0" smtClean="0"/>
                        <a:t>Ε.Μ</a:t>
                      </a:r>
                    </a:p>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Ε.Φ </a:t>
                      </a:r>
                      <a:r>
                        <a:rPr lang="el-GR" sz="1700" dirty="0" err="1" smtClean="0"/>
                        <a:t>έγχυσις</a:t>
                      </a:r>
                      <a:r>
                        <a:rPr lang="el-GR" sz="1700" dirty="0" smtClean="0"/>
                        <a:t> ρυθμιζόμενη με το ύψος της Α.Π</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20-30 λεπτά</a:t>
                      </a:r>
                    </a:p>
                    <a:p>
                      <a:r>
                        <a:rPr lang="el-GR" sz="1700" dirty="0" smtClean="0"/>
                        <a:t>άμεσος</a:t>
                      </a:r>
                      <a:endParaRPr lang="el-GR"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1-6</a:t>
                      </a:r>
                      <a:r>
                        <a:rPr lang="el-GR" sz="1700" baseline="0" dirty="0" smtClean="0"/>
                        <a:t> ώρες</a:t>
                      </a:r>
                      <a:endParaRPr lang="el-GR" sz="17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1-5 λεπτά</a:t>
                      </a:r>
                    </a:p>
                    <a:p>
                      <a:endParaRPr lang="el-GR" sz="1700" dirty="0"/>
                    </a:p>
                  </a:txBody>
                  <a:tcPr/>
                </a:tc>
              </a:tr>
              <a:tr h="392648">
                <a:tc>
                  <a:txBody>
                    <a:bodyPr/>
                    <a:lstStyle/>
                    <a:p>
                      <a:r>
                        <a:rPr lang="el-GR" sz="1700" dirty="0" err="1" smtClean="0"/>
                        <a:t>Πραζοσίνη</a:t>
                      </a:r>
                      <a:endParaRPr lang="el-GR" sz="1700" dirty="0"/>
                    </a:p>
                  </a:txBody>
                  <a:tcPr/>
                </a:tc>
                <a:tc>
                  <a:txBody>
                    <a:bodyPr/>
                    <a:lstStyle/>
                    <a:p>
                      <a:r>
                        <a:rPr lang="el-GR" sz="1700" dirty="0" smtClean="0"/>
                        <a:t>100-300 </a:t>
                      </a:r>
                      <a:r>
                        <a:rPr lang="el-GR" sz="1700" dirty="0" err="1" smtClean="0"/>
                        <a:t>χιλ.γρμ</a:t>
                      </a:r>
                      <a:endParaRPr lang="el-GR"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Ε.Φ ως βώλος </a:t>
                      </a:r>
                    </a:p>
                  </a:txBody>
                  <a:tcPr/>
                </a:tc>
                <a:tc>
                  <a:txBody>
                    <a:bodyPr/>
                    <a:lstStyle/>
                    <a:p>
                      <a:r>
                        <a:rPr lang="el-GR" sz="1700" dirty="0" smtClean="0"/>
                        <a:t>1-5 λεπτά</a:t>
                      </a:r>
                      <a:endParaRPr lang="el-GR" sz="1700" dirty="0"/>
                    </a:p>
                  </a:txBody>
                  <a:tcPr/>
                </a:tc>
                <a:tc>
                  <a:txBody>
                    <a:bodyPr/>
                    <a:lstStyle/>
                    <a:p>
                      <a:r>
                        <a:rPr lang="el-GR" sz="1700" dirty="0" smtClean="0"/>
                        <a:t>3-12 ώρες</a:t>
                      </a:r>
                      <a:endParaRPr lang="el-GR" sz="1700" dirty="0"/>
                    </a:p>
                  </a:txBody>
                  <a:tcPr/>
                </a:tc>
              </a:tr>
              <a:tr h="370840">
                <a:tc>
                  <a:txBody>
                    <a:bodyPr/>
                    <a:lstStyle/>
                    <a:p>
                      <a:r>
                        <a:rPr lang="el-GR" sz="1700" dirty="0" err="1" smtClean="0"/>
                        <a:t>Λαμπεταλόλη</a:t>
                      </a:r>
                      <a:r>
                        <a:rPr lang="el-GR" sz="1700" dirty="0" smtClean="0"/>
                        <a:t> </a:t>
                      </a:r>
                      <a:endParaRPr lang="el-GR"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100-300 </a:t>
                      </a:r>
                      <a:r>
                        <a:rPr lang="el-GR" sz="1700" dirty="0" err="1" smtClean="0"/>
                        <a:t>χιλ.γρμ</a:t>
                      </a:r>
                      <a:endParaRPr lang="el-GR" sz="1700" dirty="0" smtClean="0"/>
                    </a:p>
                  </a:txBody>
                  <a:tcPr/>
                </a:tc>
                <a:tc>
                  <a:txBody>
                    <a:bodyPr/>
                    <a:lstStyle/>
                    <a:p>
                      <a:r>
                        <a:rPr lang="el-GR" sz="1700" dirty="0" smtClean="0"/>
                        <a:t>Ε.Φ ως βώλος </a:t>
                      </a:r>
                      <a:endParaRPr lang="el-GR" sz="1700" dirty="0"/>
                    </a:p>
                  </a:txBody>
                  <a:tcPr/>
                </a:tc>
                <a:tc>
                  <a:txBody>
                    <a:bodyPr/>
                    <a:lstStyle/>
                    <a:p>
                      <a:r>
                        <a:rPr lang="el-GR" sz="1700" dirty="0" smtClean="0"/>
                        <a:t>2-3 ώρες</a:t>
                      </a:r>
                      <a:endParaRPr lang="el-GR"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2-8 ώρες</a:t>
                      </a:r>
                    </a:p>
                  </a:txBody>
                  <a:tcPr/>
                </a:tc>
              </a:tr>
              <a:tr h="370840">
                <a:tc>
                  <a:txBody>
                    <a:bodyPr/>
                    <a:lstStyle/>
                    <a:p>
                      <a:r>
                        <a:rPr lang="el-GR" sz="1700" dirty="0" err="1" smtClean="0"/>
                        <a:t>Μεθυλντόπα</a:t>
                      </a:r>
                      <a:r>
                        <a:rPr lang="el-GR" sz="1700" dirty="0" smtClean="0"/>
                        <a:t> </a:t>
                      </a:r>
                      <a:endParaRPr lang="el-GR"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240-400 </a:t>
                      </a:r>
                      <a:r>
                        <a:rPr lang="el-GR" sz="1700" dirty="0" err="1" smtClean="0"/>
                        <a:t>χιλ.γρμ</a:t>
                      </a:r>
                      <a:endParaRPr lang="el-GR" sz="1700" dirty="0" smtClean="0"/>
                    </a:p>
                  </a:txBody>
                  <a:tcPr/>
                </a:tc>
                <a:tc>
                  <a:txBody>
                    <a:bodyPr/>
                    <a:lstStyle/>
                    <a:p>
                      <a:r>
                        <a:rPr lang="el-GR" sz="1700" dirty="0" smtClean="0"/>
                        <a:t>Ε.Φ ως βώλος </a:t>
                      </a:r>
                      <a:endParaRPr lang="el-GR" sz="1700" dirty="0"/>
                    </a:p>
                  </a:txBody>
                  <a:tcPr/>
                </a:tc>
                <a:tc>
                  <a:txBody>
                    <a:bodyPr/>
                    <a:lstStyle/>
                    <a:p>
                      <a:r>
                        <a:rPr lang="el-GR" sz="1700" dirty="0" smtClean="0"/>
                        <a:t>2-3 ώρες</a:t>
                      </a:r>
                      <a:endParaRPr lang="el-GR"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2-8 ώρες</a:t>
                      </a:r>
                    </a:p>
                  </a:txBody>
                  <a:tcPr/>
                </a:tc>
              </a:tr>
              <a:tr h="370840">
                <a:tc>
                  <a:txBody>
                    <a:bodyPr/>
                    <a:lstStyle/>
                    <a:p>
                      <a:r>
                        <a:rPr lang="el-GR" sz="1700" dirty="0" smtClean="0"/>
                        <a:t>Νιτρογλυκερίνη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10-20 </a:t>
                      </a:r>
                      <a:r>
                        <a:rPr lang="el-GR" sz="1700" dirty="0" err="1" smtClean="0"/>
                        <a:t>χιλ.γρμ</a:t>
                      </a:r>
                      <a:endParaRPr lang="el-GR" sz="17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Ε.Φ </a:t>
                      </a:r>
                      <a:r>
                        <a:rPr lang="el-GR" sz="1700" dirty="0" err="1" smtClean="0"/>
                        <a:t>έγχυσις</a:t>
                      </a:r>
                      <a:r>
                        <a:rPr lang="el-GR" sz="1700" dirty="0" smtClean="0"/>
                        <a:t>  ανά 3-5 λεπτά </a:t>
                      </a:r>
                      <a:r>
                        <a:rPr lang="el-GR" sz="1700" dirty="0" err="1" smtClean="0"/>
                        <a:t>δόσις</a:t>
                      </a:r>
                      <a:r>
                        <a:rPr lang="el-GR" sz="1700" dirty="0" smtClean="0"/>
                        <a:t> 5-10 χιλ.γρμ/1</a:t>
                      </a:r>
                    </a:p>
                  </a:txBody>
                  <a:tcPr/>
                </a:tc>
                <a:tc>
                  <a:txBody>
                    <a:bodyPr/>
                    <a:lstStyle/>
                    <a:p>
                      <a:r>
                        <a:rPr lang="el-GR" sz="1700" dirty="0" smtClean="0"/>
                        <a:t>άμεσος</a:t>
                      </a:r>
                      <a:endParaRPr lang="el-GR"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1-5 λεπτά</a:t>
                      </a:r>
                    </a:p>
                    <a:p>
                      <a:endParaRPr lang="el-GR" sz="1700" dirty="0"/>
                    </a:p>
                  </a:txBody>
                  <a:tcPr/>
                </a:tc>
              </a:tr>
              <a:tr h="370840">
                <a:tc>
                  <a:txBody>
                    <a:bodyPr/>
                    <a:lstStyle/>
                    <a:p>
                      <a:r>
                        <a:rPr lang="el-GR" sz="1700" dirty="0" err="1" smtClean="0"/>
                        <a:t>Κλονιδίνη</a:t>
                      </a:r>
                      <a:r>
                        <a:rPr lang="el-GR" sz="1700" dirty="0" smtClean="0"/>
                        <a:t>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0,15 </a:t>
                      </a:r>
                      <a:r>
                        <a:rPr lang="el-GR" sz="1700" dirty="0" err="1" smtClean="0"/>
                        <a:t>χιλ.γρμ</a:t>
                      </a:r>
                      <a:endParaRPr lang="el-GR" sz="1700" dirty="0" smtClean="0"/>
                    </a:p>
                  </a:txBody>
                  <a:tcPr/>
                </a:tc>
                <a:tc>
                  <a:txBody>
                    <a:bodyPr/>
                    <a:lstStyle/>
                    <a:p>
                      <a:r>
                        <a:rPr lang="el-GR" sz="1700" dirty="0" smtClean="0"/>
                        <a:t>Ε.Φ βραδέως</a:t>
                      </a:r>
                    </a:p>
                    <a:p>
                      <a:r>
                        <a:rPr lang="el-GR" sz="1700" dirty="0" smtClean="0"/>
                        <a:t>Ε.Μ</a:t>
                      </a:r>
                      <a:endParaRPr lang="el-GR" sz="1700" dirty="0"/>
                    </a:p>
                  </a:txBody>
                  <a:tcPr/>
                </a:tc>
                <a:tc>
                  <a:txBody>
                    <a:bodyPr/>
                    <a:lstStyle/>
                    <a:p>
                      <a:r>
                        <a:rPr lang="el-GR" sz="1700" dirty="0" smtClean="0"/>
                        <a:t>2-3 λεπτά</a:t>
                      </a:r>
                    </a:p>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20-45 λεπτά</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6-8 ώρες</a:t>
                      </a:r>
                    </a:p>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6-8 ώρες</a:t>
                      </a:r>
                    </a:p>
                  </a:txBody>
                  <a:tcPr/>
                </a:tc>
              </a:tr>
              <a:tr h="370840">
                <a:tc>
                  <a:txBody>
                    <a:bodyPr/>
                    <a:lstStyle/>
                    <a:p>
                      <a:r>
                        <a:rPr lang="el-GR" sz="1700" dirty="0" err="1" smtClean="0"/>
                        <a:t>Ρεζερπίνη</a:t>
                      </a:r>
                      <a:endParaRPr lang="el-GR"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1-2,5 </a:t>
                      </a:r>
                      <a:r>
                        <a:rPr lang="el-GR" sz="1700" dirty="0" err="1" smtClean="0"/>
                        <a:t>χιλ.γρμ</a:t>
                      </a:r>
                      <a:endParaRPr lang="el-GR" sz="1700" dirty="0" smtClean="0"/>
                    </a:p>
                  </a:txBody>
                  <a:tcPr/>
                </a:tc>
                <a:tc>
                  <a:txBody>
                    <a:bodyPr/>
                    <a:lstStyle/>
                    <a:p>
                      <a:r>
                        <a:rPr lang="el-GR" sz="1700" dirty="0" smtClean="0"/>
                        <a:t>Ε.Μ</a:t>
                      </a:r>
                      <a:endParaRPr lang="el-GR" sz="1700" dirty="0"/>
                    </a:p>
                  </a:txBody>
                  <a:tcPr/>
                </a:tc>
                <a:tc>
                  <a:txBody>
                    <a:bodyPr/>
                    <a:lstStyle/>
                    <a:p>
                      <a:r>
                        <a:rPr lang="el-GR" sz="1700" dirty="0" smtClean="0"/>
                        <a:t>2-3 ώρες</a:t>
                      </a:r>
                      <a:endParaRPr lang="el-GR"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3-8 ώρες</a:t>
                      </a:r>
                    </a:p>
                  </a:txBody>
                  <a:tcPr/>
                </a:tc>
              </a:tr>
              <a:tr h="370840">
                <a:tc>
                  <a:txBody>
                    <a:bodyPr/>
                    <a:lstStyle/>
                    <a:p>
                      <a:r>
                        <a:rPr lang="el-GR" sz="1700" dirty="0" err="1" smtClean="0"/>
                        <a:t>Φουροσεμίδη</a:t>
                      </a:r>
                      <a:endParaRPr lang="el-GR"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40-80 </a:t>
                      </a:r>
                      <a:r>
                        <a:rPr lang="el-GR" sz="1700" dirty="0" err="1" smtClean="0"/>
                        <a:t>χιλ.γρμ</a:t>
                      </a:r>
                      <a:endParaRPr lang="el-GR" sz="1700" dirty="0" smtClean="0"/>
                    </a:p>
                  </a:txBody>
                  <a:tcPr/>
                </a:tc>
                <a:tc>
                  <a:txBody>
                    <a:bodyPr/>
                    <a:lstStyle/>
                    <a:p>
                      <a:r>
                        <a:rPr lang="el-GR" sz="1700" dirty="0" smtClean="0"/>
                        <a:t>Ε.Φ ταχέως</a:t>
                      </a:r>
                      <a:endParaRPr lang="el-GR" sz="1700" dirty="0"/>
                    </a:p>
                  </a:txBody>
                  <a:tcPr/>
                </a:tc>
                <a:tc>
                  <a:txBody>
                    <a:bodyPr/>
                    <a:lstStyle/>
                    <a:p>
                      <a:r>
                        <a:rPr lang="el-GR" sz="1700" dirty="0" smtClean="0"/>
                        <a:t>15-60</a:t>
                      </a:r>
                      <a:r>
                        <a:rPr lang="el-GR" sz="1700" baseline="0" dirty="0" smtClean="0"/>
                        <a:t> λεπτά</a:t>
                      </a:r>
                      <a:endParaRPr lang="el-GR"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2-12 ώρες</a:t>
                      </a:r>
                    </a:p>
                  </a:txBody>
                  <a:tcPr/>
                </a:tc>
              </a:tr>
              <a:tr h="370840">
                <a:tc>
                  <a:txBody>
                    <a:bodyPr/>
                    <a:lstStyle/>
                    <a:p>
                      <a:r>
                        <a:rPr lang="el-GR" sz="1700" dirty="0" err="1" smtClean="0"/>
                        <a:t>Μπουμετανίδη</a:t>
                      </a:r>
                      <a:r>
                        <a:rPr lang="el-GR" sz="1700" dirty="0" smtClean="0"/>
                        <a:t> </a:t>
                      </a:r>
                      <a:endParaRPr lang="el-GR" sz="17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0,5-1 </a:t>
                      </a:r>
                      <a:r>
                        <a:rPr lang="el-GR" sz="1700" dirty="0" err="1" smtClean="0"/>
                        <a:t>χιλ.γρμ</a:t>
                      </a:r>
                      <a:endParaRPr lang="el-GR" sz="17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Ε.Φ ταχέως</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15-60</a:t>
                      </a:r>
                      <a:r>
                        <a:rPr lang="el-GR" sz="1700" baseline="0" dirty="0" smtClean="0"/>
                        <a:t> λεπτά</a:t>
                      </a:r>
                      <a:endParaRPr lang="el-GR" sz="17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700" dirty="0" smtClean="0"/>
                        <a:t>2-12 ώρες</a:t>
                      </a:r>
                    </a:p>
                  </a:txBody>
                  <a:tcPr/>
                </a:tc>
              </a:tr>
            </a:tbl>
          </a:graphicData>
        </a:graphic>
      </p:graphicFrame>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pPr>
                <a:defRPr/>
              </a:pPr>
              <a:t>80</a:t>
            </a:fld>
            <a:endParaRPr lang="el-GR"/>
          </a:p>
        </p:txBody>
      </p:sp>
    </p:spTree>
    <p:extLst>
      <p:ext uri="{BB962C8B-B14F-4D97-AF65-F5344CB8AC3E}">
        <p14:creationId xmlns:p14="http://schemas.microsoft.com/office/powerpoint/2010/main" val="386508763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smtClean="0"/>
              <a:t>Θεραπεία των επειγουσών καταστάσεων</a:t>
            </a:r>
            <a:br>
              <a:rPr lang="el-GR" sz="4400" dirty="0" smtClean="0"/>
            </a:br>
            <a:r>
              <a:rPr lang="el-GR" sz="4400" dirty="0" smtClean="0"/>
              <a:t>της αρτηριακής πίεσης </a:t>
            </a:r>
            <a:r>
              <a:rPr lang="el-GR" sz="3600" b="0" dirty="0" smtClean="0"/>
              <a:t>(1 από 2)</a:t>
            </a:r>
            <a:endParaRPr lang="el-GR" sz="3600" b="0" dirty="0"/>
          </a:p>
        </p:txBody>
      </p:sp>
      <p:sp>
        <p:nvSpPr>
          <p:cNvPr id="3" name="Θέση περιεχομένου 2"/>
          <p:cNvSpPr>
            <a:spLocks noGrp="1"/>
          </p:cNvSpPr>
          <p:nvPr>
            <p:ph idx="1"/>
          </p:nvPr>
        </p:nvSpPr>
        <p:spPr/>
        <p:txBody>
          <a:bodyPr>
            <a:normAutofit lnSpcReduction="10000"/>
          </a:bodyPr>
          <a:lstStyle/>
          <a:p>
            <a:r>
              <a:rPr lang="el-GR" b="1" dirty="0">
                <a:solidFill>
                  <a:srgbClr val="820000"/>
                </a:solidFill>
              </a:rPr>
              <a:t>Φάση I.</a:t>
            </a:r>
            <a:r>
              <a:rPr lang="el-GR" dirty="0"/>
              <a:t> Υψηλή πίεση, χωρίς συμπτώματα και χωρίς λευκωματουρία ή αλλοιώσεις βυθού μέχρι του δευτέρου σταδίου.</a:t>
            </a:r>
          </a:p>
          <a:p>
            <a:pPr marL="0" indent="0">
              <a:buNone/>
            </a:pPr>
            <a:r>
              <a:rPr lang="el-GR" b="1" dirty="0">
                <a:solidFill>
                  <a:srgbClr val="820000"/>
                </a:solidFill>
              </a:rPr>
              <a:t>Θεραπεία:</a:t>
            </a:r>
            <a:r>
              <a:rPr lang="el-GR" dirty="0"/>
              <a:t> αποστολή του ασθενούς στο νοσοκομείο. Παραμονή στο εξωτερικό ιατρείο επειγόντων. Εφαρμογή επείγουσας θεραπείας με φάρμακα από του στόματος και στενή παρακολούθηση.</a:t>
            </a:r>
          </a:p>
          <a:p>
            <a:r>
              <a:rPr lang="el-GR" b="1" dirty="0">
                <a:solidFill>
                  <a:srgbClr val="820000"/>
                </a:solidFill>
              </a:rPr>
              <a:t>Φάση II. </a:t>
            </a:r>
            <a:r>
              <a:rPr lang="el-GR" dirty="0"/>
              <a:t>Υψηλή πίεση. Μερικά ήπια συμπτώματα. Λευκωματουρία. Αλλοιώσεις βυθού άνω του δευτέρου σταδίου.</a:t>
            </a:r>
          </a:p>
          <a:p>
            <a:pPr marL="0" indent="0">
              <a:buNone/>
            </a:pPr>
            <a:r>
              <a:rPr lang="el-GR" b="1" dirty="0">
                <a:solidFill>
                  <a:srgbClr val="820000"/>
                </a:solidFill>
              </a:rPr>
              <a:t>Θεραπεία:</a:t>
            </a:r>
            <a:r>
              <a:rPr lang="el-GR" dirty="0"/>
              <a:t> αποστολή στο νοσοκομείο, έναρξη θεραπείας από το στόμα. Εάν δεν ρυθμιστεί η πίεση εντός ωρών, εφαρμόζεται παρεντερική αγωγή.</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81</a:t>
            </a:fld>
            <a:endParaRPr lang="el-GR"/>
          </a:p>
        </p:txBody>
      </p:sp>
    </p:spTree>
    <p:extLst>
      <p:ext uri="{BB962C8B-B14F-4D97-AF65-F5344CB8AC3E}">
        <p14:creationId xmlns:p14="http://schemas.microsoft.com/office/powerpoint/2010/main" val="287977014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Θεραπεία των επειγουσών καταστάσεων</a:t>
            </a:r>
            <a:br>
              <a:rPr lang="el-GR" sz="4400" dirty="0"/>
            </a:br>
            <a:r>
              <a:rPr lang="el-GR" sz="4400" dirty="0"/>
              <a:t>της αρτηριακής πίεσης </a:t>
            </a:r>
            <a:r>
              <a:rPr lang="el-GR" sz="3600" b="0" dirty="0" smtClean="0"/>
              <a:t>(2 </a:t>
            </a:r>
            <a:r>
              <a:rPr lang="el-GR" sz="3600" b="0" dirty="0"/>
              <a:t>από 2)</a:t>
            </a:r>
            <a:endParaRPr lang="el-GR" sz="3600" dirty="0"/>
          </a:p>
        </p:txBody>
      </p:sp>
      <p:sp>
        <p:nvSpPr>
          <p:cNvPr id="3" name="Θέση περιεχομένου 2"/>
          <p:cNvSpPr>
            <a:spLocks noGrp="1"/>
          </p:cNvSpPr>
          <p:nvPr>
            <p:ph idx="1"/>
          </p:nvPr>
        </p:nvSpPr>
        <p:spPr>
          <a:xfrm>
            <a:off x="457200" y="1556792"/>
            <a:ext cx="8229600" cy="4680520"/>
          </a:xfrm>
        </p:spPr>
        <p:txBody>
          <a:bodyPr/>
          <a:lstStyle/>
          <a:p>
            <a:r>
              <a:rPr lang="el-GR" b="1" dirty="0">
                <a:solidFill>
                  <a:srgbClr val="820000"/>
                </a:solidFill>
              </a:rPr>
              <a:t>Φάση III. </a:t>
            </a:r>
            <a:r>
              <a:rPr lang="el-GR" dirty="0"/>
              <a:t>Υψηλή πίεση, σοβαρά συμπτώματα, λευκωματουρία, </a:t>
            </a:r>
            <a:r>
              <a:rPr lang="el-GR" dirty="0" err="1"/>
              <a:t>αμφιβληστροειδοπάθεια</a:t>
            </a:r>
            <a:r>
              <a:rPr lang="el-GR" dirty="0"/>
              <a:t> 3ου – 4ου σταδίου.</a:t>
            </a:r>
          </a:p>
          <a:p>
            <a:pPr marL="0" indent="0">
              <a:buNone/>
            </a:pPr>
            <a:r>
              <a:rPr lang="el-GR" b="1" dirty="0">
                <a:solidFill>
                  <a:srgbClr val="820000"/>
                </a:solidFill>
              </a:rPr>
              <a:t>Θεραπεία:</a:t>
            </a:r>
            <a:r>
              <a:rPr lang="el-GR" dirty="0"/>
              <a:t> εισαγωγή σε μονάδα εντατικής θεραπείας. Έναρξη επείγουσας θεραπείας παρεντερικά.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82</a:t>
            </a:fld>
            <a:endParaRPr lang="el-GR"/>
          </a:p>
        </p:txBody>
      </p:sp>
    </p:spTree>
    <p:extLst>
      <p:ext uri="{BB962C8B-B14F-4D97-AF65-F5344CB8AC3E}">
        <p14:creationId xmlns:p14="http://schemas.microsoft.com/office/powerpoint/2010/main" val="130999123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Nurse –Managed Hypertension Clinics</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a:t>Η διαχείριση των ασθενών με υπέρταση από νοσηλευτές είναι αποτελεσματική για τον έλεγχο της αρτηριακής πίεσης</a:t>
            </a:r>
          </a:p>
          <a:p>
            <a:pPr marL="0" indent="0">
              <a:buNone/>
            </a:pPr>
            <a:r>
              <a:rPr lang="el-GR" dirty="0"/>
              <a:t>Περιλαμβάνει: </a:t>
            </a:r>
          </a:p>
          <a:p>
            <a:r>
              <a:rPr lang="el-GR" dirty="0"/>
              <a:t>συμβουλές για τη μέτρηση της ΑΠ στο σπίτι,</a:t>
            </a:r>
          </a:p>
          <a:p>
            <a:r>
              <a:rPr lang="el-GR" dirty="0"/>
              <a:t>τήρηση της θεραπευτικής αγωγής, </a:t>
            </a:r>
          </a:p>
          <a:p>
            <a:r>
              <a:rPr lang="el-GR" dirty="0"/>
              <a:t>αναγνώριση των παρενεργειών της θεραπείας,</a:t>
            </a:r>
          </a:p>
          <a:p>
            <a:r>
              <a:rPr lang="el-GR" dirty="0"/>
              <a:t>τηλεφωνικό </a:t>
            </a:r>
            <a:r>
              <a:rPr lang="el-GR" dirty="0" smtClean="0"/>
              <a:t>επανέλεγχο.</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83</a:t>
            </a:fld>
            <a:endParaRPr lang="el-GR"/>
          </a:p>
        </p:txBody>
      </p:sp>
    </p:spTree>
    <p:extLst>
      <p:ext uri="{BB962C8B-B14F-4D97-AF65-F5344CB8AC3E}">
        <p14:creationId xmlns:p14="http://schemas.microsoft.com/office/powerpoint/2010/main" val="17406565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Νοσηλευτικές ευθύνες</a:t>
            </a:r>
            <a:endParaRPr lang="el-GR" dirty="0"/>
          </a:p>
        </p:txBody>
      </p:sp>
      <p:sp>
        <p:nvSpPr>
          <p:cNvPr id="3" name="Θέση περιεχομένου 2"/>
          <p:cNvSpPr>
            <a:spLocks noGrp="1"/>
          </p:cNvSpPr>
          <p:nvPr>
            <p:ph idx="1"/>
          </p:nvPr>
        </p:nvSpPr>
        <p:spPr>
          <a:xfrm>
            <a:off x="457200" y="1628800"/>
            <a:ext cx="8229600" cy="4608512"/>
          </a:xfrm>
        </p:spPr>
        <p:txBody>
          <a:bodyPr/>
          <a:lstStyle/>
          <a:p>
            <a:pPr marL="457200" indent="-457200">
              <a:buFont typeface="+mj-lt"/>
              <a:buAutoNum type="arabicPeriod"/>
            </a:pPr>
            <a:r>
              <a:rPr lang="el-GR" dirty="0"/>
              <a:t>Αναποτελεσματική διατήρηση </a:t>
            </a:r>
            <a:r>
              <a:rPr lang="el-GR" dirty="0" smtClean="0"/>
              <a:t>υγείας,</a:t>
            </a:r>
            <a:endParaRPr lang="el-GR" dirty="0"/>
          </a:p>
          <a:p>
            <a:pPr marL="457200" indent="-457200">
              <a:buFont typeface="+mj-lt"/>
              <a:buAutoNum type="arabicPeriod"/>
            </a:pPr>
            <a:r>
              <a:rPr lang="el-GR" dirty="0"/>
              <a:t>Κίνδυνος Μη </a:t>
            </a:r>
            <a:r>
              <a:rPr lang="el-GR" dirty="0" smtClean="0"/>
              <a:t>συμμόρφωσης,</a:t>
            </a:r>
            <a:endParaRPr lang="el-GR" dirty="0"/>
          </a:p>
          <a:p>
            <a:pPr marL="457200" indent="-457200">
              <a:buFont typeface="+mj-lt"/>
              <a:buAutoNum type="arabicPeriod"/>
            </a:pPr>
            <a:r>
              <a:rPr lang="el-GR" dirty="0"/>
              <a:t>Διαταραχές της θρέψης: Πρόσληψη μεγαλύτερη των αναγκών του </a:t>
            </a:r>
            <a:r>
              <a:rPr lang="el-GR" dirty="0" smtClean="0"/>
              <a:t>οργανισμού,</a:t>
            </a:r>
            <a:endParaRPr lang="el-GR" dirty="0"/>
          </a:p>
          <a:p>
            <a:pPr marL="457200" indent="-457200">
              <a:buFont typeface="+mj-lt"/>
              <a:buAutoNum type="arabicPeriod"/>
            </a:pPr>
            <a:r>
              <a:rPr lang="el-GR" dirty="0"/>
              <a:t>Περίσσεια όγκου </a:t>
            </a:r>
            <a:r>
              <a:rPr lang="el-GR" dirty="0" smtClean="0"/>
              <a:t>υγρών,</a:t>
            </a:r>
            <a:endParaRPr lang="el-GR" dirty="0"/>
          </a:p>
          <a:p>
            <a:pPr marL="457200" indent="-457200">
              <a:buFont typeface="+mj-lt"/>
              <a:buAutoNum type="arabicPeriod"/>
            </a:pPr>
            <a:r>
              <a:rPr lang="el-GR" dirty="0"/>
              <a:t>Ανάγκη φροντίδας </a:t>
            </a:r>
            <a:r>
              <a:rPr lang="el-GR" dirty="0" smtClean="0"/>
              <a:t>κατοίκων.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84</a:t>
            </a:fld>
            <a:endParaRPr lang="el-GR"/>
          </a:p>
        </p:txBody>
      </p:sp>
    </p:spTree>
    <p:extLst>
      <p:ext uri="{BB962C8B-B14F-4D97-AF65-F5344CB8AC3E}">
        <p14:creationId xmlns:p14="http://schemas.microsoft.com/office/powerpoint/2010/main" val="186874967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Νοσηλευτική προσέγγιση</a:t>
            </a:r>
            <a:endParaRPr lang="el-GR" sz="3200" b="0" dirty="0"/>
          </a:p>
        </p:txBody>
      </p:sp>
      <p:sp>
        <p:nvSpPr>
          <p:cNvPr id="3" name="Θέση περιεχομένου 2"/>
          <p:cNvSpPr>
            <a:spLocks noGrp="1"/>
          </p:cNvSpPr>
          <p:nvPr>
            <p:ph idx="1"/>
          </p:nvPr>
        </p:nvSpPr>
        <p:spPr>
          <a:xfrm>
            <a:off x="457200" y="1196752"/>
            <a:ext cx="8229600" cy="5256584"/>
          </a:xfrm>
        </p:spPr>
        <p:txBody>
          <a:bodyPr>
            <a:normAutofit lnSpcReduction="10000"/>
          </a:bodyPr>
          <a:lstStyle/>
          <a:p>
            <a:r>
              <a:rPr lang="el-GR" dirty="0"/>
              <a:t>Αξιολογούμε και αναφέρουμε σημεία και συμπτώματα αρτηριακής υπέρτασης.</a:t>
            </a:r>
          </a:p>
          <a:p>
            <a:r>
              <a:rPr lang="el-GR" dirty="0"/>
              <a:t> Εφαρμόζουμε μέτρα κατά της υπέρτασης: </a:t>
            </a:r>
          </a:p>
          <a:p>
            <a:pPr marL="457200" indent="-457200">
              <a:buFont typeface="+mj-lt"/>
              <a:buAutoNum type="alphaLcParenR"/>
            </a:pPr>
            <a:r>
              <a:rPr lang="el-GR" dirty="0" smtClean="0"/>
              <a:t>μέτρα </a:t>
            </a:r>
            <a:r>
              <a:rPr lang="el-GR" dirty="0"/>
              <a:t>για τη μείωση της περίσσειας του όγκου υγρών και για την πρόληψη ή την αντιμετώπιση της </a:t>
            </a:r>
            <a:r>
              <a:rPr lang="el-GR" dirty="0" err="1" smtClean="0"/>
              <a:t>υπερνατριαιμίας</a:t>
            </a:r>
            <a:r>
              <a:rPr lang="el-GR" dirty="0" smtClean="0"/>
              <a:t>, </a:t>
            </a:r>
            <a:endParaRPr lang="el-GR" dirty="0"/>
          </a:p>
          <a:p>
            <a:pPr marL="457200" indent="-457200">
              <a:buFont typeface="+mj-lt"/>
              <a:buAutoNum type="alphaLcParenR"/>
            </a:pPr>
            <a:r>
              <a:rPr lang="el-GR" dirty="0" smtClean="0"/>
              <a:t>μέτρα </a:t>
            </a:r>
            <a:r>
              <a:rPr lang="el-GR" dirty="0"/>
              <a:t>για τη μείωση του φόβου και του </a:t>
            </a:r>
            <a:r>
              <a:rPr lang="el-GR" dirty="0" smtClean="0"/>
              <a:t>άγχους, </a:t>
            </a:r>
            <a:endParaRPr lang="el-GR" dirty="0"/>
          </a:p>
          <a:p>
            <a:pPr marL="457200" indent="-457200">
              <a:buFont typeface="+mj-lt"/>
              <a:buAutoNum type="alphaLcParenR"/>
            </a:pPr>
            <a:r>
              <a:rPr lang="el-GR" dirty="0" smtClean="0"/>
              <a:t>χορηγούμαι </a:t>
            </a:r>
            <a:r>
              <a:rPr lang="el-GR" dirty="0" err="1" smtClean="0"/>
              <a:t>αντιϋπερτασικά</a:t>
            </a:r>
            <a:r>
              <a:rPr lang="el-GR" dirty="0" smtClean="0"/>
              <a:t>,</a:t>
            </a:r>
            <a:endParaRPr lang="el-GR" dirty="0"/>
          </a:p>
          <a:p>
            <a:r>
              <a:rPr lang="el-GR" dirty="0"/>
              <a:t>Αποθαρρύνουμε τον ασθενή από τη λήψη υγρών πλούσιων σε </a:t>
            </a:r>
            <a:r>
              <a:rPr lang="el-GR" dirty="0" smtClean="0"/>
              <a:t>καφεΐνη,</a:t>
            </a:r>
            <a:endParaRPr lang="el-GR" dirty="0"/>
          </a:p>
          <a:p>
            <a:r>
              <a:rPr lang="el-GR" dirty="0"/>
              <a:t>Αποθαρρύνουμε το </a:t>
            </a:r>
            <a:r>
              <a:rPr lang="el-GR" dirty="0" smtClean="0"/>
              <a:t>κάπνισμα,</a:t>
            </a:r>
            <a:endParaRPr lang="el-GR" dirty="0"/>
          </a:p>
          <a:p>
            <a:r>
              <a:rPr lang="el-GR" dirty="0"/>
              <a:t>Διατηρούμε τους διαιτητικούς περιορισμούς για τον περιορισμό της κατακράτησης </a:t>
            </a:r>
            <a:r>
              <a:rPr lang="el-GR" dirty="0" smtClean="0"/>
              <a:t>υγρών, </a:t>
            </a:r>
            <a:r>
              <a:rPr lang="el-GR" b="1" dirty="0" smtClean="0"/>
              <a:t>Όχι </a:t>
            </a:r>
            <a:r>
              <a:rPr lang="el-GR" b="1" dirty="0" err="1" smtClean="0"/>
              <a:t>αλατι</a:t>
            </a:r>
            <a:r>
              <a:rPr lang="el-GR" b="1" dirty="0" smtClean="0"/>
              <a:t>.</a:t>
            </a:r>
            <a:endParaRPr lang="el-GR" b="1"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85</a:t>
            </a:fld>
            <a:endParaRPr lang="el-GR"/>
          </a:p>
        </p:txBody>
      </p:sp>
    </p:spTree>
    <p:extLst>
      <p:ext uri="{BB962C8B-B14F-4D97-AF65-F5344CB8AC3E}">
        <p14:creationId xmlns:p14="http://schemas.microsoft.com/office/powerpoint/2010/main" val="372543102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a:t>Νοσηλευτική φροντίδα για ανακούφιση της κεφαλαλγίας</a:t>
            </a:r>
          </a:p>
        </p:txBody>
      </p:sp>
      <p:sp>
        <p:nvSpPr>
          <p:cNvPr id="3" name="Θέση περιεχομένου 2"/>
          <p:cNvSpPr>
            <a:spLocks noGrp="1"/>
          </p:cNvSpPr>
          <p:nvPr>
            <p:ph idx="1"/>
          </p:nvPr>
        </p:nvSpPr>
        <p:spPr/>
        <p:txBody>
          <a:bodyPr>
            <a:normAutofit fontScale="92500"/>
          </a:bodyPr>
          <a:lstStyle/>
          <a:p>
            <a:r>
              <a:rPr lang="el-GR" dirty="0"/>
              <a:t>Αξιολογούμε τα μη λεκτικά σημεία πόνου (π.χ. σύσπαση οφρύων, περιορισμός κινήσεων κεφαλής, σύσπαση παλαμών, αποφυγή εντόνου φωτός ή ήχου</a:t>
            </a:r>
            <a:r>
              <a:rPr lang="el-GR" dirty="0" smtClean="0"/>
              <a:t>),</a:t>
            </a:r>
            <a:endParaRPr lang="el-GR" dirty="0"/>
          </a:p>
          <a:p>
            <a:r>
              <a:rPr lang="el-GR" dirty="0"/>
              <a:t> Αξιολογούμε παράγοντες που φαίνεται να αυξάνουν ή να μειώνουν την </a:t>
            </a:r>
            <a:r>
              <a:rPr lang="el-GR" dirty="0" smtClean="0"/>
              <a:t>κεφαλαλγία,</a:t>
            </a:r>
            <a:endParaRPr lang="el-GR" dirty="0"/>
          </a:p>
          <a:p>
            <a:r>
              <a:rPr lang="el-GR" dirty="0"/>
              <a:t>Εφαρμόζουμε μέτρα για την ύφεση του άλγους: </a:t>
            </a:r>
          </a:p>
          <a:p>
            <a:pPr marL="457200" indent="-457200">
              <a:buFont typeface="+mj-lt"/>
              <a:buAutoNum type="alphaLcParenR"/>
            </a:pPr>
            <a:r>
              <a:rPr lang="el-GR" dirty="0" smtClean="0"/>
              <a:t>μέτρα </a:t>
            </a:r>
            <a:r>
              <a:rPr lang="el-GR" dirty="0"/>
              <a:t>μείωσης της αρτηριακής πίεσης </a:t>
            </a:r>
            <a:r>
              <a:rPr lang="el-GR" dirty="0" smtClean="0"/>
              <a:t>,</a:t>
            </a:r>
            <a:endParaRPr lang="el-GR" dirty="0"/>
          </a:p>
          <a:p>
            <a:pPr marL="457200" indent="-457200">
              <a:buFont typeface="+mj-lt"/>
              <a:buAutoNum type="alphaLcParenR"/>
            </a:pPr>
            <a:r>
              <a:rPr lang="el-GR" dirty="0" smtClean="0"/>
              <a:t>μέτρα </a:t>
            </a:r>
            <a:r>
              <a:rPr lang="el-GR" dirty="0"/>
              <a:t>μείωσης των περιβαλλοντικών </a:t>
            </a:r>
            <a:r>
              <a:rPr lang="el-GR" dirty="0" smtClean="0"/>
              <a:t>ερεθισμάτων,</a:t>
            </a:r>
            <a:endParaRPr lang="el-GR" dirty="0"/>
          </a:p>
          <a:p>
            <a:pPr marL="457200" indent="-457200">
              <a:buFont typeface="+mj-lt"/>
              <a:buAutoNum type="alphaLcParenR"/>
            </a:pPr>
            <a:r>
              <a:rPr lang="el-GR" dirty="0" smtClean="0"/>
              <a:t>μειώνουμε </a:t>
            </a:r>
            <a:r>
              <a:rPr lang="el-GR" dirty="0"/>
              <a:t>τον κίνδυνο απότομων κινήσεων του ασθενούς </a:t>
            </a:r>
            <a:r>
              <a:rPr lang="el-GR" dirty="0" smtClean="0"/>
              <a:t>,</a:t>
            </a:r>
            <a:endParaRPr lang="el-GR" dirty="0"/>
          </a:p>
          <a:p>
            <a:pPr marL="457200" indent="-457200">
              <a:buFont typeface="+mj-lt"/>
              <a:buAutoNum type="alphaLcParenR"/>
            </a:pPr>
            <a:r>
              <a:rPr lang="el-GR" dirty="0" smtClean="0"/>
              <a:t>τον </a:t>
            </a:r>
            <a:r>
              <a:rPr lang="el-GR" dirty="0"/>
              <a:t>υποβοηθούμε με μη φαρμακευτικά μέσα ύφεσης του </a:t>
            </a:r>
            <a:r>
              <a:rPr lang="el-GR" dirty="0" smtClean="0"/>
              <a:t>άλγους, </a:t>
            </a:r>
            <a:endParaRPr lang="el-GR" dirty="0"/>
          </a:p>
          <a:p>
            <a:pPr marL="457200" indent="-457200">
              <a:buFont typeface="+mj-lt"/>
              <a:buAutoNum type="alphaLcParenR"/>
            </a:pPr>
            <a:r>
              <a:rPr lang="el-GR" dirty="0" smtClean="0"/>
              <a:t>χορηγούμε</a:t>
            </a:r>
            <a:r>
              <a:rPr lang="el-GR" dirty="0"/>
              <a:t>, επί εντολής, αναλγητικά.</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86</a:t>
            </a:fld>
            <a:endParaRPr lang="el-GR"/>
          </a:p>
        </p:txBody>
      </p:sp>
    </p:spTree>
    <p:extLst>
      <p:ext uri="{BB962C8B-B14F-4D97-AF65-F5344CB8AC3E}">
        <p14:creationId xmlns:p14="http://schemas.microsoft.com/office/powerpoint/2010/main" val="157342471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dirty="0"/>
              <a:t>Μέτρα βελτίωσης της κόπωσης-διευκόλυνση της ανάπαυσης ή/και διατήρηση ενέργειας </a:t>
            </a:r>
          </a:p>
        </p:txBody>
      </p:sp>
      <p:sp>
        <p:nvSpPr>
          <p:cNvPr id="3" name="Θέση περιεχομένου 2"/>
          <p:cNvSpPr>
            <a:spLocks noGrp="1"/>
          </p:cNvSpPr>
          <p:nvPr>
            <p:ph idx="1"/>
          </p:nvPr>
        </p:nvSpPr>
        <p:spPr/>
        <p:txBody>
          <a:bodyPr>
            <a:normAutofit fontScale="92500" lnSpcReduction="10000"/>
          </a:bodyPr>
          <a:lstStyle/>
          <a:p>
            <a:pPr marL="457200" indent="-457200">
              <a:buFont typeface="+mj-lt"/>
              <a:buAutoNum type="alphaLcParenR"/>
            </a:pPr>
            <a:r>
              <a:rPr lang="el-GR" dirty="0" smtClean="0"/>
              <a:t>Διατηρούμε </a:t>
            </a:r>
            <a:r>
              <a:rPr lang="el-GR" dirty="0"/>
              <a:t>τους περιορισμούς κινητικότητας, ως συνεστήθη </a:t>
            </a:r>
            <a:r>
              <a:rPr lang="el-GR" dirty="0" smtClean="0"/>
              <a:t>,</a:t>
            </a:r>
            <a:endParaRPr lang="el-GR" dirty="0"/>
          </a:p>
          <a:p>
            <a:pPr marL="457200" indent="-457200">
              <a:buFont typeface="+mj-lt"/>
              <a:buAutoNum type="alphaLcParenR"/>
            </a:pPr>
            <a:r>
              <a:rPr lang="el-GR" dirty="0" smtClean="0"/>
              <a:t>Ελαχιστοποιούμε </a:t>
            </a:r>
            <a:r>
              <a:rPr lang="el-GR" dirty="0"/>
              <a:t>τις ενοχλήσεις από το </a:t>
            </a:r>
            <a:r>
              <a:rPr lang="el-GR" dirty="0" smtClean="0"/>
              <a:t>περιβάλλον, </a:t>
            </a:r>
            <a:endParaRPr lang="el-GR" dirty="0"/>
          </a:p>
          <a:p>
            <a:pPr marL="457200" indent="-457200">
              <a:buFont typeface="+mj-lt"/>
              <a:buAutoNum type="alphaLcParenR"/>
            </a:pPr>
            <a:r>
              <a:rPr lang="el-GR" dirty="0" smtClean="0"/>
              <a:t>Οργανώνουμε </a:t>
            </a:r>
            <a:r>
              <a:rPr lang="el-GR" dirty="0"/>
              <a:t>τη νοσηλεία ώστε να υπάρχουν περίοδοι αδιατάρακτης ανάπαυσης του </a:t>
            </a:r>
            <a:r>
              <a:rPr lang="el-GR" dirty="0" smtClean="0"/>
              <a:t>ασθενούς, </a:t>
            </a:r>
            <a:endParaRPr lang="el-GR" dirty="0"/>
          </a:p>
          <a:p>
            <a:pPr marL="457200" indent="-457200">
              <a:buFont typeface="+mj-lt"/>
              <a:buAutoNum type="alphaLcParenR"/>
            </a:pPr>
            <a:r>
              <a:rPr lang="el-GR" dirty="0" smtClean="0"/>
              <a:t>Περιορίζουμε </a:t>
            </a:r>
            <a:r>
              <a:rPr lang="el-GR" dirty="0"/>
              <a:t>τον αριθμό και τη διάρκεια των επισκέψεων </a:t>
            </a:r>
            <a:r>
              <a:rPr lang="el-GR" dirty="0" smtClean="0"/>
              <a:t>στον ασθενή ,</a:t>
            </a:r>
            <a:endParaRPr lang="el-GR" dirty="0"/>
          </a:p>
          <a:p>
            <a:pPr marL="457200" indent="-457200">
              <a:buFont typeface="+mj-lt"/>
              <a:buAutoNum type="alphaLcParenR"/>
            </a:pPr>
            <a:r>
              <a:rPr lang="el-GR" dirty="0" smtClean="0"/>
              <a:t>Βοηθάμε </a:t>
            </a:r>
            <a:r>
              <a:rPr lang="el-GR" dirty="0"/>
              <a:t>τον ασθενή κατά την περιποίηση του εαυτού </a:t>
            </a:r>
            <a:r>
              <a:rPr lang="el-GR" dirty="0" smtClean="0"/>
              <a:t>του, </a:t>
            </a:r>
            <a:endParaRPr lang="el-GR" dirty="0"/>
          </a:p>
          <a:p>
            <a:pPr marL="457200" indent="-457200">
              <a:buFont typeface="+mj-lt"/>
              <a:buAutoNum type="alphaLcParenR"/>
            </a:pPr>
            <a:r>
              <a:rPr lang="el-GR" dirty="0" smtClean="0"/>
              <a:t>Τοποθετούμε </a:t>
            </a:r>
            <a:r>
              <a:rPr lang="el-GR" dirty="0"/>
              <a:t>τα απαραίτητα και προσωπικά του είδη σε προσιτή σε αυτόν </a:t>
            </a:r>
            <a:r>
              <a:rPr lang="el-GR" dirty="0" smtClean="0"/>
              <a:t>θέση, </a:t>
            </a:r>
            <a:endParaRPr lang="el-GR" dirty="0"/>
          </a:p>
          <a:p>
            <a:pPr marL="457200" indent="-457200">
              <a:buFont typeface="+mj-lt"/>
              <a:buAutoNum type="alphaLcParenR"/>
            </a:pPr>
            <a:r>
              <a:rPr lang="el-GR" dirty="0" smtClean="0"/>
              <a:t>Μειώνουμε </a:t>
            </a:r>
            <a:r>
              <a:rPr lang="el-GR" dirty="0"/>
              <a:t>το φόβο και το άγχος </a:t>
            </a:r>
            <a:r>
              <a:rPr lang="el-GR" dirty="0" smtClean="0"/>
              <a:t>του, </a:t>
            </a:r>
            <a:endParaRPr lang="el-GR" dirty="0"/>
          </a:p>
          <a:p>
            <a:pPr marL="457200" indent="-457200">
              <a:buFont typeface="+mj-lt"/>
              <a:buAutoNum type="alphaLcParenR"/>
            </a:pPr>
            <a:r>
              <a:rPr lang="el-GR" dirty="0" smtClean="0"/>
              <a:t>Αυξάνουμε </a:t>
            </a:r>
            <a:r>
              <a:rPr lang="el-GR" dirty="0"/>
              <a:t>σταδιακά τη δραστηριότητα του, όσο το ανέχεται και επιτρέπεται.</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87</a:t>
            </a:fld>
            <a:endParaRPr lang="el-GR"/>
          </a:p>
        </p:txBody>
      </p:sp>
    </p:spTree>
    <p:extLst>
      <p:ext uri="{BB962C8B-B14F-4D97-AF65-F5344CB8AC3E}">
        <p14:creationId xmlns:p14="http://schemas.microsoft.com/office/powerpoint/2010/main" val="38399179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Τίτλος?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88</a:t>
            </a:fld>
            <a:endParaRPr lang="el-GR"/>
          </a:p>
        </p:txBody>
      </p:sp>
      <p:pic>
        <p:nvPicPr>
          <p:cNvPr id="5" name="Picture 2"/>
          <p:cNvPicPr>
            <a:picLocks noGrp="1" noChangeAspect="1" noChangeArrowheads="1"/>
          </p:cNvPicPr>
          <p:nvPr>
            <p:ph idx="1"/>
          </p:nvPr>
        </p:nvPicPr>
        <p:blipFill>
          <a:blip r:embed="rId3" cstate="print"/>
          <a:stretch>
            <a:fillRect/>
          </a:stretch>
        </p:blipFill>
        <p:spPr bwMode="auto">
          <a:xfrm>
            <a:off x="3347864" y="1844824"/>
            <a:ext cx="2952328" cy="3776520"/>
          </a:xfrm>
          <a:prstGeom prst="rect">
            <a:avLst/>
          </a:prstGeom>
          <a:noFill/>
          <a:ln w="9525">
            <a:noFill/>
            <a:miter lim="800000"/>
            <a:headEnd/>
            <a:tailEnd/>
          </a:ln>
        </p:spPr>
      </p:pic>
    </p:spTree>
    <p:extLst>
      <p:ext uri="{BB962C8B-B14F-4D97-AF65-F5344CB8AC3E}">
        <p14:creationId xmlns:p14="http://schemas.microsoft.com/office/powerpoint/2010/main" val="1467766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Καρδιακή παροχή</a:t>
            </a:r>
          </a:p>
        </p:txBody>
      </p:sp>
      <p:sp>
        <p:nvSpPr>
          <p:cNvPr id="3" name="Θέση περιεχομένου 2"/>
          <p:cNvSpPr>
            <a:spLocks noGrp="1"/>
          </p:cNvSpPr>
          <p:nvPr>
            <p:ph idx="1"/>
          </p:nvPr>
        </p:nvSpPr>
        <p:spPr>
          <a:xfrm>
            <a:off x="457200" y="1556792"/>
            <a:ext cx="8229600" cy="4680520"/>
          </a:xfrm>
        </p:spPr>
        <p:txBody>
          <a:bodyPr/>
          <a:lstStyle/>
          <a:p>
            <a:pPr marL="0" indent="0">
              <a:buNone/>
            </a:pPr>
            <a:r>
              <a:rPr lang="el-GR" dirty="0"/>
              <a:t>Η Καρδιακή </a:t>
            </a:r>
            <a:r>
              <a:rPr lang="el-GR" dirty="0" smtClean="0"/>
              <a:t>παροχή </a:t>
            </a:r>
            <a:r>
              <a:rPr lang="el-GR" b="1" dirty="0" smtClean="0"/>
              <a:t>εξαρτάται</a:t>
            </a:r>
            <a:r>
              <a:rPr lang="el-GR" b="1" dirty="0"/>
              <a:t>:</a:t>
            </a:r>
            <a:r>
              <a:rPr lang="el-GR" dirty="0"/>
              <a:t> </a:t>
            </a:r>
            <a:endParaRPr lang="el-GR" dirty="0" smtClean="0"/>
          </a:p>
          <a:p>
            <a:pPr marL="0" indent="0" algn="ctr">
              <a:buNone/>
            </a:pPr>
            <a:r>
              <a:rPr lang="el-GR" dirty="0" smtClean="0"/>
              <a:t>Από </a:t>
            </a:r>
            <a:r>
              <a:rPr lang="el-GR" dirty="0"/>
              <a:t>τον όγκο του αίματος και την ικανότητα των κοιλιών να πληρούνται και να εξωθούν το αίμα.</a:t>
            </a:r>
          </a:p>
          <a:p>
            <a:pPr algn="ct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29763591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Επιπλοκές αρτηριακής υπέρτασης</a:t>
            </a:r>
            <a:endParaRPr lang="el-GR"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340768"/>
            <a:ext cx="2088232" cy="2259087"/>
          </a:xfr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89</a:t>
            </a:fld>
            <a:endParaRPr lang="el-GR"/>
          </a:p>
        </p:txBody>
      </p:sp>
      <p:sp>
        <p:nvSpPr>
          <p:cNvPr id="6" name="Rectangle 10"/>
          <p:cNvSpPr/>
          <p:nvPr/>
        </p:nvSpPr>
        <p:spPr>
          <a:xfrm>
            <a:off x="323528" y="3717032"/>
            <a:ext cx="3485320"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Cerebral aneurysm NIH</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by </a:t>
            </a:r>
            <a:endParaRPr lang="en-US" sz="1200" dirty="0">
              <a:solidFill>
                <a:schemeClr val="tx1">
                  <a:lumMod val="75000"/>
                  <a:lumOff val="25000"/>
                </a:schemeClr>
              </a:solidFill>
              <a:latin typeface="+mn-lt"/>
            </a:endParaRPr>
          </a:p>
          <a:p>
            <a:pPr algn="ctr"/>
            <a:r>
              <a:rPr lang="en-US" sz="1200" dirty="0">
                <a:solidFill>
                  <a:schemeClr val="tx1">
                    <a:lumMod val="75000"/>
                    <a:lumOff val="25000"/>
                  </a:schemeClr>
                </a:solidFill>
                <a:latin typeface="+mn-lt"/>
              </a:rPr>
              <a:t>The RedBurn </a:t>
            </a:r>
            <a:r>
              <a:rPr lang="en-US" sz="1200" dirty="0" smtClean="0">
                <a:solidFill>
                  <a:schemeClr val="tx1">
                    <a:lumMod val="75000"/>
                    <a:lumOff val="25000"/>
                  </a:schemeClr>
                </a:solidFill>
                <a:latin typeface="+mn-lt"/>
              </a:rPr>
              <a:t>available </a:t>
            </a:r>
            <a:r>
              <a:rPr lang="en-US" sz="1200" dirty="0">
                <a:solidFill>
                  <a:schemeClr val="tx1">
                    <a:lumMod val="75000"/>
                    <a:lumOff val="25000"/>
                  </a:schemeClr>
                </a:solidFill>
                <a:latin typeface="+mn-lt"/>
              </a:rPr>
              <a:t>under </a:t>
            </a:r>
            <a:r>
              <a:rPr lang="en-US" sz="1200" dirty="0" smtClean="0">
                <a:solidFill>
                  <a:schemeClr val="tx1">
                    <a:lumMod val="75000"/>
                    <a:lumOff val="25000"/>
                  </a:schemeClr>
                </a:solidFill>
                <a:latin typeface="+mn-lt"/>
              </a:rPr>
              <a:t>public domain</a:t>
            </a:r>
            <a:endParaRPr lang="en-US" sz="1200" dirty="0">
              <a:solidFill>
                <a:schemeClr val="tx1">
                  <a:lumMod val="75000"/>
                  <a:lumOff val="25000"/>
                </a:schemeClr>
              </a:solidFill>
              <a:latin typeface="+mn-lt"/>
            </a:endParaRPr>
          </a:p>
        </p:txBody>
      </p:sp>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8866" y="1128227"/>
            <a:ext cx="2003314" cy="2608179"/>
          </a:xfrm>
          <a:prstGeom prst="rect">
            <a:avLst/>
          </a:prstGeom>
        </p:spPr>
      </p:pic>
      <p:sp>
        <p:nvSpPr>
          <p:cNvPr id="8" name="Rectangle 10"/>
          <p:cNvSpPr/>
          <p:nvPr/>
        </p:nvSpPr>
        <p:spPr>
          <a:xfrm>
            <a:off x="4860032" y="3741326"/>
            <a:ext cx="3485320"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5"/>
              </a:rPr>
              <a:t>Cerebellar aneurysm</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by </a:t>
            </a:r>
            <a:endParaRPr lang="en-US" sz="1200" dirty="0">
              <a:solidFill>
                <a:schemeClr val="tx1">
                  <a:lumMod val="75000"/>
                  <a:lumOff val="25000"/>
                </a:schemeClr>
              </a:solidFill>
              <a:latin typeface="+mn-lt"/>
            </a:endParaRPr>
          </a:p>
          <a:p>
            <a:pPr algn="ctr"/>
            <a:r>
              <a:rPr lang="en-US" sz="1200" dirty="0">
                <a:solidFill>
                  <a:schemeClr val="tx1">
                    <a:lumMod val="75000"/>
                    <a:lumOff val="25000"/>
                  </a:schemeClr>
                </a:solidFill>
                <a:latin typeface="+mn-lt"/>
              </a:rPr>
              <a:t>The </a:t>
            </a:r>
            <a:r>
              <a:rPr lang="en-US" sz="1200" dirty="0" smtClean="0">
                <a:solidFill>
                  <a:schemeClr val="tx1">
                    <a:lumMod val="75000"/>
                    <a:lumOff val="25000"/>
                  </a:schemeClr>
                </a:solidFill>
                <a:latin typeface="+mn-lt"/>
              </a:rPr>
              <a:t>CFCF available </a:t>
            </a:r>
            <a:r>
              <a:rPr lang="en-US" sz="1200" dirty="0">
                <a:solidFill>
                  <a:schemeClr val="tx1">
                    <a:lumMod val="75000"/>
                    <a:lumOff val="25000"/>
                  </a:schemeClr>
                </a:solidFill>
                <a:latin typeface="+mn-lt"/>
              </a:rPr>
              <a:t>under </a:t>
            </a:r>
            <a:r>
              <a:rPr lang="en-US" sz="1200" dirty="0" smtClean="0">
                <a:solidFill>
                  <a:schemeClr val="tx1">
                    <a:lumMod val="75000"/>
                    <a:lumOff val="25000"/>
                  </a:schemeClr>
                </a:solidFill>
                <a:latin typeface="+mn-lt"/>
              </a:rPr>
              <a:t>public domain</a:t>
            </a:r>
            <a:endParaRPr lang="en-US" sz="1200" dirty="0">
              <a:solidFill>
                <a:schemeClr val="tx1">
                  <a:lumMod val="75000"/>
                  <a:lumOff val="25000"/>
                </a:schemeClr>
              </a:solidFill>
              <a:latin typeface="+mn-lt"/>
            </a:endParaRPr>
          </a:p>
        </p:txBody>
      </p:sp>
      <p:sp>
        <p:nvSpPr>
          <p:cNvPr id="9" name="TextBox 8"/>
          <p:cNvSpPr txBox="1"/>
          <p:nvPr/>
        </p:nvSpPr>
        <p:spPr>
          <a:xfrm>
            <a:off x="3707904" y="2232261"/>
            <a:ext cx="1440160" cy="400110"/>
          </a:xfrm>
          <a:prstGeom prst="rect">
            <a:avLst/>
          </a:prstGeom>
          <a:noFill/>
        </p:spPr>
        <p:txBody>
          <a:bodyPr wrap="square" rtlCol="0">
            <a:spAutoFit/>
          </a:bodyPr>
          <a:lstStyle/>
          <a:p>
            <a:r>
              <a:rPr lang="el-GR" sz="2000" dirty="0" smtClean="0">
                <a:latin typeface="+mn-lt"/>
              </a:rPr>
              <a:t>Ανεύρυσμα </a:t>
            </a:r>
            <a:endParaRPr lang="el-GR" sz="2000" dirty="0">
              <a:latin typeface="+mn-lt"/>
            </a:endParaRPr>
          </a:p>
        </p:txBody>
      </p:sp>
      <p:pic>
        <p:nvPicPr>
          <p:cNvPr id="10" name="Εικόνα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1926" y="4202991"/>
            <a:ext cx="1920244" cy="1368555"/>
          </a:xfrm>
          <a:prstGeom prst="rect">
            <a:avLst/>
          </a:prstGeom>
        </p:spPr>
      </p:pic>
      <p:sp>
        <p:nvSpPr>
          <p:cNvPr id="11" name="Rectangle 10"/>
          <p:cNvSpPr/>
          <p:nvPr/>
        </p:nvSpPr>
        <p:spPr>
          <a:xfrm>
            <a:off x="2977878" y="5568582"/>
            <a:ext cx="3485320"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7"/>
              </a:rPr>
              <a:t>Blausen 0088 </a:t>
            </a:r>
            <a:r>
              <a:rPr lang="en-US" sz="1200" dirty="0" err="1">
                <a:solidFill>
                  <a:schemeClr val="tx1">
                    <a:lumMod val="75000"/>
                    <a:lumOff val="25000"/>
                  </a:schemeClr>
                </a:solidFill>
                <a:latin typeface="+mn-lt"/>
                <a:hlinkClick r:id="rId7"/>
              </a:rPr>
              <a:t>BloodClot</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rPr>
              <a:t> by </a:t>
            </a:r>
            <a:endParaRPr lang="en-US" sz="1200" dirty="0">
              <a:solidFill>
                <a:schemeClr val="tx1">
                  <a:lumMod val="75000"/>
                  <a:lumOff val="25000"/>
                </a:schemeClr>
              </a:solidFill>
              <a:latin typeface="+mn-lt"/>
            </a:endParaRPr>
          </a:p>
          <a:p>
            <a:pPr algn="ctr"/>
            <a:r>
              <a:rPr lang="en-US" sz="1200" dirty="0">
                <a:solidFill>
                  <a:schemeClr val="tx1">
                    <a:lumMod val="75000"/>
                    <a:lumOff val="25000"/>
                  </a:schemeClr>
                </a:solidFill>
                <a:latin typeface="+mn-lt"/>
              </a:rPr>
              <a:t>The BruceBlaus </a:t>
            </a:r>
            <a:r>
              <a:rPr lang="en-US" sz="1200" dirty="0" smtClean="0">
                <a:solidFill>
                  <a:schemeClr val="tx1">
                    <a:lumMod val="75000"/>
                    <a:lumOff val="25000"/>
                  </a:schemeClr>
                </a:solidFill>
                <a:latin typeface="+mn-lt"/>
              </a:rPr>
              <a:t>available </a:t>
            </a:r>
            <a:r>
              <a:rPr lang="en-US" sz="1200" dirty="0">
                <a:solidFill>
                  <a:schemeClr val="tx1">
                    <a:lumMod val="75000"/>
                    <a:lumOff val="25000"/>
                  </a:schemeClr>
                </a:solidFill>
                <a:latin typeface="+mn-lt"/>
              </a:rPr>
              <a:t>under </a:t>
            </a:r>
            <a:r>
              <a:rPr lang="en-US" sz="1200" dirty="0">
                <a:solidFill>
                  <a:schemeClr val="tx1">
                    <a:lumMod val="75000"/>
                    <a:lumOff val="25000"/>
                  </a:schemeClr>
                </a:solidFill>
                <a:latin typeface="+mn-lt"/>
                <a:hlinkClick r:id="rId8"/>
              </a:rPr>
              <a:t>CC BY 3.0</a:t>
            </a:r>
            <a:endParaRPr lang="en-US" sz="1200" dirty="0">
              <a:solidFill>
                <a:schemeClr val="tx1">
                  <a:lumMod val="75000"/>
                  <a:lumOff val="25000"/>
                </a:schemeClr>
              </a:solidFill>
              <a:latin typeface="+mn-lt"/>
            </a:endParaRPr>
          </a:p>
        </p:txBody>
      </p:sp>
      <p:sp>
        <p:nvSpPr>
          <p:cNvPr id="12" name="TextBox 11"/>
          <p:cNvSpPr txBox="1"/>
          <p:nvPr/>
        </p:nvSpPr>
        <p:spPr>
          <a:xfrm>
            <a:off x="5474020" y="4896198"/>
            <a:ext cx="1440160" cy="400110"/>
          </a:xfrm>
          <a:prstGeom prst="rect">
            <a:avLst/>
          </a:prstGeom>
          <a:noFill/>
        </p:spPr>
        <p:txBody>
          <a:bodyPr wrap="square" rtlCol="0">
            <a:spAutoFit/>
          </a:bodyPr>
          <a:lstStyle/>
          <a:p>
            <a:r>
              <a:rPr lang="el-GR" sz="2000" dirty="0" smtClean="0">
                <a:latin typeface="+mn-lt"/>
              </a:rPr>
              <a:t>Θρόμβος </a:t>
            </a:r>
            <a:endParaRPr lang="el-GR" sz="2000" dirty="0">
              <a:latin typeface="+mn-lt"/>
            </a:endParaRPr>
          </a:p>
        </p:txBody>
      </p:sp>
    </p:spTree>
    <p:extLst>
      <p:ext uri="{BB962C8B-B14F-4D97-AF65-F5344CB8AC3E}">
        <p14:creationId xmlns:p14="http://schemas.microsoft.com/office/powerpoint/2010/main" val="33081524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Επιπλοκές αρτηριακής υπέρτασης στην καρδιά</a:t>
            </a:r>
            <a:endParaRPr lang="el-GR" dirty="0"/>
          </a:p>
        </p:txBody>
      </p:sp>
      <p:sp>
        <p:nvSpPr>
          <p:cNvPr id="3" name="Θέση περιεχομένου 2"/>
          <p:cNvSpPr>
            <a:spLocks noGrp="1"/>
          </p:cNvSpPr>
          <p:nvPr>
            <p:ph idx="1"/>
          </p:nvPr>
        </p:nvSpPr>
        <p:spPr>
          <a:xfrm>
            <a:off x="457200" y="1772816"/>
            <a:ext cx="8229600" cy="4464496"/>
          </a:xfrm>
        </p:spPr>
        <p:txBody>
          <a:bodyPr/>
          <a:lstStyle/>
          <a:p>
            <a:pPr marL="457200" indent="-457200">
              <a:buFont typeface="+mj-lt"/>
              <a:buAutoNum type="alphaUcPeriod"/>
            </a:pPr>
            <a:r>
              <a:rPr lang="el-GR" dirty="0" smtClean="0"/>
              <a:t>Υπερτροφία </a:t>
            </a:r>
            <a:r>
              <a:rPr lang="el-GR" dirty="0"/>
              <a:t>της αριστεράς κοιλίας (Υ.Α.Κ</a:t>
            </a:r>
            <a:r>
              <a:rPr lang="el-GR" dirty="0" smtClean="0"/>
              <a:t>.)</a:t>
            </a:r>
            <a:endParaRPr lang="el-GR" dirty="0"/>
          </a:p>
          <a:p>
            <a:pPr marL="457200" indent="-457200">
              <a:buFont typeface="+mj-lt"/>
              <a:buAutoNum type="alphaUcPeriod"/>
            </a:pPr>
            <a:r>
              <a:rPr lang="el-GR" dirty="0" smtClean="0"/>
              <a:t>Συμφορητική </a:t>
            </a:r>
            <a:r>
              <a:rPr lang="el-GR" dirty="0"/>
              <a:t>καρδιακή </a:t>
            </a:r>
            <a:r>
              <a:rPr lang="el-GR" dirty="0" err="1"/>
              <a:t>ανεπάρκεια.(Σ.Κ.Α</a:t>
            </a:r>
            <a:r>
              <a:rPr lang="el-GR" dirty="0"/>
              <a:t>)</a:t>
            </a:r>
          </a:p>
          <a:p>
            <a:pPr marL="457200" indent="-457200">
              <a:buFont typeface="+mj-lt"/>
              <a:buAutoNum type="alphaUcPeriod"/>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90</a:t>
            </a:fld>
            <a:endParaRPr lang="el-GR"/>
          </a:p>
        </p:txBody>
      </p:sp>
    </p:spTree>
    <p:extLst>
      <p:ext uri="{BB962C8B-B14F-4D97-AF65-F5344CB8AC3E}">
        <p14:creationId xmlns:p14="http://schemas.microsoft.com/office/powerpoint/2010/main" val="9958229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Επιπλοκές αρτηριακής υπέρτασης στα περιφερικά αγγεία</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a:t>Πάχυνση των </a:t>
            </a:r>
            <a:r>
              <a:rPr lang="el-GR" dirty="0" err="1"/>
              <a:t>αρτηριολίων</a:t>
            </a:r>
            <a:r>
              <a:rPr lang="el-GR" dirty="0"/>
              <a:t> ή υαλώδης αρτηριοσκλήρωση (είναι εκφυλιστική διαδικασία και προκαλείται από την μηχανική καταπόνηση (</a:t>
            </a:r>
            <a:r>
              <a:rPr lang="el-GR" dirty="0" err="1"/>
              <a:t>Stress</a:t>
            </a:r>
            <a:r>
              <a:rPr lang="el-GR" dirty="0"/>
              <a:t>) των αγγείων την οποία προκαλεί η αρτηριακή υπέρταση.</a:t>
            </a:r>
          </a:p>
          <a:p>
            <a:r>
              <a:rPr lang="el-GR" dirty="0"/>
              <a:t>Αθηρωμάτωση των μεγάλων </a:t>
            </a:r>
            <a:r>
              <a:rPr lang="el-GR" dirty="0" smtClean="0"/>
              <a:t>αγγείων,</a:t>
            </a:r>
            <a:endParaRPr lang="el-GR" dirty="0"/>
          </a:p>
          <a:p>
            <a:r>
              <a:rPr lang="el-GR" dirty="0"/>
              <a:t>Βλάβες των μικρών </a:t>
            </a:r>
            <a:r>
              <a:rPr lang="el-GR" dirty="0" smtClean="0"/>
              <a:t>αγγείων-ανευρύσματα,</a:t>
            </a:r>
            <a:endParaRPr lang="el-GR" dirty="0"/>
          </a:p>
          <a:p>
            <a:r>
              <a:rPr lang="el-GR" dirty="0" smtClean="0"/>
              <a:t>Γάγγραινα.</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91</a:t>
            </a:fld>
            <a:endParaRPr lang="el-GR"/>
          </a:p>
        </p:txBody>
      </p:sp>
    </p:spTree>
    <p:extLst>
      <p:ext uri="{BB962C8B-B14F-4D97-AF65-F5344CB8AC3E}">
        <p14:creationId xmlns:p14="http://schemas.microsoft.com/office/powerpoint/2010/main" val="42158637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Επιπλοκές αρτηριακής υπέρτασης στον εγκέφαλο</a:t>
            </a:r>
            <a:endParaRPr lang="el-GR" dirty="0"/>
          </a:p>
        </p:txBody>
      </p:sp>
      <p:sp>
        <p:nvSpPr>
          <p:cNvPr id="3" name="Θέση περιεχομένου 2"/>
          <p:cNvSpPr>
            <a:spLocks noGrp="1"/>
          </p:cNvSpPr>
          <p:nvPr>
            <p:ph idx="1"/>
          </p:nvPr>
        </p:nvSpPr>
        <p:spPr>
          <a:xfrm>
            <a:off x="457200" y="1628800"/>
            <a:ext cx="8229600" cy="4608512"/>
          </a:xfrm>
        </p:spPr>
        <p:txBody>
          <a:bodyPr/>
          <a:lstStyle/>
          <a:p>
            <a:r>
              <a:rPr lang="el-GR" dirty="0"/>
              <a:t>Η υπέρταση είναι ο ισχυρότερος αιτιολογικός παράγοντας για τα εγκεφαλικά επεισόδια</a:t>
            </a:r>
            <a:r>
              <a:rPr lang="el-GR" dirty="0" smtClean="0"/>
              <a:t>.</a:t>
            </a:r>
            <a:endParaRPr lang="el-GR" dirty="0"/>
          </a:p>
          <a:p>
            <a:r>
              <a:rPr lang="el-GR" dirty="0"/>
              <a:t>Η επίδραση της υπέρτασης στα εγκεφαλικά επεισόδια είναι ίδια σε άνδρες και γυναίκες και εξίσου σημαντική σε μεσήλικες και ηλικιωμένα άτομα.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92</a:t>
            </a:fld>
            <a:endParaRPr lang="el-GR"/>
          </a:p>
        </p:txBody>
      </p:sp>
    </p:spTree>
    <p:extLst>
      <p:ext uri="{BB962C8B-B14F-4D97-AF65-F5344CB8AC3E}">
        <p14:creationId xmlns:p14="http://schemas.microsoft.com/office/powerpoint/2010/main" val="277074148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Επιπλοκές  </a:t>
            </a:r>
            <a:r>
              <a:rPr lang="el-GR" dirty="0" smtClean="0"/>
              <a:t>ΑΠ </a:t>
            </a:r>
            <a:r>
              <a:rPr lang="el-GR" dirty="0"/>
              <a:t>στους </a:t>
            </a:r>
            <a:r>
              <a:rPr lang="el-GR" dirty="0" smtClean="0"/>
              <a:t>νεφρούς</a:t>
            </a:r>
            <a:endParaRPr lang="el-GR" dirty="0"/>
          </a:p>
        </p:txBody>
      </p:sp>
      <p:sp>
        <p:nvSpPr>
          <p:cNvPr id="3" name="Θέση περιεχομένου 2"/>
          <p:cNvSpPr>
            <a:spLocks noGrp="1"/>
          </p:cNvSpPr>
          <p:nvPr>
            <p:ph idx="1"/>
          </p:nvPr>
        </p:nvSpPr>
        <p:spPr/>
        <p:txBody>
          <a:bodyPr/>
          <a:lstStyle/>
          <a:p>
            <a:r>
              <a:rPr lang="el-GR" dirty="0"/>
              <a:t>Νεφρική αγγειακή </a:t>
            </a:r>
            <a:r>
              <a:rPr lang="el-GR" dirty="0" smtClean="0"/>
              <a:t>νόσος.</a:t>
            </a:r>
            <a:endParaRPr lang="el-GR" dirty="0"/>
          </a:p>
          <a:p>
            <a:pPr marL="857250" lvl="1" indent="-457200">
              <a:buFont typeface="+mj-lt"/>
              <a:buAutoNum type="alphaLcParenR"/>
            </a:pPr>
            <a:r>
              <a:rPr lang="el-GR" dirty="0" err="1" smtClean="0"/>
              <a:t>Νεφροσκλήρωση</a:t>
            </a:r>
            <a:r>
              <a:rPr lang="el-GR" dirty="0" smtClean="0"/>
              <a:t>, </a:t>
            </a:r>
          </a:p>
          <a:p>
            <a:pPr marL="857250" lvl="1" indent="-457200">
              <a:buFont typeface="+mj-lt"/>
              <a:buAutoNum type="alphaLcParenR"/>
            </a:pPr>
            <a:r>
              <a:rPr lang="el-GR" dirty="0" smtClean="0"/>
              <a:t>Ινώδης Νέκρωση.</a:t>
            </a:r>
            <a:endParaRPr lang="el-GR" dirty="0"/>
          </a:p>
          <a:p>
            <a:r>
              <a:rPr lang="el-GR" dirty="0"/>
              <a:t>Στους περισσότερους υπερτασικούς η νεφρική βλάβη είναι αργή χωρίς κλινικά συμπτώματα.</a:t>
            </a:r>
          </a:p>
          <a:p>
            <a:r>
              <a:rPr lang="el-GR" dirty="0"/>
              <a:t>Σε αρρώστους με κακοήθη υπέρταση όμως, είναι συχνή αιτία θανάτου και σε 10% των υπερτασικών οδηγεί σε ουραιμία και τελική νεφρική ανεπάρκεια. Η υπέρταση ανήκει στους κύριους αιτιολογικούς νεφρικούς παράγοντες </a:t>
            </a:r>
            <a:r>
              <a:rPr lang="el-GR" dirty="0" smtClean="0"/>
              <a:t>ανεπάρκειας.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93</a:t>
            </a:fld>
            <a:endParaRPr lang="el-GR"/>
          </a:p>
        </p:txBody>
      </p:sp>
    </p:spTree>
    <p:extLst>
      <p:ext uri="{BB962C8B-B14F-4D97-AF65-F5344CB8AC3E}">
        <p14:creationId xmlns:p14="http://schemas.microsoft.com/office/powerpoint/2010/main" val="36212028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Διδασκαλία αρρώστου - οικογένειας</a:t>
            </a:r>
            <a:endParaRPr lang="el-GR" dirty="0"/>
          </a:p>
        </p:txBody>
      </p:sp>
      <p:sp>
        <p:nvSpPr>
          <p:cNvPr id="3" name="Θέση περιεχομένου 2"/>
          <p:cNvSpPr>
            <a:spLocks noGrp="1"/>
          </p:cNvSpPr>
          <p:nvPr>
            <p:ph idx="1"/>
          </p:nvPr>
        </p:nvSpPr>
        <p:spPr>
          <a:xfrm>
            <a:off x="457200" y="1628800"/>
            <a:ext cx="8229600" cy="4608512"/>
          </a:xfrm>
        </p:spPr>
        <p:txBody>
          <a:bodyPr/>
          <a:lstStyle/>
          <a:p>
            <a:r>
              <a:rPr lang="el-GR" dirty="0"/>
              <a:t>Διδασκαλία τρόπου χορήγησης </a:t>
            </a:r>
            <a:r>
              <a:rPr lang="el-GR" dirty="0" smtClean="0"/>
              <a:t>φαρμάκων,</a:t>
            </a:r>
            <a:endParaRPr lang="el-GR" dirty="0"/>
          </a:p>
          <a:p>
            <a:r>
              <a:rPr lang="el-GR" dirty="0"/>
              <a:t>Διδασκαλία σωστής τεχνικής λήψης </a:t>
            </a:r>
            <a:r>
              <a:rPr lang="el-GR" dirty="0" smtClean="0"/>
              <a:t>ΑΠ,</a:t>
            </a:r>
            <a:endParaRPr lang="el-GR" dirty="0"/>
          </a:p>
          <a:p>
            <a:r>
              <a:rPr lang="el-GR" dirty="0" smtClean="0"/>
              <a:t>Δίαιτα, </a:t>
            </a:r>
            <a:endParaRPr lang="el-GR" dirty="0"/>
          </a:p>
          <a:p>
            <a:r>
              <a:rPr lang="el-GR" dirty="0" smtClean="0"/>
              <a:t>Δραστηριότητα,</a:t>
            </a:r>
            <a:endParaRPr lang="el-GR" dirty="0"/>
          </a:p>
          <a:p>
            <a:r>
              <a:rPr lang="el-GR" dirty="0"/>
              <a:t>Πρόληψη </a:t>
            </a:r>
            <a:r>
              <a:rPr lang="el-GR" dirty="0" smtClean="0"/>
              <a:t>επιπλοκών.</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94</a:t>
            </a:fld>
            <a:endParaRPr lang="el-GR"/>
          </a:p>
        </p:txBody>
      </p:sp>
    </p:spTree>
    <p:extLst>
      <p:ext uri="{BB962C8B-B14F-4D97-AF65-F5344CB8AC3E}">
        <p14:creationId xmlns:p14="http://schemas.microsoft.com/office/powerpoint/2010/main" val="20567574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dirty="0" smtClean="0"/>
              <a:t>Κατευθυντήριες οδηγίες υπουργείου υγείας για την υπέρταση </a:t>
            </a:r>
            <a:r>
              <a:rPr lang="el-GR" sz="3200" b="0" dirty="0" smtClean="0"/>
              <a:t>(1 από 3)</a:t>
            </a:r>
            <a:endParaRPr lang="el-GR" sz="3200" b="0" dirty="0"/>
          </a:p>
        </p:txBody>
      </p:sp>
      <p:sp>
        <p:nvSpPr>
          <p:cNvPr id="3" name="Θέση περιεχομένου 2"/>
          <p:cNvSpPr>
            <a:spLocks noGrp="1"/>
          </p:cNvSpPr>
          <p:nvPr>
            <p:ph idx="1"/>
          </p:nvPr>
        </p:nvSpPr>
        <p:spPr/>
        <p:txBody>
          <a:bodyPr>
            <a:normAutofit/>
          </a:bodyPr>
          <a:lstStyle/>
          <a:p>
            <a:pPr marL="457200" indent="-457200">
              <a:buFont typeface="+mj-lt"/>
              <a:buAutoNum type="arabicPeriod"/>
            </a:pPr>
            <a:r>
              <a:rPr lang="el-GR" b="1" dirty="0" smtClean="0"/>
              <a:t>Η </a:t>
            </a:r>
            <a:r>
              <a:rPr lang="el-GR" b="1" dirty="0"/>
              <a:t>διάγνωση της υπέρτασης αποσκοπεί στην εκτίμηση του καρδιαγγειακού κινδύνου,</a:t>
            </a:r>
            <a:r>
              <a:rPr lang="el-GR" dirty="0"/>
              <a:t> καθώς και της ανάγκης για θεραπευτική παρέμβαση και του αποτελέσματός της και βασίζεται εξ ολοκλήρου στη μέτρηση της αρτηριακής.</a:t>
            </a:r>
          </a:p>
          <a:p>
            <a:pPr marL="457200" indent="-457200">
              <a:buFont typeface="+mj-lt"/>
              <a:buAutoNum type="arabicPeriod"/>
            </a:pPr>
            <a:r>
              <a:rPr lang="el-GR" b="1" dirty="0" smtClean="0"/>
              <a:t>Η </a:t>
            </a:r>
            <a:r>
              <a:rPr lang="el-GR" b="1" dirty="0"/>
              <a:t>μέτρηση της αρτηριακής πίεσης </a:t>
            </a:r>
            <a:r>
              <a:rPr lang="el-GR" dirty="0"/>
              <a:t>πρέπει να γίνεται από άτομα που έχουν εκπαιδευτεί κατάλληλα εφαρμόζοντας συγκεκριμένους κανόνες.</a:t>
            </a:r>
          </a:p>
          <a:p>
            <a:pPr marL="457200" indent="-457200">
              <a:buFont typeface="+mj-lt"/>
              <a:buAutoNum type="arabicPeriod"/>
            </a:pPr>
            <a:r>
              <a:rPr lang="el-GR" b="1" dirty="0" smtClean="0"/>
              <a:t>Η </a:t>
            </a:r>
            <a:r>
              <a:rPr lang="el-GR" b="1" dirty="0"/>
              <a:t>πιο αξιόπιστη συσκευή</a:t>
            </a:r>
            <a:r>
              <a:rPr lang="el-GR" dirty="0"/>
              <a:t> για τη μέτρηση της αρτηριακής πίεσης είναι το συμβατικό υδραργυρικό πιεσόμετρο.</a:t>
            </a:r>
          </a:p>
          <a:p>
            <a:pPr marL="457200" indent="-457200">
              <a:buFont typeface="+mj-lt"/>
              <a:buAutoNum type="arabicPeriod"/>
            </a:pPr>
            <a:r>
              <a:rPr lang="el-GR" b="1" dirty="0" smtClean="0"/>
              <a:t>Ορισμένες </a:t>
            </a:r>
            <a:r>
              <a:rPr lang="el-GR" b="1" dirty="0"/>
              <a:t>ηλεκτρονικές ή μεταλλικές συσκευές </a:t>
            </a:r>
            <a:r>
              <a:rPr lang="el-GR" dirty="0"/>
              <a:t>για μετρήσεις από το βραχίονα είναι επίσης αξιόπιστες με την προϋπόθεση ότι </a:t>
            </a:r>
            <a:r>
              <a:rPr lang="el-GR" dirty="0" smtClean="0"/>
              <a:t>έχουν ελεγχθεί </a:t>
            </a:r>
            <a:r>
              <a:rPr lang="el-GR" dirty="0"/>
              <a:t>πρόσφατα.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95</a:t>
            </a:fld>
            <a:endParaRPr lang="el-GR"/>
          </a:p>
        </p:txBody>
      </p:sp>
    </p:spTree>
    <p:extLst>
      <p:ext uri="{BB962C8B-B14F-4D97-AF65-F5344CB8AC3E}">
        <p14:creationId xmlns:p14="http://schemas.microsoft.com/office/powerpoint/2010/main" val="106445320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Κατευθυντήριες οδηγίες υπουργείου υγείας για την υπέρταση </a:t>
            </a:r>
            <a:r>
              <a:rPr lang="el-GR" sz="3600" b="0" dirty="0" smtClean="0"/>
              <a:t>(2 από 3)</a:t>
            </a:r>
            <a:endParaRPr lang="el-GR" sz="3600" dirty="0"/>
          </a:p>
        </p:txBody>
      </p:sp>
      <p:sp>
        <p:nvSpPr>
          <p:cNvPr id="3" name="Θέση περιεχομένου 2"/>
          <p:cNvSpPr>
            <a:spLocks noGrp="1"/>
          </p:cNvSpPr>
          <p:nvPr>
            <p:ph idx="1"/>
          </p:nvPr>
        </p:nvSpPr>
        <p:spPr>
          <a:xfrm>
            <a:off x="457200" y="1196752"/>
            <a:ext cx="8229600" cy="5256584"/>
          </a:xfrm>
        </p:spPr>
        <p:txBody>
          <a:bodyPr>
            <a:normAutofit lnSpcReduction="10000"/>
          </a:bodyPr>
          <a:lstStyle/>
          <a:p>
            <a:pPr marL="457200" indent="-457200">
              <a:buFont typeface="+mj-lt"/>
              <a:buAutoNum type="arabicPeriod" startAt="5"/>
            </a:pPr>
            <a:r>
              <a:rPr lang="el-GR" b="1" dirty="0" smtClean="0"/>
              <a:t>Στους </a:t>
            </a:r>
            <a:r>
              <a:rPr lang="el-GR" b="1" dirty="0"/>
              <a:t>ενηλίκους </a:t>
            </a:r>
            <a:r>
              <a:rPr lang="el-GR" dirty="0"/>
              <a:t>συνιστάται η χρήση περιχειρίδας με αεροθάλαμο μήκους 30-35 cm .</a:t>
            </a:r>
          </a:p>
          <a:p>
            <a:pPr marL="457200" indent="-457200">
              <a:buFont typeface="+mj-lt"/>
              <a:buAutoNum type="arabicPeriod" startAt="5"/>
            </a:pPr>
            <a:r>
              <a:rPr lang="el-GR" b="1" dirty="0" smtClean="0"/>
              <a:t>Για </a:t>
            </a:r>
            <a:r>
              <a:rPr lang="el-GR" b="1" dirty="0"/>
              <a:t>την διάγνωση της υπέρτασης </a:t>
            </a:r>
            <a:r>
              <a:rPr lang="el-GR" dirty="0"/>
              <a:t>απαιτούνται συνήθως επανειλημμένες μετρήσεις της αρτηριακής πίεσης σε διαδοχικές επισκέψεις.</a:t>
            </a:r>
          </a:p>
          <a:p>
            <a:pPr marL="457200" indent="-457200">
              <a:buFont typeface="+mj-lt"/>
              <a:buAutoNum type="arabicPeriod" startAt="5"/>
            </a:pPr>
            <a:r>
              <a:rPr lang="el-GR" b="1" dirty="0" smtClean="0"/>
              <a:t>Κατά </a:t>
            </a:r>
            <a:r>
              <a:rPr lang="el-GR" b="1" dirty="0"/>
              <a:t>κανόνα, η διάγνωση της υπέρτασης </a:t>
            </a:r>
            <a:r>
              <a:rPr lang="el-GR" dirty="0"/>
              <a:t>και η απόφαση για έναρξη </a:t>
            </a:r>
            <a:r>
              <a:rPr lang="el-GR" dirty="0" err="1"/>
              <a:t>αντιυπερτασικής</a:t>
            </a:r>
            <a:r>
              <a:rPr lang="el-GR" dirty="0"/>
              <a:t> θεραπείας δεν πρέπει να βασίζονται σε μετρήσεις που γίνονται σε μια μοναδική </a:t>
            </a:r>
            <a:r>
              <a:rPr lang="el-GR" dirty="0" smtClean="0"/>
              <a:t>επίσκεψη.</a:t>
            </a:r>
            <a:endParaRPr lang="el-GR" dirty="0"/>
          </a:p>
          <a:p>
            <a:pPr marL="457200" indent="-457200">
              <a:buFont typeface="+mj-lt"/>
              <a:buAutoNum type="arabicPeriod" startAt="8"/>
            </a:pPr>
            <a:r>
              <a:rPr lang="el-GR" b="1" dirty="0"/>
              <a:t>Με εξαίρεση τις περιπτώσεις επείγουσας υπέρτασης, </a:t>
            </a:r>
            <a:r>
              <a:rPr lang="el-GR" dirty="0"/>
              <a:t>ακόμα και σε άτομα με μεγάλη αύξηση της αρτηριακής πίεσης (συστολική/</a:t>
            </a:r>
            <a:r>
              <a:rPr lang="el-GR" dirty="0" err="1"/>
              <a:t>διαστολικ</a:t>
            </a:r>
            <a:r>
              <a:rPr lang="el-GR" dirty="0"/>
              <a:t>ή &gt;200/120 mmHg), υπάρχει συνήθως περιθώριο μερικών ημερών για επανεκτίμηση χωρίς να εφαρμοστεί θεραπεία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96</a:t>
            </a:fld>
            <a:endParaRPr lang="el-GR"/>
          </a:p>
        </p:txBody>
      </p:sp>
    </p:spTree>
    <p:extLst>
      <p:ext uri="{BB962C8B-B14F-4D97-AF65-F5344CB8AC3E}">
        <p14:creationId xmlns:p14="http://schemas.microsoft.com/office/powerpoint/2010/main" val="23978369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Κατευθυντήριες οδηγίες υπουργείου υγείας για την υπέρταση </a:t>
            </a:r>
            <a:r>
              <a:rPr lang="el-GR" sz="3600" b="0" dirty="0" smtClean="0"/>
              <a:t>(3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a:xfrm>
            <a:off x="457200" y="1700808"/>
            <a:ext cx="8229600" cy="4536504"/>
          </a:xfrm>
        </p:spPr>
        <p:txBody>
          <a:bodyPr>
            <a:normAutofit/>
          </a:bodyPr>
          <a:lstStyle/>
          <a:p>
            <a:pPr marL="457200" indent="-457200">
              <a:buFont typeface="+mj-lt"/>
              <a:buAutoNum type="arabicPeriod" startAt="8"/>
            </a:pPr>
            <a:r>
              <a:rPr lang="el-GR" b="1" dirty="0" smtClean="0"/>
              <a:t>Όσο </a:t>
            </a:r>
            <a:r>
              <a:rPr lang="el-GR" b="1" dirty="0"/>
              <a:t>πιο κοντά στο όριο των 140/90 </a:t>
            </a:r>
            <a:r>
              <a:rPr lang="el-GR" b="1" dirty="0" err="1"/>
              <a:t>mmHg</a:t>
            </a:r>
            <a:r>
              <a:rPr lang="el-GR" b="1" dirty="0"/>
              <a:t> </a:t>
            </a:r>
            <a:r>
              <a:rPr lang="el-GR" b="1" dirty="0" smtClean="0"/>
              <a:t> βρίσκεται </a:t>
            </a:r>
            <a:r>
              <a:rPr lang="el-GR" b="1" dirty="0"/>
              <a:t>η αρτηριακή πίεση,</a:t>
            </a:r>
            <a:r>
              <a:rPr lang="el-GR" dirty="0"/>
              <a:t> τόσο πιο πολλές επισκέψεις χρειάζονται για την επιβεβαίωση της διάγνωσης.</a:t>
            </a:r>
          </a:p>
          <a:p>
            <a:pPr marL="457200" indent="-457200">
              <a:buFont typeface="+mj-lt"/>
              <a:buAutoNum type="arabicPeriod" startAt="8"/>
            </a:pPr>
            <a:r>
              <a:rPr lang="el-GR" b="1" dirty="0" smtClean="0"/>
              <a:t>Σε </a:t>
            </a:r>
            <a:r>
              <a:rPr lang="el-GR" b="1" dirty="0"/>
              <a:t>άτομα με αρχικές τιμές συστολικής πίεσης 140-180 </a:t>
            </a:r>
            <a:r>
              <a:rPr lang="el-GR" b="1" dirty="0" err="1"/>
              <a:t>mmHg</a:t>
            </a:r>
            <a:r>
              <a:rPr lang="el-GR" b="1" dirty="0"/>
              <a:t> και/ή διαστολικής 90-105 </a:t>
            </a:r>
            <a:r>
              <a:rPr lang="el-GR" b="1" dirty="0" err="1"/>
              <a:t>mmHg</a:t>
            </a:r>
            <a:r>
              <a:rPr lang="el-GR" dirty="0"/>
              <a:t> και αν δεν υπάρχουν ενδείξεις </a:t>
            </a:r>
            <a:r>
              <a:rPr lang="el-GR" dirty="0" err="1"/>
              <a:t>προσβο</a:t>
            </a:r>
            <a:r>
              <a:rPr lang="el-GR" dirty="0"/>
              <a:t> </a:t>
            </a:r>
            <a:r>
              <a:rPr lang="el-GR" dirty="0" err="1"/>
              <a:t>λής</a:t>
            </a:r>
            <a:r>
              <a:rPr lang="el-GR" dirty="0"/>
              <a:t> οργάνων από την υπέρταση, η διάγνωση της υπέρτασης πρέπει να γίνεται μετά από παρακολούθηση 3-6 μηνών, μετά από τουλάχιστον 4-6 επισκέψεις, με μεσοδιαστήματα τουλάχιστον 2 </a:t>
            </a:r>
            <a:r>
              <a:rPr lang="el-GR" dirty="0" smtClean="0"/>
              <a:t>εβδομάδων ανάμεσα </a:t>
            </a:r>
            <a:r>
              <a:rPr lang="el-GR" dirty="0"/>
              <a:t>σε δυο επισκέψεις.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97</a:t>
            </a:fld>
            <a:endParaRPr lang="el-GR"/>
          </a:p>
        </p:txBody>
      </p:sp>
    </p:spTree>
    <p:extLst>
      <p:ext uri="{BB962C8B-B14F-4D97-AF65-F5344CB8AC3E}">
        <p14:creationId xmlns:p14="http://schemas.microsoft.com/office/powerpoint/2010/main" val="399063121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fontScale="90000"/>
          </a:bodyPr>
          <a:lstStyle/>
          <a:p>
            <a:r>
              <a:rPr lang="el-GR" sz="4400" dirty="0"/>
              <a:t>Πώς μετριέται η </a:t>
            </a:r>
            <a:r>
              <a:rPr lang="el-GR" sz="4400" dirty="0" smtClean="0"/>
              <a:t>αρτηριακή πίεση </a:t>
            </a:r>
            <a:r>
              <a:rPr lang="el-GR" sz="3600" b="0" dirty="0" smtClean="0"/>
              <a:t>(1 από 2)</a:t>
            </a:r>
            <a:endParaRPr lang="el-GR" sz="3600" b="0" dirty="0"/>
          </a:p>
        </p:txBody>
      </p:sp>
      <p:sp>
        <p:nvSpPr>
          <p:cNvPr id="3" name="Θέση περιεχομένου 2"/>
          <p:cNvSpPr>
            <a:spLocks noGrp="1"/>
          </p:cNvSpPr>
          <p:nvPr>
            <p:ph idx="1"/>
          </p:nvPr>
        </p:nvSpPr>
        <p:spPr>
          <a:xfrm>
            <a:off x="457200" y="1700808"/>
            <a:ext cx="8229600" cy="4536504"/>
          </a:xfrm>
        </p:spPr>
        <p:txBody>
          <a:bodyPr/>
          <a:lstStyle/>
          <a:p>
            <a:r>
              <a:rPr lang="el-GR" dirty="0"/>
              <a:t>Να είναι καθιστός με την πλάτη ακουμπισμένη τουλάχιστον για 5 λεπτά. </a:t>
            </a:r>
          </a:p>
          <a:p>
            <a:r>
              <a:rPr lang="el-GR" dirty="0"/>
              <a:t>Να είναι χαλαρός, ήρεμος και σε ευχάριστο περιβάλλον. </a:t>
            </a:r>
          </a:p>
          <a:p>
            <a:r>
              <a:rPr lang="el-GR" dirty="0"/>
              <a:t>Να μην έχει πιει καφέ και καπνίσει την προηγούμενη μισή ώρα. </a:t>
            </a:r>
          </a:p>
          <a:p>
            <a:r>
              <a:rPr lang="el-GR" dirty="0"/>
              <a:t>Το χέρι του να ακουμπά σε σταθερό σημείο. Συχνά θα χρειαστεί να πάρουμε 2 έως 3 μετρήσεις σε εβδομαδιαία διαστήματα μεταξύ τους, για να έχουμε ασφαλή συμπεράσματα.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98</a:t>
            </a:fld>
            <a:endParaRPr lang="el-GR"/>
          </a:p>
        </p:txBody>
      </p:sp>
    </p:spTree>
    <p:extLst>
      <p:ext uri="{BB962C8B-B14F-4D97-AF65-F5344CB8AC3E}">
        <p14:creationId xmlns:p14="http://schemas.microsoft.com/office/powerpoint/2010/main" val="3604447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476b2525251893e5595a2a70d5956bf45a10f217"/>
  <p:tag name="ISPRING_RESOURCE_PATHS_HASH_PRESENTER" val="821e36fdfaa9a5a55da1c1d2279b3d13f105523"/>
</p:tagLst>
</file>

<file path=ppt/theme/theme1.xml><?xml version="1.0" encoding="utf-8"?>
<a:theme xmlns:a="http://schemas.openxmlformats.org/drawingml/2006/main" name="OC_template_updated">
  <a:themeElements>
    <a:clrScheme name="Προσαρμοσμένο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xo-opistho_simeiomata">
  <a:themeElements>
    <a:clrScheme name="Custom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585</TotalTime>
  <Words>6167</Words>
  <Application>Microsoft Office PowerPoint</Application>
  <PresentationFormat>On-screen Show (4:3)</PresentationFormat>
  <Paragraphs>815</Paragraphs>
  <Slides>109</Slides>
  <Notes>9</Notes>
  <HiddenSlides>0</HiddenSlides>
  <MMClips>0</MMClips>
  <ScaleCrop>false</ScaleCrop>
  <HeadingPairs>
    <vt:vector size="4" baseType="variant">
      <vt:variant>
        <vt:lpstr>Theme</vt:lpstr>
      </vt:variant>
      <vt:variant>
        <vt:i4>3</vt:i4>
      </vt:variant>
      <vt:variant>
        <vt:lpstr>Slide Titles</vt:lpstr>
      </vt:variant>
      <vt:variant>
        <vt:i4>109</vt:i4>
      </vt:variant>
    </vt:vector>
  </HeadingPairs>
  <TitlesOfParts>
    <vt:vector size="112" baseType="lpstr">
      <vt:lpstr>OC_template_updated</vt:lpstr>
      <vt:lpstr>1_exo-opistho_simeiomata</vt:lpstr>
      <vt:lpstr>1_OC_template_updated</vt:lpstr>
      <vt:lpstr>Παθολογική Νοσηλευτική (Θ)</vt:lpstr>
      <vt:lpstr>Αρτηριακή πίεση (1 από 2) </vt:lpstr>
      <vt:lpstr>Αρτηριακή πίεση (2 από 2) </vt:lpstr>
      <vt:lpstr>Συστολική και διαστολική αρτηριακή πίεση </vt:lpstr>
      <vt:lpstr>Διαφορική και μέση αρτηριακή πίεση</vt:lpstr>
      <vt:lpstr>Η πίεση του αρτηριακού αίματος εξαρτάται από:</vt:lpstr>
      <vt:lpstr>Παράγοντες που επηρεάζουν την αρτηριακή πίεση (1 από 2)</vt:lpstr>
      <vt:lpstr>Παράγοντες που επηρεάζουν την αρτηριακή πίεση (2 από 2)</vt:lpstr>
      <vt:lpstr>Καρδιακή παροχή</vt:lpstr>
      <vt:lpstr>Περιφερικές αντιστάσεις</vt:lpstr>
      <vt:lpstr>Αρτηριακή υπέρταση</vt:lpstr>
      <vt:lpstr>Επιδημιολογία αρτηριακής υπέρτασης (1 από 3)</vt:lpstr>
      <vt:lpstr>Επιδημιολογία αρτηριακής υπέρτασης (2 από 3)</vt:lpstr>
      <vt:lpstr>Επιδημιολογία αρτηριακής υπέρτασης (3 από 3)</vt:lpstr>
      <vt:lpstr>Ηλικιωμένοι ασθενείς και αρτηριακή υπέρταση </vt:lpstr>
      <vt:lpstr>Επιπολασμός αρτηριακής υπέρτασης </vt:lpstr>
      <vt:lpstr>Παθογένεια υπέρτασης</vt:lpstr>
      <vt:lpstr>Παράγοντες κινδύνου πρωτοπαθούς υπέρτασης</vt:lpstr>
      <vt:lpstr>Πρωτοπαθής ή ιδιοπαθής υπέρταση</vt:lpstr>
      <vt:lpstr>Δευτεροπαθής υπέρταση</vt:lpstr>
      <vt:lpstr>Δευτεροπαθής υπέρταση - Αίτια</vt:lpstr>
      <vt:lpstr>1. Νεφρική αρτηριακή υπέρταση</vt:lpstr>
      <vt:lpstr>Νεφρικές παθήσεις που συνοδεύονται από υπέρταση </vt:lpstr>
      <vt:lpstr>Σύστημα ρενίνης – αγγειοτενσίνης –αλδοστερόνης (Ρ.Α.Α.) (1 από 3)</vt:lpstr>
      <vt:lpstr>Σύστημα ρενίνης – αγγειοτενσίνης –αλδοστερόνης (Ρ.Α.Α.) (2 από 3)</vt:lpstr>
      <vt:lpstr>Σύστημα ρενίνης – αγγειοτενσίνης –αλδοστερόνης (Ρ.Α.Α.) (3 από 3)</vt:lpstr>
      <vt:lpstr>2. Επινεφριδιακή αρτηριακή υπέρταση (1 από 2)</vt:lpstr>
      <vt:lpstr>2. Επινεφριδιακή αρτηριακή υπέρταση (2 από 2)</vt:lpstr>
      <vt:lpstr>Πρωτοπαθής αλδοστερονισμός </vt:lpstr>
      <vt:lpstr>3. Άλλης αιτιολογίας (1 από 9)</vt:lpstr>
      <vt:lpstr>3. Άλλης αιτιολογίας (2 από 9)</vt:lpstr>
      <vt:lpstr>3. Άλλης αιτιολογίας (3 από 9)</vt:lpstr>
      <vt:lpstr>3. Άλλης αιτιολογίας (4 από 9)</vt:lpstr>
      <vt:lpstr>3. Άλλης αιτιολογίας (5 από 9)</vt:lpstr>
      <vt:lpstr>3. Άλλης αιτιολογίας (6 από 9)</vt:lpstr>
      <vt:lpstr>3. Άλλης αιτιολογίας (7 από 9)</vt:lpstr>
      <vt:lpstr>3. Άλλης αιτιολογίας (8 από 9)</vt:lpstr>
      <vt:lpstr>3. Άλλης αιτιολογίας (9 από 9)</vt:lpstr>
      <vt:lpstr>Αρτηριακή υπέρταση σε ειδικές ομάδες πληθυσμού</vt:lpstr>
      <vt:lpstr>Διαβητικοί ασθενείς</vt:lpstr>
      <vt:lpstr>Υπέρταση και εγκυμοσύνη</vt:lpstr>
      <vt:lpstr>Οι διάφοροι τύποι υπερτασικής νόσου </vt:lpstr>
      <vt:lpstr>«Βαριά προεκλαμψία» (1 από 2)</vt:lpstr>
      <vt:lpstr>«Βαριά προεκλαμψία» (2 από 2)</vt:lpstr>
      <vt:lpstr>Διάγνωση υπέρτασης</vt:lpstr>
      <vt:lpstr>Κλινική και εργαστηριακή προσέγγιση -Αιτιολογική διάγνωση της υπέρτασης </vt:lpstr>
      <vt:lpstr>Ατομικό ιστορικό (1 από 2)</vt:lpstr>
      <vt:lpstr>Ατομικό ιστορικό (2 από 2)</vt:lpstr>
      <vt:lpstr>Εργαστηριακές εξετάσεις (1 από 2)</vt:lpstr>
      <vt:lpstr>Εργαστηριακές εξετάσεις (2 από 2)</vt:lpstr>
      <vt:lpstr>Μέτρηση ΑΠ στο σπίτι </vt:lpstr>
      <vt:lpstr>24ωρη καταγραφή της αρτηριακής πίεσης-Holter πιέσεως (1 από 2)</vt:lpstr>
      <vt:lpstr>24ωρη καταγραφή της αρτηριακής πίεσης-Holter πιέσεως (2 από 2)</vt:lpstr>
      <vt:lpstr>Ταξινόμηση αρτηριακής πίεσης και υπέρτασης (mm Hg)</vt:lpstr>
      <vt:lpstr>Ταξινόμηση ασθενών σε ομάδες κινδύνου </vt:lpstr>
      <vt:lpstr>Συνιστώμενη θεραπεία υπέρτασης</vt:lpstr>
      <vt:lpstr>Αλλαγές τρόπου ζωής</vt:lpstr>
      <vt:lpstr>Ρύθμιση υπέρτασης στην Ελλάδα</vt:lpstr>
      <vt:lpstr>Θεραπεία - Μη φαρμακευτική</vt:lpstr>
      <vt:lpstr>Κάπνισμα - Διακοπή</vt:lpstr>
      <vt:lpstr>Ασκηση</vt:lpstr>
      <vt:lpstr>Περιορισμός του άλατος</vt:lpstr>
      <vt:lpstr>Τεχνικές χαλάρωσης</vt:lpstr>
      <vt:lpstr>Περιορισμός της κατανάλωσης αλκοόλ </vt:lpstr>
      <vt:lpstr>Αύξηση πρόσληψης καλίου – μαγνησίου – ασβεστίου</vt:lpstr>
      <vt:lpstr>Φαρμακευτική θεραπεία</vt:lpstr>
      <vt:lpstr>Τα φάρμακα χορηγούνται</vt:lpstr>
      <vt:lpstr>Τίτλος?</vt:lpstr>
      <vt:lpstr>Διουρητικά</vt:lpstr>
      <vt:lpstr>Διουρητικά- Θειαζίδες (υδροχλωροθειαζίδη Hygroton, Fludex)</vt:lpstr>
      <vt:lpstr>Παρενέργειες θειαζιδών</vt:lpstr>
      <vt:lpstr>Διουρητικά της αγκύλης - φουροσεμίδη (lasxix)</vt:lpstr>
      <vt:lpstr>Διουρητικά - προστατευτικά της απώλειας καλίου</vt:lpstr>
      <vt:lpstr>Αδρενεργικοί ανασταλτές</vt:lpstr>
      <vt:lpstr>Β – Αδρενεργικοί αποκλειστές</vt:lpstr>
      <vt:lpstr>Νοσηλευτικές ευθύνες κατά τη χορήγηση αποκλειστών των β αδρενεργικών υποδοχέων</vt:lpstr>
      <vt:lpstr>Αγγειοιασταλτικά</vt:lpstr>
      <vt:lpstr>Ανεπιθύμητες ενέργειες των ανταγωνιστών ασβεστίου</vt:lpstr>
      <vt:lpstr>Αναστολείς του μετατρεπτικού ενζύμου της αγγειοτενσίνης (ΑΜΕ)</vt:lpstr>
      <vt:lpstr>Ανταγωνιστές των υποδοχέων της αγγειοτενσίνης ΙΙ</vt:lpstr>
      <vt:lpstr>Παρεντερικώς χρησιμοποιούμενα αντιυπερτασικά φάρμακα στην επείγουσα υπέρταση</vt:lpstr>
      <vt:lpstr>Θεραπεία των επειγουσών καταστάσεων της αρτηριακής πίεσης (1 από 2)</vt:lpstr>
      <vt:lpstr>Θεραπεία των επειγουσών καταστάσεων της αρτηριακής πίεσης (2 από 2)</vt:lpstr>
      <vt:lpstr>Nurse –Managed Hypertension Clinics</vt:lpstr>
      <vt:lpstr>Νοσηλευτικές ευθύνες</vt:lpstr>
      <vt:lpstr>Νοσηλευτική προσέγγιση</vt:lpstr>
      <vt:lpstr>Νοσηλευτική φροντίδα για ανακούφιση της κεφαλαλγίας</vt:lpstr>
      <vt:lpstr>Μέτρα βελτίωσης της κόπωσης-διευκόλυνση της ανάπαυσης ή/και διατήρηση ενέργειας </vt:lpstr>
      <vt:lpstr>Τίτλος?</vt:lpstr>
      <vt:lpstr>Επιπλοκές αρτηριακής υπέρτασης</vt:lpstr>
      <vt:lpstr>Επιπλοκές αρτηριακής υπέρτασης στην καρδιά</vt:lpstr>
      <vt:lpstr>Επιπλοκές αρτηριακής υπέρτασης στα περιφερικά αγγεία</vt:lpstr>
      <vt:lpstr>Επιπλοκές αρτηριακής υπέρτασης στον εγκέφαλο</vt:lpstr>
      <vt:lpstr>Επιπλοκές  ΑΠ στους νεφρούς</vt:lpstr>
      <vt:lpstr>Διδασκαλία αρρώστου - οικογένειας</vt:lpstr>
      <vt:lpstr>Κατευθυντήριες οδηγίες υπουργείου υγείας για την υπέρταση (1 από 3)</vt:lpstr>
      <vt:lpstr>Κατευθυντήριες οδηγίες υπουργείου υγείας για την υπέρταση (2 από 3)</vt:lpstr>
      <vt:lpstr>Κατευθυντήριες οδηγίες υπουργείου υγείας για την υπέρταση (3 από 3)</vt:lpstr>
      <vt:lpstr>Πώς μετριέται η αρτηριακή πίεση (1 από 2)</vt:lpstr>
      <vt:lpstr>Πώς μετριέται η αρτηριακή πίεση (2 από 2)</vt:lpstr>
      <vt:lpstr>Προβλήματα στην μέτρηση της αρτηριακής πίεσης</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Elenh Xoumh</dc:creator>
  <cp:lastModifiedBy>alex</cp:lastModifiedBy>
  <cp:revision>79</cp:revision>
  <dcterms:created xsi:type="dcterms:W3CDTF">2014-05-06T08:31:57Z</dcterms:created>
  <dcterms:modified xsi:type="dcterms:W3CDTF">2015-09-21T11:30:14Z</dcterms:modified>
</cp:coreProperties>
</file>