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0"/>
  </p:notesMasterIdLst>
  <p:handoutMasterIdLst>
    <p:handoutMasterId r:id="rId51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305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257" r:id="rId43"/>
    <p:sldId id="262" r:id="rId44"/>
    <p:sldId id="264" r:id="rId45"/>
    <p:sldId id="306" r:id="rId46"/>
    <p:sldId id="307" r:id="rId47"/>
    <p:sldId id="266" r:id="rId48"/>
    <p:sldId id="261" r:id="rId49"/>
  </p:sldIdLst>
  <p:sldSz cx="9144000" cy="6858000" type="screen4x3"/>
  <p:notesSz cx="7104063" cy="10234613"/>
  <p:custDataLst>
    <p:tags r:id="rId5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7108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A117C-8F7F-4D35-8C2E-7B80FF54846D}" type="slidenum">
              <a:rPr lang="el-GR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0C601B-1D69-412F-A9C7-D3D5EB2FA196}" type="slidenum">
              <a:rPr lang="el-GR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FD043-664C-464E-89D7-7F7FDC258C07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8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2C4A1A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64496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0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71C9B-C4B4-4D86-809D-B99D8FAA4A7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0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08FC0-F67F-4A3D-A9CE-6E15A47A4918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23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198F-B80B-4F1C-8D31-64933CB743D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7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A824-A2B7-47AE-9542-18E95523BB6A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57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2C4A1A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pPr>
              <a:defRPr/>
            </a:pPr>
            <a:fld id="{7369369E-F9A8-44F0-908E-2AE94E7EBF7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6531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49FAF-50FF-4831-A87B-74D9EDDD059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98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874C2-DDB0-48FF-8F7A-EF326086D32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47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C4A1A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FFBF2-C6DA-4C6B-B879-5E32A0344B2D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2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89B1-3AEA-454B-9E29-4F1B6C4508A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0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</p:pic>
      <p:sp>
        <p:nvSpPr>
          <p:cNvPr id="7" name="Rectangle 6"/>
          <p:cNvSpPr/>
          <p:nvPr userDrawn="1"/>
        </p:nvSpPr>
        <p:spPr>
          <a:xfrm>
            <a:off x="467544" y="1484784"/>
            <a:ext cx="8208912" cy="5472608"/>
          </a:xfrm>
          <a:prstGeom prst="rect">
            <a:avLst/>
          </a:prstGeom>
          <a:gradFill>
            <a:gsLst>
              <a:gs pos="82000">
                <a:schemeClr val="bg1"/>
              </a:gs>
              <a:gs pos="9200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115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84313"/>
            <a:ext cx="82296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39953C0D-52E1-4DED-9BCD-1EA3A0CE0FB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3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2C4A1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C4A1A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C4A1A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C4A1A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C4A1A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C4A1A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Κινητοποίησης και Θεραπευτικοί Χειρισμοί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Βασικές αρχές κινητοποίησης των αρθρώσεων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/>
              <a:t>Παλίνα</a:t>
            </a:r>
            <a:r>
              <a:rPr lang="el-GR" sz="2200" dirty="0"/>
              <a:t> </a:t>
            </a:r>
            <a:r>
              <a:rPr lang="el-GR" sz="2200" dirty="0" err="1"/>
              <a:t>Καρακασίδου</a:t>
            </a:r>
            <a:r>
              <a:rPr lang="el-GR" sz="2200" dirty="0"/>
              <a:t> </a:t>
            </a:r>
            <a:r>
              <a:rPr lang="en-US" sz="2200" dirty="0"/>
              <a:t>PT, OMT, </a:t>
            </a:r>
            <a:r>
              <a:rPr lang="en-US" sz="2200" dirty="0" err="1"/>
              <a:t>MManipTher</a:t>
            </a:r>
            <a:r>
              <a:rPr lang="en-US" sz="2200" dirty="0"/>
              <a:t>, MSc, PhD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Manual Therapy</a:t>
            </a:r>
            <a:endParaRPr lang="el-GR" altLang="el-GR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2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/>
              <a:t>Θεραπεία</a:t>
            </a:r>
          </a:p>
          <a:p>
            <a:pPr lvl="1" eaLnBrk="1" fontAlgn="auto" hangingPunct="1">
              <a:lnSpc>
                <a:spcPct val="125000"/>
              </a:lnSpc>
              <a:spcAft>
                <a:spcPts val="0"/>
              </a:spcAft>
              <a:defRPr/>
            </a:pPr>
            <a:r>
              <a:rPr lang="el-GR" sz="2400" dirty="0"/>
              <a:t>Ανακούφιση από τον </a:t>
            </a:r>
            <a:r>
              <a:rPr lang="el-GR" sz="2400" dirty="0" smtClean="0"/>
              <a:t>πόνο,</a:t>
            </a:r>
            <a:endParaRPr lang="el-GR" sz="2400" dirty="0"/>
          </a:p>
          <a:p>
            <a:pPr lvl="1" eaLnBrk="1" fontAlgn="auto" hangingPunct="1">
              <a:lnSpc>
                <a:spcPct val="125000"/>
              </a:lnSpc>
              <a:spcAft>
                <a:spcPts val="0"/>
              </a:spcAft>
              <a:defRPr/>
            </a:pPr>
            <a:r>
              <a:rPr lang="el-GR" sz="2400" dirty="0"/>
              <a:t>Αύξηση της </a:t>
            </a:r>
            <a:r>
              <a:rPr lang="el-GR" sz="2400" dirty="0" smtClean="0"/>
              <a:t>κινητικότητας,</a:t>
            </a:r>
            <a:endParaRPr lang="el-GR" sz="2400" dirty="0"/>
          </a:p>
          <a:p>
            <a:pPr lvl="2" indent="-342900" eaLnBrk="1" fontAlgn="auto" hangingPunct="1">
              <a:lnSpc>
                <a:spcPct val="125000"/>
              </a:lnSpc>
              <a:spcAft>
                <a:spcPts val="0"/>
              </a:spcAft>
              <a:defRPr/>
            </a:pPr>
            <a:r>
              <a:rPr lang="el-GR" sz="2200" dirty="0" smtClean="0"/>
              <a:t>Κινητοποίηση </a:t>
            </a:r>
            <a:r>
              <a:rPr lang="el-GR" sz="2200" dirty="0"/>
              <a:t>μαλακών </a:t>
            </a:r>
            <a:r>
              <a:rPr lang="el-GR" sz="2200" dirty="0" smtClean="0"/>
              <a:t>μορίων,</a:t>
            </a:r>
            <a:endParaRPr lang="el-GR" sz="2200" dirty="0"/>
          </a:p>
          <a:p>
            <a:pPr lvl="2" indent="-342900" eaLnBrk="1" fontAlgn="auto" hangingPunct="1">
              <a:lnSpc>
                <a:spcPct val="125000"/>
              </a:lnSpc>
              <a:spcAft>
                <a:spcPts val="0"/>
              </a:spcAft>
              <a:defRPr/>
            </a:pPr>
            <a:r>
              <a:rPr lang="el-GR" sz="2200" dirty="0" smtClean="0"/>
              <a:t>Κινητοποίηση </a:t>
            </a:r>
            <a:r>
              <a:rPr lang="el-GR" sz="2200" dirty="0"/>
              <a:t>των </a:t>
            </a:r>
            <a:r>
              <a:rPr lang="el-GR" sz="2200" dirty="0" smtClean="0"/>
              <a:t>αρθρώσεων.</a:t>
            </a:r>
            <a:endParaRPr lang="el-GR" sz="2200" dirty="0"/>
          </a:p>
          <a:p>
            <a:pPr lvl="1" eaLnBrk="1" fontAlgn="auto" hangingPunct="1">
              <a:lnSpc>
                <a:spcPct val="125000"/>
              </a:lnSpc>
              <a:spcAft>
                <a:spcPts val="0"/>
              </a:spcAft>
              <a:defRPr/>
            </a:pPr>
            <a:r>
              <a:rPr lang="el-GR" sz="2400" dirty="0"/>
              <a:t>Περιορισμός της </a:t>
            </a:r>
            <a:r>
              <a:rPr lang="el-GR" sz="2400" dirty="0" smtClean="0"/>
              <a:t>κινητικότητας,</a:t>
            </a:r>
            <a:endParaRPr lang="el-GR" sz="2400" dirty="0"/>
          </a:p>
          <a:p>
            <a:pPr lvl="1" eaLnBrk="1" fontAlgn="auto" hangingPunct="1">
              <a:lnSpc>
                <a:spcPct val="125000"/>
              </a:lnSpc>
              <a:spcAft>
                <a:spcPts val="0"/>
              </a:spcAft>
              <a:defRPr/>
            </a:pPr>
            <a:r>
              <a:rPr lang="el-GR" sz="2400" dirty="0"/>
              <a:t>Πληροφόρηση, Διδασκαλία, </a:t>
            </a:r>
            <a:r>
              <a:rPr lang="el-GR" sz="2400" dirty="0" smtClean="0"/>
              <a:t>Εκπαίδευση,</a:t>
            </a:r>
            <a:endParaRPr lang="el-GR" sz="2400" dirty="0"/>
          </a:p>
          <a:p>
            <a:pPr lvl="1" eaLnBrk="1" fontAlgn="auto" hangingPunct="1">
              <a:lnSpc>
                <a:spcPct val="125000"/>
              </a:lnSpc>
              <a:spcAft>
                <a:spcPts val="0"/>
              </a:spcAft>
              <a:defRPr/>
            </a:pPr>
            <a:r>
              <a:rPr lang="el-GR" sz="2400" dirty="0"/>
              <a:t>Δοκιμαστική </a:t>
            </a:r>
            <a:r>
              <a:rPr lang="el-GR" sz="2400" dirty="0" smtClean="0"/>
              <a:t>θεραπεία,</a:t>
            </a:r>
            <a:endParaRPr lang="el-GR" sz="2400" dirty="0"/>
          </a:p>
          <a:p>
            <a:pPr lvl="1" eaLnBrk="1" fontAlgn="auto" hangingPunct="1">
              <a:lnSpc>
                <a:spcPct val="125000"/>
              </a:lnSpc>
              <a:spcAft>
                <a:spcPts val="0"/>
              </a:spcAft>
              <a:defRPr/>
            </a:pPr>
            <a:r>
              <a:rPr lang="el-GR" sz="2400" dirty="0" smtClean="0"/>
              <a:t>Επανεκτίμηση.</a:t>
            </a:r>
            <a:endParaRPr lang="el-GR" sz="2400" dirty="0"/>
          </a:p>
          <a:p>
            <a:pPr eaLnBrk="1" fontAlgn="auto" hangingPunct="1">
              <a:lnSpc>
                <a:spcPct val="12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  <p:sp>
        <p:nvSpPr>
          <p:cNvPr id="1331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8B893F-8816-4291-89F5-07E86CD179C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Ανακούφιση από τον πόνο</a:t>
            </a:r>
          </a:p>
        </p:txBody>
      </p:sp>
      <p:sp>
        <p:nvSpPr>
          <p:cNvPr id="14339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smtClean="0"/>
              <a:t>Ακινητοποίηση,</a:t>
            </a:r>
          </a:p>
          <a:p>
            <a:pPr lvl="1" eaLnBrk="1" hangingPunct="1">
              <a:spcBef>
                <a:spcPts val="2400"/>
              </a:spcBef>
            </a:pPr>
            <a:r>
              <a:rPr lang="el-GR" altLang="el-GR" smtClean="0"/>
              <a:t>Γενική: ανάπαυση στο κρεβάτι,</a:t>
            </a:r>
          </a:p>
          <a:p>
            <a:pPr lvl="1" eaLnBrk="1" hangingPunct="1">
              <a:spcBef>
                <a:spcPts val="2400"/>
              </a:spcBef>
            </a:pPr>
            <a:r>
              <a:rPr lang="el-GR" altLang="el-GR" smtClean="0"/>
              <a:t>Τοπική: ζώνες, κολάρα, νάρθηκες, αυτοκόλλητες ταινίες.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mtClean="0"/>
              <a:t>Θερμο – Υδρο – Ηλεκτροθεραπεία,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mtClean="0"/>
              <a:t>Ειδικές τεχνικές</a:t>
            </a:r>
            <a:r>
              <a:rPr lang="en-US" altLang="el-GR" smtClean="0"/>
              <a:t>,</a:t>
            </a:r>
            <a:endParaRPr lang="el-GR" altLang="el-GR" smtClean="0"/>
          </a:p>
          <a:p>
            <a:pPr lvl="1" eaLnBrk="1" hangingPunct="1">
              <a:spcBef>
                <a:spcPts val="2400"/>
              </a:spcBef>
            </a:pPr>
            <a:r>
              <a:rPr lang="el-GR" altLang="el-GR" smtClean="0"/>
              <a:t>Έλξη δια των χειρών (τρισδιάστατη),</a:t>
            </a:r>
          </a:p>
          <a:p>
            <a:pPr lvl="1" eaLnBrk="1" hangingPunct="1">
              <a:spcBef>
                <a:spcPts val="2400"/>
              </a:spcBef>
            </a:pPr>
            <a:r>
              <a:rPr lang="el-GR" altLang="el-GR" smtClean="0"/>
              <a:t>Δόνηση.</a:t>
            </a:r>
          </a:p>
          <a:p>
            <a:pPr eaLnBrk="1" hangingPunct="1"/>
            <a:endParaRPr lang="el-GR" altLang="el-GR" smtClean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B2D8AC1-C104-4793-9A77-49908426D82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Κινητοποίηση μαλακών μορίων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Κλασσική </a:t>
            </a:r>
            <a:r>
              <a:rPr lang="el-GR" dirty="0" smtClean="0"/>
              <a:t>μάλαξη,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err="1"/>
              <a:t>Μετατοπιστική</a:t>
            </a:r>
            <a:r>
              <a:rPr lang="el-GR" dirty="0"/>
              <a:t> </a:t>
            </a:r>
            <a:r>
              <a:rPr lang="el-GR" dirty="0" smtClean="0"/>
              <a:t>μάλαξη,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Λειτουργική </a:t>
            </a:r>
            <a:r>
              <a:rPr lang="el-GR" dirty="0" smtClean="0"/>
              <a:t>μάλαξη,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Ενεργητική κίνηση σε συνδυασμό με την αναπνοή (</a:t>
            </a:r>
            <a:r>
              <a:rPr lang="el-GR" dirty="0" err="1"/>
              <a:t>μετα</a:t>
            </a:r>
            <a:r>
              <a:rPr lang="el-GR" dirty="0"/>
              <a:t>-ισομετρική χαλάρωση</a:t>
            </a:r>
            <a:r>
              <a:rPr lang="el-GR" dirty="0" smtClean="0"/>
              <a:t>),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Διάταση των </a:t>
            </a:r>
            <a:r>
              <a:rPr lang="el-GR" dirty="0" err="1"/>
              <a:t>βραχισμένων</a:t>
            </a:r>
            <a:r>
              <a:rPr lang="el-GR" dirty="0"/>
              <a:t> μυών και των σχετικών συνδετικών </a:t>
            </a:r>
            <a:r>
              <a:rPr lang="el-GR" dirty="0" smtClean="0"/>
              <a:t>ιστών,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Άσκηση για την αύξηση και την διατήρηση του μήκους των μαλακών </a:t>
            </a:r>
            <a:r>
              <a:rPr lang="el-GR" dirty="0" smtClean="0"/>
              <a:t>ιστών.</a:t>
            </a:r>
            <a:endParaRPr lang="el-GR" dirty="0"/>
          </a:p>
        </p:txBody>
      </p:sp>
      <p:sp>
        <p:nvSpPr>
          <p:cNvPr id="1536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88DA943-D8EB-4ACE-905C-C2BCFCAEBAF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8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Κινητοποίηση των αρθρώσεων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785938"/>
            <a:ext cx="8507413" cy="414337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l-GR" altLang="el-GR" smtClean="0"/>
              <a:t>Βασική κινητοποίηση στην χαλαρή ή πραγματικά χαλαρή θέση της άρθρωσης, 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mtClean="0"/>
              <a:t>Κινητοποίηση σε όλες τις πιθανές θέσεις της άρθρωσης (με προ-τοποθέτηση),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mtClean="0"/>
              <a:t>Ειδικός χειρισμός μιας άρθρωσης (manipulation),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mtClean="0"/>
              <a:t>Ασκήσεις για την αύξηση ή διατήρηση της κίνησης της άρθρωσης.</a:t>
            </a:r>
          </a:p>
          <a:p>
            <a:pPr eaLnBrk="1" hangingPunct="1"/>
            <a:endParaRPr lang="el-GR" altLang="el-GR" smtClean="0"/>
          </a:p>
        </p:txBody>
      </p:sp>
      <p:sp>
        <p:nvSpPr>
          <p:cNvPr id="1638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5943034-DC2F-4586-9C2C-A162AF429FA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Περιορισμός της κίνησης</a:t>
            </a:r>
          </a:p>
        </p:txBody>
      </p:sp>
      <p:sp>
        <p:nvSpPr>
          <p:cNvPr id="17411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844824"/>
            <a:ext cx="8229600" cy="4527401"/>
          </a:xfrm>
        </p:spPr>
        <p:txBody>
          <a:bodyPr/>
          <a:lstStyle/>
          <a:p>
            <a:pPr eaLnBrk="1" hangingPunct="1">
              <a:spcBef>
                <a:spcPts val="4200"/>
              </a:spcBef>
            </a:pPr>
            <a:r>
              <a:rPr lang="el-GR" altLang="el-GR" dirty="0" smtClean="0"/>
              <a:t>Υποστήριξη και έλεγχος (ζώνες, αυτοκόλλητες ταινίες κλπ.).</a:t>
            </a:r>
          </a:p>
          <a:p>
            <a:pPr eaLnBrk="1" hangingPunct="1">
              <a:spcBef>
                <a:spcPts val="4200"/>
              </a:spcBef>
            </a:pPr>
            <a:r>
              <a:rPr lang="el-GR" altLang="el-GR" dirty="0" smtClean="0"/>
              <a:t>Ασκήσεις για τον περιορισμό και τον έλεγχο της κίνησης της άρθρωσης.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DDA7A2A-A77E-40AA-BC20-7726042B782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400" dirty="0" smtClean="0"/>
              <a:t>Πληροφόρηση – Διδασκαλία – Εκπαίδευση</a:t>
            </a:r>
            <a:endParaRPr lang="el-GR" sz="3400" dirty="0"/>
          </a:p>
        </p:txBody>
      </p:sp>
      <p:sp>
        <p:nvSpPr>
          <p:cNvPr id="1843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Πληροφορείται ο ασθενής για την πιθανή αιτία του λειτουργικού του περιορισμού, αναλύεται η επερχόμενη θεραπεία και ζητείται η συγκατάθεσή του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lvl="1" eaLnBrk="1" hangingPunct="1">
              <a:spcBef>
                <a:spcPts val="2400"/>
              </a:spcBef>
            </a:pPr>
            <a:r>
              <a:rPr lang="el-GR" altLang="el-GR" b="1" dirty="0" smtClean="0">
                <a:solidFill>
                  <a:srgbClr val="820000"/>
                </a:solidFill>
              </a:rPr>
              <a:t>Σημείωση:</a:t>
            </a:r>
            <a:r>
              <a:rPr lang="el-GR" altLang="el-GR" dirty="0" smtClean="0"/>
              <a:t> η πληροφόρηση γίνεται πριν την εφαρμογή της θεραπείας 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Διδάσκεται ο ασθενής ώστε να αντιληφθεί το πρόβλημά του και να συμμετέχει ενεργητικά στην θεραπεία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Εκπαιδεύεται στις καθημερινές δραστηριότητες έτσι ώστε να αποφευχθεί ο πιθανός </a:t>
            </a:r>
            <a:r>
              <a:rPr lang="el-GR" altLang="el-GR" dirty="0" err="1" smtClean="0"/>
              <a:t>επανατραυματισμός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1843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247E8AC-B381-4B3A-A825-0284558B420E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Δοκιμαστική </a:t>
            </a:r>
            <a:r>
              <a:rPr lang="el-GR" dirty="0" smtClean="0"/>
              <a:t>θεραπεία</a:t>
            </a:r>
            <a:r>
              <a:rPr lang="en-US" dirty="0" smtClean="0"/>
              <a:t> </a:t>
            </a:r>
            <a:r>
              <a:rPr lang="el-GR" sz="3000" b="0" dirty="0" smtClean="0"/>
              <a:t>1</a:t>
            </a:r>
            <a:r>
              <a:rPr lang="en-US" sz="3000" b="0" dirty="0" smtClean="0"/>
              <a:t>/</a:t>
            </a:r>
            <a:r>
              <a:rPr lang="el-GR" sz="3000" b="0" dirty="0" smtClean="0"/>
              <a:t>2</a:t>
            </a:r>
            <a:endParaRPr lang="el-GR" sz="3000" b="0" dirty="0"/>
          </a:p>
        </p:txBody>
      </p:sp>
      <p:sp>
        <p:nvSpPr>
          <p:cNvPr id="19459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68153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2400"/>
              </a:spcBef>
            </a:pPr>
            <a:r>
              <a:rPr lang="el-GR" altLang="el-GR" smtClean="0"/>
              <a:t>Ο σκοπός της είναι να καθοριστεί η αντίδραση της άρθρωσης μετά από την πρώτη συνεδρία,</a:t>
            </a:r>
          </a:p>
          <a:p>
            <a:pPr eaLnBrk="1" hangingPunct="1">
              <a:lnSpc>
                <a:spcPct val="120000"/>
              </a:lnSpc>
              <a:spcBef>
                <a:spcPts val="2400"/>
              </a:spcBef>
            </a:pPr>
            <a:r>
              <a:rPr lang="el-GR" altLang="el-GR" smtClean="0"/>
              <a:t>Στην πρώτη συνεδρία παρατηρείται η άμεση αντίδραση της άρθρωσης σε σχέση με το εύρος κίνησης και τον πόνο.</a:t>
            </a:r>
          </a:p>
          <a:p>
            <a:pPr eaLnBrk="1" hangingPunct="1">
              <a:lnSpc>
                <a:spcPct val="120000"/>
              </a:lnSpc>
            </a:pPr>
            <a:endParaRPr lang="el-GR" altLang="el-GR" smtClean="0"/>
          </a:p>
        </p:txBody>
      </p:sp>
      <p:sp>
        <p:nvSpPr>
          <p:cNvPr id="1946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B6A5591-F2C7-4AC3-B2EC-A7049E83E388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Δοκιμαστική θεραπεία</a:t>
            </a:r>
            <a:r>
              <a:rPr lang="en-US" dirty="0"/>
              <a:t> </a:t>
            </a:r>
            <a:r>
              <a:rPr lang="en-US" sz="3000" b="0" dirty="0" smtClean="0"/>
              <a:t>2/</a:t>
            </a:r>
            <a:r>
              <a:rPr lang="el-GR" sz="3000" b="0" dirty="0"/>
              <a:t>2</a:t>
            </a:r>
            <a:endParaRPr lang="el-GR" altLang="el-GR" sz="3200" dirty="0" smtClean="0"/>
          </a:p>
        </p:txBody>
      </p:sp>
      <p:sp>
        <p:nvSpPr>
          <p:cNvPr id="2048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Στην επόμενη συνεδρία:</a:t>
            </a:r>
          </a:p>
          <a:p>
            <a:pPr lvl="1" eaLnBrk="1" hangingPunct="1">
              <a:spcBef>
                <a:spcPts val="1800"/>
              </a:spcBef>
            </a:pPr>
            <a:r>
              <a:rPr lang="el-GR" altLang="el-GR" dirty="0" smtClean="0"/>
              <a:t>Εάν υπάρχει αυξημένος πόνος – μειώνουμε την ένταση της θεραπείας,</a:t>
            </a:r>
          </a:p>
          <a:p>
            <a:pPr lvl="1" eaLnBrk="1" hangingPunct="1">
              <a:spcBef>
                <a:spcPts val="1800"/>
              </a:spcBef>
            </a:pPr>
            <a:r>
              <a:rPr lang="el-GR" altLang="el-GR" dirty="0" smtClean="0"/>
              <a:t>Εάν η άρθρωση είναι στην ίδια κατάσταση – αυξάνουμε την ένταση ή εξελίσσουμε την τεχνική προ-τοποθετώντας την άρθρωση στο τέλος του διαθέσιμου εύρους της ή την αλλάζουμε,</a:t>
            </a:r>
          </a:p>
          <a:p>
            <a:pPr lvl="1" eaLnBrk="1" hangingPunct="1">
              <a:spcBef>
                <a:spcPts val="1800"/>
              </a:spcBef>
            </a:pPr>
            <a:r>
              <a:rPr lang="el-GR" altLang="el-GR" dirty="0" smtClean="0"/>
              <a:t>Εάν η άρθρωση είναι σε καλύτερη κατάσταση - επαναλαμβάνουμε την τεχνική.</a:t>
            </a:r>
          </a:p>
        </p:txBody>
      </p:sp>
      <p:sp>
        <p:nvSpPr>
          <p:cNvPr id="2048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16A145F-41CA-4199-B0FD-D798A4A7FE9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Επανεκτίμηση </a:t>
            </a:r>
          </a:p>
        </p:txBody>
      </p:sp>
      <p:sp>
        <p:nvSpPr>
          <p:cNvPr id="21507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l-GR" altLang="el-GR" dirty="0" smtClean="0"/>
              <a:t>Η άρθρωση θα πρέπει να επανεκτιμάται: </a:t>
            </a:r>
          </a:p>
          <a:p>
            <a:pPr lvl="1" eaLnBrk="1" hangingPunct="1">
              <a:spcBef>
                <a:spcPts val="3600"/>
              </a:spcBef>
            </a:pPr>
            <a:r>
              <a:rPr lang="el-GR" altLang="el-GR" dirty="0" smtClean="0"/>
              <a:t>Στο τέλος της κάθε θεραπείας,</a:t>
            </a:r>
          </a:p>
          <a:p>
            <a:pPr lvl="1" eaLnBrk="1" hangingPunct="1">
              <a:spcBef>
                <a:spcPts val="3600"/>
              </a:spcBef>
            </a:pPr>
            <a:r>
              <a:rPr lang="el-GR" altLang="el-GR" dirty="0" smtClean="0"/>
              <a:t>Πριν από την επόμενη θεραπεία.</a:t>
            </a:r>
          </a:p>
        </p:txBody>
      </p:sp>
      <p:sp>
        <p:nvSpPr>
          <p:cNvPr id="2150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E5A8DA2-851D-4D0B-A79A-8D0BEEE4DCE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Εφαρμογή τεχνικών </a:t>
            </a:r>
            <a:r>
              <a:rPr lang="el-GR" dirty="0" smtClean="0"/>
              <a:t>κινητοποίησης</a:t>
            </a:r>
            <a:r>
              <a:rPr lang="en-US" dirty="0" smtClean="0"/>
              <a:t> </a:t>
            </a:r>
            <a:r>
              <a:rPr lang="el-GR" sz="3000" b="0" dirty="0" smtClean="0"/>
              <a:t>1</a:t>
            </a:r>
            <a:r>
              <a:rPr lang="en-US" sz="3000" b="0" dirty="0" smtClean="0"/>
              <a:t>/</a:t>
            </a:r>
            <a:r>
              <a:rPr lang="el-GR" sz="3000" b="0" dirty="0" smtClean="0"/>
              <a:t>5</a:t>
            </a:r>
            <a:endParaRPr lang="el-GR" sz="3000" b="0" dirty="0"/>
          </a:p>
        </p:txBody>
      </p:sp>
      <p:sp>
        <p:nvSpPr>
          <p:cNvPr id="22531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Ο ασθενής τοποθετείται σε όσο το δυνατόν αναπαυτική θέση,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Η άρθρωση αρχικά τοποθετείται στην χαλαρή ή πραγματικά χαλαρή θέση και αργότερα οι τεχνικές εφαρμόζονται σε προ-τοποθετημένες θέσεις της άρθρωσης,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Σταθεροποιείται το κεντρικότερο (συνήθως) </a:t>
            </a:r>
            <a:r>
              <a:rPr lang="el-GR" altLang="el-GR" dirty="0" err="1" smtClean="0"/>
              <a:t>οστούν</a:t>
            </a:r>
            <a:r>
              <a:rPr lang="el-GR" altLang="el-GR" dirty="0" smtClean="0"/>
              <a:t> είτε με τα χέρια του θεραπευτή, είτε με την βοήθεια ζώνης, είτε με την βοήθεια βοηθού.</a:t>
            </a:r>
          </a:p>
        </p:txBody>
      </p:sp>
      <p:sp>
        <p:nvSpPr>
          <p:cNvPr id="2253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02385D1-AF49-4C87-B5A1-A8B97A8F290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Κλινικός </a:t>
            </a:r>
            <a:r>
              <a:rPr lang="el-GR" dirty="0" smtClean="0"/>
              <a:t>συλλογισμός</a:t>
            </a:r>
            <a:r>
              <a:rPr lang="en-US" dirty="0" smtClean="0"/>
              <a:t> </a:t>
            </a:r>
            <a:r>
              <a:rPr lang="el-GR" sz="3000" b="0" dirty="0" smtClean="0"/>
              <a:t>1</a:t>
            </a:r>
            <a:r>
              <a:rPr lang="en-US" sz="3000" b="0" dirty="0" smtClean="0"/>
              <a:t>/</a:t>
            </a:r>
            <a:r>
              <a:rPr lang="el-GR" sz="3000" b="0" dirty="0" smtClean="0"/>
              <a:t>8</a:t>
            </a:r>
            <a:endParaRPr lang="el-GR" sz="3000" b="0" dirty="0"/>
          </a:p>
        </p:txBody>
      </p:sp>
      <p:sp>
        <p:nvSpPr>
          <p:cNvPr id="512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301806" cy="5112568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Το εύρος κίνησης, το τελικό αίσθημα και η ένταση του πόνου των φυσιολογικών και των επικουρικών κινήσεων αποτελούν σημαντικά διαγνωστικά κριτήρια.</a:t>
            </a:r>
          </a:p>
          <a:p>
            <a:pPr eaLnBrk="1" hangingPunct="1"/>
            <a:r>
              <a:rPr lang="el-GR" altLang="el-GR" dirty="0" smtClean="0"/>
              <a:t>Θα πρέπει να καθοριστεί ποιοι ιστοί έχουν λειτουργικό έλλειμμα και ποια είναι η κατάσταση της παθολογίας.</a:t>
            </a:r>
          </a:p>
          <a:p>
            <a:pPr eaLnBrk="1" hangingPunct="1"/>
            <a:r>
              <a:rPr lang="el-GR" altLang="el-GR" dirty="0" smtClean="0"/>
              <a:t>Θα πρέπει να καθοριστεί εάν η θεραπεία θα εστιάζεται:</a:t>
            </a:r>
          </a:p>
          <a:p>
            <a:pPr lvl="1" eaLnBrk="1" hangingPunct="1"/>
            <a:r>
              <a:rPr lang="el-GR" altLang="el-GR" dirty="0" smtClean="0"/>
              <a:t>Στην ανακούφιση από τον πόνο, </a:t>
            </a:r>
          </a:p>
          <a:p>
            <a:pPr lvl="1" eaLnBrk="1" hangingPunct="1"/>
            <a:r>
              <a:rPr lang="el-GR" altLang="el-GR" dirty="0" smtClean="0"/>
              <a:t>Στην διάταση του αρθρικού θυλάκου,</a:t>
            </a:r>
          </a:p>
          <a:p>
            <a:pPr lvl="1" eaLnBrk="1" hangingPunct="1"/>
            <a:r>
              <a:rPr lang="el-GR" altLang="el-GR" dirty="0" smtClean="0"/>
              <a:t>Στην διάταση των μυών,</a:t>
            </a:r>
          </a:p>
          <a:p>
            <a:pPr lvl="1" eaLnBrk="1" hangingPunct="1"/>
            <a:r>
              <a:rPr lang="el-GR" altLang="el-GR" dirty="0" smtClean="0"/>
              <a:t>Στην ενδυνάμωση των μυών.</a:t>
            </a:r>
          </a:p>
        </p:txBody>
      </p:sp>
      <p:sp>
        <p:nvSpPr>
          <p:cNvPr id="512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53E1065-EB07-4A57-AB0E-2B756367A2D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Εφαρμογή τεχνικών κινητοποίησης</a:t>
            </a:r>
            <a:r>
              <a:rPr lang="en-US" dirty="0"/>
              <a:t> </a:t>
            </a:r>
            <a:r>
              <a:rPr lang="en-US" sz="3000" b="0" dirty="0" smtClean="0"/>
              <a:t>2/</a:t>
            </a:r>
            <a:r>
              <a:rPr lang="el-GR" sz="3000" b="0" dirty="0"/>
              <a:t>5</a:t>
            </a:r>
            <a:endParaRPr lang="el-GR" dirty="0"/>
          </a:p>
        </p:txBody>
      </p:sp>
      <p:sp>
        <p:nvSpPr>
          <p:cNvPr id="23555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Κατά την εξέταση και κατά την κινητοποίηση η λαβή στο περιφερικό </a:t>
            </a:r>
            <a:r>
              <a:rPr lang="el-GR" altLang="el-GR" dirty="0" err="1" smtClean="0"/>
              <a:t>οστούν</a:t>
            </a:r>
            <a:r>
              <a:rPr lang="el-GR" altLang="el-GR" dirty="0" smtClean="0"/>
              <a:t> θα πρέπει να γίνεται πολύ κοντά στην άρθρωση για να αποφεύγεται η συμπίεσή της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grpSp>
        <p:nvGrpSpPr>
          <p:cNvPr id="23556" name="Ομάδα 14"/>
          <p:cNvGrpSpPr>
            <a:grpSpLocks/>
          </p:cNvGrpSpPr>
          <p:nvPr/>
        </p:nvGrpSpPr>
        <p:grpSpPr bwMode="auto">
          <a:xfrm>
            <a:off x="1166813" y="3851275"/>
            <a:ext cx="1482725" cy="1827213"/>
            <a:chOff x="1117536" y="3290882"/>
            <a:chExt cx="1482725" cy="1827213"/>
          </a:xfrm>
        </p:grpSpPr>
        <p:sp>
          <p:nvSpPr>
            <p:cNvPr id="23564" name="AutoShape 4"/>
            <p:cNvSpPr>
              <a:spLocks noChangeArrowheads="1"/>
            </p:cNvSpPr>
            <p:nvPr/>
          </p:nvSpPr>
          <p:spPr bwMode="auto">
            <a:xfrm rot="-5226698">
              <a:off x="1311211" y="4321170"/>
              <a:ext cx="603250" cy="990600"/>
            </a:xfrm>
            <a:prstGeom prst="moon">
              <a:avLst>
                <a:gd name="adj" fmla="val 87500"/>
              </a:avLst>
            </a:pr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l-GR" altLang="el-GR" sz="1800" smtClean="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3565" name="AutoShape 5"/>
            <p:cNvSpPr>
              <a:spLocks noChangeArrowheads="1"/>
            </p:cNvSpPr>
            <p:nvPr/>
          </p:nvSpPr>
          <p:spPr bwMode="auto">
            <a:xfrm rot="-3444206">
              <a:off x="1403285" y="3797295"/>
              <a:ext cx="561975" cy="990600"/>
            </a:xfrm>
            <a:prstGeom prst="moon">
              <a:avLst>
                <a:gd name="adj" fmla="val 87500"/>
              </a:avLst>
            </a:pr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l-GR" altLang="el-GR" sz="1800" smtClean="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3566" name="Line 6"/>
            <p:cNvSpPr>
              <a:spLocks noChangeShapeType="1"/>
            </p:cNvSpPr>
            <p:nvPr/>
          </p:nvSpPr>
          <p:spPr bwMode="auto">
            <a:xfrm flipV="1">
              <a:off x="1693798" y="3435345"/>
              <a:ext cx="381000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567" name="Line 7"/>
            <p:cNvSpPr>
              <a:spLocks noChangeShapeType="1"/>
            </p:cNvSpPr>
            <p:nvPr/>
          </p:nvSpPr>
          <p:spPr bwMode="auto">
            <a:xfrm flipV="1">
              <a:off x="1909698" y="3579807"/>
              <a:ext cx="381000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568" name="Line 8"/>
            <p:cNvSpPr>
              <a:spLocks noChangeShapeType="1"/>
            </p:cNvSpPr>
            <p:nvPr/>
          </p:nvSpPr>
          <p:spPr bwMode="auto">
            <a:xfrm>
              <a:off x="1838261" y="3290882"/>
              <a:ext cx="762000" cy="533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0" name="Ορθογώνιο 9"/>
          <p:cNvSpPr/>
          <p:nvPr/>
        </p:nvSpPr>
        <p:spPr>
          <a:xfrm>
            <a:off x="531813" y="3344863"/>
            <a:ext cx="41370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Α. Μεγάλος μοχλοβραχίονας     </a:t>
            </a:r>
          </a:p>
        </p:txBody>
      </p:sp>
      <p:grpSp>
        <p:nvGrpSpPr>
          <p:cNvPr id="23558" name="Ομάδα 13"/>
          <p:cNvGrpSpPr>
            <a:grpSpLocks/>
          </p:cNvGrpSpPr>
          <p:nvPr/>
        </p:nvGrpSpPr>
        <p:grpSpPr bwMode="auto">
          <a:xfrm>
            <a:off x="6456363" y="4321175"/>
            <a:ext cx="1327150" cy="1141413"/>
            <a:chOff x="6456619" y="3769415"/>
            <a:chExt cx="1327150" cy="1141413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5416105">
              <a:off x="6724906" y="4034528"/>
              <a:ext cx="608013" cy="1144587"/>
            </a:xfrm>
            <a:prstGeom prst="moon">
              <a:avLst>
                <a:gd name="adj" fmla="val 87500"/>
              </a:avLst>
            </a:prstGeom>
            <a:solidFill>
              <a:schemeClr val="bg1">
                <a:lumMod val="6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rot="6607032">
              <a:off x="6922550" y="3459059"/>
              <a:ext cx="550863" cy="1171575"/>
            </a:xfrm>
            <a:prstGeom prst="moon">
              <a:avLst>
                <a:gd name="adj" fmla="val 87500"/>
              </a:avLst>
            </a:prstGeom>
            <a:solidFill>
              <a:schemeClr val="bg1">
                <a:lumMod val="6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3563" name="AutoShape 11"/>
            <p:cNvSpPr>
              <a:spLocks noChangeArrowheads="1"/>
            </p:cNvSpPr>
            <p:nvPr/>
          </p:nvSpPr>
          <p:spPr bwMode="auto">
            <a:xfrm>
              <a:off x="6459794" y="4150415"/>
              <a:ext cx="1219200" cy="5953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499" y="11159"/>
                  </a:moveTo>
                  <a:cubicBezTo>
                    <a:pt x="19504" y="11040"/>
                    <a:pt x="19507" y="10920"/>
                    <a:pt x="19507" y="10800"/>
                  </a:cubicBezTo>
                  <a:cubicBezTo>
                    <a:pt x="19507" y="5991"/>
                    <a:pt x="15608" y="2093"/>
                    <a:pt x="10800" y="2093"/>
                  </a:cubicBezTo>
                  <a:cubicBezTo>
                    <a:pt x="5991" y="2093"/>
                    <a:pt x="2093" y="5991"/>
                    <a:pt x="2093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48"/>
                    <a:pt x="21596" y="11097"/>
                    <a:pt x="21590" y="11246"/>
                  </a:cubicBezTo>
                  <a:lnTo>
                    <a:pt x="24288" y="11358"/>
                  </a:lnTo>
                  <a:lnTo>
                    <a:pt x="20390" y="14947"/>
                  </a:lnTo>
                  <a:lnTo>
                    <a:pt x="16801" y="11048"/>
                  </a:lnTo>
                  <a:lnTo>
                    <a:pt x="19499" y="1115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6" name="Ορθογώνιο 15"/>
          <p:cNvSpPr/>
          <p:nvPr/>
        </p:nvSpPr>
        <p:spPr>
          <a:xfrm>
            <a:off x="4932363" y="3344863"/>
            <a:ext cx="37020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Β. Μικρός μοχλοβραχίονας     </a:t>
            </a:r>
          </a:p>
        </p:txBody>
      </p:sp>
      <p:sp>
        <p:nvSpPr>
          <p:cNvPr id="2356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40ABE6B-EA24-4431-A8CD-B94FEAB576BE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Εφαρμογή τεχνικών κινητοποίησης</a:t>
            </a:r>
            <a:r>
              <a:rPr lang="en-US" dirty="0"/>
              <a:t> </a:t>
            </a:r>
            <a:r>
              <a:rPr lang="en-US" sz="3000" b="0" dirty="0" smtClean="0"/>
              <a:t>3/</a:t>
            </a:r>
            <a:r>
              <a:rPr lang="el-GR" sz="3000" b="0" dirty="0"/>
              <a:t>5</a:t>
            </a:r>
            <a:endParaRPr lang="el-GR" dirty="0"/>
          </a:p>
        </p:txBody>
      </p:sp>
      <p:sp>
        <p:nvSpPr>
          <p:cNvPr id="24579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993063" cy="47529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3600"/>
              </a:spcBef>
            </a:pPr>
            <a:r>
              <a:rPr lang="el-GR" altLang="el-GR" smtClean="0"/>
              <a:t>Με την κινητοποίηση στην χαλαρή ή στην πραγματικά χαλαρή θέση επιτυγχάνεται η αύξηση της τροχιάς της κίνησης προς όλες τις κατευθύνσεις.</a:t>
            </a:r>
          </a:p>
          <a:p>
            <a:pPr eaLnBrk="1" hangingPunct="1">
              <a:lnSpc>
                <a:spcPct val="120000"/>
              </a:lnSpc>
              <a:spcBef>
                <a:spcPts val="3600"/>
              </a:spcBef>
            </a:pPr>
            <a:r>
              <a:rPr lang="el-GR" altLang="el-GR" smtClean="0"/>
              <a:t>Όταν παύει η αύξηση της τροχιάς της κίνησης στην χαλαρή ή στην πραγματικά χαλαρή θέση, τότε η άρθρωση προτοποθετείται στο τέλος της περιορισμένης τροχιάς και σε αυτήν την θέση εφαρμόζεται η τεχνική κινητοποίησης.</a:t>
            </a:r>
          </a:p>
          <a:p>
            <a:pPr eaLnBrk="1" hangingPunct="1">
              <a:lnSpc>
                <a:spcPct val="120000"/>
              </a:lnSpc>
              <a:spcBef>
                <a:spcPts val="3600"/>
              </a:spcBef>
            </a:pPr>
            <a:endParaRPr lang="el-GR" altLang="el-GR" smtClean="0"/>
          </a:p>
        </p:txBody>
      </p:sp>
      <p:sp>
        <p:nvSpPr>
          <p:cNvPr id="2458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2296927-4388-41FF-A791-602D890B19FE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Εφαρμογή τεχνικών κινητοποίησης</a:t>
            </a:r>
            <a:r>
              <a:rPr lang="en-US" dirty="0"/>
              <a:t> </a:t>
            </a:r>
            <a:r>
              <a:rPr lang="en-US" sz="3000" b="0" dirty="0" smtClean="0"/>
              <a:t>4/</a:t>
            </a:r>
            <a:r>
              <a:rPr lang="el-GR" sz="3000" b="0" dirty="0"/>
              <a:t>5</a:t>
            </a:r>
            <a:endParaRPr lang="el-GR" dirty="0"/>
          </a:p>
        </p:txBody>
      </p:sp>
      <p:sp>
        <p:nvSpPr>
          <p:cNvPr id="2560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993063" cy="4752975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dirty="0" smtClean="0"/>
              <a:t>Μία 2-αξονική άρθρωση μπορεί να </a:t>
            </a:r>
            <a:r>
              <a:rPr lang="el-GR" altLang="el-GR" dirty="0" err="1" smtClean="0"/>
              <a:t>προτοποθετηθεί</a:t>
            </a:r>
            <a:r>
              <a:rPr lang="el-GR" altLang="el-GR" dirty="0" smtClean="0"/>
              <a:t> στο τέλος της τροχιάς της κίνησής της σε δύο επίπεδα,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dirty="0" smtClean="0"/>
              <a:t>Μία 3-αξονική άρθρωση μπορεί να </a:t>
            </a:r>
            <a:r>
              <a:rPr lang="el-GR" altLang="el-GR" dirty="0" err="1" smtClean="0"/>
              <a:t>προτοποθετηθεί</a:t>
            </a:r>
            <a:r>
              <a:rPr lang="el-GR" altLang="el-GR" dirty="0" smtClean="0"/>
              <a:t> στο τέλος της τροχιάς της κίνησής της σε τρία επίπεδα,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dirty="0" smtClean="0"/>
              <a:t>Π.χ., η 2-αξονική </a:t>
            </a:r>
            <a:r>
              <a:rPr lang="el-GR" altLang="el-GR" dirty="0" err="1" smtClean="0"/>
              <a:t>πηχεοκαρπική</a:t>
            </a:r>
            <a:r>
              <a:rPr lang="el-GR" altLang="el-GR" dirty="0" smtClean="0"/>
              <a:t> άρθρωση μπορεί να </a:t>
            </a:r>
            <a:r>
              <a:rPr lang="el-GR" altLang="el-GR" dirty="0" err="1" smtClean="0"/>
              <a:t>προτοποθετηθεί</a:t>
            </a:r>
            <a:r>
              <a:rPr lang="el-GR" altLang="el-GR" dirty="0" smtClean="0"/>
              <a:t> στο τέλος της περιορισμένης τροχιάς της στο οβελιαίο και στο μετωπιαίο επίπεδο και σε αυτήν την θέση να εφαρμοστεί η κατάλληλη τεχνική κινητοποίησης.</a:t>
            </a:r>
          </a:p>
        </p:txBody>
      </p:sp>
      <p:sp>
        <p:nvSpPr>
          <p:cNvPr id="2560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7B3C8EF-ADA0-41C4-94C8-00637A01340B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Εφαρμογή τεχνικών κινητοποίησης</a:t>
            </a:r>
            <a:r>
              <a:rPr lang="en-US" dirty="0"/>
              <a:t> </a:t>
            </a:r>
            <a:r>
              <a:rPr lang="en-US" sz="3000" b="0" dirty="0" smtClean="0"/>
              <a:t>5/</a:t>
            </a:r>
            <a:r>
              <a:rPr lang="el-GR" sz="3000" b="0" dirty="0"/>
              <a:t>5</a:t>
            </a:r>
            <a:endParaRPr lang="el-GR" dirty="0"/>
          </a:p>
        </p:txBody>
      </p:sp>
      <p:sp>
        <p:nvSpPr>
          <p:cNvPr id="26627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993063" cy="47529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3000"/>
              </a:spcBef>
            </a:pPr>
            <a:r>
              <a:rPr lang="el-GR" altLang="el-GR" smtClean="0"/>
              <a:t>Η 3-ξονική γληνοβραχιόνια άρθρωση μπορεί να προτοποθετηθεί στο τέλος της περιορισμένης τροχιάς της στο μετωπιαίο, οβελιαίο και εγκάρσιο επίπεδο και στην θέση αυτή να εφαρμοστεί η κατάλληλου βαθμού τεχνική κινητοποίησης.</a:t>
            </a:r>
          </a:p>
          <a:p>
            <a:pPr eaLnBrk="1" hangingPunct="1">
              <a:lnSpc>
                <a:spcPct val="120000"/>
              </a:lnSpc>
              <a:spcBef>
                <a:spcPts val="3000"/>
              </a:spcBef>
            </a:pPr>
            <a:r>
              <a:rPr lang="el-GR" altLang="el-GR" smtClean="0"/>
              <a:t>Η 3-αξονική ΣΣ μπορεί να προτοποθετηθεί σε κάμψη, πλάγια κάμψη και στροφή και στην θέση αυτή να εφαρμοστεί π.χ., έλξη.</a:t>
            </a:r>
          </a:p>
          <a:p>
            <a:pPr eaLnBrk="1" hangingPunct="1">
              <a:lnSpc>
                <a:spcPct val="120000"/>
              </a:lnSpc>
            </a:pPr>
            <a:endParaRPr lang="el-GR" altLang="el-GR" smtClean="0"/>
          </a:p>
        </p:txBody>
      </p:sp>
      <p:sp>
        <p:nvSpPr>
          <p:cNvPr id="2662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6CC1A8-EFE9-4E9A-AF99-4F3F591352F5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Εφαρμογή τεχνικών κινητοποίησης Κατεύθυνση της </a:t>
            </a:r>
            <a:r>
              <a:rPr lang="el-GR" dirty="0" smtClean="0"/>
              <a:t>ολίσθησης </a:t>
            </a:r>
            <a:r>
              <a:rPr lang="el-GR" sz="3000" b="0" dirty="0" smtClean="0"/>
              <a:t>1</a:t>
            </a:r>
            <a:r>
              <a:rPr lang="en-US" sz="3000" b="0" dirty="0" smtClean="0"/>
              <a:t>/</a:t>
            </a:r>
            <a:r>
              <a:rPr lang="el-GR" sz="3000" b="0" dirty="0" smtClean="0"/>
              <a:t>4</a:t>
            </a:r>
            <a:endParaRPr lang="el-GR" sz="3000" b="0" dirty="0"/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826000"/>
          </a:xfrm>
        </p:spPr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l-GR" altLang="el-GR" smtClean="0"/>
              <a:t>Η κατεύθυνση της κίνησης καθορίζεται από το επίπεδο θεραπείας και είναι ευθύγραμμη</a:t>
            </a:r>
            <a:r>
              <a:rPr lang="en-US" altLang="el-GR" smtClean="0"/>
              <a:t>.</a:t>
            </a:r>
            <a:endParaRPr lang="el-GR" altLang="el-GR" smtClean="0"/>
          </a:p>
          <a:p>
            <a:pPr lvl="1" eaLnBrk="1" hangingPunct="1">
              <a:spcBef>
                <a:spcPts val="3600"/>
              </a:spcBef>
            </a:pPr>
            <a:r>
              <a:rPr lang="el-GR" altLang="el-GR" smtClean="0"/>
              <a:t>Η έλξη γίνεται κάθετα και μακριά από το επίπεδο θεραπείας,</a:t>
            </a:r>
          </a:p>
          <a:p>
            <a:pPr lvl="1" eaLnBrk="1" hangingPunct="1">
              <a:spcBef>
                <a:spcPts val="3600"/>
              </a:spcBef>
            </a:pPr>
            <a:r>
              <a:rPr lang="el-GR" altLang="el-GR" smtClean="0"/>
              <a:t>Η ολίσθηση γίνεται παράλληλα με το επίπεδο θεραπείας.</a:t>
            </a:r>
          </a:p>
          <a:p>
            <a:pPr lvl="1" eaLnBrk="1" hangingPunct="1">
              <a:spcBef>
                <a:spcPts val="3600"/>
              </a:spcBef>
            </a:pPr>
            <a:endParaRPr lang="el-GR" altLang="el-GR" smtClean="0"/>
          </a:p>
        </p:txBody>
      </p:sp>
      <p:sp>
        <p:nvSpPr>
          <p:cNvPr id="2765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9A4585-1364-4A90-8A0E-484724D74000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1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Εφαρμογή τεχνικών κινητοποίησης Κατεύθυνση της ολίσθησης </a:t>
            </a:r>
            <a:r>
              <a:rPr lang="en-US" sz="3000" b="0" dirty="0" smtClean="0"/>
              <a:t>2/</a:t>
            </a:r>
            <a:r>
              <a:rPr lang="el-GR" sz="3000" b="0" dirty="0"/>
              <a:t>4</a:t>
            </a:r>
            <a:endParaRPr lang="el-GR" sz="3000" dirty="0"/>
          </a:p>
        </p:txBody>
      </p:sp>
      <p:sp>
        <p:nvSpPr>
          <p:cNvPr id="28675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3600"/>
              </a:spcBef>
            </a:pPr>
            <a:r>
              <a:rPr lang="el-GR" altLang="el-GR" smtClean="0"/>
              <a:t>Για να καθοριστεί η κατεύθυνση της κίνησης θα πρέπει η μία αρθρική επιφάνεια να κινείται και η άλλη να παραμένει σταθερή,</a:t>
            </a:r>
          </a:p>
          <a:p>
            <a:pPr eaLnBrk="1" hangingPunct="1">
              <a:lnSpc>
                <a:spcPct val="120000"/>
              </a:lnSpc>
              <a:spcBef>
                <a:spcPts val="3600"/>
              </a:spcBef>
            </a:pPr>
            <a:r>
              <a:rPr lang="el-GR" altLang="el-GR" smtClean="0"/>
              <a:t>Η κατεύθυνση της ολίσθησης γίνεται ανάλογα με την αρθρική επιφάνεια που κινείται.</a:t>
            </a:r>
          </a:p>
          <a:p>
            <a:pPr eaLnBrk="1" hangingPunct="1">
              <a:lnSpc>
                <a:spcPct val="120000"/>
              </a:lnSpc>
            </a:pPr>
            <a:endParaRPr lang="el-GR" altLang="el-GR" smtClean="0"/>
          </a:p>
        </p:txBody>
      </p:sp>
      <p:sp>
        <p:nvSpPr>
          <p:cNvPr id="2867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7661379-05FC-4E20-9123-F0E3FF208F18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Εφαρμογή τεχνικών κινητοποίησης Κατεύθυνση της ολίσθησης</a:t>
            </a:r>
            <a:r>
              <a:rPr lang="el-GR" sz="3000" dirty="0"/>
              <a:t> </a:t>
            </a:r>
            <a:r>
              <a:rPr lang="en-US" sz="3000" b="0" dirty="0" smtClean="0"/>
              <a:t>3/</a:t>
            </a:r>
            <a:r>
              <a:rPr lang="el-GR" sz="3000" b="0" dirty="0"/>
              <a:t>4</a:t>
            </a:r>
            <a:endParaRPr lang="el-GR" sz="3000" dirty="0"/>
          </a:p>
        </p:txBody>
      </p:sp>
      <p:sp>
        <p:nvSpPr>
          <p:cNvPr id="2969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766211-4425-4BC7-BD5E-18F64A35352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smtClean="0">
              <a:solidFill>
                <a:prstClr val="black"/>
              </a:solidFill>
            </a:endParaRPr>
          </a:p>
        </p:txBody>
      </p:sp>
      <p:grpSp>
        <p:nvGrpSpPr>
          <p:cNvPr id="29700" name="Ομάδα 2"/>
          <p:cNvGrpSpPr>
            <a:grpSpLocks/>
          </p:cNvGrpSpPr>
          <p:nvPr/>
        </p:nvGrpSpPr>
        <p:grpSpPr bwMode="auto">
          <a:xfrm>
            <a:off x="1928813" y="1851025"/>
            <a:ext cx="5614987" cy="3841750"/>
            <a:chOff x="1928253" y="1850946"/>
            <a:chExt cx="5615208" cy="3842113"/>
          </a:xfrm>
        </p:grpSpPr>
        <p:sp>
          <p:nvSpPr>
            <p:cNvPr id="6" name="Oval 5"/>
            <p:cNvSpPr/>
            <p:nvPr/>
          </p:nvSpPr>
          <p:spPr>
            <a:xfrm>
              <a:off x="2504538" y="1935092"/>
              <a:ext cx="431817" cy="395324"/>
            </a:xfrm>
            <a:prstGeom prst="ellipse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2180667" y="1736658"/>
              <a:ext cx="287364" cy="792193"/>
            </a:xfrm>
            <a:prstGeom prst="rect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Flowchart: Stored Data 7"/>
            <p:cNvSpPr/>
            <p:nvPr/>
          </p:nvSpPr>
          <p:spPr>
            <a:xfrm rot="15107336">
              <a:off x="2525949" y="2404253"/>
              <a:ext cx="731907" cy="374665"/>
            </a:xfrm>
            <a:prstGeom prst="flowChartOnlineStorage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/>
            <p:cNvCxnSpPr>
              <a:stCxn id="8" idx="3"/>
            </p:cNvCxnSpPr>
            <p:nvPr/>
          </p:nvCxnSpPr>
          <p:spPr>
            <a:xfrm flipH="1" flipV="1">
              <a:off x="2737910" y="2133548"/>
              <a:ext cx="77790" cy="227034"/>
            </a:xfrm>
            <a:prstGeom prst="line">
              <a:avLst/>
            </a:prstGeom>
            <a:ln w="412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107647" y="2087506"/>
              <a:ext cx="1512948" cy="504873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2599791" y="3375090"/>
              <a:ext cx="431817" cy="395325"/>
            </a:xfrm>
            <a:prstGeom prst="ellipse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2275921" y="3176656"/>
              <a:ext cx="287365" cy="792193"/>
            </a:xfrm>
            <a:prstGeom prst="rect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7" name="Flowchart: Stored Data 16"/>
            <p:cNvSpPr/>
            <p:nvPr/>
          </p:nvSpPr>
          <p:spPr>
            <a:xfrm rot="13278553">
              <a:off x="2825225" y="3689445"/>
              <a:ext cx="731867" cy="374685"/>
            </a:xfrm>
            <a:prstGeom prst="flowChartOnlineStorage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3"/>
            </p:cNvCxnSpPr>
            <p:nvPr/>
          </p:nvCxnSpPr>
          <p:spPr>
            <a:xfrm flipH="1" flipV="1">
              <a:off x="2839514" y="3591010"/>
              <a:ext cx="168282" cy="125425"/>
            </a:xfrm>
            <a:prstGeom prst="line">
              <a:avLst/>
            </a:prstGeom>
            <a:ln w="412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568040" y="3213150"/>
              <a:ext cx="876334" cy="1008158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2683933" y="4886533"/>
              <a:ext cx="431817" cy="396913"/>
            </a:xfrm>
            <a:prstGeom prst="ellipse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16200000">
              <a:off x="2359268" y="4688892"/>
              <a:ext cx="288952" cy="792194"/>
            </a:xfrm>
            <a:prstGeom prst="rect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6" name="Flowchart: Stored Data 25"/>
            <p:cNvSpPr/>
            <p:nvPr/>
          </p:nvSpPr>
          <p:spPr>
            <a:xfrm rot="10800000">
              <a:off x="3031608" y="4897647"/>
              <a:ext cx="731867" cy="374685"/>
            </a:xfrm>
            <a:prstGeom prst="flowChartOnlineStorage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104636" y="4476919"/>
              <a:ext cx="23814" cy="1216140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6" idx="3"/>
            </p:cNvCxnSpPr>
            <p:nvPr/>
          </p:nvCxnSpPr>
          <p:spPr>
            <a:xfrm flipH="1">
              <a:off x="2907779" y="5084990"/>
              <a:ext cx="246073" cy="0"/>
            </a:xfrm>
            <a:prstGeom prst="line">
              <a:avLst/>
            </a:prstGeom>
            <a:ln w="412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6484557" y="2120847"/>
              <a:ext cx="433404" cy="396913"/>
            </a:xfrm>
            <a:prstGeom prst="ellipse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9032702">
              <a:off x="6827471" y="2365345"/>
              <a:ext cx="288936" cy="792238"/>
            </a:xfrm>
            <a:prstGeom prst="rect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5" name="Flowchart: Stored Data 34"/>
            <p:cNvSpPr/>
            <p:nvPr/>
          </p:nvSpPr>
          <p:spPr>
            <a:xfrm>
              <a:off x="5836832" y="2131961"/>
              <a:ext cx="730279" cy="374685"/>
            </a:xfrm>
            <a:prstGeom prst="flowChartOnlineStorage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36" name="Straight Connector 35"/>
            <p:cNvCxnSpPr>
              <a:stCxn id="35" idx="3"/>
            </p:cNvCxnSpPr>
            <p:nvPr/>
          </p:nvCxnSpPr>
          <p:spPr>
            <a:xfrm>
              <a:off x="6446456" y="2319303"/>
              <a:ext cx="255597" cy="0"/>
            </a:xfrm>
            <a:prstGeom prst="line">
              <a:avLst/>
            </a:prstGeom>
            <a:ln w="412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446456" y="1850946"/>
              <a:ext cx="0" cy="1106593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6484557" y="3422720"/>
              <a:ext cx="433404" cy="395325"/>
            </a:xfrm>
            <a:prstGeom prst="ellipse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7769484">
              <a:off x="6962405" y="3573569"/>
              <a:ext cx="287365" cy="792193"/>
            </a:xfrm>
            <a:prstGeom prst="rect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5" name="Flowchart: Stored Data 44"/>
            <p:cNvSpPr/>
            <p:nvPr/>
          </p:nvSpPr>
          <p:spPr>
            <a:xfrm>
              <a:off x="5836832" y="3432245"/>
              <a:ext cx="730279" cy="374685"/>
            </a:xfrm>
            <a:prstGeom prst="flowChartOnlineStorage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46" name="Straight Connector 45"/>
            <p:cNvCxnSpPr>
              <a:stCxn id="45" idx="3"/>
            </p:cNvCxnSpPr>
            <p:nvPr/>
          </p:nvCxnSpPr>
          <p:spPr>
            <a:xfrm>
              <a:off x="6446456" y="3619588"/>
              <a:ext cx="255597" cy="0"/>
            </a:xfrm>
            <a:prstGeom prst="line">
              <a:avLst/>
            </a:prstGeom>
            <a:ln w="412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446456" y="3151232"/>
              <a:ext cx="0" cy="1106592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6484557" y="4762696"/>
              <a:ext cx="433404" cy="395325"/>
            </a:xfrm>
            <a:prstGeom prst="ellipse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7003682" y="4575376"/>
              <a:ext cx="287364" cy="792193"/>
            </a:xfrm>
            <a:prstGeom prst="rect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0" name="Flowchart: Stored Data 49"/>
            <p:cNvSpPr/>
            <p:nvPr/>
          </p:nvSpPr>
          <p:spPr>
            <a:xfrm>
              <a:off x="5836832" y="4773810"/>
              <a:ext cx="730279" cy="373097"/>
            </a:xfrm>
            <a:prstGeom prst="flowChartOnlineStorage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51" name="Straight Connector 50"/>
            <p:cNvCxnSpPr>
              <a:stCxn id="50" idx="3"/>
            </p:cNvCxnSpPr>
            <p:nvPr/>
          </p:nvCxnSpPr>
          <p:spPr>
            <a:xfrm>
              <a:off x="6446456" y="4959565"/>
              <a:ext cx="255597" cy="0"/>
            </a:xfrm>
            <a:prstGeom prst="line">
              <a:avLst/>
            </a:prstGeom>
            <a:ln w="412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446456" y="4491208"/>
              <a:ext cx="0" cy="1106592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12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Εφαρμογή τεχνικών κινητοποίησης Κατεύθυνση της ολίσθησης </a:t>
            </a:r>
            <a:r>
              <a:rPr lang="en-US" sz="3000" b="0" dirty="0" smtClean="0"/>
              <a:t>4/</a:t>
            </a:r>
            <a:r>
              <a:rPr lang="el-GR" sz="3000" b="0" dirty="0"/>
              <a:t>4</a:t>
            </a:r>
            <a:endParaRPr lang="el-GR" sz="3000" dirty="0"/>
          </a:p>
        </p:txBody>
      </p:sp>
      <p:sp>
        <p:nvSpPr>
          <p:cNvPr id="3072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68153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3000"/>
              </a:spcBef>
            </a:pPr>
            <a:r>
              <a:rPr lang="el-GR" altLang="el-GR" dirty="0" smtClean="0"/>
              <a:t>Η κατεύθυνση της κινητοποίησης καθορίζεται με την: </a:t>
            </a:r>
          </a:p>
          <a:p>
            <a:pPr lvl="1" eaLnBrk="1" hangingPunct="1">
              <a:lnSpc>
                <a:spcPct val="120000"/>
              </a:lnSpc>
              <a:spcBef>
                <a:spcPts val="3000"/>
              </a:spcBef>
            </a:pPr>
            <a:r>
              <a:rPr lang="el-GR" altLang="el-GR" dirty="0" smtClean="0"/>
              <a:t>Άμεση μέθοδο (ελέγχονται οι επικουρικές κινήσεις και όποια βρεθεί μειωμένη εφαρμόζεται η ανάλογη τεχνική,</a:t>
            </a:r>
          </a:p>
          <a:p>
            <a:pPr lvl="1" eaLnBrk="1" hangingPunct="1">
              <a:lnSpc>
                <a:spcPct val="120000"/>
              </a:lnSpc>
              <a:spcBef>
                <a:spcPts val="3000"/>
              </a:spcBef>
            </a:pPr>
            <a:r>
              <a:rPr lang="el-GR" altLang="el-GR" dirty="0" smtClean="0"/>
              <a:t>Έμμεση μέθοδο (ελέγχονται οι φυσιολογικές κινήσεις και όποια βρεθεί να είναι μειωμένη εφαρμόζεται η κινητοποίηση σύμφωνα με τον νόμο κοίλου – κυρτού).</a:t>
            </a:r>
          </a:p>
          <a:p>
            <a:pPr eaLnBrk="1" hangingPunct="1">
              <a:lnSpc>
                <a:spcPct val="120000"/>
              </a:lnSpc>
            </a:pPr>
            <a:endParaRPr lang="el-GR" altLang="el-GR" dirty="0" smtClean="0"/>
          </a:p>
        </p:txBody>
      </p:sp>
      <p:sp>
        <p:nvSpPr>
          <p:cNvPr id="3072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13FEBA6-2F05-4960-8DCB-2BFEC21016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Δυσκολίες της άμεσης μεθόδου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Ο ασθενής πονά πολύ, και ο πόνος περιορίζει την </a:t>
            </a:r>
            <a:r>
              <a:rPr lang="el-GR" dirty="0" smtClean="0"/>
              <a:t>κίνηση, 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Φυσιολογικά, η άρθρωση έχει πολύ μικρή κίνηση (π.χ. </a:t>
            </a:r>
            <a:r>
              <a:rPr lang="el-GR" dirty="0" err="1"/>
              <a:t>Αμφιάρθρωση</a:t>
            </a:r>
            <a:r>
              <a:rPr lang="el-GR" dirty="0"/>
              <a:t>, που φυσιολογικά έχει λιγότερο από </a:t>
            </a:r>
            <a:r>
              <a:rPr lang="el-GR" dirty="0" smtClean="0"/>
              <a:t>10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/>
              <a:t>κίνησης</a:t>
            </a:r>
            <a:r>
              <a:rPr lang="el-GR" dirty="0" smtClean="0"/>
              <a:t>),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Η άρθρωση είναι πολύ </a:t>
            </a:r>
            <a:r>
              <a:rPr lang="el-GR" dirty="0" err="1"/>
              <a:t>υποκινητική</a:t>
            </a:r>
            <a:r>
              <a:rPr lang="el-GR" dirty="0"/>
              <a:t> και ο εξεταστής δεν μπορεί να αισθανθεί την απειροελάχιστη </a:t>
            </a:r>
            <a:r>
              <a:rPr lang="el-GR" dirty="0" smtClean="0"/>
              <a:t>ολίσθηση,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Ο εξεταστής δεν έχει αρκετή εμπειρία για να αισθανθεί την κίνηση ολίσθησης με την άμεση </a:t>
            </a:r>
            <a:r>
              <a:rPr lang="el-GR" dirty="0" smtClean="0"/>
              <a:t>μέθοδο,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Η αξιοπιστία της μεθόδου είναι </a:t>
            </a:r>
            <a:r>
              <a:rPr lang="el-GR" dirty="0" smtClean="0"/>
              <a:t>χαμηλή.</a:t>
            </a:r>
            <a:endParaRPr lang="el-GR" dirty="0"/>
          </a:p>
        </p:txBody>
      </p:sp>
      <p:sp>
        <p:nvSpPr>
          <p:cNvPr id="3174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C4D7A18-386F-41D1-BB21-74A51A99A4AC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Εφαρμογή τεχνικών </a:t>
            </a:r>
            <a:r>
              <a:rPr lang="el-GR" dirty="0" smtClean="0"/>
              <a:t>κινητοποίησης</a:t>
            </a:r>
            <a:r>
              <a:rPr lang="en-US" dirty="0"/>
              <a:t> </a:t>
            </a:r>
            <a:r>
              <a:rPr lang="en-US" sz="3000" b="0" dirty="0" smtClean="0"/>
              <a:t>1/</a:t>
            </a:r>
            <a:r>
              <a:rPr lang="el-GR" sz="3000" b="0" dirty="0" smtClean="0"/>
              <a:t>3</a:t>
            </a:r>
            <a:endParaRPr lang="el-GR" sz="3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8260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3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Επομένως, για να καθοριστεί η κατεύθυνση της κινητοποίησης της άρθρωσης θα πρέπει να:</a:t>
            </a:r>
          </a:p>
          <a:p>
            <a:pPr lvl="1" indent="-342900"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dirty="0"/>
              <a:t>Εξεταστούν οι φυσιολογικές </a:t>
            </a:r>
            <a:r>
              <a:rPr lang="el-GR" dirty="0" smtClean="0"/>
              <a:t>κινήσεις, </a:t>
            </a:r>
            <a:endParaRPr lang="el-GR" dirty="0"/>
          </a:p>
          <a:p>
            <a:pPr lvl="1" indent="-342900"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dirty="0"/>
              <a:t>Εξεταστούν οι επικουρικές </a:t>
            </a:r>
            <a:r>
              <a:rPr lang="el-GR" dirty="0" smtClean="0"/>
              <a:t>κινήσεις.</a:t>
            </a:r>
            <a:endParaRPr lang="el-GR" dirty="0"/>
          </a:p>
          <a:p>
            <a:pPr lvl="1" eaLnBrk="1" fontAlgn="auto" hangingPunct="1">
              <a:spcBef>
                <a:spcPts val="3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l-GR" dirty="0"/>
          </a:p>
        </p:txBody>
      </p:sp>
      <p:sp>
        <p:nvSpPr>
          <p:cNvPr id="3379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C03E598-0A9B-4B8A-AB30-E2541FC52CE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Κλινικός συλλογισμός</a:t>
            </a:r>
            <a:r>
              <a:rPr lang="en-US" dirty="0"/>
              <a:t> </a:t>
            </a:r>
            <a:r>
              <a:rPr lang="en-US" sz="3000" b="0" dirty="0"/>
              <a:t>2</a:t>
            </a:r>
            <a:r>
              <a:rPr lang="en-US" sz="3000" b="0" dirty="0" smtClean="0"/>
              <a:t>/</a:t>
            </a:r>
            <a:r>
              <a:rPr lang="el-GR" sz="3000" b="0" dirty="0"/>
              <a:t>8</a:t>
            </a:r>
            <a:endParaRPr lang="el-GR" sz="3600" dirty="0"/>
          </a:p>
        </p:txBody>
      </p:sp>
      <p:sp>
        <p:nvSpPr>
          <p:cNvPr id="6147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l-GR" altLang="el-GR" dirty="0" smtClean="0"/>
              <a:t>Κατά την συμπίεση και την έλξη φορτίζονται και αποφορτίζονται οι αρθρικές επιφάνειες, και μπορεί να είναι χρήσιμες στην αξιολόγηση.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dirty="0" smtClean="0"/>
              <a:t>Εάν η συμπίεση προκαλεί πόνο και η έλξη ανακουφίζει, τότε το πρόβλημα βρίσκεται μεταξύ των αρθρικών επιφανειών.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dirty="0" smtClean="0"/>
              <a:t>Εάν η έλξη προκαλεί πόνο και η συμπίεση ανακουφίζει, τότε το πρόβλημα βρίσκεται στα μαλακά μόρια.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614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5ACB74-0E64-4D8E-B2A5-5D9759F8A6BE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Εφαρμογή τεχνικών κινητοποίησης</a:t>
            </a:r>
            <a:r>
              <a:rPr lang="en-US" dirty="0"/>
              <a:t> </a:t>
            </a:r>
            <a:r>
              <a:rPr lang="en-US" sz="3000" b="0" dirty="0" smtClean="0"/>
              <a:t>2/</a:t>
            </a:r>
            <a:r>
              <a:rPr lang="el-GR" sz="3000" b="0" dirty="0"/>
              <a:t>3</a:t>
            </a:r>
            <a:endParaRPr lang="el-GR" dirty="0"/>
          </a:p>
        </p:txBody>
      </p:sp>
      <p:sp>
        <p:nvSpPr>
          <p:cNvPr id="33795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826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3000"/>
              </a:spcBef>
            </a:pPr>
            <a:r>
              <a:rPr lang="el-GR" altLang="el-GR" smtClean="0"/>
              <a:t>Συνήθως η άρθρωση κινητοποιείται προς την κατεύθυνση της περιορισμένης κίνησης,</a:t>
            </a:r>
          </a:p>
          <a:p>
            <a:pPr eaLnBrk="1" hangingPunct="1">
              <a:lnSpc>
                <a:spcPct val="120000"/>
              </a:lnSpc>
              <a:spcBef>
                <a:spcPts val="3000"/>
              </a:spcBef>
            </a:pPr>
            <a:r>
              <a:rPr lang="el-GR" altLang="el-GR" smtClean="0"/>
              <a:t>Σε ορισμένες περιπτώσεις, όπου υπάρχει έντονος πόνος και μεγάλος περιορισμός της τροχιάς, η κινητοποίηση εφαρμόζεται προς την αντίθετη κατεύθυνση.</a:t>
            </a:r>
          </a:p>
          <a:p>
            <a:pPr eaLnBrk="1" hangingPunct="1">
              <a:lnSpc>
                <a:spcPct val="120000"/>
              </a:lnSpc>
            </a:pPr>
            <a:endParaRPr lang="el-GR" altLang="el-GR" smtClean="0"/>
          </a:p>
        </p:txBody>
      </p:sp>
      <p:sp>
        <p:nvSpPr>
          <p:cNvPr id="3482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582E20-0ECC-43BC-85FE-A353E4CBE75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Εφαρμογή τεχνικών κινητοποίησης</a:t>
            </a:r>
            <a:r>
              <a:rPr lang="en-US" dirty="0"/>
              <a:t> </a:t>
            </a:r>
            <a:r>
              <a:rPr lang="en-US" sz="3000" b="0" dirty="0" smtClean="0"/>
              <a:t>3/</a:t>
            </a:r>
            <a:r>
              <a:rPr lang="el-GR" sz="3000" b="0" dirty="0"/>
              <a:t>3</a:t>
            </a:r>
            <a:endParaRPr lang="el-GR" sz="3600" b="0" dirty="0"/>
          </a:p>
        </p:txBody>
      </p:sp>
      <p:sp>
        <p:nvSpPr>
          <p:cNvPr id="3277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B588D58-71EE-4815-91C7-DF9FDEEE32D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smtClean="0">
              <a:solidFill>
                <a:prstClr val="black"/>
              </a:solidFill>
            </a:endParaRPr>
          </a:p>
        </p:txBody>
      </p:sp>
      <p:grpSp>
        <p:nvGrpSpPr>
          <p:cNvPr id="34820" name="Ομάδα 19"/>
          <p:cNvGrpSpPr>
            <a:grpSpLocks/>
          </p:cNvGrpSpPr>
          <p:nvPr/>
        </p:nvGrpSpPr>
        <p:grpSpPr bwMode="auto">
          <a:xfrm>
            <a:off x="2108200" y="1557338"/>
            <a:ext cx="5245100" cy="5099050"/>
            <a:chOff x="2108577" y="1196975"/>
            <a:chExt cx="5244157" cy="5099844"/>
          </a:xfrm>
        </p:grpSpPr>
        <p:sp>
          <p:nvSpPr>
            <p:cNvPr id="6" name="Ελεύθερη σχεδίαση 5"/>
            <p:cNvSpPr/>
            <p:nvPr/>
          </p:nvSpPr>
          <p:spPr>
            <a:xfrm>
              <a:off x="2229205" y="2094052"/>
              <a:ext cx="1887199" cy="1052677"/>
            </a:xfrm>
            <a:custGeom>
              <a:avLst/>
              <a:gdLst>
                <a:gd name="connsiteX0" fmla="*/ 19050 w 1886944"/>
                <a:gd name="connsiteY0" fmla="*/ 344589 h 1053627"/>
                <a:gd name="connsiteX1" fmla="*/ 381000 w 1886944"/>
                <a:gd name="connsiteY1" fmla="*/ 344589 h 1053627"/>
                <a:gd name="connsiteX2" fmla="*/ 762000 w 1886944"/>
                <a:gd name="connsiteY2" fmla="*/ 268389 h 1053627"/>
                <a:gd name="connsiteX3" fmla="*/ 1047750 w 1886944"/>
                <a:gd name="connsiteY3" fmla="*/ 173139 h 1053627"/>
                <a:gd name="connsiteX4" fmla="*/ 1466850 w 1886944"/>
                <a:gd name="connsiteY4" fmla="*/ 77889 h 1053627"/>
                <a:gd name="connsiteX5" fmla="*/ 1619250 w 1886944"/>
                <a:gd name="connsiteY5" fmla="*/ 20739 h 1053627"/>
                <a:gd name="connsiteX6" fmla="*/ 1771650 w 1886944"/>
                <a:gd name="connsiteY6" fmla="*/ 1689 h 1053627"/>
                <a:gd name="connsiteX7" fmla="*/ 1847850 w 1886944"/>
                <a:gd name="connsiteY7" fmla="*/ 58839 h 1053627"/>
                <a:gd name="connsiteX8" fmla="*/ 1885950 w 1886944"/>
                <a:gd name="connsiteY8" fmla="*/ 77889 h 1053627"/>
                <a:gd name="connsiteX9" fmla="*/ 1809750 w 1886944"/>
                <a:gd name="connsiteY9" fmla="*/ 173139 h 1053627"/>
                <a:gd name="connsiteX10" fmla="*/ 1771650 w 1886944"/>
                <a:gd name="connsiteY10" fmla="*/ 306489 h 1053627"/>
                <a:gd name="connsiteX11" fmla="*/ 1733550 w 1886944"/>
                <a:gd name="connsiteY11" fmla="*/ 458889 h 1053627"/>
                <a:gd name="connsiteX12" fmla="*/ 1752600 w 1886944"/>
                <a:gd name="connsiteY12" fmla="*/ 630339 h 1053627"/>
                <a:gd name="connsiteX13" fmla="*/ 1866900 w 1886944"/>
                <a:gd name="connsiteY13" fmla="*/ 897039 h 1053627"/>
                <a:gd name="connsiteX14" fmla="*/ 1866900 w 1886944"/>
                <a:gd name="connsiteY14" fmla="*/ 954189 h 1053627"/>
                <a:gd name="connsiteX15" fmla="*/ 1866900 w 1886944"/>
                <a:gd name="connsiteY15" fmla="*/ 1049439 h 1053627"/>
                <a:gd name="connsiteX16" fmla="*/ 1733550 w 1886944"/>
                <a:gd name="connsiteY16" fmla="*/ 1030389 h 1053627"/>
                <a:gd name="connsiteX17" fmla="*/ 1504950 w 1886944"/>
                <a:gd name="connsiteY17" fmla="*/ 973239 h 1053627"/>
                <a:gd name="connsiteX18" fmla="*/ 1162050 w 1886944"/>
                <a:gd name="connsiteY18" fmla="*/ 935139 h 1053627"/>
                <a:gd name="connsiteX19" fmla="*/ 685800 w 1886944"/>
                <a:gd name="connsiteY19" fmla="*/ 916089 h 1053627"/>
                <a:gd name="connsiteX20" fmla="*/ 304800 w 1886944"/>
                <a:gd name="connsiteY20" fmla="*/ 916089 h 1053627"/>
                <a:gd name="connsiteX21" fmla="*/ 0 w 1886944"/>
                <a:gd name="connsiteY21" fmla="*/ 897039 h 105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86944" h="1053627">
                  <a:moveTo>
                    <a:pt x="19050" y="344589"/>
                  </a:moveTo>
                  <a:cubicBezTo>
                    <a:pt x="138112" y="350939"/>
                    <a:pt x="257175" y="357289"/>
                    <a:pt x="381000" y="344589"/>
                  </a:cubicBezTo>
                  <a:cubicBezTo>
                    <a:pt x="504825" y="331889"/>
                    <a:pt x="650875" y="296964"/>
                    <a:pt x="762000" y="268389"/>
                  </a:cubicBezTo>
                  <a:cubicBezTo>
                    <a:pt x="873125" y="239814"/>
                    <a:pt x="930275" y="204889"/>
                    <a:pt x="1047750" y="173139"/>
                  </a:cubicBezTo>
                  <a:cubicBezTo>
                    <a:pt x="1165225" y="141389"/>
                    <a:pt x="1371600" y="103289"/>
                    <a:pt x="1466850" y="77889"/>
                  </a:cubicBezTo>
                  <a:cubicBezTo>
                    <a:pt x="1562100" y="52489"/>
                    <a:pt x="1568450" y="33439"/>
                    <a:pt x="1619250" y="20739"/>
                  </a:cubicBezTo>
                  <a:cubicBezTo>
                    <a:pt x="1670050" y="8039"/>
                    <a:pt x="1733550" y="-4661"/>
                    <a:pt x="1771650" y="1689"/>
                  </a:cubicBezTo>
                  <a:cubicBezTo>
                    <a:pt x="1809750" y="8039"/>
                    <a:pt x="1828800" y="46139"/>
                    <a:pt x="1847850" y="58839"/>
                  </a:cubicBezTo>
                  <a:cubicBezTo>
                    <a:pt x="1866900" y="71539"/>
                    <a:pt x="1892300" y="58839"/>
                    <a:pt x="1885950" y="77889"/>
                  </a:cubicBezTo>
                  <a:cubicBezTo>
                    <a:pt x="1879600" y="96939"/>
                    <a:pt x="1828800" y="135039"/>
                    <a:pt x="1809750" y="173139"/>
                  </a:cubicBezTo>
                  <a:cubicBezTo>
                    <a:pt x="1790700" y="211239"/>
                    <a:pt x="1784350" y="258864"/>
                    <a:pt x="1771650" y="306489"/>
                  </a:cubicBezTo>
                  <a:cubicBezTo>
                    <a:pt x="1758950" y="354114"/>
                    <a:pt x="1736725" y="404914"/>
                    <a:pt x="1733550" y="458889"/>
                  </a:cubicBezTo>
                  <a:cubicBezTo>
                    <a:pt x="1730375" y="512864"/>
                    <a:pt x="1730375" y="557314"/>
                    <a:pt x="1752600" y="630339"/>
                  </a:cubicBezTo>
                  <a:cubicBezTo>
                    <a:pt x="1774825" y="703364"/>
                    <a:pt x="1847850" y="843064"/>
                    <a:pt x="1866900" y="897039"/>
                  </a:cubicBezTo>
                  <a:cubicBezTo>
                    <a:pt x="1885950" y="951014"/>
                    <a:pt x="1866900" y="954189"/>
                    <a:pt x="1866900" y="954189"/>
                  </a:cubicBezTo>
                  <a:cubicBezTo>
                    <a:pt x="1866900" y="979589"/>
                    <a:pt x="1889125" y="1036739"/>
                    <a:pt x="1866900" y="1049439"/>
                  </a:cubicBezTo>
                  <a:cubicBezTo>
                    <a:pt x="1844675" y="1062139"/>
                    <a:pt x="1793875" y="1043089"/>
                    <a:pt x="1733550" y="1030389"/>
                  </a:cubicBezTo>
                  <a:cubicBezTo>
                    <a:pt x="1673225" y="1017689"/>
                    <a:pt x="1600200" y="989114"/>
                    <a:pt x="1504950" y="973239"/>
                  </a:cubicBezTo>
                  <a:cubicBezTo>
                    <a:pt x="1409700" y="957364"/>
                    <a:pt x="1298575" y="944664"/>
                    <a:pt x="1162050" y="935139"/>
                  </a:cubicBezTo>
                  <a:cubicBezTo>
                    <a:pt x="1025525" y="925614"/>
                    <a:pt x="828675" y="919264"/>
                    <a:pt x="685800" y="916089"/>
                  </a:cubicBezTo>
                  <a:cubicBezTo>
                    <a:pt x="542925" y="912914"/>
                    <a:pt x="419100" y="919264"/>
                    <a:pt x="304800" y="916089"/>
                  </a:cubicBezTo>
                  <a:cubicBezTo>
                    <a:pt x="190500" y="912914"/>
                    <a:pt x="95250" y="904976"/>
                    <a:pt x="0" y="897039"/>
                  </a:cubicBezTo>
                </a:path>
              </a:pathLst>
            </a:cu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7" name="Ελεύθερη σχεδίαση 6"/>
            <p:cNvSpPr/>
            <p:nvPr/>
          </p:nvSpPr>
          <p:spPr>
            <a:xfrm>
              <a:off x="4202114" y="2067060"/>
              <a:ext cx="2198292" cy="1095546"/>
            </a:xfrm>
            <a:custGeom>
              <a:avLst/>
              <a:gdLst>
                <a:gd name="connsiteX0" fmla="*/ 1970837 w 2199437"/>
                <a:gd name="connsiteY0" fmla="*/ 142925 h 1095901"/>
                <a:gd name="connsiteX1" fmla="*/ 1323137 w 2199437"/>
                <a:gd name="connsiteY1" fmla="*/ 104825 h 1095901"/>
                <a:gd name="connsiteX2" fmla="*/ 904037 w 2199437"/>
                <a:gd name="connsiteY2" fmla="*/ 85775 h 1095901"/>
                <a:gd name="connsiteX3" fmla="*/ 637337 w 2199437"/>
                <a:gd name="connsiteY3" fmla="*/ 28625 h 1095901"/>
                <a:gd name="connsiteX4" fmla="*/ 332537 w 2199437"/>
                <a:gd name="connsiteY4" fmla="*/ 9575 h 1095901"/>
                <a:gd name="connsiteX5" fmla="*/ 103937 w 2199437"/>
                <a:gd name="connsiteY5" fmla="*/ 181025 h 1095901"/>
                <a:gd name="connsiteX6" fmla="*/ 8687 w 2199437"/>
                <a:gd name="connsiteY6" fmla="*/ 352475 h 1095901"/>
                <a:gd name="connsiteX7" fmla="*/ 8687 w 2199437"/>
                <a:gd name="connsiteY7" fmla="*/ 542975 h 1095901"/>
                <a:gd name="connsiteX8" fmla="*/ 46787 w 2199437"/>
                <a:gd name="connsiteY8" fmla="*/ 771575 h 1095901"/>
                <a:gd name="connsiteX9" fmla="*/ 103937 w 2199437"/>
                <a:gd name="connsiteY9" fmla="*/ 923975 h 1095901"/>
                <a:gd name="connsiteX10" fmla="*/ 218237 w 2199437"/>
                <a:gd name="connsiteY10" fmla="*/ 1057325 h 1095901"/>
                <a:gd name="connsiteX11" fmla="*/ 408737 w 2199437"/>
                <a:gd name="connsiteY11" fmla="*/ 1095425 h 1095901"/>
                <a:gd name="connsiteX12" fmla="*/ 561137 w 2199437"/>
                <a:gd name="connsiteY12" fmla="*/ 1038275 h 1095901"/>
                <a:gd name="connsiteX13" fmla="*/ 751637 w 2199437"/>
                <a:gd name="connsiteY13" fmla="*/ 1000175 h 1095901"/>
                <a:gd name="connsiteX14" fmla="*/ 1018337 w 2199437"/>
                <a:gd name="connsiteY14" fmla="*/ 943025 h 1095901"/>
                <a:gd name="connsiteX15" fmla="*/ 1285037 w 2199437"/>
                <a:gd name="connsiteY15" fmla="*/ 923975 h 1095901"/>
                <a:gd name="connsiteX16" fmla="*/ 1456487 w 2199437"/>
                <a:gd name="connsiteY16" fmla="*/ 923975 h 1095901"/>
                <a:gd name="connsiteX17" fmla="*/ 1685087 w 2199437"/>
                <a:gd name="connsiteY17" fmla="*/ 904925 h 1095901"/>
                <a:gd name="connsiteX18" fmla="*/ 1894637 w 2199437"/>
                <a:gd name="connsiteY18" fmla="*/ 923975 h 1095901"/>
                <a:gd name="connsiteX19" fmla="*/ 2142287 w 2199437"/>
                <a:gd name="connsiteY19" fmla="*/ 904925 h 1095901"/>
                <a:gd name="connsiteX20" fmla="*/ 2199437 w 2199437"/>
                <a:gd name="connsiteY20" fmla="*/ 904925 h 109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99437" h="1095901">
                  <a:moveTo>
                    <a:pt x="1970837" y="142925"/>
                  </a:moveTo>
                  <a:lnTo>
                    <a:pt x="1323137" y="104825"/>
                  </a:lnTo>
                  <a:cubicBezTo>
                    <a:pt x="1145337" y="95300"/>
                    <a:pt x="1018337" y="98475"/>
                    <a:pt x="904037" y="85775"/>
                  </a:cubicBezTo>
                  <a:cubicBezTo>
                    <a:pt x="789737" y="73075"/>
                    <a:pt x="732587" y="41325"/>
                    <a:pt x="637337" y="28625"/>
                  </a:cubicBezTo>
                  <a:cubicBezTo>
                    <a:pt x="542087" y="15925"/>
                    <a:pt x="421437" y="-15825"/>
                    <a:pt x="332537" y="9575"/>
                  </a:cubicBezTo>
                  <a:cubicBezTo>
                    <a:pt x="243637" y="34975"/>
                    <a:pt x="157912" y="123875"/>
                    <a:pt x="103937" y="181025"/>
                  </a:cubicBezTo>
                  <a:cubicBezTo>
                    <a:pt x="49962" y="238175"/>
                    <a:pt x="24562" y="292150"/>
                    <a:pt x="8687" y="352475"/>
                  </a:cubicBezTo>
                  <a:cubicBezTo>
                    <a:pt x="-7188" y="412800"/>
                    <a:pt x="2337" y="473125"/>
                    <a:pt x="8687" y="542975"/>
                  </a:cubicBezTo>
                  <a:cubicBezTo>
                    <a:pt x="15037" y="612825"/>
                    <a:pt x="30912" y="708075"/>
                    <a:pt x="46787" y="771575"/>
                  </a:cubicBezTo>
                  <a:cubicBezTo>
                    <a:pt x="62662" y="835075"/>
                    <a:pt x="75362" y="876350"/>
                    <a:pt x="103937" y="923975"/>
                  </a:cubicBezTo>
                  <a:cubicBezTo>
                    <a:pt x="132512" y="971600"/>
                    <a:pt x="167437" y="1028750"/>
                    <a:pt x="218237" y="1057325"/>
                  </a:cubicBezTo>
                  <a:cubicBezTo>
                    <a:pt x="269037" y="1085900"/>
                    <a:pt x="351587" y="1098600"/>
                    <a:pt x="408737" y="1095425"/>
                  </a:cubicBezTo>
                  <a:cubicBezTo>
                    <a:pt x="465887" y="1092250"/>
                    <a:pt x="503987" y="1054150"/>
                    <a:pt x="561137" y="1038275"/>
                  </a:cubicBezTo>
                  <a:cubicBezTo>
                    <a:pt x="618287" y="1022400"/>
                    <a:pt x="751637" y="1000175"/>
                    <a:pt x="751637" y="1000175"/>
                  </a:cubicBezTo>
                  <a:cubicBezTo>
                    <a:pt x="827837" y="984300"/>
                    <a:pt x="929437" y="955725"/>
                    <a:pt x="1018337" y="943025"/>
                  </a:cubicBezTo>
                  <a:cubicBezTo>
                    <a:pt x="1107237" y="930325"/>
                    <a:pt x="1212012" y="927150"/>
                    <a:pt x="1285037" y="923975"/>
                  </a:cubicBezTo>
                  <a:cubicBezTo>
                    <a:pt x="1358062" y="920800"/>
                    <a:pt x="1389812" y="927150"/>
                    <a:pt x="1456487" y="923975"/>
                  </a:cubicBezTo>
                  <a:cubicBezTo>
                    <a:pt x="1523162" y="920800"/>
                    <a:pt x="1612062" y="904925"/>
                    <a:pt x="1685087" y="904925"/>
                  </a:cubicBezTo>
                  <a:cubicBezTo>
                    <a:pt x="1758112" y="904925"/>
                    <a:pt x="1818437" y="923975"/>
                    <a:pt x="1894637" y="923975"/>
                  </a:cubicBezTo>
                  <a:cubicBezTo>
                    <a:pt x="1970837" y="923975"/>
                    <a:pt x="2091487" y="908100"/>
                    <a:pt x="2142287" y="904925"/>
                  </a:cubicBezTo>
                  <a:cubicBezTo>
                    <a:pt x="2193087" y="901750"/>
                    <a:pt x="2196262" y="903337"/>
                    <a:pt x="2199437" y="904925"/>
                  </a:cubicBezTo>
                </a:path>
              </a:pathLst>
            </a:custGeom>
            <a:noFill/>
            <a:ln w="666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Ελεύθερη σχεδίαση 7"/>
            <p:cNvSpPr/>
            <p:nvPr/>
          </p:nvSpPr>
          <p:spPr>
            <a:xfrm rot="10966184">
              <a:off x="4498922" y="4032691"/>
              <a:ext cx="1885611" cy="1054264"/>
            </a:xfrm>
            <a:custGeom>
              <a:avLst/>
              <a:gdLst>
                <a:gd name="connsiteX0" fmla="*/ 19050 w 1886944"/>
                <a:gd name="connsiteY0" fmla="*/ 344589 h 1053627"/>
                <a:gd name="connsiteX1" fmla="*/ 381000 w 1886944"/>
                <a:gd name="connsiteY1" fmla="*/ 344589 h 1053627"/>
                <a:gd name="connsiteX2" fmla="*/ 762000 w 1886944"/>
                <a:gd name="connsiteY2" fmla="*/ 268389 h 1053627"/>
                <a:gd name="connsiteX3" fmla="*/ 1047750 w 1886944"/>
                <a:gd name="connsiteY3" fmla="*/ 173139 h 1053627"/>
                <a:gd name="connsiteX4" fmla="*/ 1466850 w 1886944"/>
                <a:gd name="connsiteY4" fmla="*/ 77889 h 1053627"/>
                <a:gd name="connsiteX5" fmla="*/ 1619250 w 1886944"/>
                <a:gd name="connsiteY5" fmla="*/ 20739 h 1053627"/>
                <a:gd name="connsiteX6" fmla="*/ 1771650 w 1886944"/>
                <a:gd name="connsiteY6" fmla="*/ 1689 h 1053627"/>
                <a:gd name="connsiteX7" fmla="*/ 1847850 w 1886944"/>
                <a:gd name="connsiteY7" fmla="*/ 58839 h 1053627"/>
                <a:gd name="connsiteX8" fmla="*/ 1885950 w 1886944"/>
                <a:gd name="connsiteY8" fmla="*/ 77889 h 1053627"/>
                <a:gd name="connsiteX9" fmla="*/ 1809750 w 1886944"/>
                <a:gd name="connsiteY9" fmla="*/ 173139 h 1053627"/>
                <a:gd name="connsiteX10" fmla="*/ 1771650 w 1886944"/>
                <a:gd name="connsiteY10" fmla="*/ 306489 h 1053627"/>
                <a:gd name="connsiteX11" fmla="*/ 1733550 w 1886944"/>
                <a:gd name="connsiteY11" fmla="*/ 458889 h 1053627"/>
                <a:gd name="connsiteX12" fmla="*/ 1752600 w 1886944"/>
                <a:gd name="connsiteY12" fmla="*/ 630339 h 1053627"/>
                <a:gd name="connsiteX13" fmla="*/ 1866900 w 1886944"/>
                <a:gd name="connsiteY13" fmla="*/ 897039 h 1053627"/>
                <a:gd name="connsiteX14" fmla="*/ 1866900 w 1886944"/>
                <a:gd name="connsiteY14" fmla="*/ 954189 h 1053627"/>
                <a:gd name="connsiteX15" fmla="*/ 1866900 w 1886944"/>
                <a:gd name="connsiteY15" fmla="*/ 1049439 h 1053627"/>
                <a:gd name="connsiteX16" fmla="*/ 1733550 w 1886944"/>
                <a:gd name="connsiteY16" fmla="*/ 1030389 h 1053627"/>
                <a:gd name="connsiteX17" fmla="*/ 1504950 w 1886944"/>
                <a:gd name="connsiteY17" fmla="*/ 973239 h 1053627"/>
                <a:gd name="connsiteX18" fmla="*/ 1162050 w 1886944"/>
                <a:gd name="connsiteY18" fmla="*/ 935139 h 1053627"/>
                <a:gd name="connsiteX19" fmla="*/ 685800 w 1886944"/>
                <a:gd name="connsiteY19" fmla="*/ 916089 h 1053627"/>
                <a:gd name="connsiteX20" fmla="*/ 304800 w 1886944"/>
                <a:gd name="connsiteY20" fmla="*/ 916089 h 1053627"/>
                <a:gd name="connsiteX21" fmla="*/ 0 w 1886944"/>
                <a:gd name="connsiteY21" fmla="*/ 897039 h 105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86944" h="1053627">
                  <a:moveTo>
                    <a:pt x="19050" y="344589"/>
                  </a:moveTo>
                  <a:cubicBezTo>
                    <a:pt x="138112" y="350939"/>
                    <a:pt x="257175" y="357289"/>
                    <a:pt x="381000" y="344589"/>
                  </a:cubicBezTo>
                  <a:cubicBezTo>
                    <a:pt x="504825" y="331889"/>
                    <a:pt x="650875" y="296964"/>
                    <a:pt x="762000" y="268389"/>
                  </a:cubicBezTo>
                  <a:cubicBezTo>
                    <a:pt x="873125" y="239814"/>
                    <a:pt x="930275" y="204889"/>
                    <a:pt x="1047750" y="173139"/>
                  </a:cubicBezTo>
                  <a:cubicBezTo>
                    <a:pt x="1165225" y="141389"/>
                    <a:pt x="1371600" y="103289"/>
                    <a:pt x="1466850" y="77889"/>
                  </a:cubicBezTo>
                  <a:cubicBezTo>
                    <a:pt x="1562100" y="52489"/>
                    <a:pt x="1568450" y="33439"/>
                    <a:pt x="1619250" y="20739"/>
                  </a:cubicBezTo>
                  <a:cubicBezTo>
                    <a:pt x="1670050" y="8039"/>
                    <a:pt x="1733550" y="-4661"/>
                    <a:pt x="1771650" y="1689"/>
                  </a:cubicBezTo>
                  <a:cubicBezTo>
                    <a:pt x="1809750" y="8039"/>
                    <a:pt x="1828800" y="46139"/>
                    <a:pt x="1847850" y="58839"/>
                  </a:cubicBezTo>
                  <a:cubicBezTo>
                    <a:pt x="1866900" y="71539"/>
                    <a:pt x="1892300" y="58839"/>
                    <a:pt x="1885950" y="77889"/>
                  </a:cubicBezTo>
                  <a:cubicBezTo>
                    <a:pt x="1879600" y="96939"/>
                    <a:pt x="1828800" y="135039"/>
                    <a:pt x="1809750" y="173139"/>
                  </a:cubicBezTo>
                  <a:cubicBezTo>
                    <a:pt x="1790700" y="211239"/>
                    <a:pt x="1784350" y="258864"/>
                    <a:pt x="1771650" y="306489"/>
                  </a:cubicBezTo>
                  <a:cubicBezTo>
                    <a:pt x="1758950" y="354114"/>
                    <a:pt x="1736725" y="404914"/>
                    <a:pt x="1733550" y="458889"/>
                  </a:cubicBezTo>
                  <a:cubicBezTo>
                    <a:pt x="1730375" y="512864"/>
                    <a:pt x="1730375" y="557314"/>
                    <a:pt x="1752600" y="630339"/>
                  </a:cubicBezTo>
                  <a:cubicBezTo>
                    <a:pt x="1774825" y="703364"/>
                    <a:pt x="1847850" y="843064"/>
                    <a:pt x="1866900" y="897039"/>
                  </a:cubicBezTo>
                  <a:cubicBezTo>
                    <a:pt x="1885950" y="951014"/>
                    <a:pt x="1866900" y="954189"/>
                    <a:pt x="1866900" y="954189"/>
                  </a:cubicBezTo>
                  <a:cubicBezTo>
                    <a:pt x="1866900" y="979589"/>
                    <a:pt x="1889125" y="1036739"/>
                    <a:pt x="1866900" y="1049439"/>
                  </a:cubicBezTo>
                  <a:cubicBezTo>
                    <a:pt x="1844675" y="1062139"/>
                    <a:pt x="1793875" y="1043089"/>
                    <a:pt x="1733550" y="1030389"/>
                  </a:cubicBezTo>
                  <a:cubicBezTo>
                    <a:pt x="1673225" y="1017689"/>
                    <a:pt x="1600200" y="989114"/>
                    <a:pt x="1504950" y="973239"/>
                  </a:cubicBezTo>
                  <a:cubicBezTo>
                    <a:pt x="1409700" y="957364"/>
                    <a:pt x="1298575" y="944664"/>
                    <a:pt x="1162050" y="935139"/>
                  </a:cubicBezTo>
                  <a:cubicBezTo>
                    <a:pt x="1025525" y="925614"/>
                    <a:pt x="828675" y="919264"/>
                    <a:pt x="685800" y="916089"/>
                  </a:cubicBezTo>
                  <a:cubicBezTo>
                    <a:pt x="542925" y="912914"/>
                    <a:pt x="419100" y="919264"/>
                    <a:pt x="304800" y="916089"/>
                  </a:cubicBezTo>
                  <a:cubicBezTo>
                    <a:pt x="190500" y="912914"/>
                    <a:pt x="95250" y="904976"/>
                    <a:pt x="0" y="897039"/>
                  </a:cubicBezTo>
                </a:path>
              </a:pathLst>
            </a:cu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Ελεύθερη σχεδίαση 8"/>
            <p:cNvSpPr/>
            <p:nvPr/>
          </p:nvSpPr>
          <p:spPr>
            <a:xfrm rot="11105751">
              <a:off x="2246665" y="3878680"/>
              <a:ext cx="2199879" cy="1095546"/>
            </a:xfrm>
            <a:custGeom>
              <a:avLst/>
              <a:gdLst>
                <a:gd name="connsiteX0" fmla="*/ 1970837 w 2199437"/>
                <a:gd name="connsiteY0" fmla="*/ 142925 h 1095901"/>
                <a:gd name="connsiteX1" fmla="*/ 1323137 w 2199437"/>
                <a:gd name="connsiteY1" fmla="*/ 104825 h 1095901"/>
                <a:gd name="connsiteX2" fmla="*/ 904037 w 2199437"/>
                <a:gd name="connsiteY2" fmla="*/ 85775 h 1095901"/>
                <a:gd name="connsiteX3" fmla="*/ 637337 w 2199437"/>
                <a:gd name="connsiteY3" fmla="*/ 28625 h 1095901"/>
                <a:gd name="connsiteX4" fmla="*/ 332537 w 2199437"/>
                <a:gd name="connsiteY4" fmla="*/ 9575 h 1095901"/>
                <a:gd name="connsiteX5" fmla="*/ 103937 w 2199437"/>
                <a:gd name="connsiteY5" fmla="*/ 181025 h 1095901"/>
                <a:gd name="connsiteX6" fmla="*/ 8687 w 2199437"/>
                <a:gd name="connsiteY6" fmla="*/ 352475 h 1095901"/>
                <a:gd name="connsiteX7" fmla="*/ 8687 w 2199437"/>
                <a:gd name="connsiteY7" fmla="*/ 542975 h 1095901"/>
                <a:gd name="connsiteX8" fmla="*/ 46787 w 2199437"/>
                <a:gd name="connsiteY8" fmla="*/ 771575 h 1095901"/>
                <a:gd name="connsiteX9" fmla="*/ 103937 w 2199437"/>
                <a:gd name="connsiteY9" fmla="*/ 923975 h 1095901"/>
                <a:gd name="connsiteX10" fmla="*/ 218237 w 2199437"/>
                <a:gd name="connsiteY10" fmla="*/ 1057325 h 1095901"/>
                <a:gd name="connsiteX11" fmla="*/ 408737 w 2199437"/>
                <a:gd name="connsiteY11" fmla="*/ 1095425 h 1095901"/>
                <a:gd name="connsiteX12" fmla="*/ 561137 w 2199437"/>
                <a:gd name="connsiteY12" fmla="*/ 1038275 h 1095901"/>
                <a:gd name="connsiteX13" fmla="*/ 751637 w 2199437"/>
                <a:gd name="connsiteY13" fmla="*/ 1000175 h 1095901"/>
                <a:gd name="connsiteX14" fmla="*/ 1018337 w 2199437"/>
                <a:gd name="connsiteY14" fmla="*/ 943025 h 1095901"/>
                <a:gd name="connsiteX15" fmla="*/ 1285037 w 2199437"/>
                <a:gd name="connsiteY15" fmla="*/ 923975 h 1095901"/>
                <a:gd name="connsiteX16" fmla="*/ 1456487 w 2199437"/>
                <a:gd name="connsiteY16" fmla="*/ 923975 h 1095901"/>
                <a:gd name="connsiteX17" fmla="*/ 1685087 w 2199437"/>
                <a:gd name="connsiteY17" fmla="*/ 904925 h 1095901"/>
                <a:gd name="connsiteX18" fmla="*/ 1894637 w 2199437"/>
                <a:gd name="connsiteY18" fmla="*/ 923975 h 1095901"/>
                <a:gd name="connsiteX19" fmla="*/ 2142287 w 2199437"/>
                <a:gd name="connsiteY19" fmla="*/ 904925 h 1095901"/>
                <a:gd name="connsiteX20" fmla="*/ 2199437 w 2199437"/>
                <a:gd name="connsiteY20" fmla="*/ 904925 h 109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99437" h="1095901">
                  <a:moveTo>
                    <a:pt x="1970837" y="142925"/>
                  </a:moveTo>
                  <a:lnTo>
                    <a:pt x="1323137" y="104825"/>
                  </a:lnTo>
                  <a:cubicBezTo>
                    <a:pt x="1145337" y="95300"/>
                    <a:pt x="1018337" y="98475"/>
                    <a:pt x="904037" y="85775"/>
                  </a:cubicBezTo>
                  <a:cubicBezTo>
                    <a:pt x="789737" y="73075"/>
                    <a:pt x="732587" y="41325"/>
                    <a:pt x="637337" y="28625"/>
                  </a:cubicBezTo>
                  <a:cubicBezTo>
                    <a:pt x="542087" y="15925"/>
                    <a:pt x="421437" y="-15825"/>
                    <a:pt x="332537" y="9575"/>
                  </a:cubicBezTo>
                  <a:cubicBezTo>
                    <a:pt x="243637" y="34975"/>
                    <a:pt x="157912" y="123875"/>
                    <a:pt x="103937" y="181025"/>
                  </a:cubicBezTo>
                  <a:cubicBezTo>
                    <a:pt x="49962" y="238175"/>
                    <a:pt x="24562" y="292150"/>
                    <a:pt x="8687" y="352475"/>
                  </a:cubicBezTo>
                  <a:cubicBezTo>
                    <a:pt x="-7188" y="412800"/>
                    <a:pt x="2337" y="473125"/>
                    <a:pt x="8687" y="542975"/>
                  </a:cubicBezTo>
                  <a:cubicBezTo>
                    <a:pt x="15037" y="612825"/>
                    <a:pt x="30912" y="708075"/>
                    <a:pt x="46787" y="771575"/>
                  </a:cubicBezTo>
                  <a:cubicBezTo>
                    <a:pt x="62662" y="835075"/>
                    <a:pt x="75362" y="876350"/>
                    <a:pt x="103937" y="923975"/>
                  </a:cubicBezTo>
                  <a:cubicBezTo>
                    <a:pt x="132512" y="971600"/>
                    <a:pt x="167437" y="1028750"/>
                    <a:pt x="218237" y="1057325"/>
                  </a:cubicBezTo>
                  <a:cubicBezTo>
                    <a:pt x="269037" y="1085900"/>
                    <a:pt x="351587" y="1098600"/>
                    <a:pt x="408737" y="1095425"/>
                  </a:cubicBezTo>
                  <a:cubicBezTo>
                    <a:pt x="465887" y="1092250"/>
                    <a:pt x="503987" y="1054150"/>
                    <a:pt x="561137" y="1038275"/>
                  </a:cubicBezTo>
                  <a:cubicBezTo>
                    <a:pt x="618287" y="1022400"/>
                    <a:pt x="751637" y="1000175"/>
                    <a:pt x="751637" y="1000175"/>
                  </a:cubicBezTo>
                  <a:cubicBezTo>
                    <a:pt x="827837" y="984300"/>
                    <a:pt x="929437" y="955725"/>
                    <a:pt x="1018337" y="943025"/>
                  </a:cubicBezTo>
                  <a:cubicBezTo>
                    <a:pt x="1107237" y="930325"/>
                    <a:pt x="1212012" y="927150"/>
                    <a:pt x="1285037" y="923975"/>
                  </a:cubicBezTo>
                  <a:cubicBezTo>
                    <a:pt x="1358062" y="920800"/>
                    <a:pt x="1389812" y="927150"/>
                    <a:pt x="1456487" y="923975"/>
                  </a:cubicBezTo>
                  <a:cubicBezTo>
                    <a:pt x="1523162" y="920800"/>
                    <a:pt x="1612062" y="904925"/>
                    <a:pt x="1685087" y="904925"/>
                  </a:cubicBezTo>
                  <a:cubicBezTo>
                    <a:pt x="1758112" y="904925"/>
                    <a:pt x="1818437" y="923975"/>
                    <a:pt x="1894637" y="923975"/>
                  </a:cubicBezTo>
                  <a:cubicBezTo>
                    <a:pt x="1970837" y="923975"/>
                    <a:pt x="2091487" y="908100"/>
                    <a:pt x="2142287" y="904925"/>
                  </a:cubicBezTo>
                  <a:cubicBezTo>
                    <a:pt x="2193087" y="901750"/>
                    <a:pt x="2196262" y="903337"/>
                    <a:pt x="2199437" y="904925"/>
                  </a:cubicBezTo>
                </a:path>
              </a:pathLst>
            </a:custGeom>
            <a:noFill/>
            <a:ln w="666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" name="Βέλος προς τα κάτω 9"/>
            <p:cNvSpPr/>
            <p:nvPr/>
          </p:nvSpPr>
          <p:spPr>
            <a:xfrm>
              <a:off x="4244968" y="1196975"/>
              <a:ext cx="458706" cy="719249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" name="Βέλος προς τα κάτω 10"/>
            <p:cNvSpPr/>
            <p:nvPr/>
          </p:nvSpPr>
          <p:spPr>
            <a:xfrm rot="10800000">
              <a:off x="4313219" y="5145702"/>
              <a:ext cx="457118" cy="71925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08577" y="3087981"/>
              <a:ext cx="1238027" cy="462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/>
                  <a:cs typeface="Arial" charset="0"/>
                </a:rPr>
                <a:t>Fixation</a:t>
              </a:r>
              <a:endParaRPr lang="el-GR" sz="24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6332" y="3081630"/>
              <a:ext cx="1936402" cy="462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/>
                  <a:cs typeface="Arial" charset="0"/>
                </a:rPr>
                <a:t>Mobilization</a:t>
              </a:r>
              <a:endParaRPr lang="el-GR" sz="24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4031" y="5834784"/>
              <a:ext cx="1236440" cy="462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/>
                  <a:cs typeface="Arial" charset="0"/>
                </a:rPr>
                <a:t>Therapy</a:t>
              </a:r>
              <a:endParaRPr lang="el-GR" sz="24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5" name="Τόξο 14"/>
            <p:cNvSpPr/>
            <p:nvPr/>
          </p:nvSpPr>
          <p:spPr>
            <a:xfrm rot="13538239">
              <a:off x="4353588" y="2182289"/>
              <a:ext cx="619221" cy="693612"/>
            </a:xfrm>
            <a:prstGeom prst="arc">
              <a:avLst/>
            </a:prstGeom>
            <a:ln w="2857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6" name="Τόξο 15"/>
            <p:cNvSpPr/>
            <p:nvPr/>
          </p:nvSpPr>
          <p:spPr>
            <a:xfrm rot="1097817">
              <a:off x="4573522" y="1485945"/>
              <a:ext cx="1541185" cy="1381340"/>
            </a:xfrm>
            <a:prstGeom prst="arc">
              <a:avLst/>
            </a:prstGeom>
            <a:ln w="2857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7" name="Τόξο 16"/>
            <p:cNvSpPr/>
            <p:nvPr/>
          </p:nvSpPr>
          <p:spPr>
            <a:xfrm rot="2767781">
              <a:off x="4857437" y="3453338"/>
              <a:ext cx="1168582" cy="1041213"/>
            </a:xfrm>
            <a:prstGeom prst="arc">
              <a:avLst/>
            </a:prstGeom>
            <a:ln w="2857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8" name="Τόξο 17"/>
            <p:cNvSpPr/>
            <p:nvPr/>
          </p:nvSpPr>
          <p:spPr>
            <a:xfrm rot="1905550">
              <a:off x="4181479" y="4167650"/>
              <a:ext cx="617427" cy="692258"/>
            </a:xfrm>
            <a:prstGeom prst="arc">
              <a:avLst/>
            </a:prstGeom>
            <a:ln w="2857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7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Συμπερασματικά</a:t>
            </a:r>
            <a:r>
              <a:rPr lang="en-US" dirty="0"/>
              <a:t> </a:t>
            </a:r>
            <a:r>
              <a:rPr lang="el-GR" sz="3000" b="0" dirty="0" smtClean="0"/>
              <a:t>1</a:t>
            </a:r>
            <a:r>
              <a:rPr lang="en-US" sz="3000" b="0" dirty="0" smtClean="0"/>
              <a:t>/</a:t>
            </a:r>
            <a:r>
              <a:rPr lang="el-GR" sz="3000" b="0" dirty="0" smtClean="0"/>
              <a:t>3</a:t>
            </a:r>
            <a:endParaRPr lang="el-GR" sz="3000" b="0" dirty="0"/>
          </a:p>
        </p:txBody>
      </p:sp>
      <p:sp>
        <p:nvSpPr>
          <p:cNvPr id="3584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556792"/>
            <a:ext cx="8208963" cy="5086896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Οι βαθμοί Ι και ΙΙ – κυρίως χρησιμοποιούνται για μείωση του πόνου,</a:t>
            </a:r>
            <a:endParaRPr lang="en-US" altLang="el-GR" dirty="0" smtClean="0"/>
          </a:p>
          <a:p>
            <a:pPr lvl="1" eaLnBrk="1" hangingPunct="1">
              <a:spcBef>
                <a:spcPts val="1800"/>
              </a:spcBef>
            </a:pPr>
            <a:r>
              <a:rPr lang="el-GR" altLang="el-GR" dirty="0" smtClean="0"/>
              <a:t>Η θεραπεία θα πρέπει αρχικά να εστιάζεται στην μείωση του πόνου και μετά στην μείωση της δυσκαμψίας,</a:t>
            </a:r>
            <a:endParaRPr lang="en-US" altLang="el-GR" dirty="0" smtClean="0"/>
          </a:p>
          <a:p>
            <a:pPr lvl="1" eaLnBrk="1" hangingPunct="1">
              <a:spcBef>
                <a:spcPts val="1800"/>
              </a:spcBef>
            </a:pPr>
            <a:r>
              <a:rPr lang="el-GR" altLang="el-GR" dirty="0" smtClean="0"/>
              <a:t>Οι επώδυνες αρθρώσεις μπορούν να κινητοποιούνται επί καθημερινής βάσεως,</a:t>
            </a:r>
            <a:endParaRPr lang="en-US" altLang="el-GR" dirty="0" smtClean="0"/>
          </a:p>
          <a:p>
            <a:pPr lvl="1" eaLnBrk="1" hangingPunct="1">
              <a:spcBef>
                <a:spcPts val="1800"/>
              </a:spcBef>
            </a:pPr>
            <a:r>
              <a:rPr lang="el-GR" altLang="el-GR" dirty="0" smtClean="0"/>
              <a:t>Μικρού εύρους ταλαντώσεις ενεργοποιούν τους </a:t>
            </a:r>
            <a:r>
              <a:rPr lang="el-GR" altLang="el-GR" dirty="0" err="1" smtClean="0"/>
              <a:t>αλγοϋποδοχείς</a:t>
            </a:r>
            <a:r>
              <a:rPr lang="el-GR" altLang="el-GR" dirty="0" smtClean="0"/>
              <a:t> και μειώνουν τον πόνο.</a:t>
            </a:r>
          </a:p>
        </p:txBody>
      </p:sp>
      <p:sp>
        <p:nvSpPr>
          <p:cNvPr id="3584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D806839-28AE-438E-9AA5-900BED2C2D0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Συμπερασματικά</a:t>
            </a:r>
            <a:r>
              <a:rPr lang="en-US" dirty="0"/>
              <a:t> </a:t>
            </a:r>
            <a:r>
              <a:rPr lang="el-GR" sz="3000" b="0" dirty="0"/>
              <a:t>2</a:t>
            </a:r>
            <a:r>
              <a:rPr lang="en-US" sz="3000" b="0" dirty="0" smtClean="0"/>
              <a:t>/</a:t>
            </a:r>
            <a:r>
              <a:rPr lang="el-GR" sz="3000" b="0" dirty="0" smtClean="0"/>
              <a:t>3</a:t>
            </a:r>
            <a:endParaRPr lang="el-GR" sz="3000" b="0" dirty="0"/>
          </a:p>
        </p:txBody>
      </p:sp>
      <p:sp>
        <p:nvSpPr>
          <p:cNvPr id="3584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556792"/>
            <a:ext cx="8208963" cy="5086896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Ο βαθμός ΙΙΙ – χρησιμοποιείται για την αύξηση της τροχιάς της κίνησης.</a:t>
            </a:r>
            <a:endParaRPr lang="en-US" altLang="el-GR" dirty="0" smtClean="0"/>
          </a:p>
          <a:p>
            <a:pPr lvl="1" eaLnBrk="1" hangingPunct="1">
              <a:spcBef>
                <a:spcPts val="1800"/>
              </a:spcBef>
            </a:pPr>
            <a:r>
              <a:rPr lang="el-GR" altLang="el-GR" dirty="0" smtClean="0"/>
              <a:t>Οι υποκινητικές αρθρώσεις θα πρέπει να κινητοποιούνται 3-4 φορές την εβδομάδα – πάντοτε σε συνδυασμό με ενεργητικές ασκήσεις.</a:t>
            </a:r>
          </a:p>
        </p:txBody>
      </p:sp>
      <p:sp>
        <p:nvSpPr>
          <p:cNvPr id="3584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D806839-28AE-438E-9AA5-900BED2C2D0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Συμπερασματικά</a:t>
            </a:r>
            <a:r>
              <a:rPr lang="en-US" dirty="0"/>
              <a:t> </a:t>
            </a:r>
            <a:r>
              <a:rPr lang="el-GR" sz="3000" b="0" dirty="0"/>
              <a:t>3</a:t>
            </a:r>
            <a:r>
              <a:rPr lang="en-US" sz="3000" b="0" dirty="0" smtClean="0"/>
              <a:t>/</a:t>
            </a:r>
            <a:r>
              <a:rPr lang="el-GR" sz="3000" b="0" dirty="0"/>
              <a:t>3</a:t>
            </a:r>
            <a:endParaRPr lang="el-GR" sz="3600" dirty="0"/>
          </a:p>
        </p:txBody>
      </p:sp>
      <p:sp>
        <p:nvSpPr>
          <p:cNvPr id="36867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064500" cy="4752975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l-GR" altLang="el-GR" sz="2300" dirty="0" smtClean="0"/>
              <a:t>Η κινητοποίηση Ι &amp; ΙΙ βαθμού (κατά </a:t>
            </a:r>
            <a:r>
              <a:rPr lang="el-GR" altLang="el-GR" sz="2300" dirty="0" err="1" smtClean="0"/>
              <a:t>Kaltenborn</a:t>
            </a:r>
            <a:r>
              <a:rPr lang="el-GR" altLang="el-GR" sz="2300" dirty="0" smtClean="0"/>
              <a:t>), ή Ι, ΙΙ &amp; ΙΙΙ βαθμού κατά (</a:t>
            </a:r>
            <a:r>
              <a:rPr lang="el-GR" altLang="el-GR" sz="2300" dirty="0" err="1" smtClean="0"/>
              <a:t>Maitland</a:t>
            </a:r>
            <a:r>
              <a:rPr lang="el-GR" altLang="el-GR" sz="2300" dirty="0" smtClean="0"/>
              <a:t>) εκτελείται με 1 ή 2-3 ταλαντώσεις το δευτερόλεπτο,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sz="2300" dirty="0" smtClean="0"/>
              <a:t>Οι ταλαντώσεις εκτελούνται 3 φορές από 3-45 </a:t>
            </a:r>
            <a:r>
              <a:rPr lang="el-GR" altLang="el-GR" sz="2300" dirty="0" err="1" smtClean="0"/>
              <a:t>sec</a:t>
            </a:r>
            <a:r>
              <a:rPr lang="el-GR" altLang="el-GR" sz="2300" dirty="0" smtClean="0"/>
              <a:t> και κάθε φορά ελέγχεται η άρθρωση,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sz="2300" dirty="0" smtClean="0"/>
              <a:t>Η κινητοποίηση ΙΙΙ βαθμού (κατά </a:t>
            </a:r>
            <a:r>
              <a:rPr lang="el-GR" altLang="el-GR" sz="2300" dirty="0" err="1" smtClean="0"/>
              <a:t>Kaltenborn</a:t>
            </a:r>
            <a:r>
              <a:rPr lang="el-GR" altLang="el-GR" sz="2300" dirty="0" smtClean="0"/>
              <a:t>) διατηρείται για τουλάχιστο 7 δευτερόλεπτα,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sz="2300" dirty="0" smtClean="0"/>
              <a:t>Εκτελούνται 3 – 4 κινητοποιήσεις ΙΙΙ βαθμού, ελέγχεται η άρθρωση, κατόπιν άλλες 3 – 4 φορές και πάλι ελέγχεται η άρθρωση… έως ότου σταματήσει να αυξάνεται η τροχιά.</a:t>
            </a:r>
          </a:p>
        </p:txBody>
      </p:sp>
      <p:sp>
        <p:nvSpPr>
          <p:cNvPr id="3686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1AFE3C-5D8E-4EA7-BE73-BCFEEE851F00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Ενδείξεις – Οφέλη </a:t>
            </a:r>
          </a:p>
        </p:txBody>
      </p:sp>
      <p:sp>
        <p:nvSpPr>
          <p:cNvPr id="37891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848600" cy="4752975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Οι τεχνικές χρησιμοποιούνται:</a:t>
            </a:r>
          </a:p>
          <a:p>
            <a:pPr lvl="1" eaLnBrk="1" hangingPunct="1">
              <a:spcBef>
                <a:spcPts val="1800"/>
              </a:spcBef>
            </a:pPr>
            <a:r>
              <a:rPr lang="el-GR" altLang="el-GR" dirty="0" smtClean="0"/>
              <a:t>Σε αρθρώσεις των οποίων η δυσκαμψία οφείλεται στον αρθρικό θύλακο και στους συνδέσμους,</a:t>
            </a:r>
          </a:p>
          <a:p>
            <a:pPr lvl="1" eaLnBrk="1" hangingPunct="1">
              <a:spcBef>
                <a:spcPts val="1800"/>
              </a:spcBef>
            </a:pPr>
            <a:r>
              <a:rPr lang="el-GR" altLang="el-GR" dirty="0" smtClean="0"/>
              <a:t>Σε αρθρώσεις με </a:t>
            </a:r>
            <a:r>
              <a:rPr lang="el-GR" altLang="el-GR" dirty="0" err="1" smtClean="0"/>
              <a:t>υπεξαρθρήματα</a:t>
            </a:r>
            <a:r>
              <a:rPr lang="el-GR" altLang="el-GR" dirty="0" smtClean="0"/>
              <a:t> και μη φυσιολογική ευθυγράμμιση των οστών στην μέση θέση.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Τα οφέλη της μιας τεχνικής έναντι της άλλης θα πρέπει να σταθμιστούν.</a:t>
            </a:r>
          </a:p>
        </p:txBody>
      </p:sp>
      <p:sp>
        <p:nvSpPr>
          <p:cNvPr id="3789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F55B22B-6D1F-49C2-B40C-4FBC67EB251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Αντενδείξεις manual therapy στην ΣΣ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Πολυεπίπεδη </a:t>
            </a:r>
            <a:r>
              <a:rPr lang="el-GR" dirty="0" err="1" smtClean="0"/>
              <a:t>ριζίτιδα</a:t>
            </a:r>
            <a:r>
              <a:rPr lang="el-GR" dirty="0" smtClean="0"/>
              <a:t>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Επιδεινούμενη νευρολογική </a:t>
            </a:r>
            <a:r>
              <a:rPr lang="el-GR" dirty="0" smtClean="0"/>
              <a:t>λειτουργία,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Σοβαρός πόνος μη μηχανικής </a:t>
            </a:r>
            <a:r>
              <a:rPr lang="el-GR" dirty="0" smtClean="0"/>
              <a:t>αιτιολογίας,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Σοβαρός νυχτερινός πόνος (ο ασθενής δεν μπορεί να κοιμηθεί) ή πόνος που δεν ανακουφίζεται με αλλαγή της </a:t>
            </a:r>
            <a:r>
              <a:rPr lang="el-GR" dirty="0" smtClean="0"/>
              <a:t>θέσης,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Σχετικός τραυματισμός που προκλήθηκε </a:t>
            </a:r>
            <a:r>
              <a:rPr lang="el-GR" dirty="0" smtClean="0"/>
              <a:t>πρόσφατα,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Βλάβες άνω κινητικού </a:t>
            </a:r>
            <a:r>
              <a:rPr lang="el-GR" dirty="0" smtClean="0"/>
              <a:t>νευρώνα,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Κάκωση </a:t>
            </a:r>
            <a:r>
              <a:rPr lang="el-GR" dirty="0" smtClean="0"/>
              <a:t>ΝΜ,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Αγγειακά </a:t>
            </a:r>
            <a:r>
              <a:rPr lang="el-GR" dirty="0" smtClean="0"/>
              <a:t>προβλήματα.</a:t>
            </a:r>
            <a:endParaRPr lang="el-GR" dirty="0"/>
          </a:p>
        </p:txBody>
      </p:sp>
      <p:sp>
        <p:nvSpPr>
          <p:cNvPr id="3891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A195C77-16BC-495E-AE6C-1FEB9B021B90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9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Αντενδείξεις περιφερικών αρθρώσεων </a:t>
            </a:r>
          </a:p>
        </p:txBody>
      </p:sp>
      <p:sp>
        <p:nvSpPr>
          <p:cNvPr id="39939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Ουσιαστικά δεν υπάρχουν αντενδείξεις για την κινητοποίηση των περιφερικών αρθρώσεων (</a:t>
            </a:r>
            <a:r>
              <a:rPr lang="el-GR" altLang="el-GR" dirty="0" err="1" smtClean="0"/>
              <a:t>mobilisation</a:t>
            </a:r>
            <a:r>
              <a:rPr lang="el-GR" altLang="el-GR" dirty="0" smtClean="0"/>
              <a:t>),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Η μόνες αντενδείξεις είναι η εφαρμογή τους</a:t>
            </a:r>
            <a:r>
              <a:rPr lang="en-US" altLang="el-GR" dirty="0" smtClean="0"/>
              <a:t> </a:t>
            </a:r>
            <a:r>
              <a:rPr lang="el-GR" altLang="el-GR" dirty="0" smtClean="0"/>
              <a:t>:</a:t>
            </a:r>
          </a:p>
          <a:p>
            <a:pPr lvl="1" eaLnBrk="1" hangingPunct="1">
              <a:spcBef>
                <a:spcPts val="1800"/>
              </a:spcBef>
            </a:pPr>
            <a:r>
              <a:rPr lang="el-GR" altLang="el-GR" dirty="0" smtClean="0"/>
              <a:t>Στα πρόσφατα κατάγματα,</a:t>
            </a:r>
          </a:p>
          <a:p>
            <a:pPr lvl="1" eaLnBrk="1" hangingPunct="1">
              <a:spcBef>
                <a:spcPts val="1800"/>
              </a:spcBef>
            </a:pPr>
            <a:r>
              <a:rPr lang="el-GR" altLang="el-GR" dirty="0" smtClean="0"/>
              <a:t>Σε πολύ οιδηματώδεις αρθρώσεις.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Υπάρχουν, όμως, πάρα πολλές αντενδείξεις για την εφαρμογή χειρισμών στην ΣΣ και στις περιφερικές αρθρώσεις (</a:t>
            </a:r>
            <a:r>
              <a:rPr lang="el-GR" altLang="el-GR" dirty="0" err="1" smtClean="0"/>
              <a:t>manipulation</a:t>
            </a:r>
            <a:r>
              <a:rPr lang="el-GR" altLang="el-GR" dirty="0" smtClean="0"/>
              <a:t>).</a:t>
            </a:r>
          </a:p>
        </p:txBody>
      </p:sp>
      <p:sp>
        <p:nvSpPr>
          <p:cNvPr id="3994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0132EFF-40FA-45CD-8B56-BC49DAA24A6D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Αντενδείξεις </a:t>
            </a:r>
            <a:r>
              <a:rPr lang="en-US" dirty="0" smtClean="0"/>
              <a:t>manipulation</a:t>
            </a:r>
            <a:r>
              <a:rPr lang="en-US" dirty="0"/>
              <a:t> </a:t>
            </a:r>
            <a:r>
              <a:rPr lang="el-GR" sz="3000" b="0" dirty="0" smtClean="0"/>
              <a:t>1</a:t>
            </a:r>
            <a:r>
              <a:rPr lang="en-US" sz="3000" b="0" dirty="0" smtClean="0"/>
              <a:t>/</a:t>
            </a:r>
            <a:r>
              <a:rPr lang="el-GR" sz="3000" b="0" dirty="0" smtClean="0"/>
              <a:t>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598438"/>
            <a:ext cx="4176266" cy="52149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Φλεγμονώδεις </a:t>
            </a:r>
            <a:r>
              <a:rPr lang="el-GR" dirty="0" smtClean="0"/>
              <a:t>αρθρίτιδες,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Κακοήθειες,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Φυματίωση, 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Αγγειακές </a:t>
            </a:r>
            <a:r>
              <a:rPr lang="el-GR" dirty="0" smtClean="0"/>
              <a:t>βλάβες,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Οστεοπόρωση, 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Ρήξεις </a:t>
            </a:r>
            <a:r>
              <a:rPr lang="el-GR" dirty="0" smtClean="0"/>
              <a:t>συνδέσμων,</a:t>
            </a:r>
            <a:endParaRPr lang="el-GR" dirty="0"/>
          </a:p>
        </p:txBody>
      </p:sp>
      <p:sp>
        <p:nvSpPr>
          <p:cNvPr id="4096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6A01FFC-DAA0-4D7F-9815-8A06EA18E010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 smtClean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716016" y="1628800"/>
            <a:ext cx="3888432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2C4A1A"/>
              </a:buClr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Κοίλες δίσκων με νευρολογικές επιπλοκές,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2C4A1A"/>
              </a:buClr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Νοσήματα οστών,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2C4A1A"/>
              </a:buClr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Πρόσφατα κατάγματα,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2C4A1A"/>
              </a:buClr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Νευρολογικές παθήσεις,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2C4A1A"/>
              </a:buClr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Αρθρικές αγκυλώσεις.</a:t>
            </a: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572000" y="1772816"/>
            <a:ext cx="0" cy="307346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7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Αντενδείξεις </a:t>
            </a:r>
            <a:r>
              <a:rPr lang="en-US" dirty="0"/>
              <a:t>manipulation </a:t>
            </a:r>
            <a:r>
              <a:rPr lang="en-US" sz="3000" b="0" dirty="0" smtClean="0"/>
              <a:t>2/</a:t>
            </a:r>
            <a:r>
              <a:rPr lang="el-GR" sz="3000" b="0" dirty="0"/>
              <a:t>2</a:t>
            </a:r>
            <a:endParaRPr lang="el-GR" sz="3600" dirty="0"/>
          </a:p>
        </p:txBody>
      </p:sp>
      <p:sp>
        <p:nvSpPr>
          <p:cNvPr id="41987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561263" cy="468153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l-GR" altLang="el-GR" smtClean="0"/>
              <a:t>Σε ορισμένες από αυτές τις περιπτώσεις μπορεί να</a:t>
            </a:r>
            <a:r>
              <a:rPr lang="en-US" altLang="el-GR" smtClean="0"/>
              <a:t> </a:t>
            </a:r>
            <a:r>
              <a:rPr lang="el-GR" altLang="el-GR" smtClean="0"/>
              <a:t>χρησιμοποιηθεί η κινητοποίηση (mobilisation) για ανακούφιση από τον πόνο</a:t>
            </a:r>
            <a:r>
              <a:rPr lang="en-US" altLang="el-GR" smtClean="0"/>
              <a:t>.</a:t>
            </a:r>
            <a:endParaRPr lang="el-GR" altLang="el-GR" smtClean="0"/>
          </a:p>
          <a:p>
            <a:pPr eaLnBrk="1" hangingPunct="1"/>
            <a:endParaRPr lang="el-GR" altLang="el-GR" smtClean="0"/>
          </a:p>
        </p:txBody>
      </p:sp>
      <p:sp>
        <p:nvSpPr>
          <p:cNvPr id="4198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743835-3A15-40D1-B0BA-757261A0D8DE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Κλινικός συλλογισμός</a:t>
            </a:r>
            <a:r>
              <a:rPr lang="en-US" dirty="0"/>
              <a:t> </a:t>
            </a:r>
            <a:r>
              <a:rPr lang="en-US" sz="3000" b="0" dirty="0" smtClean="0"/>
              <a:t>3/</a:t>
            </a:r>
            <a:r>
              <a:rPr lang="el-GR" sz="3000" b="0" dirty="0"/>
              <a:t>8</a:t>
            </a:r>
            <a:endParaRPr lang="el-GR" sz="3600" dirty="0"/>
          </a:p>
        </p:txBody>
      </p:sp>
      <p:sp>
        <p:nvSpPr>
          <p:cNvPr id="7171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826000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Η ποιότητα του πόνου βοηθά στον καθορισμό του επιπέδου αποκατάστασης και στον καθορισμό της δοσολογίας των τεχνικών που θα χρησιμοποιηθούν κατά την θεραπεία.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Εάν ο πόνος εμφανίζεται πριν τον ιστικό περιορισμό (κενό τελικό αίσθημα), τότε θα πρέπει να χρησιμοποιούνται ήπιες τεχνικές.</a:t>
            </a:r>
          </a:p>
          <a:p>
            <a:pPr eaLnBrk="1" hangingPunct="1">
              <a:spcBef>
                <a:spcPts val="3000"/>
              </a:spcBef>
            </a:pPr>
            <a:endParaRPr lang="el-GR" altLang="el-GR" smtClean="0"/>
          </a:p>
        </p:txBody>
      </p:sp>
      <p:sp>
        <p:nvSpPr>
          <p:cNvPr id="717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4D6D49B-31B3-4C05-BEAF-87FBEC7B012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Προσοχή </a:t>
            </a:r>
          </a:p>
        </p:txBody>
      </p:sp>
      <p:sp>
        <p:nvSpPr>
          <p:cNvPr id="43011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Οστεοαρθρίτιδες, 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Εγκυμοσύνη, 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Ολική </a:t>
            </a:r>
            <a:r>
              <a:rPr lang="el-GR" altLang="el-GR" dirty="0" err="1" smtClean="0"/>
              <a:t>αρθροπλαστική</a:t>
            </a:r>
            <a:r>
              <a:rPr lang="el-GR" altLang="el-GR" dirty="0" smtClean="0"/>
              <a:t>,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Σοβαρή σκολίωσης,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Κακή γενική υγεία, 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Ασθενείς που δεν μπορούν να χαλαρώσουν.</a:t>
            </a:r>
          </a:p>
        </p:txBody>
      </p:sp>
      <p:sp>
        <p:nvSpPr>
          <p:cNvPr id="4301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ABBA791-F7BB-420A-85E5-002B88D1E510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Παλίνα</a:t>
            </a:r>
            <a:r>
              <a:rPr lang="el-GR" sz="2000" dirty="0" smtClean="0"/>
              <a:t> </a:t>
            </a:r>
            <a:r>
              <a:rPr lang="el-GR" sz="2000" dirty="0" err="1" smtClean="0"/>
              <a:t>Καρακασίδου</a:t>
            </a:r>
            <a:r>
              <a:rPr lang="el-GR" sz="2000" dirty="0" smtClean="0"/>
              <a:t> 2014. </a:t>
            </a:r>
            <a:r>
              <a:rPr lang="el-GR" sz="2000" dirty="0" err="1" smtClean="0"/>
              <a:t>Παλίνα</a:t>
            </a:r>
            <a:r>
              <a:rPr lang="el-GR" sz="2000" dirty="0" smtClean="0"/>
              <a:t> </a:t>
            </a:r>
            <a:r>
              <a:rPr lang="el-GR" sz="2000" dirty="0" err="1" smtClean="0"/>
              <a:t>Καρακασίδου</a:t>
            </a:r>
            <a:r>
              <a:rPr lang="el-GR" sz="2000" dirty="0" smtClean="0"/>
              <a:t>. </a:t>
            </a:r>
            <a:r>
              <a:rPr lang="el-GR" sz="2000" dirty="0"/>
              <a:t>«Τεχνικές Κινητοποίησης και Θεραπευτικοί Χειρισμοί (Θ). </a:t>
            </a:r>
            <a:r>
              <a:rPr lang="el-GR" sz="2000" dirty="0" smtClean="0"/>
              <a:t>Ενότητα 5</a:t>
            </a:r>
            <a:r>
              <a:rPr lang="en-US" sz="2000" dirty="0" smtClean="0"/>
              <a:t>:</a:t>
            </a:r>
            <a:r>
              <a:rPr lang="el-GR" sz="2000" dirty="0"/>
              <a:t> Βασικές αρχές κινητοποίησης των αρθρώσεων».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38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6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Κλινικός συλλογισμός</a:t>
            </a:r>
            <a:r>
              <a:rPr lang="en-US" dirty="0"/>
              <a:t> </a:t>
            </a:r>
            <a:r>
              <a:rPr lang="en-US" sz="3000" b="0" dirty="0" smtClean="0"/>
              <a:t>4/</a:t>
            </a:r>
            <a:r>
              <a:rPr lang="el-GR" sz="3000" b="0" dirty="0"/>
              <a:t>8</a:t>
            </a:r>
            <a:endParaRPr lang="el-GR" sz="3600" dirty="0"/>
          </a:p>
        </p:txBody>
      </p:sp>
      <p:sp>
        <p:nvSpPr>
          <p:cNvPr id="8195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Εάν ο πόνος εμφανίζεται ταυτόχρονα με τον </a:t>
            </a:r>
            <a:r>
              <a:rPr lang="el-GR" altLang="el-GR" dirty="0" err="1" smtClean="0"/>
              <a:t>ιστικό</a:t>
            </a:r>
            <a:r>
              <a:rPr lang="el-GR" altLang="el-GR" dirty="0" smtClean="0"/>
              <a:t> περιορισμό:</a:t>
            </a:r>
          </a:p>
          <a:p>
            <a:pPr lvl="1" eaLnBrk="1" hangingPunct="1">
              <a:spcBef>
                <a:spcPts val="2400"/>
              </a:spcBef>
            </a:pPr>
            <a:r>
              <a:rPr lang="el-GR" altLang="el-GR" dirty="0" smtClean="0"/>
              <a:t>Και εάν το τελικό αίσθημα είναι σταθερό, θα πρέπει να χρησιμοποιούνται ήπιες τεχνικές διάτασης χωρίς να ερεθίζεται η άρθρωση,</a:t>
            </a:r>
          </a:p>
          <a:p>
            <a:pPr lvl="1" eaLnBrk="1" hangingPunct="1">
              <a:spcBef>
                <a:spcPts val="2400"/>
              </a:spcBef>
            </a:pPr>
            <a:r>
              <a:rPr lang="el-GR" altLang="el-GR" dirty="0" smtClean="0"/>
              <a:t>Και εάν το τελικό αίσθημα είναι σκληρό, τότε θα πρέπει να αναβάλλονται οι τεχνικές διάτασης για λίγο χρονικό διάστημα.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819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AFDD72B-6E55-43B8-A43F-A5A385DE8860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Κλινικός συλλογισμός</a:t>
            </a:r>
            <a:r>
              <a:rPr lang="en-US" dirty="0"/>
              <a:t> </a:t>
            </a:r>
            <a:r>
              <a:rPr lang="en-US" sz="3000" b="0" dirty="0" smtClean="0"/>
              <a:t>5/</a:t>
            </a:r>
            <a:r>
              <a:rPr lang="el-GR" sz="3000" b="0" dirty="0"/>
              <a:t>8</a:t>
            </a:r>
            <a:endParaRPr lang="el-GR" sz="3600" dirty="0"/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82600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Εάν ο πόνος εμφανίζεται μετά τον </a:t>
            </a:r>
            <a:r>
              <a:rPr lang="el-GR" altLang="el-GR" dirty="0" err="1" smtClean="0"/>
              <a:t>ιστικό</a:t>
            </a:r>
            <a:r>
              <a:rPr lang="el-GR" altLang="el-GR" dirty="0" smtClean="0"/>
              <a:t> περιορισμό:</a:t>
            </a:r>
          </a:p>
          <a:p>
            <a:pPr lvl="1" eaLnBrk="1" hangingPunct="1">
              <a:spcBef>
                <a:spcPts val="2400"/>
              </a:spcBef>
            </a:pPr>
            <a:r>
              <a:rPr lang="el-GR" altLang="el-GR" dirty="0" smtClean="0"/>
              <a:t>και το τελικό αίσθημα είναι σταθερό, μόνο τότε εφαρμόζονται έντονες τεχνικές διάτασης,</a:t>
            </a:r>
          </a:p>
          <a:p>
            <a:pPr lvl="1" eaLnBrk="1" hangingPunct="1">
              <a:spcBef>
                <a:spcPts val="2400"/>
              </a:spcBef>
            </a:pPr>
            <a:r>
              <a:rPr lang="el-GR" altLang="el-GR" dirty="0"/>
              <a:t>κ</a:t>
            </a:r>
            <a:r>
              <a:rPr lang="el-GR" altLang="el-GR" dirty="0" smtClean="0"/>
              <a:t>αι το τελικό αίσθημα είναι σκληρό, τότε αντενδείκνυνται οι τεχνικές για αύξηση τροχιάς, διότι η άρθρωση εκτός από δύσκαμπτη μπορεί να γίνει και ασταθής.</a:t>
            </a:r>
          </a:p>
          <a:p>
            <a:pPr eaLnBrk="1" hangingPunct="1">
              <a:spcBef>
                <a:spcPts val="2400"/>
              </a:spcBef>
            </a:pPr>
            <a:endParaRPr lang="el-GR" altLang="el-GR" dirty="0" smtClean="0"/>
          </a:p>
        </p:txBody>
      </p:sp>
      <p:sp>
        <p:nvSpPr>
          <p:cNvPr id="922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D01DE4-2832-4021-83D7-E556215A67D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Κλινικός συλλογισμός</a:t>
            </a:r>
            <a:r>
              <a:rPr lang="en-US" dirty="0"/>
              <a:t> </a:t>
            </a:r>
            <a:r>
              <a:rPr lang="en-US" sz="3000" b="0" dirty="0" smtClean="0"/>
              <a:t>6/</a:t>
            </a:r>
            <a:r>
              <a:rPr lang="el-GR" sz="3000" b="0" dirty="0"/>
              <a:t>8</a:t>
            </a:r>
            <a:endParaRPr lang="el-GR" sz="3600" dirty="0"/>
          </a:p>
        </p:txBody>
      </p:sp>
      <p:sp>
        <p:nvSpPr>
          <p:cNvPr id="1024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Όταν την κίνηση περιορίζει ο αρθρικός θύλακας θα πρέπει να παρουσιάζονται τα ακόλουθα σημεία:</a:t>
            </a:r>
          </a:p>
          <a:p>
            <a:pPr lvl="1" eaLnBrk="1" hangingPunct="1">
              <a:spcBef>
                <a:spcPts val="1800"/>
              </a:spcBef>
            </a:pPr>
            <a:r>
              <a:rPr lang="el-GR" altLang="el-GR" dirty="0" smtClean="0"/>
              <a:t>Το παθητικό εύρος της φυσιολογικής κίνησης παρουσιάζει </a:t>
            </a:r>
            <a:r>
              <a:rPr lang="el-GR" altLang="el-GR" dirty="0" err="1" smtClean="0"/>
              <a:t>θυλακικό</a:t>
            </a:r>
            <a:r>
              <a:rPr lang="el-GR" altLang="el-GR" dirty="0" smtClean="0"/>
              <a:t> πρότυπο,</a:t>
            </a:r>
          </a:p>
          <a:p>
            <a:pPr lvl="1" eaLnBrk="1" hangingPunct="1">
              <a:spcBef>
                <a:spcPts val="1800"/>
              </a:spcBef>
            </a:pPr>
            <a:r>
              <a:rPr lang="el-GR" altLang="el-GR" dirty="0" smtClean="0"/>
              <a:t>Υπάρχει σταθερό τελικό αίσθημα,</a:t>
            </a:r>
          </a:p>
          <a:p>
            <a:pPr lvl="1" eaLnBrk="1" hangingPunct="1">
              <a:spcBef>
                <a:spcPts val="1800"/>
              </a:spcBef>
            </a:pPr>
            <a:r>
              <a:rPr lang="el-GR" altLang="el-GR" dirty="0" smtClean="0"/>
              <a:t>Υπάρχει περιορισμός στις επικουρικές κινήσεις.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Ο θύλακας ανταποκρίνεται θετικά στις τεχνικές κινητοποίησης.</a:t>
            </a:r>
          </a:p>
        </p:txBody>
      </p:sp>
      <p:sp>
        <p:nvSpPr>
          <p:cNvPr id="1024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85D228D-B861-4CEC-9ADF-EF8FF9F9190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Κλινικός συλλογισμός</a:t>
            </a:r>
            <a:r>
              <a:rPr lang="en-US" dirty="0"/>
              <a:t> </a:t>
            </a:r>
            <a:r>
              <a:rPr lang="en-US" sz="3000" b="0" dirty="0" smtClean="0"/>
              <a:t>7/</a:t>
            </a:r>
            <a:r>
              <a:rPr lang="el-GR" sz="3000" b="0" dirty="0"/>
              <a:t>8</a:t>
            </a:r>
            <a:endParaRPr lang="el-GR" sz="3600" dirty="0"/>
          </a:p>
        </p:txBody>
      </p:sp>
      <p:sp>
        <p:nvSpPr>
          <p:cNvPr id="11267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Όταν την κίνηση περιορίζει ένας βραχυσμένος σύνδεσμος ή σύνδεσμος με συμφύσεις, τότε: </a:t>
            </a:r>
          </a:p>
          <a:p>
            <a:pPr lvl="1" eaLnBrk="1" hangingPunct="1">
              <a:spcBef>
                <a:spcPts val="3000"/>
              </a:spcBef>
            </a:pPr>
            <a:r>
              <a:rPr lang="el-GR" altLang="el-GR" smtClean="0"/>
              <a:t>Οι επικουρικές κινήσεις θα είναι μειωμένες,</a:t>
            </a:r>
          </a:p>
          <a:p>
            <a:pPr lvl="1" eaLnBrk="1" hangingPunct="1">
              <a:spcBef>
                <a:spcPts val="3000"/>
              </a:spcBef>
            </a:pPr>
            <a:r>
              <a:rPr lang="el-GR" altLang="el-GR" smtClean="0"/>
              <a:t>Θα υπάρχει πόνος όταν εφαρμοστεί τάση στις ίνες του.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Οι σύνδεσμοι συνήθως ανταποκρίνονται θετικά στις τεχνικές κινητοποίησης που εφαρμόζονται στην γραμμή τάσης τους.</a:t>
            </a:r>
          </a:p>
          <a:p>
            <a:pPr eaLnBrk="1" hangingPunct="1"/>
            <a:endParaRPr lang="el-GR" altLang="el-GR" smtClean="0"/>
          </a:p>
        </p:txBody>
      </p:sp>
      <p:sp>
        <p:nvSpPr>
          <p:cNvPr id="1126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2A77E7-91A0-4B72-A121-7D7EF77E23EB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Κλινικός συλλογισμός</a:t>
            </a:r>
            <a:r>
              <a:rPr lang="en-US" dirty="0"/>
              <a:t> </a:t>
            </a:r>
            <a:r>
              <a:rPr lang="en-US" sz="3000" b="0" dirty="0" smtClean="0"/>
              <a:t>8/</a:t>
            </a:r>
            <a:r>
              <a:rPr lang="el-GR" sz="3000" b="0" dirty="0"/>
              <a:t>8</a:t>
            </a:r>
            <a:endParaRPr lang="el-GR" sz="3600" dirty="0"/>
          </a:p>
        </p:txBody>
      </p:sp>
      <p:sp>
        <p:nvSpPr>
          <p:cNvPr id="12291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l-GR" altLang="el-GR" dirty="0" smtClean="0"/>
              <a:t>Τα </a:t>
            </a:r>
            <a:r>
              <a:rPr lang="el-GR" altLang="el-GR" dirty="0" err="1" smtClean="0"/>
              <a:t>υπεξαρθρήματα</a:t>
            </a:r>
            <a:r>
              <a:rPr lang="el-GR" altLang="el-GR" dirty="0" smtClean="0"/>
              <a:t> και οι χαλαρές </a:t>
            </a:r>
            <a:r>
              <a:rPr lang="el-GR" altLang="el-GR" dirty="0" err="1" smtClean="0"/>
              <a:t>ενδαρθρικές</a:t>
            </a:r>
            <a:r>
              <a:rPr lang="el-GR" altLang="el-GR" dirty="0" smtClean="0"/>
              <a:t> δομές που μπλοκάρουν την φυσιολογική κίνηση μπορεί να απαντήσουν θετικά στις τεχνικές κινητοποίησης.</a:t>
            </a:r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719EC45-97D3-4316-B05F-239F82816147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aeb1c5425697766482536bce35ab0e79ca08f72"/>
</p:tagLst>
</file>

<file path=ppt/theme/theme1.xml><?xml version="1.0" encoding="utf-8"?>
<a:theme xmlns:a="http://schemas.openxmlformats.org/drawingml/2006/main" name="template">
  <a:themeElements>
    <a:clrScheme name="Προσαρμοσμένο 1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78</TotalTime>
  <Words>2471</Words>
  <Application>Microsoft Office PowerPoint</Application>
  <PresentationFormat>On-screen Show (4:3)</PresentationFormat>
  <Paragraphs>293</Paragraphs>
  <Slides>47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template</vt:lpstr>
      <vt:lpstr>OC_template_updated</vt:lpstr>
      <vt:lpstr>Τεχνικές Κινητοποίησης και Θεραπευτικοί Χειρισμοί (Θ)</vt:lpstr>
      <vt:lpstr>Κλινικός συλλογισμός 1/8</vt:lpstr>
      <vt:lpstr>Κλινικός συλλογισμός 2/8</vt:lpstr>
      <vt:lpstr>Κλινικός συλλογισμός 3/8</vt:lpstr>
      <vt:lpstr>Κλινικός συλλογισμός 4/8</vt:lpstr>
      <vt:lpstr>Κλινικός συλλογισμός 5/8</vt:lpstr>
      <vt:lpstr>Κλινικός συλλογισμός 6/8</vt:lpstr>
      <vt:lpstr>Κλινικός συλλογισμός 7/8</vt:lpstr>
      <vt:lpstr>Κλινικός συλλογισμός 8/8</vt:lpstr>
      <vt:lpstr>Manual Therapy</vt:lpstr>
      <vt:lpstr>Ανακούφιση από τον πόνο</vt:lpstr>
      <vt:lpstr>Κινητοποίηση μαλακών μορίων</vt:lpstr>
      <vt:lpstr>Κινητοποίηση των αρθρώσεων</vt:lpstr>
      <vt:lpstr>Περιορισμός της κίνησης</vt:lpstr>
      <vt:lpstr>Πληροφόρηση – Διδασκαλία – Εκπαίδευση</vt:lpstr>
      <vt:lpstr>Δοκιμαστική θεραπεία 1/2</vt:lpstr>
      <vt:lpstr>Δοκιμαστική θεραπεία 2/2</vt:lpstr>
      <vt:lpstr>Επανεκτίμηση </vt:lpstr>
      <vt:lpstr>Εφαρμογή τεχνικών κινητοποίησης 1/5</vt:lpstr>
      <vt:lpstr>Εφαρμογή τεχνικών κινητοποίησης 2/5</vt:lpstr>
      <vt:lpstr>Εφαρμογή τεχνικών κινητοποίησης 3/5</vt:lpstr>
      <vt:lpstr>Εφαρμογή τεχνικών κινητοποίησης 4/5</vt:lpstr>
      <vt:lpstr>Εφαρμογή τεχνικών κινητοποίησης 5/5</vt:lpstr>
      <vt:lpstr>Εφαρμογή τεχνικών κινητοποίησης Κατεύθυνση της ολίσθησης 1/4</vt:lpstr>
      <vt:lpstr>Εφαρμογή τεχνικών κινητοποίησης Κατεύθυνση της ολίσθησης 2/4</vt:lpstr>
      <vt:lpstr>Εφαρμογή τεχνικών κινητοποίησης Κατεύθυνση της ολίσθησης 3/4</vt:lpstr>
      <vt:lpstr>Εφαρμογή τεχνικών κινητοποίησης Κατεύθυνση της ολίσθησης 4/4</vt:lpstr>
      <vt:lpstr>Δυσκολίες της άμεσης μεθόδου</vt:lpstr>
      <vt:lpstr>Εφαρμογή τεχνικών κινητοποίησης 1/3</vt:lpstr>
      <vt:lpstr>Εφαρμογή τεχνικών κινητοποίησης 2/3</vt:lpstr>
      <vt:lpstr>Εφαρμογή τεχνικών κινητοποίησης 3/3</vt:lpstr>
      <vt:lpstr>Συμπερασματικά 1/3</vt:lpstr>
      <vt:lpstr>Συμπερασματικά 2/3</vt:lpstr>
      <vt:lpstr>Συμπερασματικά 3/3</vt:lpstr>
      <vt:lpstr>Ενδείξεις – Οφέλη </vt:lpstr>
      <vt:lpstr>Αντενδείξεις manual therapy στην ΣΣ</vt:lpstr>
      <vt:lpstr>Αντενδείξεις περιφερικών αρθρώσεων </vt:lpstr>
      <vt:lpstr>Αντενδείξεις manipulation 1/2</vt:lpstr>
      <vt:lpstr>Αντενδείξεις manipulation 2/2</vt:lpstr>
      <vt:lpstr>Προσοχή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Κινητοποίησης Και Θεραπευτικοί Χειρισμοί</dc:title>
  <dc:creator>opencourses@teiath.gr</dc:creator>
  <cp:lastModifiedBy>alex</cp:lastModifiedBy>
  <cp:revision>10</cp:revision>
  <dcterms:created xsi:type="dcterms:W3CDTF">2014-12-15T11:08:31Z</dcterms:created>
  <dcterms:modified xsi:type="dcterms:W3CDTF">2015-02-24T14:57:20Z</dcterms:modified>
</cp:coreProperties>
</file>