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7" r:id="rId1"/>
    <p:sldMasterId id="2147483684" r:id="rId2"/>
    <p:sldMasterId id="2147483696" r:id="rId3"/>
  </p:sldMasterIdLst>
  <p:notesMasterIdLst>
    <p:notesMasterId r:id="rId58"/>
  </p:notesMasterIdLst>
  <p:handoutMasterIdLst>
    <p:handoutMasterId r:id="rId59"/>
  </p:handoutMasterIdLst>
  <p:sldIdLst>
    <p:sldId id="256"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0" r:id="rId43"/>
    <p:sldId id="311" r:id="rId44"/>
    <p:sldId id="312" r:id="rId45"/>
    <p:sldId id="313" r:id="rId46"/>
    <p:sldId id="314" r:id="rId47"/>
    <p:sldId id="315" r:id="rId48"/>
    <p:sldId id="316" r:id="rId49"/>
    <p:sldId id="317" r:id="rId50"/>
    <p:sldId id="257" r:id="rId51"/>
    <p:sldId id="262" r:id="rId52"/>
    <p:sldId id="264" r:id="rId53"/>
    <p:sldId id="269" r:id="rId54"/>
    <p:sldId id="270" r:id="rId55"/>
    <p:sldId id="266" r:id="rId56"/>
    <p:sldId id="261" r:id="rId57"/>
  </p:sldIdLst>
  <p:sldSz cx="9144000" cy="6858000" type="screen4x3"/>
  <p:notesSz cx="7104063" cy="10234613"/>
  <p:custDataLst>
    <p:tags r:id="rId60"/>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105" d="100"/>
          <a:sy n="105" d="100"/>
        </p:scale>
        <p:origin x="-19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notesMaster" Target="notesMasters/notesMaster1.xml"/><Relationship Id="rId5" Type="http://schemas.openxmlformats.org/officeDocument/2006/relationships/slide" Target="slides/slide2.xml"/><Relationship Id="rId61" Type="http://schemas.openxmlformats.org/officeDocument/2006/relationships/presProps" Target="presProp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handoutMaster" Target="handoutMasters/handoutMaster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ags" Target="tags/tag1.xml"/><Relationship Id="rId4" Type="http://schemas.openxmlformats.org/officeDocument/2006/relationships/slide" Target="slides/slide1.xml"/><Relationship Id="rId9"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7/8/2015</a:t>
            </a:fld>
            <a:endParaRPr lang="el-GR"/>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7/8/2015</a:t>
            </a:fld>
            <a:endParaRPr lang="el-GR"/>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Τον παλιό</a:t>
            </a:r>
            <a:r>
              <a:rPr lang="el-GR" baseline="0" dirty="0" smtClean="0"/>
              <a:t> τίτλο τον έκανα </a:t>
            </a:r>
            <a:r>
              <a:rPr lang="en-US" baseline="0" dirty="0" smtClean="0"/>
              <a:t>bullet. </a:t>
            </a:r>
            <a:r>
              <a:rPr lang="el-GR" baseline="0" dirty="0" smtClean="0"/>
              <a:t>(να βάλετε νέο τίτλο πχ (Τι ισχύει στην Ελλάδα))</a:t>
            </a:r>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7</a:t>
            </a:fld>
            <a:endParaRPr lang="el-GR"/>
          </a:p>
        </p:txBody>
      </p:sp>
    </p:spTree>
    <p:extLst>
      <p:ext uri="{BB962C8B-B14F-4D97-AF65-F5344CB8AC3E}">
        <p14:creationId xmlns:p14="http://schemas.microsoft.com/office/powerpoint/2010/main" val="4121761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47</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48</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49</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50</a:t>
            </a:fld>
            <a:endParaRPr lang="el-GR">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52</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53</a:t>
            </a:fld>
            <a:endParaRPr lang="el-G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Στυλ κύριου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F92BC95-E1C5-4D8B-BDD1-E27854647989}" type="datetime1">
              <a:rPr lang="el-GR" smtClean="0"/>
              <a:t>7/8/2015</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solidFill>
                <a:srgbClr val="EBDDC3"/>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2DF384C6-F399-438E-BA89-7BE1FC33607B}" type="slidenum">
              <a:rPr lang="el-GR" smtClean="0">
                <a:solidFill>
                  <a:srgbClr val="EBDDC3"/>
                </a:solidFill>
              </a:rPr>
              <a:pPr/>
              <a:t>‹#›</a:t>
            </a:fld>
            <a:endParaRPr lang="el-GR">
              <a:solidFill>
                <a:srgbClr val="EBDDC3"/>
              </a:solidFill>
            </a:endParaRPr>
          </a:p>
        </p:txBody>
      </p:sp>
    </p:spTree>
    <p:extLst>
      <p:ext uri="{BB962C8B-B14F-4D97-AF65-F5344CB8AC3E}">
        <p14:creationId xmlns:p14="http://schemas.microsoft.com/office/powerpoint/2010/main" val="363610380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882CB40-9921-4B83-8327-385279BE901A}"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2279360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DBAD1823-B802-45A9-9D7F-896B550758BA}"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solidFill>
                <a:srgbClr val="775F55"/>
              </a:solidFill>
            </a:endParaRP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331388915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fld id="{1DE56784-B6F8-4CB6-AAB8-EDFFFE202DC9}"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dirty="0"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E12ECD92-D330-426E-88FC-3EA1BBB3F8FD}"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fld id="{9760A733-0760-443A-B3DF-05FF780F6C7A}"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fld id="{D5CE0C37-3C54-49DD-A9A8-6CFECD8B7B37}"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fld id="{B8484035-269D-4497-9739-376DE1686F08}" type="datetime1">
              <a:rPr lang="el-GR" smtClean="0"/>
              <a:t>7/8/2015</a:t>
            </a:fld>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fld id="{1026AB20-863B-40E0-BD2A-046169760E96}" type="datetime1">
              <a:rPr lang="el-GR" smtClean="0"/>
              <a:t>7/8/2015</a:t>
            </a:fld>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E1BFE782-ED4F-40B7-A2B4-1C8CF0195417}"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A7BAABF1-A6EB-4133-A4B4-138265C6ECF3}"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normAutofit/>
          </a:bodyPr>
          <a:lstStyle>
            <a:lvl1pPr>
              <a:defRPr sz="3600" b="1">
                <a:solidFill>
                  <a:schemeClr val="tx2">
                    <a:lumMod val="75000"/>
                  </a:schemeClr>
                </a:solidFill>
              </a:defRPr>
            </a:lvl1pPr>
          </a:lstStyle>
          <a:p>
            <a:r>
              <a:rPr kumimoji="0" lang="el-GR" smtClean="0"/>
              <a:t>Στυλ κύριου τίτλου</a:t>
            </a:r>
            <a:endParaRPr kumimoji="0" lang="en-US" dirty="0"/>
          </a:p>
        </p:txBody>
      </p:sp>
      <p:sp>
        <p:nvSpPr>
          <p:cNvPr id="4" name="3 - Θέση ημερομηνίας"/>
          <p:cNvSpPr>
            <a:spLocks noGrp="1"/>
          </p:cNvSpPr>
          <p:nvPr>
            <p:ph type="dt" sz="half" idx="10"/>
          </p:nvPr>
        </p:nvSpPr>
        <p:spPr/>
        <p:txBody>
          <a:bodyPr/>
          <a:lstStyle/>
          <a:p>
            <a:fld id="{0A4B4D0B-095A-48F2-89FB-744B7D409EA3}"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normAutofit/>
          </a:bodyPr>
          <a:lstStyle>
            <a:lvl1pPr>
              <a:lnSpc>
                <a:spcPct val="110000"/>
              </a:lnSpc>
              <a:spcBef>
                <a:spcPts val="1200"/>
              </a:spcBef>
              <a:defRPr sz="2400"/>
            </a:lvl1pPr>
            <a:lvl2pPr>
              <a:lnSpc>
                <a:spcPct val="110000"/>
              </a:lnSpc>
              <a:spcBef>
                <a:spcPts val="1200"/>
              </a:spcBef>
              <a:defRPr sz="2400"/>
            </a:lvl2pPr>
            <a:lvl3pPr>
              <a:lnSpc>
                <a:spcPct val="110000"/>
              </a:lnSpc>
              <a:spcBef>
                <a:spcPts val="1200"/>
              </a:spcBef>
              <a:defRPr sz="2400"/>
            </a:lvl3pPr>
            <a:lvl4pPr>
              <a:lnSpc>
                <a:spcPct val="110000"/>
              </a:lnSpc>
              <a:spcBef>
                <a:spcPts val="1200"/>
              </a:spcBef>
              <a:defRPr sz="2400"/>
            </a:lvl4pPr>
            <a:lvl5pPr>
              <a:lnSpc>
                <a:spcPct val="110000"/>
              </a:lnSpc>
              <a:spcBef>
                <a:spcPts val="1200"/>
              </a:spcBef>
              <a:defRPr sz="2400"/>
            </a:lvl5pPr>
          </a:lstStyle>
          <a:p>
            <a:pPr lvl="0" eaLnBrk="1" latinLnBrk="0" hangingPunct="1"/>
            <a:r>
              <a:rPr lang="el-GR" dirty="0" smtClean="0"/>
              <a:t>Στυλ υποδείγματος κειμένου</a:t>
            </a:r>
          </a:p>
          <a:p>
            <a:pPr lvl="1" eaLnBrk="1" latinLnBrk="0" hangingPunct="1"/>
            <a:r>
              <a:rPr lang="el-GR" dirty="0" smtClean="0"/>
              <a:t>Δεύτερου επιπέδου</a:t>
            </a:r>
          </a:p>
          <a:p>
            <a:pPr lvl="2" eaLnBrk="1" latinLnBrk="0" hangingPunct="1"/>
            <a:r>
              <a:rPr lang="el-GR" dirty="0" smtClean="0"/>
              <a:t>Τρίτου επιπέδου</a:t>
            </a:r>
          </a:p>
          <a:p>
            <a:pPr lvl="3" eaLnBrk="1" latinLnBrk="0" hangingPunct="1"/>
            <a:r>
              <a:rPr lang="el-GR" dirty="0" smtClean="0"/>
              <a:t>Τέταρτου επιπέδου</a:t>
            </a:r>
          </a:p>
          <a:p>
            <a:pPr lvl="4" eaLnBrk="1" latinLnBrk="0" hangingPunct="1"/>
            <a:r>
              <a:rPr lang="el-GR" dirty="0" smtClean="0"/>
              <a:t>Πέμπτου επιπέδου</a:t>
            </a:r>
            <a:endParaRPr kumimoji="0" lang="en-US" dirty="0"/>
          </a:p>
        </p:txBody>
      </p:sp>
    </p:spTree>
    <p:extLst>
      <p:ext uri="{BB962C8B-B14F-4D97-AF65-F5344CB8AC3E}">
        <p14:creationId xmlns:p14="http://schemas.microsoft.com/office/powerpoint/2010/main" val="95199956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243A4182-BFBF-446A-95DA-DA3A88472D5E}"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4741CBDB-272F-4C98-8985-EF9477CAFDB2}"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fld id="{C912BB21-CA0D-4296-B9BF-D19738CD82A5}"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24058775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8BAC6782-9FF6-43C6-B533-019326E15E4B}"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70875194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77E09BF7-320F-4EEF-8982-0A5AF844FA67}"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4193979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fld id="{0FB25430-D97A-4502-9A22-0000E4574436}"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0439242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fld id="{B0D4D583-E3CA-45F1-8B44-9B04867F37C9}" type="datetime1">
              <a:rPr lang="el-GR" smtClean="0">
                <a:solidFill>
                  <a:prstClr val="black">
                    <a:tint val="75000"/>
                  </a:prstClr>
                </a:solidFill>
              </a:rPr>
              <a:t>7/8/2015</a:t>
            </a:fld>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3789712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fld id="{48D7BC2E-AA31-41E3-A508-5C1E00141519}" type="datetime1">
              <a:rPr lang="el-GR" smtClean="0">
                <a:solidFill>
                  <a:prstClr val="black">
                    <a:tint val="75000"/>
                  </a:prstClr>
                </a:solidFill>
              </a:rPr>
              <a:t>7/8/2015</a:t>
            </a:fld>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6021857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611CE378-0C44-4D65-A865-BFD170D3DDAF}"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236355620"/>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3CDC1964-4D66-4C05-A064-86520ACBDDA1}"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7371660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Στυλ κύριου τίτλου</a:t>
            </a:r>
            <a:endParaRPr kumimoji="0" lang="en-US"/>
          </a:p>
        </p:txBody>
      </p:sp>
      <p:sp>
        <p:nvSpPr>
          <p:cNvPr id="12" name="11 - Θέση ημερομηνίας"/>
          <p:cNvSpPr>
            <a:spLocks noGrp="1"/>
          </p:cNvSpPr>
          <p:nvPr>
            <p:ph type="dt" sz="half" idx="10"/>
          </p:nvPr>
        </p:nvSpPr>
        <p:spPr/>
        <p:txBody>
          <a:bodyPr/>
          <a:lstStyle/>
          <a:p>
            <a:fld id="{5B8CD4A2-0EC3-45AD-BBF1-644715E7BE8A}"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solidFill>
                <a:srgbClr val="775F55"/>
              </a:solidFill>
            </a:endParaRPr>
          </a:p>
        </p:txBody>
      </p:sp>
    </p:spTree>
    <p:extLst>
      <p:ext uri="{BB962C8B-B14F-4D97-AF65-F5344CB8AC3E}">
        <p14:creationId xmlns:p14="http://schemas.microsoft.com/office/powerpoint/2010/main" val="363331853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8D0B2173-3E41-4113-B725-F5A00A5DADE9}"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15744171"/>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E485137C-9D0E-46F6-92BB-4020B73D2065}"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0209546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AD46BE-C11D-4489-A3A8-FF9ABAA45EC7}" type="datetime1">
              <a:rPr lang="el-GR" smtClean="0">
                <a:solidFill>
                  <a:srgbClr val="775F55"/>
                </a:solidFill>
              </a:rPr>
              <a:t>7/8/2015</a:t>
            </a:fld>
            <a:endParaRPr lang="el-GR">
              <a:solidFill>
                <a:srgbClr val="775F55"/>
              </a:solidFill>
            </a:endParaRPr>
          </a:p>
        </p:txBody>
      </p:sp>
      <p:sp>
        <p:nvSpPr>
          <p:cNvPr id="10" name="9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solidFill>
                <a:srgbClr val="775F55"/>
              </a:solidFill>
            </a:endParaRPr>
          </a:p>
        </p:txBody>
      </p:sp>
    </p:spTree>
    <p:extLst>
      <p:ext uri="{BB962C8B-B14F-4D97-AF65-F5344CB8AC3E}">
        <p14:creationId xmlns:p14="http://schemas.microsoft.com/office/powerpoint/2010/main" val="2254911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Στυλ κύριου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D2D56D60-1995-4EC9-9014-F2809BCF863A}" type="datetime1">
              <a:rPr lang="el-GR" smtClean="0">
                <a:solidFill>
                  <a:srgbClr val="775F55"/>
                </a:solidFill>
              </a:rPr>
              <a:t>7/8/2015</a:t>
            </a:fld>
            <a:endParaRPr lang="el-GR">
              <a:solidFill>
                <a:srgbClr val="775F55"/>
              </a:solidFill>
            </a:endParaRPr>
          </a:p>
        </p:txBody>
      </p:sp>
      <p:sp>
        <p:nvSpPr>
          <p:cNvPr id="12" name="11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solidFill>
                <a:srgbClr val="775F55"/>
              </a:solidFill>
            </a:endParaRP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extLst>
      <p:ext uri="{BB962C8B-B14F-4D97-AF65-F5344CB8AC3E}">
        <p14:creationId xmlns:p14="http://schemas.microsoft.com/office/powerpoint/2010/main" val="311800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ημερομηνίας"/>
          <p:cNvSpPr>
            <a:spLocks noGrp="1"/>
          </p:cNvSpPr>
          <p:nvPr>
            <p:ph type="dt" sz="half" idx="10"/>
          </p:nvPr>
        </p:nvSpPr>
        <p:spPr/>
        <p:txBody>
          <a:bodyPr/>
          <a:lstStyle/>
          <a:p>
            <a:fld id="{3E1A07CB-021D-4CA3-BCBA-2B80032385CA}" type="datetime1">
              <a:rPr lang="el-GR" smtClean="0">
                <a:solidFill>
                  <a:srgbClr val="775F55"/>
                </a:solidFill>
              </a:rPr>
              <a:t>7/8/2015</a:t>
            </a:fld>
            <a:endParaRPr lang="el-GR">
              <a:solidFill>
                <a:srgbClr val="775F55"/>
              </a:solidFill>
            </a:endParaRPr>
          </a:p>
        </p:txBody>
      </p:sp>
      <p:sp>
        <p:nvSpPr>
          <p:cNvPr id="4" name="3 - Θέση υποσέλιδου"/>
          <p:cNvSpPr>
            <a:spLocks noGrp="1"/>
          </p:cNvSpPr>
          <p:nvPr>
            <p:ph type="ftr" sz="quarter" idx="11"/>
          </p:nvPr>
        </p:nvSpPr>
        <p:spPr/>
        <p:txBody>
          <a:bodyPr/>
          <a:lstStyle/>
          <a:p>
            <a:endParaRPr lang="el-GR">
              <a:solidFill>
                <a:srgbClr val="775F55"/>
              </a:solidFill>
            </a:endParaRP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Tree>
    <p:extLst>
      <p:ext uri="{BB962C8B-B14F-4D97-AF65-F5344CB8AC3E}">
        <p14:creationId xmlns:p14="http://schemas.microsoft.com/office/powerpoint/2010/main" val="2763377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53F175F-E902-4E50-A5CE-F700B5A3D7DB}" type="datetime1">
              <a:rPr lang="el-GR" smtClean="0">
                <a:solidFill>
                  <a:srgbClr val="775F55"/>
                </a:solidFill>
              </a:rPr>
              <a:t>7/8/2015</a:t>
            </a:fld>
            <a:endParaRPr lang="el-GR">
              <a:solidFill>
                <a:srgbClr val="775F55"/>
              </a:solidFill>
            </a:endParaRPr>
          </a:p>
        </p:txBody>
      </p:sp>
      <p:sp>
        <p:nvSpPr>
          <p:cNvPr id="3" name="2 - Θέση υποσέλιδου"/>
          <p:cNvSpPr>
            <a:spLocks noGrp="1"/>
          </p:cNvSpPr>
          <p:nvPr>
            <p:ph type="ftr" sz="quarter" idx="11"/>
          </p:nvPr>
        </p:nvSpPr>
        <p:spPr/>
        <p:txBody>
          <a:bodyPr/>
          <a:lstStyle/>
          <a:p>
            <a:endParaRPr lang="el-GR">
              <a:solidFill>
                <a:srgbClr val="775F55"/>
              </a:solidFill>
            </a:endParaRP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2DF384C6-F399-438E-BA89-7BE1FC33607B}" type="slidenum">
              <a:rPr lang="el-GR" smtClean="0">
                <a:solidFill>
                  <a:srgbClr val="775F55"/>
                </a:solidFill>
              </a:rPr>
              <a:pPr/>
              <a:t>‹#›</a:t>
            </a:fld>
            <a:endParaRPr lang="el-GR">
              <a:solidFill>
                <a:srgbClr val="775F55"/>
              </a:solidFill>
            </a:endParaRPr>
          </a:p>
        </p:txBody>
      </p:sp>
    </p:spTree>
    <p:extLst>
      <p:ext uri="{BB962C8B-B14F-4D97-AF65-F5344CB8AC3E}">
        <p14:creationId xmlns:p14="http://schemas.microsoft.com/office/powerpoint/2010/main" val="1996213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Στυλ κύριου τίτλου</a:t>
            </a:r>
            <a:endParaRPr kumimoji="0" lang="en-US"/>
          </a:p>
        </p:txBody>
      </p:sp>
      <p:sp>
        <p:nvSpPr>
          <p:cNvPr id="5" name="4 - Θέση ημερομηνίας"/>
          <p:cNvSpPr>
            <a:spLocks noGrp="1"/>
          </p:cNvSpPr>
          <p:nvPr>
            <p:ph type="dt" sz="half" idx="10"/>
          </p:nvPr>
        </p:nvSpPr>
        <p:spPr/>
        <p:txBody>
          <a:bodyPr/>
          <a:lstStyle/>
          <a:p>
            <a:fld id="{59AD000C-6FA6-4373-8C91-6B20F40C9705}" type="datetime1">
              <a:rPr lang="el-GR" smtClean="0">
                <a:solidFill>
                  <a:srgbClr val="775F55"/>
                </a:solidFill>
              </a:rPr>
              <a:t>7/8/2015</a:t>
            </a:fld>
            <a:endParaRPr lang="el-GR">
              <a:solidFill>
                <a:srgbClr val="775F55"/>
              </a:solidFill>
            </a:endParaRPr>
          </a:p>
        </p:txBody>
      </p:sp>
      <p:sp>
        <p:nvSpPr>
          <p:cNvPr id="6" name="5 - Θέση υποσέλιδου"/>
          <p:cNvSpPr>
            <a:spLocks noGrp="1"/>
          </p:cNvSpPr>
          <p:nvPr>
            <p:ph type="ftr" sz="quarter" idx="11"/>
          </p:nvPr>
        </p:nvSpPr>
        <p:spPr/>
        <p:txBody>
          <a:bodyPr/>
          <a:lstStyle/>
          <a:p>
            <a:endParaRPr lang="el-GR">
              <a:solidFill>
                <a:srgbClr val="775F55"/>
              </a:solidFill>
            </a:endParaRP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p14="http://schemas.microsoft.com/office/powerpoint/2010/main" val="3389966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Στυλ κύριου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2" name="11 - Θέση ημερομηνίας"/>
          <p:cNvSpPr>
            <a:spLocks noGrp="1"/>
          </p:cNvSpPr>
          <p:nvPr>
            <p:ph type="dt" sz="half" idx="10"/>
          </p:nvPr>
        </p:nvSpPr>
        <p:spPr>
          <a:xfrm>
            <a:off x="6248400" y="6248400"/>
            <a:ext cx="2667000" cy="365125"/>
          </a:xfrm>
        </p:spPr>
        <p:txBody>
          <a:bodyPr rtlCol="0"/>
          <a:lstStyle/>
          <a:p>
            <a:fld id="{C64D6DC6-9406-43D5-B656-3B3F0FEA9893}"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solidFill>
                <a:srgbClr val="775F55"/>
              </a:solidFill>
            </a:endParaRP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extLst>
      <p:ext uri="{BB962C8B-B14F-4D97-AF65-F5344CB8AC3E}">
        <p14:creationId xmlns:p14="http://schemas.microsoft.com/office/powerpoint/2010/main" val="179373903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fontAlgn="auto">
              <a:spcBef>
                <a:spcPts val="0"/>
              </a:spcBef>
              <a:spcAft>
                <a:spcPts val="0"/>
              </a:spcAft>
            </a:pPr>
            <a:fld id="{90BC99BE-65BC-4BA0-95A8-56A170301028}" type="datetime1">
              <a:rPr lang="el-GR" smtClean="0">
                <a:solidFill>
                  <a:srgbClr val="775F55"/>
                </a:solidFill>
                <a:latin typeface="Calibri"/>
              </a:rPr>
              <a:t>7/8/2015</a:t>
            </a:fld>
            <a:endParaRPr lang="el-GR">
              <a:solidFill>
                <a:srgbClr val="775F55"/>
              </a:solidFill>
              <a:latin typeface="Calibri"/>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fontAlgn="auto">
              <a:spcBef>
                <a:spcPts val="0"/>
              </a:spcBef>
              <a:spcAft>
                <a:spcPts val="0"/>
              </a:spcAft>
            </a:pPr>
            <a:endParaRPr lang="el-GR">
              <a:solidFill>
                <a:srgbClr val="775F55"/>
              </a:solidFill>
              <a:latin typeface="Calibri"/>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fontAlgn="auto">
              <a:spcBef>
                <a:spcPts val="0"/>
              </a:spcBef>
              <a:spcAft>
                <a:spcPts val="0"/>
              </a:spcAft>
            </a:pPr>
            <a:fld id="{2DF384C6-F399-438E-BA89-7BE1FC33607B}" type="slidenum">
              <a:rPr lang="el-GR" smtClean="0">
                <a:latin typeface="Calibri"/>
              </a:rPr>
              <a:pPr fontAlgn="auto">
                <a:spcBef>
                  <a:spcPts val="0"/>
                </a:spcBef>
                <a:spcAft>
                  <a:spcPts val="0"/>
                </a:spcAft>
              </a:pPr>
              <a:t>‹#›</a:t>
            </a:fld>
            <a:endParaRPr lang="el-GR">
              <a:latin typeface="Calibri"/>
            </a:endParaRPr>
          </a:p>
        </p:txBody>
      </p:sp>
    </p:spTree>
    <p:extLst>
      <p:ext uri="{BB962C8B-B14F-4D97-AF65-F5344CB8AC3E}">
        <p14:creationId xmlns:p14="http://schemas.microsoft.com/office/powerpoint/2010/main" val="32934349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1AB0FE4B-B75E-4F6B-A7F6-60CD0F4568F1}" type="datetime1">
              <a:rPr lang="el-GR" smtClean="0"/>
              <a:t>7/8/2015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14C2DAF-123C-4E99-96F4-17BF13FC503B}"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5821719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xml"/><Relationship Id="rId1" Type="http://schemas.openxmlformats.org/officeDocument/2006/relationships/slideLayout" Target="../slideLayouts/slideLayout23.xml"/><Relationship Id="rId4" Type="http://schemas.openxmlformats.org/officeDocument/2006/relationships/image" Target="../media/image5.pn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340768"/>
            <a:ext cx="9144000" cy="1470025"/>
          </a:xfrm>
        </p:spPr>
        <p:txBody>
          <a:bodyPr>
            <a:normAutofit/>
          </a:bodyPr>
          <a:lstStyle/>
          <a:p>
            <a:pPr lvl="1" algn="ctr"/>
            <a:r>
              <a:rPr lang="el-GR" sz="3600" b="1" dirty="0" smtClean="0">
                <a:solidFill>
                  <a:schemeClr val="tx1"/>
                </a:solidFill>
                <a:latin typeface="+mn-lt"/>
              </a:rPr>
              <a:t>Κοινωνική Εργασία με Παιδιά και Εφήβους</a:t>
            </a:r>
            <a:endParaRPr lang="el-GR" sz="3600" b="1" dirty="0">
              <a:solidFill>
                <a:schemeClr val="tx1"/>
              </a:solidFill>
              <a:latin typeface="+mn-lt"/>
            </a:endParaRPr>
          </a:p>
        </p:txBody>
      </p:sp>
      <p:sp>
        <p:nvSpPr>
          <p:cNvPr id="3" name="Υπότιτλος 2"/>
          <p:cNvSpPr>
            <a:spLocks noGrp="1"/>
          </p:cNvSpPr>
          <p:nvPr>
            <p:ph type="subTitle" idx="1"/>
          </p:nvPr>
        </p:nvSpPr>
        <p:spPr>
          <a:xfrm>
            <a:off x="0" y="2996952"/>
            <a:ext cx="9144000" cy="2016224"/>
          </a:xfrm>
        </p:spPr>
        <p:txBody>
          <a:bodyPr>
            <a:normAutofit/>
          </a:bodyPr>
          <a:lstStyle/>
          <a:p>
            <a:pPr>
              <a:spcBef>
                <a:spcPts val="0"/>
              </a:spcBef>
              <a:spcAft>
                <a:spcPts val="1200"/>
              </a:spcAft>
            </a:pPr>
            <a:r>
              <a:rPr lang="el-GR" sz="2600" b="1" dirty="0" smtClean="0"/>
              <a:t>Ενότητα 8</a:t>
            </a:r>
            <a:r>
              <a:rPr lang="el-GR" sz="2600" dirty="0" smtClean="0"/>
              <a:t>:</a:t>
            </a:r>
            <a:r>
              <a:rPr lang="en-US" sz="2600" dirty="0" smtClean="0"/>
              <a:t> </a:t>
            </a:r>
            <a:r>
              <a:rPr lang="el-GR" sz="2600" dirty="0" smtClean="0"/>
              <a:t>Παιδιά με αναπηρίες σε ιδρύματα – Το φαινόμενο της παραμέλησης και κακοποίησης </a:t>
            </a:r>
            <a:endParaRPr lang="en-US" sz="2600" dirty="0" smtClean="0"/>
          </a:p>
          <a:p>
            <a:pPr>
              <a:spcBef>
                <a:spcPts val="0"/>
              </a:spcBef>
            </a:pPr>
            <a:r>
              <a:rPr lang="el-GR" sz="2200" dirty="0"/>
              <a:t>Χάρης</a:t>
            </a:r>
            <a:r>
              <a:rPr lang="en-US" sz="2200" dirty="0"/>
              <a:t> </a:t>
            </a:r>
            <a:r>
              <a:rPr lang="el-GR" sz="2200"/>
              <a:t>Ασημόπουλος, </a:t>
            </a:r>
            <a:r>
              <a:rPr lang="el-GR" sz="2200" dirty="0" err="1" smtClean="0"/>
              <a:t>Ph.D</a:t>
            </a:r>
            <a:r>
              <a:rPr lang="el-GR" sz="2200" dirty="0" smtClean="0"/>
              <a:t>., Επίκουρος Καθηγητής</a:t>
            </a:r>
          </a:p>
          <a:p>
            <a:pPr>
              <a:spcBef>
                <a:spcPts val="0"/>
              </a:spcBef>
            </a:pPr>
            <a:r>
              <a:rPr lang="el-GR" sz="2200" dirty="0" smtClean="0"/>
              <a:t>Τμήμα Κοινωνικής Εργασίας</a:t>
            </a:r>
            <a:endParaRPr lang="el-GR" sz="22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latin typeface="+mn-lt"/>
              </a:rPr>
              <a:t>Ανοικτά Ακαδημαϊκά </a:t>
            </a:r>
            <a:r>
              <a:rPr lang="el-GR" sz="1600" dirty="0" smtClean="0">
                <a:latin typeface="+mn-lt"/>
              </a:rPr>
              <a:t>Μαθήματα στο ΤΕΙ Αθήνας</a:t>
            </a:r>
            <a:endParaRPr lang="el-GR" sz="16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3688144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gridCol w="3557112"/>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1"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8214"/>
          <a:stretch/>
        </p:blipFill>
        <p:spPr bwMode="auto">
          <a:xfrm>
            <a:off x="4045866" y="5368483"/>
            <a:ext cx="3348000" cy="70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Ψυχιατρική μεταρρύθμιση</a:t>
            </a:r>
            <a:r>
              <a:rPr lang="en-US" sz="3200" dirty="0" smtClean="0"/>
              <a:t> </a:t>
            </a:r>
            <a:r>
              <a:rPr lang="en-US" sz="2800" b="0" dirty="0" smtClean="0">
                <a:latin typeface="Calibri" panose="020F0502020204030204" pitchFamily="34" charset="0"/>
              </a:rPr>
              <a:t>1/2</a:t>
            </a:r>
            <a:endParaRPr lang="el-GR" sz="2800" b="0" dirty="0">
              <a:latin typeface="Calibri" panose="020F0502020204030204" pitchFamily="34" charset="0"/>
            </a:endParaRPr>
          </a:p>
        </p:txBody>
      </p:sp>
      <p:sp>
        <p:nvSpPr>
          <p:cNvPr id="18435" name="2 - Θέση περιεχομένου"/>
          <p:cNvSpPr>
            <a:spLocks noGrp="1"/>
          </p:cNvSpPr>
          <p:nvPr>
            <p:ph sz="quarter" idx="1"/>
          </p:nvPr>
        </p:nvSpPr>
        <p:spPr/>
        <p:txBody>
          <a:bodyPr>
            <a:normAutofit/>
          </a:bodyPr>
          <a:lstStyle/>
          <a:p>
            <a:pPr eaLnBrk="1" hangingPunct="1"/>
            <a:r>
              <a:rPr lang="el-GR" altLang="el-GR" dirty="0" smtClean="0"/>
              <a:t>Καταγγελίες για τις απαράδεκτες για ανθρώπους συνθήκες που επικρατούσαν τότε σε αυτά, με επίκεντρο το ψυχιατρείο της νήσου Λέρου, κινητοποίησαν αντιδράσεις σε εθνικό και διεθνές επίπεδο. </a:t>
            </a:r>
          </a:p>
          <a:p>
            <a:pPr eaLnBrk="1" hangingPunct="1"/>
            <a:r>
              <a:rPr lang="el-GR" altLang="el-GR" dirty="0" smtClean="0"/>
              <a:t>Αποτέλεσμα ήταν να αναπτυχθεί στη χώρα ένα ευρύ και πολυετές πρόγραμμα </a:t>
            </a:r>
            <a:r>
              <a:rPr lang="el-GR" altLang="el-GR" dirty="0" err="1" smtClean="0"/>
              <a:t>αποϊδρυματισμού</a:t>
            </a:r>
            <a:r>
              <a:rPr lang="el-GR" altLang="el-GR" dirty="0" smtClean="0"/>
              <a:t> και δημιουργίας νέων μονάδων κοινοτικού τύπου φροντίδας, το οποίο υποστηρίχθηκε και συνεχίζει να υποστηρίζεται από την Ευρωπαϊκή Ένωση.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9</a:t>
            </a:fld>
            <a:endParaRPr lang="el-GR"/>
          </a:p>
        </p:txBody>
      </p:sp>
    </p:spTree>
    <p:extLst>
      <p:ext uri="{BB962C8B-B14F-4D97-AF65-F5344CB8AC3E}">
        <p14:creationId xmlns:p14="http://schemas.microsoft.com/office/powerpoint/2010/main" val="1464902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Ψυχιατρική μεταρρύθμιση</a:t>
            </a:r>
            <a:r>
              <a:rPr lang="en-US" sz="3200" dirty="0">
                <a:solidFill>
                  <a:srgbClr val="775F55">
                    <a:lumMod val="75000"/>
                  </a:srgbClr>
                </a:solidFill>
              </a:rPr>
              <a:t> </a:t>
            </a:r>
            <a:r>
              <a:rPr lang="en-US" sz="2800" b="0" dirty="0" smtClean="0">
                <a:solidFill>
                  <a:srgbClr val="775F55">
                    <a:lumMod val="75000"/>
                  </a:srgbClr>
                </a:solidFill>
                <a:latin typeface="Calibri" panose="020F0502020204030204" pitchFamily="34" charset="0"/>
              </a:rPr>
              <a:t>2/2</a:t>
            </a:r>
            <a:endParaRPr lang="el-GR" dirty="0"/>
          </a:p>
        </p:txBody>
      </p:sp>
      <p:sp>
        <p:nvSpPr>
          <p:cNvPr id="19459" name="2 - Θέση περιεχομένου"/>
          <p:cNvSpPr>
            <a:spLocks noGrp="1"/>
          </p:cNvSpPr>
          <p:nvPr>
            <p:ph sz="quarter" idx="1"/>
          </p:nvPr>
        </p:nvSpPr>
        <p:spPr/>
        <p:txBody>
          <a:bodyPr>
            <a:normAutofit/>
          </a:bodyPr>
          <a:lstStyle/>
          <a:p>
            <a:pPr eaLnBrk="1" hangingPunct="1"/>
            <a:r>
              <a:rPr lang="el-GR" altLang="el-GR" dirty="0" smtClean="0"/>
              <a:t>Στο πλαίσιο αυτό, από το 1990 έως και σήμερα,  έχουν κλείσει τρία από τα εννέα μεγάλα δημόσια ψυχιατρεία, έχουν συρρικνωθεί τα υπόλοιπα και έχουν δημιουργηθεί 360 νέες μονάδες ψυχοκοινωνικής φροντίδας και αποκατάστασης στην κοινότητα (προστατευμένα διαμερίσματα, ξενώνες, οικοτροφεία, κέντρα ημέρας κ.α.) σε όλη τη χώρα. </a:t>
            </a:r>
          </a:p>
          <a:p>
            <a:pPr eaLnBrk="1" hangingPunct="1"/>
            <a:r>
              <a:rPr lang="el-GR" altLang="el-GR" dirty="0" smtClean="0"/>
              <a:t>Στις κοινοτικές αυτές μονάδες  φροντίζονται 3.000 πρώην ψυχιατρικοί ασθενείς, εκ των οποίων το 15% είναι άτομα με νοητική καθυστέρηση που βρέθηκαν στα ψυχιατρεία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10</a:t>
            </a:fld>
            <a:endParaRPr lang="el-GR"/>
          </a:p>
        </p:txBody>
      </p:sp>
    </p:spTree>
    <p:extLst>
      <p:ext uri="{BB962C8B-B14F-4D97-AF65-F5344CB8AC3E}">
        <p14:creationId xmlns:p14="http://schemas.microsoft.com/office/powerpoint/2010/main" val="33466207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συνέχιση του ιδρυματισμού ατόμων με πολλαπλές αναπηρίες</a:t>
            </a:r>
            <a:endParaRPr lang="el-GR" dirty="0"/>
          </a:p>
        </p:txBody>
      </p:sp>
      <p:sp>
        <p:nvSpPr>
          <p:cNvPr id="20483" name="2 - Θέση περιεχομένου"/>
          <p:cNvSpPr>
            <a:spLocks noGrp="1"/>
          </p:cNvSpPr>
          <p:nvPr>
            <p:ph sz="quarter" idx="1"/>
          </p:nvPr>
        </p:nvSpPr>
        <p:spPr/>
        <p:txBody>
          <a:bodyPr>
            <a:normAutofit/>
          </a:bodyPr>
          <a:lstStyle/>
          <a:p>
            <a:pPr eaLnBrk="1" hangingPunct="1"/>
            <a:r>
              <a:rPr lang="el-GR" altLang="el-GR" dirty="0" smtClean="0"/>
              <a:t>Το μεταρρυθμιστικό αυτό πρόγραμμα, παρά του ότι με επιτυχία κατόρθωσε να τροποποιήσει σε μεγάλο βαθμό την κατάσταση του συστήματος υπηρεσιών του τομέα της Ψυχικής Υγείας, δεν κατόρθωσε να επηρεάσει την κατάσταση στα ιδρύματα του τομέα της Πρόνοιας για τα άτομα με νοητικές και σωματικές αναπηρίες. </a:t>
            </a:r>
          </a:p>
          <a:p>
            <a:pPr eaLnBrk="1" hangingPunct="1"/>
            <a:r>
              <a:rPr lang="el-GR" altLang="el-GR" dirty="0" smtClean="0"/>
              <a:t>Ιδρύματα για τον πληθυσμό αυτό εξακολουθούν να λειτουργούν ως πλαίσια κλειστής περίθαλψης, εκ των οποίων πολλά από αυτά σε ακραίες ιδρυματικές συνθήκες, ακόμα και για μικρά παιδιά και εφήβους.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11</a:t>
            </a:fld>
            <a:endParaRPr lang="el-GR"/>
          </a:p>
        </p:txBody>
      </p:sp>
    </p:spTree>
    <p:extLst>
      <p:ext uri="{BB962C8B-B14F-4D97-AF65-F5344CB8AC3E}">
        <p14:creationId xmlns:p14="http://schemas.microsoft.com/office/powerpoint/2010/main" val="3404410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Το ιδρυματικό σύστημα φροντίδας</a:t>
            </a:r>
            <a:endParaRPr lang="el-GR" sz="3200" dirty="0"/>
          </a:p>
        </p:txBody>
      </p:sp>
      <p:sp>
        <p:nvSpPr>
          <p:cNvPr id="21507" name="2 - Θέση περιεχομένου"/>
          <p:cNvSpPr>
            <a:spLocks noGrp="1"/>
          </p:cNvSpPr>
          <p:nvPr>
            <p:ph sz="quarter" idx="1"/>
          </p:nvPr>
        </p:nvSpPr>
        <p:spPr/>
        <p:txBody>
          <a:bodyPr>
            <a:normAutofit/>
          </a:bodyPr>
          <a:lstStyle/>
          <a:p>
            <a:pPr eaLnBrk="1" hangingPunct="1"/>
            <a:r>
              <a:rPr lang="el-GR" altLang="el-GR" dirty="0" smtClean="0"/>
              <a:t>Τα ιδρύματα αυτά εποπτεύονται από την Κοινωνική Πρόνοια του Υπουργείου Υγείας, το οποίο δεν έχει δεδομένα του αριθμού και του είδους των ιδρυμάτων, καθώς και του αριθμού, των κοινωνικών και δημογραφικών χαρακτηριστικών και του είδους των προβλημάτων των παιδιών και νέων που περιθάλπονται σε αυτά. </a:t>
            </a:r>
          </a:p>
          <a:p>
            <a:pPr eaLnBrk="1" hangingPunct="1"/>
            <a:r>
              <a:rPr lang="el-GR" altLang="el-GR" dirty="0" smtClean="0"/>
              <a:t>Ως εκ τούτου, η αξιολόγηση των αναγκών των παιδιών και νέων με αναπηρίες που βρίσκονται σε ιδρύματα στην Ελλάδα συναντάει πολλά εμπόδια.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12</a:t>
            </a:fld>
            <a:endParaRPr lang="el-GR"/>
          </a:p>
        </p:txBody>
      </p:sp>
    </p:spTree>
    <p:extLst>
      <p:ext uri="{BB962C8B-B14F-4D97-AF65-F5344CB8AC3E}">
        <p14:creationId xmlns:p14="http://schemas.microsoft.com/office/powerpoint/2010/main" val="3751696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2 - Θέση περιεχομένου"/>
          <p:cNvSpPr>
            <a:spLocks noGrp="1"/>
          </p:cNvSpPr>
          <p:nvPr>
            <p:ph sz="quarter" idx="1"/>
          </p:nvPr>
        </p:nvSpPr>
        <p:spPr/>
        <p:txBody>
          <a:bodyPr>
            <a:normAutofit/>
          </a:bodyPr>
          <a:lstStyle/>
          <a:p>
            <a:pPr eaLnBrk="1" hangingPunct="1"/>
            <a:r>
              <a:rPr lang="el-GR" altLang="el-GR" dirty="0" smtClean="0"/>
              <a:t>Ν.Π.Δ.Δ.: 34 δημόσια ιδρύματα κλειστής περίθαλψης που συνολικά «φιλοξενούν» 3.000 άτομα με αναπηρίες, κάθε ηλικίας.</a:t>
            </a:r>
          </a:p>
          <a:p>
            <a:pPr eaLnBrk="1" hangingPunct="1"/>
            <a:r>
              <a:rPr lang="el-GR" altLang="el-GR" dirty="0" smtClean="0"/>
              <a:t>Ν.Π.Ι.Δ.: δεκάδες μικρού μεγέθους ιδιωτικά ιδρύματα φιλανθρωπικών και εκκλησιαστικών φορέων που συνολικά «φιλοξενούν» 3.000 άτομα με αναπηρίες. </a:t>
            </a:r>
          </a:p>
        </p:txBody>
      </p:sp>
      <p:sp>
        <p:nvSpPr>
          <p:cNvPr id="2" name="Τίτλος 1"/>
          <p:cNvSpPr>
            <a:spLocks noGrp="1"/>
          </p:cNvSpPr>
          <p:nvPr>
            <p:ph type="title"/>
          </p:nvPr>
        </p:nvSpPr>
        <p:spPr/>
        <p:txBody>
          <a:bodyPr>
            <a:normAutofit fontScale="90000"/>
          </a:bodyPr>
          <a:lstStyle/>
          <a:p>
            <a:r>
              <a:rPr lang="el-GR" dirty="0"/>
              <a:t>Το ιδρυματικό σύστημα στην Ελλάδα </a:t>
            </a:r>
            <a:br>
              <a:rPr lang="el-GR" dirty="0"/>
            </a:br>
            <a:r>
              <a:rPr lang="el-GR" dirty="0"/>
              <a:t>για άτομα με αναπηρίες </a:t>
            </a:r>
            <a:r>
              <a:rPr lang="en-US" sz="3100" b="0" dirty="0" smtClean="0">
                <a:latin typeface="Calibri" panose="020F0502020204030204" pitchFamily="34" charset="0"/>
              </a:rPr>
              <a:t>1/2</a:t>
            </a:r>
            <a:endParaRPr lang="el-GR" sz="3100" b="0" dirty="0">
              <a:latin typeface="Calibri" panose="020F0502020204030204" pitchFamily="34" charset="0"/>
            </a:endParaRP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13</a:t>
            </a:fld>
            <a:endParaRPr lang="el-GR"/>
          </a:p>
        </p:txBody>
      </p:sp>
    </p:spTree>
    <p:extLst>
      <p:ext uri="{BB962C8B-B14F-4D97-AF65-F5344CB8AC3E}">
        <p14:creationId xmlns:p14="http://schemas.microsoft.com/office/powerpoint/2010/main" val="13527777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Το ιδρυματικό σύστημα στην Ελλάδα </a:t>
            </a:r>
            <a:br>
              <a:rPr lang="el-GR" dirty="0">
                <a:solidFill>
                  <a:srgbClr val="775F55">
                    <a:lumMod val="75000"/>
                  </a:srgbClr>
                </a:solidFill>
              </a:rPr>
            </a:br>
            <a:r>
              <a:rPr lang="el-GR" dirty="0">
                <a:solidFill>
                  <a:srgbClr val="775F55">
                    <a:lumMod val="75000"/>
                  </a:srgbClr>
                </a:solidFill>
              </a:rPr>
              <a:t>για άτομα με αναπηρίες </a:t>
            </a:r>
            <a:r>
              <a:rPr lang="en-US" sz="3100" b="0" dirty="0" smtClean="0">
                <a:solidFill>
                  <a:srgbClr val="775F55">
                    <a:lumMod val="75000"/>
                  </a:srgbClr>
                </a:solidFill>
                <a:latin typeface="Calibri" panose="020F0502020204030204" pitchFamily="34" charset="0"/>
              </a:rPr>
              <a:t>2/2</a:t>
            </a:r>
            <a:endParaRPr lang="el-GR" dirty="0"/>
          </a:p>
        </p:txBody>
      </p:sp>
      <p:sp>
        <p:nvSpPr>
          <p:cNvPr id="23555" name="2 - Θέση περιεχομένου"/>
          <p:cNvSpPr>
            <a:spLocks noGrp="1"/>
          </p:cNvSpPr>
          <p:nvPr>
            <p:ph sz="quarter" idx="1"/>
          </p:nvPr>
        </p:nvSpPr>
        <p:spPr/>
        <p:txBody>
          <a:bodyPr>
            <a:noAutofit/>
          </a:bodyPr>
          <a:lstStyle/>
          <a:p>
            <a:pPr marL="365125" indent="-255588" eaLnBrk="1" hangingPunct="1"/>
            <a:r>
              <a:rPr lang="el-GR" altLang="el-GR" dirty="0" smtClean="0"/>
              <a:t>Από τα άτομα με αναπηρίες στα ιδρύματα, το 30% είναι παιδιά, έφηβοι και νέοι που παραμένουν σε αυτά για πολλά χρόνια και ορισμένα για όλη τους την ζωή. </a:t>
            </a:r>
          </a:p>
          <a:p>
            <a:pPr marL="365125" indent="-255588" eaLnBrk="1" hangingPunct="1"/>
            <a:r>
              <a:rPr lang="el-GR" altLang="el-GR" dirty="0" smtClean="0"/>
              <a:t>Τα ιδρύματα δεν έχουν σαφή κριτήρια εισαγωγής σύμφωνα με ηλικία, παθήσεις, είδος αναπηρίας και βαθμό λειτουργικότητας. </a:t>
            </a:r>
          </a:p>
          <a:p>
            <a:pPr marL="365125" indent="-255588" eaLnBrk="1" hangingPunct="1"/>
            <a:r>
              <a:rPr lang="el-GR" altLang="el-GR" dirty="0" smtClean="0"/>
              <a:t>Το γεγονός αυτό, σε συνδυασμό με τους πενιχρούς οικονομικούς και ανθρώπινους πόρους που δίνονται για τη λειτουργία τους, έχει σαν αποτέλεσμα την ανύπαρκτη παροχή εξειδικευμένων υπηρεσιών και τραγικές συνθήκες ζωής.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14</a:t>
            </a:fld>
            <a:endParaRPr lang="el-GR"/>
          </a:p>
        </p:txBody>
      </p:sp>
    </p:spTree>
    <p:extLst>
      <p:ext uri="{BB962C8B-B14F-4D97-AF65-F5344CB8AC3E}">
        <p14:creationId xmlns:p14="http://schemas.microsoft.com/office/powerpoint/2010/main" val="31045909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2 - Θέση περιεχομένου"/>
          <p:cNvSpPr>
            <a:spLocks noGrp="1"/>
          </p:cNvSpPr>
          <p:nvPr>
            <p:ph sz="quarter" idx="1"/>
          </p:nvPr>
        </p:nvSpPr>
        <p:spPr/>
        <p:txBody>
          <a:bodyPr>
            <a:normAutofit/>
          </a:bodyPr>
          <a:lstStyle/>
          <a:p>
            <a:pPr eaLnBrk="1" hangingPunct="1"/>
            <a:r>
              <a:rPr lang="el-GR" altLang="el-GR" dirty="0" smtClean="0"/>
              <a:t>Η κατάσταση που επικρατεί στα ιδρύματα αποκαλύφθηκε για πρώτη φορά το 1990, όταν άρχισε το «Πρόγραμμα </a:t>
            </a:r>
            <a:r>
              <a:rPr lang="el-GR" altLang="el-GR" dirty="0" err="1" smtClean="0"/>
              <a:t>Αποασυλοποίησης</a:t>
            </a:r>
            <a:r>
              <a:rPr lang="el-GR" altLang="el-GR" dirty="0" smtClean="0"/>
              <a:t> και Αποκατάστασης του ΠΙΚΠΑ της Λέρου» (Επιστημονικός υπεύθυνος Ι. </a:t>
            </a:r>
            <a:r>
              <a:rPr lang="el-GR" altLang="el-GR" dirty="0" err="1" smtClean="0"/>
              <a:t>Τσιάντης</a:t>
            </a:r>
            <a:r>
              <a:rPr lang="el-GR" altLang="el-GR" dirty="0" smtClean="0"/>
              <a:t>). </a:t>
            </a:r>
          </a:p>
          <a:p>
            <a:pPr eaLnBrk="1" hangingPunct="1"/>
            <a:r>
              <a:rPr lang="el-GR" altLang="el-GR" dirty="0" smtClean="0"/>
              <a:t>Στο ίδρυμα διαπιστώθηκε να επικρατούν  απαράδεκτες συνθήκες διαβίωσης και υγιεινής, κακή διατροφή, ασφυκτικός συνωστισμός των ατόμων σε πτέρυγες και εκτεταμένη χρήση βίας και καθήλωσης (δέσιμο στα κρεβάτια). </a:t>
            </a:r>
          </a:p>
        </p:txBody>
      </p:sp>
      <p:sp>
        <p:nvSpPr>
          <p:cNvPr id="2" name="Τίτλος 1"/>
          <p:cNvSpPr>
            <a:spLocks noGrp="1"/>
          </p:cNvSpPr>
          <p:nvPr>
            <p:ph type="title"/>
          </p:nvPr>
        </p:nvSpPr>
        <p:spPr/>
        <p:txBody>
          <a:bodyPr>
            <a:normAutofit/>
          </a:bodyPr>
          <a:lstStyle/>
          <a:p>
            <a:r>
              <a:rPr lang="el-GR" sz="3200" dirty="0"/>
              <a:t>Οι συνθήκες ζωής στα </a:t>
            </a:r>
            <a:r>
              <a:rPr lang="el-GR" sz="3200" dirty="0" smtClean="0"/>
              <a:t>ιδρύματα </a:t>
            </a:r>
            <a:r>
              <a:rPr lang="el-GR" sz="2800" b="0" dirty="0" smtClean="0"/>
              <a:t>1/8</a:t>
            </a:r>
            <a:endParaRPr lang="el-GR" sz="2800" b="0"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15</a:t>
            </a:fld>
            <a:endParaRPr lang="el-GR"/>
          </a:p>
        </p:txBody>
      </p:sp>
    </p:spTree>
    <p:extLst>
      <p:ext uri="{BB962C8B-B14F-4D97-AF65-F5344CB8AC3E}">
        <p14:creationId xmlns:p14="http://schemas.microsoft.com/office/powerpoint/2010/main" val="14941266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Οι συνθήκες ζωής στα ιδρύματα </a:t>
            </a:r>
            <a:r>
              <a:rPr lang="el-GR" sz="2800" b="0" dirty="0" smtClean="0">
                <a:solidFill>
                  <a:srgbClr val="775F55">
                    <a:lumMod val="75000"/>
                  </a:srgbClr>
                </a:solidFill>
              </a:rPr>
              <a:t>2/8</a:t>
            </a:r>
            <a:endParaRPr lang="el-GR" sz="2800" dirty="0"/>
          </a:p>
        </p:txBody>
      </p:sp>
      <p:sp>
        <p:nvSpPr>
          <p:cNvPr id="25603" name="2 - Θέση περιεχομένου"/>
          <p:cNvSpPr>
            <a:spLocks noGrp="1"/>
          </p:cNvSpPr>
          <p:nvPr>
            <p:ph sz="quarter" idx="1"/>
          </p:nvPr>
        </p:nvSpPr>
        <p:spPr>
          <a:xfrm>
            <a:off x="612648" y="1600200"/>
            <a:ext cx="8153400" cy="4853136"/>
          </a:xfrm>
        </p:spPr>
        <p:txBody>
          <a:bodyPr>
            <a:normAutofit/>
          </a:bodyPr>
          <a:lstStyle/>
          <a:p>
            <a:pPr eaLnBrk="1" hangingPunct="1"/>
            <a:r>
              <a:rPr lang="el-GR" altLang="el-GR" dirty="0" smtClean="0"/>
              <a:t>Με το τέλος των παρεμβάσεων του προγράμματος η βελτίωση της παρεχόμενης φροντίδας και της ζωής των περιθαλπόμενων στο ΠΙΚΠΑ της Λέρου ήταν εμφανής. </a:t>
            </a:r>
          </a:p>
          <a:p>
            <a:pPr eaLnBrk="1" hangingPunct="1"/>
            <a:r>
              <a:rPr lang="el-GR" altLang="el-GR" dirty="0" smtClean="0"/>
              <a:t>Παρατηρήθηκε: βελτίωση της λειτουργικότητας των περιθαλπόμενων - σημαντική αύξηση των επαφών με τις οικογένειές τους – τροποποίηση των μεθόδων περίθαλψης - αλλαγή των αρνητικών στάσεων του προσωπικού προς τα άτομα με αναπηρίες. </a:t>
            </a:r>
          </a:p>
          <a:p>
            <a:pPr eaLnBrk="1" hangingPunct="1"/>
            <a:r>
              <a:rPr lang="el-GR" altLang="el-GR" dirty="0" smtClean="0"/>
              <a:t>Οι συνθήκες διαβίωσης και υγιεινής αναβαθμιστήκαν και η κτιριακή υποδομή ανακαινίστηκε και εκσυγχρονίστηκε.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16</a:t>
            </a:fld>
            <a:endParaRPr lang="el-GR"/>
          </a:p>
        </p:txBody>
      </p:sp>
    </p:spTree>
    <p:extLst>
      <p:ext uri="{BB962C8B-B14F-4D97-AF65-F5344CB8AC3E}">
        <p14:creationId xmlns:p14="http://schemas.microsoft.com/office/powerpoint/2010/main" val="5277366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Οι συνθήκες ζωής στα ιδρύματα </a:t>
            </a:r>
            <a:r>
              <a:rPr lang="el-GR" sz="2800" b="0" dirty="0" smtClean="0">
                <a:solidFill>
                  <a:srgbClr val="775F55">
                    <a:lumMod val="75000"/>
                  </a:srgbClr>
                </a:solidFill>
              </a:rPr>
              <a:t>3/8</a:t>
            </a:r>
            <a:endParaRPr lang="el-GR" sz="2800" dirty="0"/>
          </a:p>
        </p:txBody>
      </p:sp>
      <p:sp>
        <p:nvSpPr>
          <p:cNvPr id="26627" name="2 - Θέση περιεχομένου"/>
          <p:cNvSpPr>
            <a:spLocks noGrp="1"/>
          </p:cNvSpPr>
          <p:nvPr>
            <p:ph sz="quarter" idx="1"/>
          </p:nvPr>
        </p:nvSpPr>
        <p:spPr/>
        <p:txBody>
          <a:bodyPr>
            <a:normAutofit/>
          </a:bodyPr>
          <a:lstStyle/>
          <a:p>
            <a:pPr eaLnBrk="1" hangingPunct="1"/>
            <a:r>
              <a:rPr lang="el-GR" altLang="el-GR" dirty="0" smtClean="0"/>
              <a:t>Δημιουργήθηκε ένας Ξενώνας για οκτώ άτομα στη Λέρο και ένας Ξενώνας για ένδεκα άτομα στην Αθήνα.</a:t>
            </a:r>
          </a:p>
          <a:p>
            <a:pPr eaLnBrk="1" hangingPunct="1"/>
            <a:r>
              <a:rPr lang="el-GR" altLang="el-GR" dirty="0" smtClean="0"/>
              <a:t>Πέντε άτομα αποκαταστάθηκαν σε ανάδοχες οικογένειες στο πλαίσιο ενός δοκιμαστικού προγράμματος αναδοχής. </a:t>
            </a:r>
          </a:p>
          <a:p>
            <a:pPr eaLnBrk="1" hangingPunct="1"/>
            <a:r>
              <a:rPr lang="el-GR" altLang="el-GR" dirty="0" smtClean="0"/>
              <a:t>Επιπλέον, 15 άτομα μετακινήθηκαν από το ίδρυμα της Λέρου στις οικογένειές τους και σε άλλα ιδρύματα στο τόπο διαμονής της οικογένειάς τους.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17</a:t>
            </a:fld>
            <a:endParaRPr lang="el-GR"/>
          </a:p>
        </p:txBody>
      </p:sp>
    </p:spTree>
    <p:extLst>
      <p:ext uri="{BB962C8B-B14F-4D97-AF65-F5344CB8AC3E}">
        <p14:creationId xmlns:p14="http://schemas.microsoft.com/office/powerpoint/2010/main" val="37145170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Οι συνθήκες ζωής στα ιδρύματα </a:t>
            </a:r>
            <a:r>
              <a:rPr lang="el-GR" sz="2800" b="0" dirty="0" smtClean="0">
                <a:solidFill>
                  <a:srgbClr val="775F55">
                    <a:lumMod val="75000"/>
                  </a:srgbClr>
                </a:solidFill>
              </a:rPr>
              <a:t>4/8</a:t>
            </a:r>
            <a:endParaRPr lang="el-GR" sz="2800" dirty="0"/>
          </a:p>
        </p:txBody>
      </p:sp>
      <p:sp>
        <p:nvSpPr>
          <p:cNvPr id="27651" name="2 - Θέση περιεχομένου"/>
          <p:cNvSpPr>
            <a:spLocks noGrp="1"/>
          </p:cNvSpPr>
          <p:nvPr>
            <p:ph sz="quarter" idx="1"/>
          </p:nvPr>
        </p:nvSpPr>
        <p:spPr/>
        <p:txBody>
          <a:bodyPr>
            <a:normAutofit/>
          </a:bodyPr>
          <a:lstStyle/>
          <a:p>
            <a:pPr eaLnBrk="1" hangingPunct="1"/>
            <a:r>
              <a:rPr lang="el-GR" altLang="el-GR" dirty="0" smtClean="0"/>
              <a:t>Τα αποτελέσματα αυτού του προγράμματος έδειξαν ότι οι διαδικασίες </a:t>
            </a:r>
            <a:r>
              <a:rPr lang="el-GR" altLang="el-GR" dirty="0" err="1" smtClean="0"/>
              <a:t>αποασυλοποίησης</a:t>
            </a:r>
            <a:r>
              <a:rPr lang="el-GR" altLang="el-GR" dirty="0" smtClean="0"/>
              <a:t> και επανένταξης είναι δυνατόν να αρχίσουν να εφαρμόζονται με επιτυχή αποτελέσματα ακόμα και σε ιδρύματα με εξαιρετικά παγιωμένη ακραία </a:t>
            </a:r>
            <a:r>
              <a:rPr lang="el-GR" altLang="el-GR" dirty="0" err="1" smtClean="0"/>
              <a:t>ασυλική</a:t>
            </a:r>
            <a:r>
              <a:rPr lang="el-GR" altLang="el-GR" dirty="0" smtClean="0"/>
              <a:t> ατμόσφαιρα. </a:t>
            </a:r>
          </a:p>
          <a:p>
            <a:pPr eaLnBrk="1" hangingPunct="1"/>
            <a:r>
              <a:rPr lang="el-GR" altLang="el-GR" dirty="0" smtClean="0"/>
              <a:t>Δυστυχώς όμως η παρεμβατική αυτή προσπάθεια δεν γενικεύθηκε στο ιδρυματικό σύστημα της πρόνοιας. </a:t>
            </a:r>
          </a:p>
          <a:p>
            <a:pPr eaLnBrk="1" hangingPunct="1"/>
            <a:r>
              <a:rPr lang="el-GR" altLang="el-GR" dirty="0" smtClean="0"/>
              <a:t>Δεν εφαρμόσθηκαν στην συνέχεια παρόμοια προγράμματα </a:t>
            </a:r>
            <a:r>
              <a:rPr lang="el-GR" altLang="el-GR" dirty="0" err="1" smtClean="0"/>
              <a:t>αποασυλοποίησης</a:t>
            </a:r>
            <a:r>
              <a:rPr lang="el-GR" altLang="el-GR" dirty="0" smtClean="0"/>
              <a:t> σε άλλα ιδρύματα.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18</a:t>
            </a:fld>
            <a:endParaRPr lang="el-GR"/>
          </a:p>
        </p:txBody>
      </p:sp>
    </p:spTree>
    <p:extLst>
      <p:ext uri="{BB962C8B-B14F-4D97-AF65-F5344CB8AC3E}">
        <p14:creationId xmlns:p14="http://schemas.microsoft.com/office/powerpoint/2010/main" val="911459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Ιδρυματισμός</a:t>
            </a:r>
            <a:endParaRPr lang="el-GR" sz="3200" dirty="0"/>
          </a:p>
        </p:txBody>
      </p:sp>
      <p:sp>
        <p:nvSpPr>
          <p:cNvPr id="3" name="2 - Θέση περιεχομένου"/>
          <p:cNvSpPr>
            <a:spLocks noGrp="1"/>
          </p:cNvSpPr>
          <p:nvPr>
            <p:ph sz="quarter" idx="1"/>
          </p:nvPr>
        </p:nvSpPr>
        <p:spPr/>
        <p:txBody>
          <a:bodyPr rtlCol="0">
            <a:normAutofit/>
          </a:bodyPr>
          <a:lstStyle/>
          <a:p>
            <a:pPr marL="365760" indent="-256032" eaLnBrk="1" fontAlgn="auto" hangingPunct="1">
              <a:spcAft>
                <a:spcPts val="0"/>
              </a:spcAft>
              <a:buClr>
                <a:srgbClr val="C00000"/>
              </a:buClr>
              <a:buFont typeface="Wingdings"/>
              <a:buChar char=""/>
              <a:defRPr/>
            </a:pPr>
            <a:r>
              <a:rPr lang="el-GR" dirty="0" smtClean="0"/>
              <a:t>Τα παιδία </a:t>
            </a:r>
            <a:r>
              <a:rPr lang="el-GR" dirty="0"/>
              <a:t>με </a:t>
            </a:r>
            <a:r>
              <a:rPr lang="el-GR" dirty="0" smtClean="0"/>
              <a:t>αναπηρίες στη χώρα μας, συνεχίζουν μέχρι και σήμερα «να </a:t>
            </a:r>
            <a:r>
              <a:rPr lang="el-GR" dirty="0"/>
              <a:t>κλείνονται» σε </a:t>
            </a:r>
            <a:r>
              <a:rPr lang="el-GR" dirty="0" smtClean="0"/>
              <a:t>ιδρύματα προκειμένου να δεχθούν την φροντίδα και την υποστήριξη που χρειάζονται. </a:t>
            </a:r>
          </a:p>
          <a:p>
            <a:pPr marL="365760" indent="-256032" eaLnBrk="1" fontAlgn="auto" hangingPunct="1">
              <a:spcAft>
                <a:spcPts val="0"/>
              </a:spcAft>
              <a:buClr>
                <a:srgbClr val="C00000"/>
              </a:buClr>
              <a:buFont typeface="Wingdings"/>
              <a:buChar char=""/>
              <a:defRPr/>
            </a:pPr>
            <a:r>
              <a:rPr lang="el-GR" dirty="0" smtClean="0"/>
              <a:t>Δυστυχώς</a:t>
            </a:r>
            <a:r>
              <a:rPr lang="el-GR" dirty="0"/>
              <a:t>, </a:t>
            </a:r>
            <a:r>
              <a:rPr lang="el-GR" dirty="0" smtClean="0"/>
              <a:t>η </a:t>
            </a:r>
            <a:r>
              <a:rPr lang="el-GR" dirty="0"/>
              <a:t>άποψη ότι κάποια παιδιά χρειάζονται ιδρυματική </a:t>
            </a:r>
            <a:r>
              <a:rPr lang="el-GR" dirty="0" smtClean="0"/>
              <a:t>«φροντίδα» </a:t>
            </a:r>
            <a:r>
              <a:rPr lang="el-GR" dirty="0"/>
              <a:t>για όλη την διάρκεια της ζωής </a:t>
            </a:r>
            <a:r>
              <a:rPr lang="el-GR" dirty="0" smtClean="0"/>
              <a:t>τους είναι ακόμα κοινωνικά αποδεκτή. </a:t>
            </a:r>
          </a:p>
          <a:p>
            <a:pPr marL="365760" indent="-256032" eaLnBrk="1" fontAlgn="auto" hangingPunct="1">
              <a:spcAft>
                <a:spcPts val="0"/>
              </a:spcAft>
              <a:buClr>
                <a:srgbClr val="C00000"/>
              </a:buClr>
              <a:buFont typeface="Wingdings"/>
              <a:buChar char=""/>
              <a:defRPr/>
            </a:pPr>
            <a:r>
              <a:rPr lang="el-GR" dirty="0" smtClean="0"/>
              <a:t>Ενδεικτικό </a:t>
            </a:r>
            <a:r>
              <a:rPr lang="el-GR" dirty="0"/>
              <a:t>αυτού είναι </a:t>
            </a:r>
            <a:r>
              <a:rPr lang="el-GR" dirty="0" smtClean="0"/>
              <a:t>ότι ακόμα λειτουργούν πολλά ιδρύματα </a:t>
            </a:r>
            <a:r>
              <a:rPr lang="el-GR" dirty="0"/>
              <a:t>κλειστής περίθαλψης στο </a:t>
            </a:r>
            <a:r>
              <a:rPr lang="el-GR" dirty="0" smtClean="0"/>
              <a:t>σύστημα πρόνοιας και παιδικής προστασίας. </a:t>
            </a:r>
            <a:endParaRPr lang="el-GR" dirty="0"/>
          </a:p>
          <a:p>
            <a:pPr marL="365760" indent="-256032" eaLnBrk="1" fontAlgn="auto" hangingPunct="1">
              <a:spcAft>
                <a:spcPts val="0"/>
              </a:spcAft>
              <a:buClr>
                <a:schemeClr val="accent3"/>
              </a:buClr>
              <a:buFont typeface="Arial" pitchFamily="34" charset="0"/>
              <a:buChar char="•"/>
              <a:defRPr/>
            </a:pP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a:t>
            </a:fld>
            <a:endParaRPr lang="el-GR"/>
          </a:p>
        </p:txBody>
      </p:sp>
    </p:spTree>
    <p:extLst>
      <p:ext uri="{BB962C8B-B14F-4D97-AF65-F5344CB8AC3E}">
        <p14:creationId xmlns:p14="http://schemas.microsoft.com/office/powerpoint/2010/main" val="27563997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Οι συνθήκες ζωής στα ιδρύματα </a:t>
            </a:r>
            <a:r>
              <a:rPr lang="el-GR" sz="2800" b="0" dirty="0" smtClean="0">
                <a:solidFill>
                  <a:srgbClr val="775F55">
                    <a:lumMod val="75000"/>
                  </a:srgbClr>
                </a:solidFill>
              </a:rPr>
              <a:t>5/8</a:t>
            </a:r>
            <a:endParaRPr lang="el-GR" sz="2800" dirty="0"/>
          </a:p>
        </p:txBody>
      </p:sp>
      <p:sp>
        <p:nvSpPr>
          <p:cNvPr id="3" name="2 - Θέση περιεχομένου"/>
          <p:cNvSpPr>
            <a:spLocks noGrp="1"/>
          </p:cNvSpPr>
          <p:nvPr>
            <p:ph sz="quarter" idx="1"/>
          </p:nvPr>
        </p:nvSpPr>
        <p:spPr>
          <a:xfrm>
            <a:off x="612648" y="1600200"/>
            <a:ext cx="8207824" cy="4495800"/>
          </a:xfrm>
        </p:spPr>
        <p:txBody>
          <a:bodyPr rtlCol="0">
            <a:noAutofit/>
          </a:bodyPr>
          <a:lstStyle/>
          <a:p>
            <a:pPr marL="365125" indent="-365125" eaLnBrk="1" fontAlgn="auto" hangingPunct="1">
              <a:spcAft>
                <a:spcPts val="0"/>
              </a:spcAft>
              <a:buFont typeface="Wingdings"/>
              <a:buChar char=""/>
              <a:defRPr/>
            </a:pPr>
            <a:r>
              <a:rPr lang="el-GR" dirty="0" smtClean="0"/>
              <a:t>Το 2001, ομάδα ανεξάρτητων εμπειρογνωμόνων επισκέφθηκε τρία (3) Κέντρα Περίθαλψης Παιδιών (ΚΕ.ΠΕ.Π.) και διαπίστωσε να ισχύουν στη λειτουργία τους παρεμφερείς συνθήκες με τις προαναφερόμενες στο ΠΙΚΠΑ της Λέρου.</a:t>
            </a:r>
          </a:p>
          <a:p>
            <a:pPr marL="365125" indent="-365125" eaLnBrk="1" fontAlgn="auto" hangingPunct="1">
              <a:spcAft>
                <a:spcPts val="0"/>
              </a:spcAft>
              <a:buFont typeface="Wingdings"/>
              <a:buChar char=""/>
              <a:defRPr/>
            </a:pPr>
            <a:r>
              <a:rPr lang="el-GR" dirty="0" smtClean="0"/>
              <a:t>Το 2001, έρευνα του Συνηγόρου του Πολίτη διαπίστωσε απαράδεκτες συνθήκες στο ίδρυμα «Θεομήτωρ» της Λέσβου. </a:t>
            </a:r>
          </a:p>
          <a:p>
            <a:pPr marL="365125" indent="-365125" eaLnBrk="1" fontAlgn="auto" hangingPunct="1">
              <a:spcAft>
                <a:spcPts val="0"/>
              </a:spcAft>
              <a:buClr>
                <a:schemeClr val="accent3"/>
              </a:buClr>
              <a:buFont typeface="Georgia" pitchFamily="18" charset="0"/>
              <a:buNone/>
              <a:defRPr/>
            </a:pPr>
            <a:r>
              <a:rPr lang="el-GR" dirty="0" smtClean="0"/>
              <a:t> </a:t>
            </a:r>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19</a:t>
            </a:fld>
            <a:endParaRPr lang="el-GR"/>
          </a:p>
        </p:txBody>
      </p:sp>
    </p:spTree>
    <p:extLst>
      <p:ext uri="{BB962C8B-B14F-4D97-AF65-F5344CB8AC3E}">
        <p14:creationId xmlns:p14="http://schemas.microsoft.com/office/powerpoint/2010/main" val="14925341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Οι συνθήκες ζωής στα ιδρύματα </a:t>
            </a:r>
            <a:r>
              <a:rPr lang="el-GR" sz="2800" b="0" dirty="0" smtClean="0">
                <a:solidFill>
                  <a:srgbClr val="775F55">
                    <a:lumMod val="75000"/>
                  </a:srgbClr>
                </a:solidFill>
              </a:rPr>
              <a:t>6/8</a:t>
            </a:r>
            <a:endParaRPr lang="el-GR" sz="2800" dirty="0"/>
          </a:p>
        </p:txBody>
      </p:sp>
      <p:sp>
        <p:nvSpPr>
          <p:cNvPr id="14339" name="2 - Θέση περιεχομένου"/>
          <p:cNvSpPr>
            <a:spLocks noGrp="1"/>
          </p:cNvSpPr>
          <p:nvPr>
            <p:ph sz="quarter" idx="1"/>
          </p:nvPr>
        </p:nvSpPr>
        <p:spPr/>
        <p:txBody>
          <a:bodyPr>
            <a:normAutofit/>
          </a:bodyPr>
          <a:lstStyle/>
          <a:p>
            <a:pPr marL="365125" indent="-365125" eaLnBrk="1" fontAlgn="auto" hangingPunct="1">
              <a:spcAft>
                <a:spcPts val="0"/>
              </a:spcAft>
              <a:buFont typeface="Wingdings"/>
              <a:buChar char=""/>
              <a:defRPr/>
            </a:pPr>
            <a:r>
              <a:rPr lang="el-GR" dirty="0" smtClean="0"/>
              <a:t>Το 2005, μελέτη για τα δικαιώματα των ατόμων με νοητική καθυστέρηση στην εκπαίδευση και στην εργασία έδειξε ότι: </a:t>
            </a:r>
          </a:p>
          <a:p>
            <a:pPr marL="566928" indent="-457200" eaLnBrk="1" fontAlgn="auto" hangingPunct="1">
              <a:spcAft>
                <a:spcPts val="0"/>
              </a:spcAft>
              <a:buSzPct val="100000"/>
              <a:buFont typeface="+mj-lt"/>
              <a:buAutoNum type="arabicPeriod"/>
              <a:defRPr/>
            </a:pPr>
            <a:r>
              <a:rPr lang="el-GR" dirty="0" smtClean="0"/>
              <a:t>Τα παιδιά, οι έφηβοι και οι νέοι  με αναπηρίες στα ιδρύματα έχουν ελάχιστη πρόσβαση στην εκπαίδευση και στην </a:t>
            </a:r>
            <a:r>
              <a:rPr lang="el-GR" dirty="0" err="1" smtClean="0"/>
              <a:t>προεπαγγελματική</a:t>
            </a:r>
            <a:r>
              <a:rPr lang="el-GR" dirty="0" smtClean="0"/>
              <a:t>  κατάρτιση, και</a:t>
            </a:r>
          </a:p>
          <a:p>
            <a:pPr marL="566928" indent="-457200" eaLnBrk="1" fontAlgn="auto" hangingPunct="1">
              <a:spcAft>
                <a:spcPts val="0"/>
              </a:spcAft>
              <a:buSzPct val="100000"/>
              <a:buFont typeface="+mj-lt"/>
              <a:buAutoNum type="arabicPeriod"/>
              <a:defRPr/>
            </a:pPr>
            <a:r>
              <a:rPr lang="el-GR" dirty="0" smtClean="0"/>
              <a:t>Τα παιδιά και οι έφηβοι με σοβαρές αναπηρίες δεν έχουν καθόλου πρόσβαση στην εκπαίδευση και στην παιδαγωγική απασχόληση και παραμένουν σε πλήρη εγκατάλειψη.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20</a:t>
            </a:fld>
            <a:endParaRPr lang="el-GR"/>
          </a:p>
        </p:txBody>
      </p:sp>
    </p:spTree>
    <p:extLst>
      <p:ext uri="{BB962C8B-B14F-4D97-AF65-F5344CB8AC3E}">
        <p14:creationId xmlns:p14="http://schemas.microsoft.com/office/powerpoint/2010/main" val="3488187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Οι συνθήκες ζωής στα ιδρύματα </a:t>
            </a:r>
            <a:r>
              <a:rPr lang="el-GR" sz="2800" b="0" dirty="0" smtClean="0">
                <a:solidFill>
                  <a:srgbClr val="775F55">
                    <a:lumMod val="75000"/>
                  </a:srgbClr>
                </a:solidFill>
              </a:rPr>
              <a:t>7/8</a:t>
            </a:r>
            <a:endParaRPr lang="el-GR" sz="2800" dirty="0"/>
          </a:p>
        </p:txBody>
      </p:sp>
      <p:sp>
        <p:nvSpPr>
          <p:cNvPr id="30723" name="2 - Θέση περιεχομένου"/>
          <p:cNvSpPr>
            <a:spLocks noGrp="1"/>
          </p:cNvSpPr>
          <p:nvPr>
            <p:ph sz="quarter" idx="1"/>
          </p:nvPr>
        </p:nvSpPr>
        <p:spPr/>
        <p:txBody>
          <a:bodyPr>
            <a:normAutofit/>
          </a:bodyPr>
          <a:lstStyle/>
          <a:p>
            <a:pPr eaLnBrk="1" hangingPunct="1"/>
            <a:r>
              <a:rPr lang="el-GR" altLang="el-GR" dirty="0" smtClean="0"/>
              <a:t>Το 2006, σε Ίδρυμα Χρόνιων Παθήσεων διαπιστώθηκε ότι 20 παιδιά και έφηβοι, από τους 60 συνολικά φιλοξενούμενους, ήταν δεμένα από τα πόδια και τα χέρια στα κρεβάτια τους. </a:t>
            </a:r>
          </a:p>
          <a:p>
            <a:pPr eaLnBrk="1" hangingPunct="1"/>
            <a:r>
              <a:rPr lang="el-GR" altLang="el-GR" dirty="0" smtClean="0"/>
              <a:t>Το 2008, πόρισμα των Επιθεωρητών Υγείας και Πρόνοιας διαπίστωσε ότι σε πολλά ιδρύματα επικρατούσαν άθλιες συνθήκες, δεν τηρούνταν βασικοί κανόνες λειτουργίας και λειτουργούσαν χωρίς σεβασμό στην ανθρώπινη αξιοπρέπεια.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21</a:t>
            </a:fld>
            <a:endParaRPr lang="el-GR"/>
          </a:p>
        </p:txBody>
      </p:sp>
    </p:spTree>
    <p:extLst>
      <p:ext uri="{BB962C8B-B14F-4D97-AF65-F5344CB8AC3E}">
        <p14:creationId xmlns:p14="http://schemas.microsoft.com/office/powerpoint/2010/main" val="8016105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Οι συνθήκες ζωής στα ιδρύματα </a:t>
            </a:r>
            <a:r>
              <a:rPr lang="el-GR" sz="2800" b="0" dirty="0" smtClean="0">
                <a:solidFill>
                  <a:srgbClr val="775F55">
                    <a:lumMod val="75000"/>
                  </a:srgbClr>
                </a:solidFill>
              </a:rPr>
              <a:t>8/8</a:t>
            </a:r>
            <a:endParaRPr lang="el-GR" sz="2800" dirty="0"/>
          </a:p>
        </p:txBody>
      </p:sp>
      <p:sp>
        <p:nvSpPr>
          <p:cNvPr id="3" name="2 - Θέση περιεχομένου"/>
          <p:cNvSpPr>
            <a:spLocks noGrp="1"/>
          </p:cNvSpPr>
          <p:nvPr>
            <p:ph sz="quarter" idx="1"/>
          </p:nvPr>
        </p:nvSpPr>
        <p:spPr/>
        <p:txBody>
          <a:bodyPr>
            <a:normAutofit/>
          </a:bodyPr>
          <a:lstStyle/>
          <a:p>
            <a:pPr marL="365760" indent="-256032" eaLnBrk="1" fontAlgn="auto" hangingPunct="1">
              <a:spcAft>
                <a:spcPts val="0"/>
              </a:spcAft>
              <a:buFont typeface="Wingdings"/>
              <a:buChar char=""/>
              <a:defRPr/>
            </a:pPr>
            <a:r>
              <a:rPr lang="el-GR" dirty="0" smtClean="0"/>
              <a:t>Διαχρονικά αποκαλύπτεται ότι τα ιδρύματα εμφανίζουν στη λειτουργία τους παρόμοιες καταστάσεις με αυτές των ιδρυμάτων της Λέρου της δεκαετίας του ’80. </a:t>
            </a:r>
          </a:p>
          <a:p>
            <a:pPr marL="365760" indent="-256032" eaLnBrk="1" fontAlgn="auto" hangingPunct="1">
              <a:spcAft>
                <a:spcPts val="0"/>
              </a:spcAft>
              <a:buFont typeface="Wingdings"/>
              <a:buChar char=""/>
              <a:defRPr/>
            </a:pPr>
            <a:r>
              <a:rPr lang="el-GR" dirty="0" smtClean="0"/>
              <a:t>Η επιτυχημένη παρεμβατική προσπάθεια στο ΠΙΚΠΑ της Λέρου το 1990  δεν γενικεύθηκε στη συνέχεια, και από τότε έως σήμερα φαίνεται ότι δεν έχουν αλλάξει και πολλά.</a:t>
            </a:r>
          </a:p>
          <a:p>
            <a:pPr marL="365760" indent="-256032" eaLnBrk="1" fontAlgn="auto" hangingPunct="1">
              <a:spcAft>
                <a:spcPts val="0"/>
              </a:spcAft>
              <a:buFont typeface="Wingdings"/>
              <a:buChar char=""/>
              <a:defRPr/>
            </a:pPr>
            <a:r>
              <a:rPr lang="el-GR" dirty="0" smtClean="0"/>
              <a:t>Αποτέλεσμα είναι ότι τα παιδιά και οι έφηβοι στα ιδρύματα κινδυνεύουν καθημερινά και καταδικάζονται σε επώδυνες εμπειρίες ζωής. </a:t>
            </a:r>
          </a:p>
          <a:p>
            <a:pPr marL="320040" indent="-320040" eaLnBrk="1" fontAlgn="auto" hangingPunct="1">
              <a:spcAft>
                <a:spcPts val="0"/>
              </a:spcAft>
              <a:buFont typeface="Wingdings"/>
              <a:buChar char=""/>
              <a:defRPr/>
            </a:pP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22</a:t>
            </a:fld>
            <a:endParaRPr lang="el-GR"/>
          </a:p>
        </p:txBody>
      </p:sp>
    </p:spTree>
    <p:extLst>
      <p:ext uri="{BB962C8B-B14F-4D97-AF65-F5344CB8AC3E}">
        <p14:creationId xmlns:p14="http://schemas.microsoft.com/office/powerpoint/2010/main" val="37440598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2 - Θέση περιεχομένου"/>
          <p:cNvSpPr>
            <a:spLocks noGrp="1"/>
          </p:cNvSpPr>
          <p:nvPr>
            <p:ph sz="quarter" idx="1"/>
          </p:nvPr>
        </p:nvSpPr>
        <p:spPr/>
        <p:txBody>
          <a:bodyPr/>
          <a:lstStyle/>
          <a:p>
            <a:pPr marL="365125" indent="-255588" eaLnBrk="1" hangingPunct="1">
              <a:buClr>
                <a:srgbClr val="C00000"/>
              </a:buClr>
            </a:pPr>
            <a:r>
              <a:rPr lang="el-GR" altLang="el-GR" dirty="0" smtClean="0"/>
              <a:t>Η περιγραφή της καθημερινής ζωής ενός παιδιού με αναπηρίες σε</a:t>
            </a:r>
            <a:r>
              <a:rPr lang="en-US" altLang="el-GR" dirty="0" smtClean="0"/>
              <a:t> </a:t>
            </a:r>
            <a:r>
              <a:rPr lang="el-GR" altLang="el-GR" dirty="0" smtClean="0"/>
              <a:t>ένα Ίδρυμα </a:t>
            </a:r>
            <a:r>
              <a:rPr lang="el-GR" altLang="el-GR" dirty="0" err="1" smtClean="0"/>
              <a:t>Χρονίων</a:t>
            </a:r>
            <a:r>
              <a:rPr lang="el-GR" altLang="el-GR" dirty="0" smtClean="0"/>
              <a:t> Παθήσεων που ακολουθεί είναι ενδεικτική της  ζωής εκατοντάδων άλλων παιδιών.</a:t>
            </a:r>
          </a:p>
          <a:p>
            <a:pPr marL="365125" indent="-255588" eaLnBrk="1" hangingPunct="1">
              <a:buClr>
                <a:srgbClr val="C00000"/>
              </a:buClr>
            </a:pPr>
            <a:r>
              <a:rPr lang="el-GR" altLang="el-GR" dirty="0" smtClean="0"/>
              <a:t>Πρόκειται για ένα ίδρυμα που «περιθάλπει» συνολικά 60 άτομα με αναπηρίες, ηλικίας από πέντε έως σαράντα ετών. Το προσωπικό είναι ελάχιστο (συνολικά 13 εργαζόμενοι σε κυκλικά ωράρια εργασίας) και ανειδίκευτο. </a:t>
            </a:r>
          </a:p>
        </p:txBody>
      </p:sp>
      <p:sp>
        <p:nvSpPr>
          <p:cNvPr id="2" name="Τίτλος 1"/>
          <p:cNvSpPr>
            <a:spLocks noGrp="1"/>
          </p:cNvSpPr>
          <p:nvPr>
            <p:ph type="title"/>
          </p:nvPr>
        </p:nvSpPr>
        <p:spPr/>
        <p:txBody>
          <a:bodyPr>
            <a:normAutofit fontScale="90000"/>
          </a:bodyPr>
          <a:lstStyle/>
          <a:p>
            <a:r>
              <a:rPr lang="el-GR" dirty="0"/>
              <a:t>Η καθημερινή ζωή των παιδιών με </a:t>
            </a:r>
            <a:r>
              <a:rPr lang="el-GR" dirty="0" smtClean="0"/>
              <a:t/>
            </a:r>
            <a:br>
              <a:rPr lang="el-GR" dirty="0" smtClean="0"/>
            </a:br>
            <a:r>
              <a:rPr lang="el-GR" dirty="0" smtClean="0"/>
              <a:t>αναπηρίες </a:t>
            </a:r>
            <a:r>
              <a:rPr lang="el-GR" dirty="0"/>
              <a:t>στα ιδρύματα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23</a:t>
            </a:fld>
            <a:endParaRPr lang="el-GR"/>
          </a:p>
        </p:txBody>
      </p:sp>
    </p:spTree>
    <p:extLst>
      <p:ext uri="{BB962C8B-B14F-4D97-AF65-F5344CB8AC3E}">
        <p14:creationId xmlns:p14="http://schemas.microsoft.com/office/powerpoint/2010/main" val="9889809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rtlCol="0">
            <a:normAutofit/>
          </a:bodyPr>
          <a:lstStyle/>
          <a:p>
            <a:pPr marL="365760" indent="-256032" eaLnBrk="1" fontAlgn="auto" hangingPunct="1">
              <a:spcAft>
                <a:spcPts val="0"/>
              </a:spcAft>
              <a:buClr>
                <a:srgbClr val="C00000"/>
              </a:buClr>
              <a:buFont typeface="Wingdings" pitchFamily="2" charset="2"/>
              <a:buChar char="ü"/>
              <a:defRPr/>
            </a:pPr>
            <a:r>
              <a:rPr lang="el-GR" dirty="0" smtClean="0"/>
              <a:t>Ο Νίκος  είναι ένα παιδί 10 ετών με σύνδρομο </a:t>
            </a:r>
            <a:r>
              <a:rPr lang="en-US" dirty="0" smtClean="0">
                <a:latin typeface="Calibri" panose="020F0502020204030204" pitchFamily="34" charset="0"/>
              </a:rPr>
              <a:t>Down</a:t>
            </a:r>
            <a:r>
              <a:rPr lang="el-GR" dirty="0" smtClean="0">
                <a:latin typeface="Calibri" panose="020F0502020204030204" pitchFamily="34" charset="0"/>
              </a:rPr>
              <a:t>. </a:t>
            </a:r>
            <a:r>
              <a:rPr lang="el-GR" dirty="0" smtClean="0"/>
              <a:t>Έχει εισαχθεί στο ίδρυμα σε ηλικία δύο ετών. </a:t>
            </a:r>
          </a:p>
          <a:p>
            <a:pPr marL="365760" indent="-256032" eaLnBrk="1" fontAlgn="auto" hangingPunct="1">
              <a:spcAft>
                <a:spcPts val="0"/>
              </a:spcAft>
              <a:buClr>
                <a:srgbClr val="C00000"/>
              </a:buClr>
              <a:buFont typeface="Wingdings" pitchFamily="2" charset="2"/>
              <a:buChar char="ü"/>
              <a:defRPr/>
            </a:pPr>
            <a:r>
              <a:rPr lang="el-GR" dirty="0" smtClean="0"/>
              <a:t>Παραμένει σε ένα από τα τέσσερα δωμάτια ενός θαλάμου, στον οποίο βρίσκονται είκοσι πέντε παιδιά. Οι τοίχοι του δωματίου είναι άδειοι, δίχως κανένα διακοσμητικό στοιχείο. Υπάρχει μόνο ένα παράθυρο στο δωμάτιο, περιφραγμένο με σίδερα.</a:t>
            </a:r>
            <a:endParaRPr lang="el-GR" dirty="0"/>
          </a:p>
        </p:txBody>
      </p:sp>
      <p:sp>
        <p:nvSpPr>
          <p:cNvPr id="4" name="Τίτλος 3"/>
          <p:cNvSpPr>
            <a:spLocks noGrp="1"/>
          </p:cNvSpPr>
          <p:nvPr>
            <p:ph type="title"/>
          </p:nvPr>
        </p:nvSpPr>
        <p:spPr/>
        <p:txBody>
          <a:bodyPr>
            <a:normAutofit fontScale="90000"/>
          </a:bodyPr>
          <a:lstStyle/>
          <a:p>
            <a:r>
              <a:rPr lang="el-GR" dirty="0"/>
              <a:t>Η καθημερινή ζωή του </a:t>
            </a:r>
            <a:r>
              <a:rPr lang="el-GR" dirty="0" smtClean="0"/>
              <a:t/>
            </a:r>
            <a:br>
              <a:rPr lang="el-GR" dirty="0" smtClean="0"/>
            </a:br>
            <a:r>
              <a:rPr lang="el-GR" dirty="0" smtClean="0"/>
              <a:t>Νίκου </a:t>
            </a:r>
            <a:r>
              <a:rPr lang="el-GR" dirty="0"/>
              <a:t>στο </a:t>
            </a:r>
            <a:r>
              <a:rPr lang="el-GR" dirty="0" smtClean="0"/>
              <a:t>ίδρυμα</a:t>
            </a:r>
            <a:r>
              <a:rPr lang="en-US" sz="3100" b="0" dirty="0" smtClean="0">
                <a:latin typeface="Calibri" panose="020F0502020204030204" pitchFamily="34" charset="0"/>
              </a:rPr>
              <a:t> 1/6</a:t>
            </a:r>
            <a:endParaRPr lang="el-GR" sz="3100" b="0" dirty="0">
              <a:latin typeface="Calibri" panose="020F0502020204030204" pitchFamily="34" charset="0"/>
            </a:endParaRP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24</a:t>
            </a:fld>
            <a:endParaRPr lang="el-GR"/>
          </a:p>
        </p:txBody>
      </p:sp>
    </p:spTree>
    <p:extLst>
      <p:ext uri="{BB962C8B-B14F-4D97-AF65-F5344CB8AC3E}">
        <p14:creationId xmlns:p14="http://schemas.microsoft.com/office/powerpoint/2010/main" val="40821125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Η καθημερινή ζωή του </a:t>
            </a:r>
            <a:br>
              <a:rPr lang="el-GR" dirty="0">
                <a:solidFill>
                  <a:srgbClr val="775F55">
                    <a:lumMod val="75000"/>
                  </a:srgbClr>
                </a:solidFill>
              </a:rPr>
            </a:br>
            <a:r>
              <a:rPr lang="el-GR" dirty="0">
                <a:solidFill>
                  <a:srgbClr val="775F55">
                    <a:lumMod val="75000"/>
                  </a:srgbClr>
                </a:solidFill>
              </a:rPr>
              <a:t>Νίκου στο ίδρυμα</a:t>
            </a:r>
            <a:r>
              <a:rPr lang="en-US" sz="3100" b="0" dirty="0">
                <a:solidFill>
                  <a:srgbClr val="775F55">
                    <a:lumMod val="75000"/>
                  </a:srgbClr>
                </a:solidFill>
                <a:latin typeface="Calibri" panose="020F0502020204030204" pitchFamily="34" charset="0"/>
              </a:rPr>
              <a:t> </a:t>
            </a:r>
            <a:r>
              <a:rPr lang="en-US" sz="3100" b="0" dirty="0" smtClean="0">
                <a:solidFill>
                  <a:srgbClr val="775F55">
                    <a:lumMod val="75000"/>
                  </a:srgbClr>
                </a:solidFill>
                <a:latin typeface="Calibri" panose="020F0502020204030204" pitchFamily="34" charset="0"/>
              </a:rPr>
              <a:t>2/6</a:t>
            </a:r>
            <a:endParaRPr lang="el-GR" dirty="0"/>
          </a:p>
        </p:txBody>
      </p:sp>
      <p:sp>
        <p:nvSpPr>
          <p:cNvPr id="34819" name="2 - Θέση περιεχομένου"/>
          <p:cNvSpPr>
            <a:spLocks noGrp="1"/>
          </p:cNvSpPr>
          <p:nvPr>
            <p:ph sz="quarter" idx="1"/>
          </p:nvPr>
        </p:nvSpPr>
        <p:spPr/>
        <p:txBody>
          <a:bodyPr>
            <a:normAutofit/>
          </a:bodyPr>
          <a:lstStyle/>
          <a:p>
            <a:pPr marL="365125" indent="-255588" eaLnBrk="1" hangingPunct="1">
              <a:buClr>
                <a:srgbClr val="C00000"/>
              </a:buClr>
              <a:buFont typeface="Wingdings" pitchFamily="2" charset="2"/>
              <a:buChar char="ü"/>
            </a:pPr>
            <a:r>
              <a:rPr lang="el-GR" altLang="el-GR" dirty="0" smtClean="0"/>
              <a:t>Ο Νίκος ξυπνάει στις 7.30π.μ.  Είναι δεμένος από το πόδι στο κρεβάτι με μία λωρίδα άσπρου σεντονιού. Φοράει μία λερωμένη μπλε φόρμα. </a:t>
            </a:r>
          </a:p>
          <a:p>
            <a:pPr marL="365125" indent="-255588" eaLnBrk="1" hangingPunct="1">
              <a:buClr>
                <a:srgbClr val="C00000"/>
              </a:buClr>
              <a:buFont typeface="Wingdings" pitchFamily="2" charset="2"/>
              <a:buChar char="ü"/>
            </a:pPr>
            <a:r>
              <a:rPr lang="el-GR" altLang="el-GR" dirty="0" smtClean="0"/>
              <a:t>Στις 8 </a:t>
            </a:r>
            <a:r>
              <a:rPr lang="el-GR" altLang="el-GR" dirty="0" err="1" smtClean="0"/>
              <a:t>π.μ</a:t>
            </a:r>
            <a:r>
              <a:rPr lang="el-GR" altLang="el-GR" dirty="0" smtClean="0"/>
              <a:t>. μπαίνει στο δωμάτιο μία νοσοκόμα, σπρώχνοντας ένα σιδερένιο καρότσι με μπιμπερό, φάρμακα και </a:t>
            </a:r>
            <a:r>
              <a:rPr lang="el-GR" altLang="el-GR" dirty="0" err="1" smtClean="0"/>
              <a:t>πάμπερς</a:t>
            </a:r>
            <a:r>
              <a:rPr lang="el-GR" altLang="el-GR" dirty="0" smtClean="0"/>
              <a:t>. </a:t>
            </a:r>
          </a:p>
          <a:p>
            <a:pPr marL="365125" indent="-255588" eaLnBrk="1" hangingPunct="1">
              <a:buClr>
                <a:srgbClr val="C00000"/>
              </a:buClr>
              <a:buFont typeface="Wingdings" pitchFamily="2" charset="2"/>
              <a:buChar char="ü"/>
            </a:pPr>
            <a:r>
              <a:rPr lang="el-GR" altLang="el-GR" dirty="0" smtClean="0"/>
              <a:t>Πηγαίνει και στο Νίκο. Του δίνει το γάλα με το μπιμπερό στο κρεβάτι, όπως είναι δεμένος. Ο Νίκος ρουφάει το γάλα βιαστικά, δίχως να παίρνει ανάσα. Λερώνεται με το γάλα που τρέχει επάνω του.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25</a:t>
            </a:fld>
            <a:endParaRPr lang="el-GR"/>
          </a:p>
        </p:txBody>
      </p:sp>
    </p:spTree>
    <p:extLst>
      <p:ext uri="{BB962C8B-B14F-4D97-AF65-F5344CB8AC3E}">
        <p14:creationId xmlns:p14="http://schemas.microsoft.com/office/powerpoint/2010/main" val="23156911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Η καθημερινή ζωή του </a:t>
            </a:r>
            <a:br>
              <a:rPr lang="el-GR" dirty="0">
                <a:solidFill>
                  <a:srgbClr val="775F55">
                    <a:lumMod val="75000"/>
                  </a:srgbClr>
                </a:solidFill>
              </a:rPr>
            </a:br>
            <a:r>
              <a:rPr lang="el-GR" dirty="0">
                <a:solidFill>
                  <a:srgbClr val="775F55">
                    <a:lumMod val="75000"/>
                  </a:srgbClr>
                </a:solidFill>
              </a:rPr>
              <a:t>Νίκου στο ίδρυμα</a:t>
            </a:r>
            <a:r>
              <a:rPr lang="en-US" sz="3100" b="0" dirty="0">
                <a:solidFill>
                  <a:srgbClr val="775F55">
                    <a:lumMod val="75000"/>
                  </a:srgbClr>
                </a:solidFill>
                <a:latin typeface="Calibri" panose="020F0502020204030204" pitchFamily="34" charset="0"/>
              </a:rPr>
              <a:t> </a:t>
            </a:r>
            <a:r>
              <a:rPr lang="en-US" sz="3100" b="0" dirty="0" smtClean="0">
                <a:solidFill>
                  <a:srgbClr val="775F55">
                    <a:lumMod val="75000"/>
                  </a:srgbClr>
                </a:solidFill>
                <a:latin typeface="Calibri" panose="020F0502020204030204" pitchFamily="34" charset="0"/>
              </a:rPr>
              <a:t>3/6</a:t>
            </a:r>
            <a:endParaRPr lang="el-GR" dirty="0"/>
          </a:p>
        </p:txBody>
      </p:sp>
      <p:sp>
        <p:nvSpPr>
          <p:cNvPr id="35843" name="2 - Θέση περιεχομένου"/>
          <p:cNvSpPr>
            <a:spLocks noGrp="1"/>
          </p:cNvSpPr>
          <p:nvPr>
            <p:ph sz="quarter" idx="1"/>
          </p:nvPr>
        </p:nvSpPr>
        <p:spPr/>
        <p:txBody>
          <a:bodyPr>
            <a:normAutofit/>
          </a:bodyPr>
          <a:lstStyle/>
          <a:p>
            <a:pPr eaLnBrk="1" hangingPunct="1">
              <a:buClr>
                <a:srgbClr val="C00000"/>
              </a:buClr>
              <a:buFont typeface="Wingdings" pitchFamily="2" charset="2"/>
              <a:buChar char="ü"/>
            </a:pPr>
            <a:r>
              <a:rPr lang="el-GR" altLang="el-GR" dirty="0" smtClean="0"/>
              <a:t>Στη συνέχεια η νοσοκόμα αφού γεμίζει μία σύριγγα με φάρμακο, πιάνει απότομα με δύναμη τα μάγουλά του και τα πιέζει. Το παιδί ανοίγει το στόμα δίχως να αντιδρά. Του αδειάζει το φάρμακο και φεύγει προς άλλο παιδί.</a:t>
            </a:r>
          </a:p>
          <a:p>
            <a:pPr eaLnBrk="1" hangingPunct="1">
              <a:buClr>
                <a:srgbClr val="C00000"/>
              </a:buClr>
              <a:buFont typeface="Wingdings" pitchFamily="2" charset="2"/>
              <a:buChar char="ü"/>
            </a:pPr>
            <a:r>
              <a:rPr lang="el-GR" altLang="el-GR" dirty="0" smtClean="0"/>
              <a:t>Σε 15’ η νοσοκόμα έχει τελειώσει και φεύγει. </a:t>
            </a:r>
          </a:p>
          <a:p>
            <a:pPr eaLnBrk="1" hangingPunct="1">
              <a:buClr>
                <a:srgbClr val="C00000"/>
              </a:buClr>
              <a:buFont typeface="Wingdings" pitchFamily="2" charset="2"/>
              <a:buChar char="ü"/>
            </a:pPr>
            <a:r>
              <a:rPr lang="el-GR" altLang="el-GR" dirty="0" smtClean="0"/>
              <a:t>Τα παιδιά μένουν μόνα στα κρεβάτια τους. Ο Νίκος ασχολείται με τη φόρμα του και προσπαθεί να φθάσει το </a:t>
            </a:r>
            <a:r>
              <a:rPr lang="el-GR" altLang="el-GR" dirty="0" err="1" smtClean="0"/>
              <a:t>πάμπερ</a:t>
            </a:r>
            <a:r>
              <a:rPr lang="el-GR" altLang="el-GR" dirty="0" smtClean="0"/>
              <a:t> για να το τραβήξει έξω.</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26</a:t>
            </a:fld>
            <a:endParaRPr lang="el-GR"/>
          </a:p>
        </p:txBody>
      </p:sp>
    </p:spTree>
    <p:extLst>
      <p:ext uri="{BB962C8B-B14F-4D97-AF65-F5344CB8AC3E}">
        <p14:creationId xmlns:p14="http://schemas.microsoft.com/office/powerpoint/2010/main" val="9138181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καθημερινή ζωή του </a:t>
            </a:r>
            <a:br>
              <a:rPr lang="el-GR" dirty="0"/>
            </a:br>
            <a:r>
              <a:rPr lang="el-GR" dirty="0"/>
              <a:t>Νίκου στο ίδρυμα</a:t>
            </a:r>
            <a:r>
              <a:rPr lang="en-US" sz="3100" b="0" dirty="0">
                <a:latin typeface="Calibri" panose="020F0502020204030204" pitchFamily="34" charset="0"/>
              </a:rPr>
              <a:t> </a:t>
            </a:r>
            <a:r>
              <a:rPr lang="en-US" sz="3100" b="0" dirty="0" smtClean="0">
                <a:latin typeface="Calibri" panose="020F0502020204030204" pitchFamily="34" charset="0"/>
              </a:rPr>
              <a:t>4/6</a:t>
            </a:r>
            <a:endParaRPr lang="el-GR" dirty="0"/>
          </a:p>
        </p:txBody>
      </p:sp>
      <p:sp>
        <p:nvSpPr>
          <p:cNvPr id="21507" name="2 - Θέση περιεχομένου"/>
          <p:cNvSpPr>
            <a:spLocks noGrp="1"/>
          </p:cNvSpPr>
          <p:nvPr>
            <p:ph sz="quarter" idx="1"/>
          </p:nvPr>
        </p:nvSpPr>
        <p:spPr/>
        <p:txBody>
          <a:bodyPr>
            <a:normAutofit/>
          </a:bodyPr>
          <a:lstStyle/>
          <a:p>
            <a:pPr marL="365760" indent="-256032" eaLnBrk="1" fontAlgn="auto" hangingPunct="1">
              <a:spcAft>
                <a:spcPts val="0"/>
              </a:spcAft>
              <a:buClr>
                <a:srgbClr val="C00000"/>
              </a:buClr>
              <a:buFont typeface="Wingdings" pitchFamily="2" charset="2"/>
              <a:buChar char="ü"/>
              <a:defRPr/>
            </a:pPr>
            <a:r>
              <a:rPr lang="el-GR" dirty="0" smtClean="0"/>
              <a:t>Στις 12.30 </a:t>
            </a:r>
            <a:r>
              <a:rPr lang="el-GR" dirty="0" err="1" smtClean="0"/>
              <a:t>μ.μ</a:t>
            </a:r>
            <a:r>
              <a:rPr lang="el-GR" dirty="0" smtClean="0"/>
              <a:t>. μπαίνει στο δωμάτιο η νοσοκόμα σπρώχνοντας το καρότσι  με το φαγητό και τα φάρμακα. </a:t>
            </a:r>
          </a:p>
          <a:p>
            <a:pPr marL="365760" indent="-256032" eaLnBrk="1" fontAlgn="auto" hangingPunct="1">
              <a:spcAft>
                <a:spcPts val="0"/>
              </a:spcAft>
              <a:buClr>
                <a:srgbClr val="C00000"/>
              </a:buClr>
              <a:buFont typeface="Wingdings" pitchFamily="2" charset="2"/>
              <a:buChar char="ü"/>
              <a:defRPr/>
            </a:pPr>
            <a:r>
              <a:rPr lang="el-GR" dirty="0" smtClean="0"/>
              <a:t>Αρχίζει να δίνει με ένα κουτάλι με φαγητό τα φάρμακα στα παιδιά. Με το ίδιο κουτάλι σε όλα. Στη συνέχεια παίρνει ένα πιάτο και </a:t>
            </a:r>
            <a:r>
              <a:rPr lang="el-GR" dirty="0" err="1" smtClean="0"/>
              <a:t>ταϊζει</a:t>
            </a:r>
            <a:r>
              <a:rPr lang="el-GR" dirty="0" smtClean="0"/>
              <a:t> βιαστικά πρώτα το Νίκο, όπως είναι δεμένος και μετά τα άλλα παιδιά. </a:t>
            </a:r>
          </a:p>
          <a:p>
            <a:pPr marL="365760" indent="-256032" eaLnBrk="1" fontAlgn="auto" hangingPunct="1">
              <a:spcAft>
                <a:spcPts val="0"/>
              </a:spcAft>
              <a:buClr>
                <a:srgbClr val="C00000"/>
              </a:buClr>
              <a:buFont typeface="Wingdings" pitchFamily="2" charset="2"/>
              <a:buChar char="ü"/>
              <a:defRPr/>
            </a:pPr>
            <a:r>
              <a:rPr lang="el-GR" dirty="0" smtClean="0"/>
              <a:t>Τελειώνει σε 15’ και φεύγει.</a:t>
            </a:r>
          </a:p>
          <a:p>
            <a:pPr marL="365760" indent="-256032" eaLnBrk="1" fontAlgn="auto" hangingPunct="1">
              <a:spcAft>
                <a:spcPts val="0"/>
              </a:spcAft>
              <a:buClr>
                <a:schemeClr val="accent3"/>
              </a:buClr>
              <a:buFont typeface="Georgia"/>
              <a:buChar char="•"/>
              <a:defRPr/>
            </a:pPr>
            <a:endParaRPr lang="el-GR" dirty="0" smtClean="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27</a:t>
            </a:fld>
            <a:endParaRPr lang="el-GR"/>
          </a:p>
        </p:txBody>
      </p:sp>
    </p:spTree>
    <p:extLst>
      <p:ext uri="{BB962C8B-B14F-4D97-AF65-F5344CB8AC3E}">
        <p14:creationId xmlns:p14="http://schemas.microsoft.com/office/powerpoint/2010/main" val="38134975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καθημερινή ζωή του </a:t>
            </a:r>
            <a:br>
              <a:rPr lang="el-GR" dirty="0"/>
            </a:br>
            <a:r>
              <a:rPr lang="el-GR" dirty="0"/>
              <a:t>Νίκου στο ίδρυμα</a:t>
            </a:r>
            <a:r>
              <a:rPr lang="en-US" sz="3100" b="0" dirty="0">
                <a:latin typeface="Calibri" panose="020F0502020204030204" pitchFamily="34" charset="0"/>
              </a:rPr>
              <a:t> </a:t>
            </a:r>
            <a:r>
              <a:rPr lang="en-US" sz="3100" b="0" dirty="0" smtClean="0">
                <a:latin typeface="Calibri" panose="020F0502020204030204" pitchFamily="34" charset="0"/>
              </a:rPr>
              <a:t>5/6</a:t>
            </a:r>
            <a:endParaRPr lang="el-GR" dirty="0"/>
          </a:p>
        </p:txBody>
      </p:sp>
      <p:sp>
        <p:nvSpPr>
          <p:cNvPr id="37891" name="2 - Θέση περιεχομένου"/>
          <p:cNvSpPr>
            <a:spLocks noGrp="1"/>
          </p:cNvSpPr>
          <p:nvPr>
            <p:ph sz="quarter" idx="1"/>
          </p:nvPr>
        </p:nvSpPr>
        <p:spPr/>
        <p:txBody>
          <a:bodyPr>
            <a:normAutofit/>
          </a:bodyPr>
          <a:lstStyle/>
          <a:p>
            <a:pPr eaLnBrk="1" hangingPunct="1">
              <a:buClr>
                <a:srgbClr val="C00000"/>
              </a:buClr>
              <a:buFont typeface="Wingdings" pitchFamily="2" charset="2"/>
              <a:buChar char="ü"/>
            </a:pPr>
            <a:r>
              <a:rPr lang="el-GR" altLang="el-GR" dirty="0" smtClean="0"/>
              <a:t>Στις 13.00 </a:t>
            </a:r>
            <a:r>
              <a:rPr lang="el-GR" altLang="el-GR" dirty="0" err="1" smtClean="0"/>
              <a:t>μ.μ</a:t>
            </a:r>
            <a:r>
              <a:rPr lang="el-GR" altLang="el-GR" dirty="0" smtClean="0"/>
              <a:t>. η νοσοκόμα επιστρέφει με μία  νεαρή κοπέλα με νοητική καθυστέρηση</a:t>
            </a:r>
            <a:r>
              <a:rPr lang="en-US" altLang="el-GR" dirty="0" smtClean="0"/>
              <a:t> </a:t>
            </a:r>
            <a:r>
              <a:rPr lang="el-GR" altLang="el-GR" dirty="0" smtClean="0"/>
              <a:t>που την βοηθά.  Η κοπέλα αρχίζει να  αλλάζει </a:t>
            </a:r>
            <a:r>
              <a:rPr lang="el-GR" altLang="el-GR" dirty="0" err="1" smtClean="0"/>
              <a:t>πάμπερς</a:t>
            </a:r>
            <a:r>
              <a:rPr lang="el-GR" altLang="el-GR" dirty="0" smtClean="0"/>
              <a:t> στα παιδιά. Η νοσοκόμα την επιβλέπει. Αυτή καθαρίζει όλα τα παιδιά με το ίδιο σφουγγάρι. Αφού πρώτα λύνει το Νίκο, τον αλλάζει και στη συνέχεια του φοράει μία καθαρή φόρμα. Τέλος,  του δένει και πάλι το πόδι στο κρεβάτι. </a:t>
            </a:r>
          </a:p>
          <a:p>
            <a:pPr eaLnBrk="1" hangingPunct="1">
              <a:buClr>
                <a:srgbClr val="C00000"/>
              </a:buClr>
              <a:buFont typeface="Wingdings" pitchFamily="2" charset="2"/>
              <a:buChar char="ü"/>
            </a:pPr>
            <a:r>
              <a:rPr lang="el-GR" altLang="el-GR" dirty="0" smtClean="0"/>
              <a:t>Ο Νίκος ξαπλώνει και κοιτά το ταβάνι.</a:t>
            </a:r>
          </a:p>
          <a:p>
            <a:pPr eaLnBrk="1" hangingPunct="1">
              <a:buClr>
                <a:srgbClr val="C00000"/>
              </a:buClr>
              <a:buFont typeface="Wingdings" pitchFamily="2" charset="2"/>
              <a:buChar char="ü"/>
            </a:pPr>
            <a:r>
              <a:rPr lang="el-GR" altLang="el-GR" dirty="0" smtClean="0"/>
              <a:t>Σε λίγο η νοσοκόμα και η κοπέλα αποχωρούν. </a:t>
            </a:r>
          </a:p>
          <a:p>
            <a:pPr eaLnBrk="1" hangingPunct="1"/>
            <a:endParaRPr lang="el-GR" altLang="el-GR" dirty="0" smtClean="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28</a:t>
            </a:fld>
            <a:endParaRPr lang="el-GR"/>
          </a:p>
        </p:txBody>
      </p:sp>
    </p:spTree>
    <p:extLst>
      <p:ext uri="{BB962C8B-B14F-4D97-AF65-F5344CB8AC3E}">
        <p14:creationId xmlns:p14="http://schemas.microsoft.com/office/powerpoint/2010/main" val="2532645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Επιπτώσεις του ιδρυματισμού</a:t>
            </a:r>
            <a:endParaRPr lang="el-GR" sz="3200" dirty="0"/>
          </a:p>
        </p:txBody>
      </p:sp>
      <p:sp>
        <p:nvSpPr>
          <p:cNvPr id="11267" name="2 - Θέση περιεχομένου"/>
          <p:cNvSpPr>
            <a:spLocks noGrp="1"/>
          </p:cNvSpPr>
          <p:nvPr>
            <p:ph sz="quarter" idx="1"/>
          </p:nvPr>
        </p:nvSpPr>
        <p:spPr>
          <a:xfrm>
            <a:off x="612648" y="1600200"/>
            <a:ext cx="8063808" cy="4495800"/>
          </a:xfrm>
        </p:spPr>
        <p:txBody>
          <a:bodyPr>
            <a:normAutofit/>
          </a:bodyPr>
          <a:lstStyle/>
          <a:p>
            <a:pPr eaLnBrk="1" hangingPunct="1">
              <a:buClr>
                <a:srgbClr val="C00000"/>
              </a:buClr>
            </a:pPr>
            <a:r>
              <a:rPr lang="el-GR" altLang="el-GR" dirty="0" smtClean="0"/>
              <a:t>Δεν υπάρχει κανένα επιχείρημα που να συνηγορεί υπέρ της παροχής εξειδικευμένης βοήθειας στο πλαίσιο ενός ιδρυματικού περιβάλλοντος, κοινωνικά διαχωρισμένου</a:t>
            </a:r>
            <a:r>
              <a:rPr lang="en-US" altLang="el-GR" dirty="0" smtClean="0"/>
              <a:t> </a:t>
            </a:r>
            <a:r>
              <a:rPr lang="el-GR" altLang="el-GR" dirty="0" smtClean="0"/>
              <a:t>και</a:t>
            </a:r>
            <a:r>
              <a:rPr lang="en-US" altLang="el-GR" dirty="0" smtClean="0"/>
              <a:t> </a:t>
            </a:r>
            <a:r>
              <a:rPr lang="el-GR" altLang="el-GR" dirty="0" smtClean="0"/>
              <a:t>απομονωμένου. </a:t>
            </a:r>
          </a:p>
          <a:p>
            <a:pPr eaLnBrk="1" hangingPunct="1">
              <a:buClr>
                <a:srgbClr val="C00000"/>
              </a:buClr>
            </a:pPr>
            <a:r>
              <a:rPr lang="el-GR" altLang="el-GR" dirty="0" smtClean="0"/>
              <a:t>Από την δεκαετία του 1960, έχει αποδειχθεί ότι ο  ιδρυματισμός  έχει σοβαρές μαθησιακές, συναισθηματικές και κοινωνικές επιπτώσεις στα παιδιά , με αποτέλεσμα καθυστερήσεις και μειονεξίες σε όλα τα επίπεδα της εξέλιξής τους.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a:t>
            </a:fld>
            <a:endParaRPr lang="el-GR"/>
          </a:p>
        </p:txBody>
      </p:sp>
    </p:spTree>
    <p:extLst>
      <p:ext uri="{BB962C8B-B14F-4D97-AF65-F5344CB8AC3E}">
        <p14:creationId xmlns:p14="http://schemas.microsoft.com/office/powerpoint/2010/main" val="28494983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καθημερινή ζωή του </a:t>
            </a:r>
            <a:br>
              <a:rPr lang="el-GR" dirty="0"/>
            </a:br>
            <a:r>
              <a:rPr lang="el-GR" dirty="0"/>
              <a:t>Νίκου στο ίδρυμα</a:t>
            </a:r>
            <a:r>
              <a:rPr lang="en-US" sz="3100" b="0" dirty="0">
                <a:latin typeface="Calibri" panose="020F0502020204030204" pitchFamily="34" charset="0"/>
              </a:rPr>
              <a:t> </a:t>
            </a:r>
            <a:r>
              <a:rPr lang="en-US" sz="3100" b="0" dirty="0" smtClean="0">
                <a:latin typeface="Calibri" panose="020F0502020204030204" pitchFamily="34" charset="0"/>
              </a:rPr>
              <a:t>6/6</a:t>
            </a:r>
            <a:endParaRPr lang="el-GR" dirty="0"/>
          </a:p>
        </p:txBody>
      </p:sp>
      <p:sp>
        <p:nvSpPr>
          <p:cNvPr id="3" name="2 - Θέση περιεχομένου"/>
          <p:cNvSpPr>
            <a:spLocks noGrp="1"/>
          </p:cNvSpPr>
          <p:nvPr>
            <p:ph sz="quarter" idx="1"/>
          </p:nvPr>
        </p:nvSpPr>
        <p:spPr/>
        <p:txBody>
          <a:bodyPr rtlCol="0">
            <a:normAutofit/>
          </a:bodyPr>
          <a:lstStyle/>
          <a:p>
            <a:pPr marL="365760" indent="-256032" eaLnBrk="1" fontAlgn="auto" hangingPunct="1">
              <a:spcAft>
                <a:spcPts val="0"/>
              </a:spcAft>
              <a:buClr>
                <a:srgbClr val="C00000"/>
              </a:buClr>
              <a:buFont typeface="Wingdings" pitchFamily="2" charset="2"/>
              <a:buChar char="ü"/>
              <a:defRPr/>
            </a:pPr>
            <a:r>
              <a:rPr lang="el-GR" dirty="0" smtClean="0"/>
              <a:t>Στις 16.30 </a:t>
            </a:r>
            <a:r>
              <a:rPr lang="el-GR" dirty="0" err="1" smtClean="0"/>
              <a:t>μ.μ</a:t>
            </a:r>
            <a:r>
              <a:rPr lang="el-GR" dirty="0" smtClean="0"/>
              <a:t>.  μπαίνει μία άλλη νοσοκόμα στο δωμάτιο. Ρίχνει μια ματιά στα παιδιά. Ο Νίκος είναι λερωμένος. Η νοσοκόμα φεύγει δίχως να αλλάξει κανένα από τα παιδιά. </a:t>
            </a:r>
          </a:p>
          <a:p>
            <a:pPr marL="365760" indent="-256032" eaLnBrk="1" fontAlgn="auto" hangingPunct="1">
              <a:spcAft>
                <a:spcPts val="0"/>
              </a:spcAft>
              <a:buClr>
                <a:srgbClr val="C00000"/>
              </a:buClr>
              <a:buFont typeface="Wingdings" pitchFamily="2" charset="2"/>
              <a:buChar char="ü"/>
              <a:defRPr/>
            </a:pPr>
            <a:r>
              <a:rPr lang="el-GR" dirty="0" smtClean="0"/>
              <a:t> Στις 20.30 </a:t>
            </a:r>
            <a:r>
              <a:rPr lang="el-GR" dirty="0" err="1" smtClean="0"/>
              <a:t>μ.μ</a:t>
            </a:r>
            <a:r>
              <a:rPr lang="el-GR" dirty="0" smtClean="0"/>
              <a:t>. φέρνουν το βραδινό φαγητό και την </a:t>
            </a:r>
            <a:r>
              <a:rPr lang="el-GR" dirty="0" err="1" smtClean="0"/>
              <a:t>φαρμακοδοσία</a:t>
            </a:r>
            <a:r>
              <a:rPr lang="el-GR" dirty="0" smtClean="0"/>
              <a:t>. Ακολουθείται η ίδια διαδικασία όπως το μεσημέρι. Δίνουν νερό σε όλα τα παιδιά με το ίδιο μπιμπερό. </a:t>
            </a:r>
          </a:p>
          <a:p>
            <a:pPr marL="365760" indent="-256032" eaLnBrk="1" fontAlgn="auto" hangingPunct="1">
              <a:spcAft>
                <a:spcPts val="0"/>
              </a:spcAft>
              <a:buClr>
                <a:srgbClr val="C00000"/>
              </a:buClr>
              <a:buFont typeface="Wingdings" pitchFamily="2" charset="2"/>
              <a:buChar char="ü"/>
              <a:defRPr/>
            </a:pPr>
            <a:r>
              <a:rPr lang="el-GR" dirty="0" smtClean="0"/>
              <a:t>Τη νύχτα τα φώτα του διαδρόμου και του δωματίου δεν σβήνουν. Έως το πρωί δεν περνάει κανένας από το δωμάτιο. </a:t>
            </a:r>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29</a:t>
            </a:fld>
            <a:endParaRPr lang="el-GR"/>
          </a:p>
        </p:txBody>
      </p:sp>
    </p:spTree>
    <p:extLst>
      <p:ext uri="{BB962C8B-B14F-4D97-AF65-F5344CB8AC3E}">
        <p14:creationId xmlns:p14="http://schemas.microsoft.com/office/powerpoint/2010/main" val="29456573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καθημερινή ζωή των παιδιών με </a:t>
            </a:r>
            <a:br>
              <a:rPr lang="el-GR" dirty="0"/>
            </a:br>
            <a:r>
              <a:rPr lang="el-GR" dirty="0"/>
              <a:t>αναπηρίες στα ιδρύματα </a:t>
            </a:r>
            <a:r>
              <a:rPr lang="en-US" sz="3100" b="0" dirty="0" smtClean="0">
                <a:latin typeface="Calibri" panose="020F0502020204030204" pitchFamily="34" charset="0"/>
              </a:rPr>
              <a:t>1/2</a:t>
            </a:r>
            <a:endParaRPr lang="el-GR" sz="3100" b="0" dirty="0">
              <a:latin typeface="Calibri" panose="020F0502020204030204" pitchFamily="34" charset="0"/>
            </a:endParaRPr>
          </a:p>
        </p:txBody>
      </p:sp>
      <p:sp>
        <p:nvSpPr>
          <p:cNvPr id="39939" name="2 - Θέση περιεχομένου"/>
          <p:cNvSpPr>
            <a:spLocks noGrp="1"/>
          </p:cNvSpPr>
          <p:nvPr>
            <p:ph sz="quarter" idx="1"/>
          </p:nvPr>
        </p:nvSpPr>
        <p:spPr/>
        <p:txBody>
          <a:bodyPr>
            <a:normAutofit/>
          </a:bodyPr>
          <a:lstStyle/>
          <a:p>
            <a:pPr eaLnBrk="1" hangingPunct="1"/>
            <a:r>
              <a:rPr lang="el-GR" altLang="el-GR" dirty="0" smtClean="0"/>
              <a:t>Τα παιδιά στα ιδρύματα αντιμετωπίζονται σαν να έχουν υποδεέστερες και διαφορετικές ανάγκες από αυτές που έχουν τα υπόλοιπα παιδιά και ζουν μία καθημερινότητα που χαρακτηρίζεται από παραμέληση και κακοποίηση. </a:t>
            </a:r>
          </a:p>
          <a:p>
            <a:pPr eaLnBrk="1" hangingPunct="1"/>
            <a:r>
              <a:rPr lang="el-GR" altLang="el-GR" dirty="0" smtClean="0"/>
              <a:t>Παραμένουν δεμένα και λερωμένα σε στερητικές συνθήκες, πίνουν νερό από τα ίδια σκεύη, τρώνε με το ίδιο κουτάλι και πλένονται με το ίδιο σφουγγάρι.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30</a:t>
            </a:fld>
            <a:endParaRPr lang="el-GR"/>
          </a:p>
        </p:txBody>
      </p:sp>
    </p:spTree>
    <p:extLst>
      <p:ext uri="{BB962C8B-B14F-4D97-AF65-F5344CB8AC3E}">
        <p14:creationId xmlns:p14="http://schemas.microsoft.com/office/powerpoint/2010/main" val="3044527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Η καθημερινή ζωή των παιδιών με </a:t>
            </a:r>
            <a:br>
              <a:rPr lang="el-GR" dirty="0">
                <a:solidFill>
                  <a:srgbClr val="775F55">
                    <a:lumMod val="75000"/>
                  </a:srgbClr>
                </a:solidFill>
              </a:rPr>
            </a:br>
            <a:r>
              <a:rPr lang="el-GR" dirty="0">
                <a:solidFill>
                  <a:srgbClr val="775F55">
                    <a:lumMod val="75000"/>
                  </a:srgbClr>
                </a:solidFill>
              </a:rPr>
              <a:t>αναπηρίες στα ιδρύματα </a:t>
            </a:r>
            <a:r>
              <a:rPr lang="en-US" sz="3100" b="0" dirty="0" smtClean="0">
                <a:solidFill>
                  <a:srgbClr val="775F55">
                    <a:lumMod val="75000"/>
                  </a:srgbClr>
                </a:solidFill>
                <a:latin typeface="Calibri" panose="020F0502020204030204" pitchFamily="34" charset="0"/>
              </a:rPr>
              <a:t>2/2</a:t>
            </a:r>
            <a:endParaRPr lang="el-GR" dirty="0"/>
          </a:p>
        </p:txBody>
      </p:sp>
      <p:sp>
        <p:nvSpPr>
          <p:cNvPr id="40963" name="2 - Θέση περιεχομένου"/>
          <p:cNvSpPr>
            <a:spLocks noGrp="1"/>
          </p:cNvSpPr>
          <p:nvPr>
            <p:ph sz="quarter" idx="1"/>
          </p:nvPr>
        </p:nvSpPr>
        <p:spPr/>
        <p:txBody>
          <a:bodyPr>
            <a:normAutofit/>
          </a:bodyPr>
          <a:lstStyle/>
          <a:p>
            <a:pPr marL="365125" indent="-255588" eaLnBrk="1" hangingPunct="1"/>
            <a:r>
              <a:rPr lang="el-GR" altLang="el-GR" dirty="0" smtClean="0"/>
              <a:t>Είναι </a:t>
            </a:r>
            <a:r>
              <a:rPr lang="el-GR" altLang="el-GR" dirty="0" err="1" smtClean="0"/>
              <a:t>εγκαταλλειμένα</a:t>
            </a:r>
            <a:r>
              <a:rPr lang="el-GR" altLang="el-GR" dirty="0" smtClean="0"/>
              <a:t> σε μοναξιά, δίχως κανενός είδους ψυχαγωγικής, εκπαιδευτικής ή δημιουργικής δραστηριότητας. </a:t>
            </a:r>
          </a:p>
          <a:p>
            <a:pPr marL="365125" indent="-255588" eaLnBrk="1" hangingPunct="1"/>
            <a:r>
              <a:rPr lang="el-GR" altLang="el-GR" dirty="0" smtClean="0"/>
              <a:t>Τα κατάκοιτα παιδιά δεν έχουν βοήθεια να αναπτύξουν τις κινητικές τους δυνατότητες, καθώς συνήθως δεν υπάρχει μέριμνα για τις απαραίτητες φυσιοθεραπείες. </a:t>
            </a:r>
          </a:p>
          <a:p>
            <a:pPr marL="365125" indent="-255588" eaLnBrk="1" hangingPunct="1"/>
            <a:r>
              <a:rPr lang="el-GR" altLang="el-GR" dirty="0" smtClean="0"/>
              <a:t>Ο ορίζοντας αυτών των παιδιών  περιορίζεται στους τοίχους και το ταβάνι του δωματίου τους, καθώς είναι δυνατόν να μην μετακινούνται από το κρεβάτι για ημέρες, εβδομάδες, μήνες ή και χρόνια.</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31</a:t>
            </a:fld>
            <a:endParaRPr lang="el-GR"/>
          </a:p>
        </p:txBody>
      </p:sp>
    </p:spTree>
    <p:extLst>
      <p:ext uri="{BB962C8B-B14F-4D97-AF65-F5344CB8AC3E}">
        <p14:creationId xmlns:p14="http://schemas.microsoft.com/office/powerpoint/2010/main" val="17427424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Ιδρυματικές πρακτικές του προσωπικού</a:t>
            </a:r>
            <a:r>
              <a:rPr lang="en-US" sz="3200" dirty="0" smtClean="0"/>
              <a:t> </a:t>
            </a:r>
            <a:r>
              <a:rPr lang="en-US" sz="2800" b="0" dirty="0" smtClean="0">
                <a:latin typeface="Calibri" panose="020F0502020204030204" pitchFamily="34" charset="0"/>
              </a:rPr>
              <a:t>1/2</a:t>
            </a:r>
            <a:endParaRPr lang="el-GR" sz="2800" b="0" dirty="0">
              <a:latin typeface="Calibri" panose="020F0502020204030204" pitchFamily="34" charset="0"/>
            </a:endParaRPr>
          </a:p>
        </p:txBody>
      </p:sp>
      <p:sp>
        <p:nvSpPr>
          <p:cNvPr id="41987" name="2 - Θέση περιεχομένου"/>
          <p:cNvSpPr>
            <a:spLocks noGrp="1"/>
          </p:cNvSpPr>
          <p:nvPr>
            <p:ph sz="quarter" idx="1"/>
          </p:nvPr>
        </p:nvSpPr>
        <p:spPr>
          <a:xfrm>
            <a:off x="612648" y="1600200"/>
            <a:ext cx="8153400" cy="5213176"/>
          </a:xfrm>
        </p:spPr>
        <p:txBody>
          <a:bodyPr>
            <a:normAutofit/>
          </a:bodyPr>
          <a:lstStyle/>
          <a:p>
            <a:pPr marL="365125" indent="-255588" eaLnBrk="1" hangingPunct="1"/>
            <a:r>
              <a:rPr lang="el-GR" altLang="el-GR" dirty="0" smtClean="0"/>
              <a:t>Αυτού του είδους οι συνθήκες στα ιδρύματα υποδεικνύουν στα μέλη του προσωπικού την χαμηλή αξία που η κοινωνία εναποθέτει,  τόσο στην εργασία τους όσο και στα παιδιά που τους αναθέτει να φροντίζουν. </a:t>
            </a:r>
          </a:p>
          <a:p>
            <a:pPr marL="365125" indent="-255588" eaLnBrk="1" hangingPunct="1"/>
            <a:r>
              <a:rPr lang="el-GR" altLang="el-GR" dirty="0" smtClean="0"/>
              <a:t>Σταδιακά αποκλείουν τα παιδιά έξω από τα όρια της ηθικής τους υποχρέωσης, αναπτύσσουν χαμηλές προσδοκίες για αυτά και υποτιμούν τις ανάγκες τους. </a:t>
            </a:r>
          </a:p>
          <a:p>
            <a:pPr marL="365125" indent="-255588" eaLnBrk="1" hangingPunct="1"/>
            <a:r>
              <a:rPr lang="el-GR" altLang="el-GR" dirty="0" smtClean="0"/>
              <a:t>Μέσω διεργασιών αποπροσωποποίησης καταλήγουν να αντιλαμβάνονται τα παιδιά σαν να έχουν χάσει τις ανθρώπινες ιδιότητές τους.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32</a:t>
            </a:fld>
            <a:endParaRPr lang="el-GR"/>
          </a:p>
        </p:txBody>
      </p:sp>
    </p:spTree>
    <p:extLst>
      <p:ext uri="{BB962C8B-B14F-4D97-AF65-F5344CB8AC3E}">
        <p14:creationId xmlns:p14="http://schemas.microsoft.com/office/powerpoint/2010/main" val="316763094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Ιδρυματικές πρακτικές του προσωπικού</a:t>
            </a:r>
            <a:r>
              <a:rPr lang="en-US" sz="3200" dirty="0">
                <a:solidFill>
                  <a:srgbClr val="775F55">
                    <a:lumMod val="75000"/>
                  </a:srgbClr>
                </a:solidFill>
              </a:rPr>
              <a:t> </a:t>
            </a:r>
            <a:r>
              <a:rPr lang="en-US" sz="2800" b="0" dirty="0" smtClean="0">
                <a:solidFill>
                  <a:srgbClr val="775F55">
                    <a:lumMod val="75000"/>
                  </a:srgbClr>
                </a:solidFill>
                <a:latin typeface="Calibri" panose="020F0502020204030204" pitchFamily="34" charset="0"/>
              </a:rPr>
              <a:t>2/2</a:t>
            </a:r>
            <a:endParaRPr lang="el-GR" dirty="0"/>
          </a:p>
        </p:txBody>
      </p:sp>
      <p:sp>
        <p:nvSpPr>
          <p:cNvPr id="43011" name="2 - Θέση περιεχομένου"/>
          <p:cNvSpPr>
            <a:spLocks noGrp="1"/>
          </p:cNvSpPr>
          <p:nvPr>
            <p:ph sz="quarter" idx="1"/>
          </p:nvPr>
        </p:nvSpPr>
        <p:spPr/>
        <p:txBody>
          <a:bodyPr>
            <a:normAutofit/>
          </a:bodyPr>
          <a:lstStyle/>
          <a:p>
            <a:pPr eaLnBrk="1" hangingPunct="1"/>
            <a:r>
              <a:rPr lang="el-GR" altLang="el-GR" dirty="0" smtClean="0"/>
              <a:t>Αποτέλεσμα είναι να χρησιμοποιείται ευρέως στα ιδρύματα  η μέθοδος της «καθήλωσης» των παιδιών, δηλαδή το δέσιμο στα κάγκελα του κρεβατιού. </a:t>
            </a:r>
          </a:p>
          <a:p>
            <a:pPr eaLnBrk="1" hangingPunct="1"/>
            <a:r>
              <a:rPr lang="el-GR" altLang="el-GR" dirty="0" smtClean="0"/>
              <a:t>Τις περισσότερες φορές «δένουν» τα παιδιά για να αποφεύγουν όσα τους κουράζουν και τους ενοχλούν με τις ιδιαίτερες συμπεριφορές και ανάγκες τους.</a:t>
            </a:r>
          </a:p>
          <a:p>
            <a:pPr eaLnBrk="1" hangingPunct="1"/>
            <a:r>
              <a:rPr lang="el-GR" altLang="el-GR" dirty="0" smtClean="0"/>
              <a:t>Επιπλέον, η καθήλωση πραγματοποιείται και με τη μέθοδο της «πολυφαρμακίας», με σκοπό τη καταστολή παιδιών που θεωρούνται διεγερτικά.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33</a:t>
            </a:fld>
            <a:endParaRPr lang="el-GR"/>
          </a:p>
        </p:txBody>
      </p:sp>
    </p:spTree>
    <p:extLst>
      <p:ext uri="{BB962C8B-B14F-4D97-AF65-F5344CB8AC3E}">
        <p14:creationId xmlns:p14="http://schemas.microsoft.com/office/powerpoint/2010/main" val="6693034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a:t>
            </a:r>
            <a:r>
              <a:rPr lang="el-GR" altLang="el-GR" dirty="0" smtClean="0"/>
              <a:t>ιδρυματική παραμέληση </a:t>
            </a:r>
            <a:r>
              <a:rPr lang="el-GR" altLang="el-GR" dirty="0"/>
              <a:t>και η </a:t>
            </a:r>
            <a:r>
              <a:rPr lang="en-US" altLang="el-GR" dirty="0" smtClean="0"/>
              <a:t/>
            </a:r>
            <a:br>
              <a:rPr lang="en-US" altLang="el-GR" dirty="0" smtClean="0"/>
            </a:br>
            <a:r>
              <a:rPr lang="el-GR" altLang="el-GR" dirty="0" smtClean="0"/>
              <a:t>κακοποίηση </a:t>
            </a:r>
            <a:r>
              <a:rPr lang="el-GR" altLang="el-GR" dirty="0"/>
              <a:t>των παιδιών</a:t>
            </a:r>
            <a:endParaRPr lang="el-GR" dirty="0"/>
          </a:p>
        </p:txBody>
      </p:sp>
      <p:sp>
        <p:nvSpPr>
          <p:cNvPr id="44035" name="2 - Θέση περιεχομένου"/>
          <p:cNvSpPr>
            <a:spLocks noGrp="1"/>
          </p:cNvSpPr>
          <p:nvPr>
            <p:ph sz="quarter" idx="1"/>
          </p:nvPr>
        </p:nvSpPr>
        <p:spPr/>
        <p:txBody>
          <a:bodyPr>
            <a:normAutofit/>
          </a:bodyPr>
          <a:lstStyle/>
          <a:p>
            <a:pPr eaLnBrk="1" hangingPunct="1"/>
            <a:r>
              <a:rPr lang="el-GR" altLang="el-GR" dirty="0" smtClean="0"/>
              <a:t>Η παραμέληση και η κακοποίηση των παιδιών με αναπηρίες καταλήγει να αποτελεί κανονικότητα στη καθημερινή ζωή στα ιδρύματα. </a:t>
            </a:r>
          </a:p>
          <a:p>
            <a:pPr eaLnBrk="1" hangingPunct="1"/>
            <a:r>
              <a:rPr lang="el-GR" altLang="el-GR" dirty="0" smtClean="0"/>
              <a:t>Εκδηλώνεται ως παράγωγο και σύμπτωμα της ίδιας της φύσης λειτουργίας των ιδρυμάτων και προκύπτει ως αποτέλεσμα περιβαλλοντικών και ψυχοκοινωνικών παραγόντων και ορισμένων χαρακτηριστικών αυτών των οργανισμών.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34</a:t>
            </a:fld>
            <a:endParaRPr lang="el-GR"/>
          </a:p>
        </p:txBody>
      </p:sp>
    </p:spTree>
    <p:extLst>
      <p:ext uri="{BB962C8B-B14F-4D97-AF65-F5344CB8AC3E}">
        <p14:creationId xmlns:p14="http://schemas.microsoft.com/office/powerpoint/2010/main" val="370036384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2 - Θέση περιεχομένου"/>
          <p:cNvSpPr>
            <a:spLocks noGrp="1"/>
          </p:cNvSpPr>
          <p:nvPr>
            <p:ph sz="quarter" idx="1"/>
          </p:nvPr>
        </p:nvSpPr>
        <p:spPr/>
        <p:txBody>
          <a:bodyPr>
            <a:normAutofit/>
          </a:bodyPr>
          <a:lstStyle/>
          <a:p>
            <a:pPr eaLnBrk="1" hangingPunct="1"/>
            <a:r>
              <a:rPr lang="el-GR" altLang="el-GR" dirty="0" smtClean="0"/>
              <a:t>Αφορούν σε φτώχεια, επισφαλή και ανθυγιεινή διαβίωση, ελλείψεις βασικών αγαθών, ανικανοποίητες βασικές ανθρώπινες ανάγκες, ασφυκτικές κοινές συνθήκες διαβίωσης, αποκλεισμό και έναν ασυμβίβαστο συνδυασμό πρωτόγονων μεθόδων για την αντιμετώπιση θεραπευτικών αναγκών ατόμων με αναπηρίες. </a:t>
            </a:r>
          </a:p>
          <a:p>
            <a:pPr eaLnBrk="1" hangingPunct="1"/>
            <a:r>
              <a:rPr lang="el-GR" altLang="el-GR" dirty="0" smtClean="0"/>
              <a:t>Οι παράγοντες αυτοί αποδυναμώνουν τους μηχανισμούς αυτοελέγχου των μελών του προσωπικού. </a:t>
            </a:r>
          </a:p>
        </p:txBody>
      </p:sp>
      <p:sp>
        <p:nvSpPr>
          <p:cNvPr id="2" name="Τίτλος 1"/>
          <p:cNvSpPr>
            <a:spLocks noGrp="1"/>
          </p:cNvSpPr>
          <p:nvPr>
            <p:ph type="title"/>
          </p:nvPr>
        </p:nvSpPr>
        <p:spPr/>
        <p:txBody>
          <a:bodyPr>
            <a:normAutofit fontScale="90000"/>
          </a:bodyPr>
          <a:lstStyle/>
          <a:p>
            <a:r>
              <a:rPr lang="el-GR" dirty="0"/>
              <a:t>Περιβαλλοντικοί παράγοντες </a:t>
            </a:r>
            <a:r>
              <a:rPr lang="el-GR" dirty="0" smtClean="0"/>
              <a:t>ιδρυματικής </a:t>
            </a:r>
            <a:r>
              <a:rPr lang="el-GR" dirty="0"/>
              <a:t>παραμέλησης και κακοποίησης</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35</a:t>
            </a:fld>
            <a:endParaRPr lang="el-GR"/>
          </a:p>
        </p:txBody>
      </p:sp>
    </p:spTree>
    <p:extLst>
      <p:ext uri="{BB962C8B-B14F-4D97-AF65-F5344CB8AC3E}">
        <p14:creationId xmlns:p14="http://schemas.microsoft.com/office/powerpoint/2010/main" val="19759356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2 - Θέση περιεχομένου"/>
          <p:cNvSpPr>
            <a:spLocks noGrp="1"/>
          </p:cNvSpPr>
          <p:nvPr>
            <p:ph sz="quarter" idx="1"/>
          </p:nvPr>
        </p:nvSpPr>
        <p:spPr/>
        <p:txBody>
          <a:bodyPr>
            <a:normAutofit/>
          </a:bodyPr>
          <a:lstStyle/>
          <a:p>
            <a:pPr eaLnBrk="1" hangingPunct="1"/>
            <a:r>
              <a:rPr lang="el-GR" altLang="el-GR" dirty="0" smtClean="0"/>
              <a:t>Αφορούν στις στάσεις και την ιδεολογία του προσωπικού που υποστηρίζει την ιδέα ότι η σκληρότητα είναι απαραίτητη. </a:t>
            </a:r>
          </a:p>
          <a:p>
            <a:pPr eaLnBrk="1" hangingPunct="1"/>
            <a:r>
              <a:rPr lang="el-GR" altLang="el-GR" dirty="0" smtClean="0"/>
              <a:t>Μεταξύ των μελών του προσωπικού η εκδήλωση ευαισθησίας και ενδιαφέροντος θεωρείται επικίνδυνη για την απώλεια του ελέγχου και κατακρίνεται σαν παθητική στάση. </a:t>
            </a:r>
          </a:p>
          <a:p>
            <a:pPr eaLnBrk="1" hangingPunct="1"/>
            <a:r>
              <a:rPr lang="el-GR" altLang="el-GR" dirty="0" smtClean="0"/>
              <a:t>Αντίθετα επιβραβεύεται η σκληρότητα που θεωρείται μεταξύ τους ως ένδειξη ενεργητικότητας και ισχύος. </a:t>
            </a:r>
          </a:p>
        </p:txBody>
      </p:sp>
      <p:sp>
        <p:nvSpPr>
          <p:cNvPr id="2" name="Τίτλος 1"/>
          <p:cNvSpPr>
            <a:spLocks noGrp="1"/>
          </p:cNvSpPr>
          <p:nvPr>
            <p:ph type="title"/>
          </p:nvPr>
        </p:nvSpPr>
        <p:spPr/>
        <p:txBody>
          <a:bodyPr>
            <a:normAutofit fontScale="90000"/>
          </a:bodyPr>
          <a:lstStyle/>
          <a:p>
            <a:r>
              <a:rPr lang="el-GR" dirty="0"/>
              <a:t>Ψυχοκοινωνικοί παράγοντες ιδρυματικής παραμέλησης και </a:t>
            </a:r>
            <a:r>
              <a:rPr lang="el-GR" dirty="0" smtClean="0"/>
              <a:t>κακοποίησης</a:t>
            </a:r>
            <a:r>
              <a:rPr lang="en-US" sz="3100" b="0" dirty="0" smtClean="0">
                <a:latin typeface="Calibri" panose="020F0502020204030204" pitchFamily="34" charset="0"/>
              </a:rPr>
              <a:t> 1/2</a:t>
            </a:r>
            <a:endParaRPr lang="el-GR" sz="3100" b="0" dirty="0">
              <a:latin typeface="Calibri" panose="020F0502020204030204" pitchFamily="34" charset="0"/>
            </a:endParaRP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36</a:t>
            </a:fld>
            <a:endParaRPr lang="el-GR"/>
          </a:p>
        </p:txBody>
      </p:sp>
    </p:spTree>
    <p:extLst>
      <p:ext uri="{BB962C8B-B14F-4D97-AF65-F5344CB8AC3E}">
        <p14:creationId xmlns:p14="http://schemas.microsoft.com/office/powerpoint/2010/main" val="392515163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Ψυχοκοινωνικοί παράγοντες ιδρυματικής παραμέλησης και κακοποίησης</a:t>
            </a:r>
            <a:r>
              <a:rPr lang="en-US" sz="3100" b="0" dirty="0">
                <a:latin typeface="Calibri" panose="020F0502020204030204" pitchFamily="34" charset="0"/>
              </a:rPr>
              <a:t> </a:t>
            </a:r>
            <a:r>
              <a:rPr lang="en-US" sz="3100" b="0" dirty="0" smtClean="0">
                <a:latin typeface="Calibri" panose="020F0502020204030204" pitchFamily="34" charset="0"/>
              </a:rPr>
              <a:t>2/2</a:t>
            </a:r>
            <a:endParaRPr lang="el-GR" dirty="0"/>
          </a:p>
        </p:txBody>
      </p:sp>
      <p:sp>
        <p:nvSpPr>
          <p:cNvPr id="47107" name="2 - Θέση περιεχομένου"/>
          <p:cNvSpPr>
            <a:spLocks noGrp="1"/>
          </p:cNvSpPr>
          <p:nvPr>
            <p:ph sz="quarter" idx="1"/>
          </p:nvPr>
        </p:nvSpPr>
        <p:spPr>
          <a:xfrm>
            <a:off x="612648" y="1600200"/>
            <a:ext cx="8153400" cy="4709120"/>
          </a:xfrm>
        </p:spPr>
        <p:txBody>
          <a:bodyPr>
            <a:normAutofit/>
          </a:bodyPr>
          <a:lstStyle/>
          <a:p>
            <a:pPr marL="365125" indent="-255588" eaLnBrk="1" hangingPunct="1"/>
            <a:r>
              <a:rPr lang="el-GR" altLang="el-GR" dirty="0" smtClean="0"/>
              <a:t>Η ατμόσφαιρα βίας στηρίζεται και σε ψυχολογικές διεργασίες (ατομικές και συλλογικές) του προσωπικού, </a:t>
            </a:r>
          </a:p>
          <a:p>
            <a:pPr marL="365125" indent="-255588" eaLnBrk="1" hangingPunct="1">
              <a:buClr>
                <a:srgbClr val="C00000"/>
              </a:buClr>
              <a:buFont typeface="Wingdings" pitchFamily="2" charset="2"/>
              <a:buChar char="ü"/>
            </a:pPr>
            <a:r>
              <a:rPr lang="el-GR" altLang="el-GR" dirty="0" smtClean="0"/>
              <a:t>καθώς τη φροντίδα των ατόμων με αναπηρίες είναι δυνατόν να την προσλαμβάνουν σαν κάτι το επικίνδυνο για την ψυχική τους ισορροπία. </a:t>
            </a:r>
          </a:p>
          <a:p>
            <a:pPr marL="365125" indent="-255588" eaLnBrk="1" hangingPunct="1"/>
            <a:r>
              <a:rPr lang="el-GR" altLang="el-GR" dirty="0" smtClean="0"/>
              <a:t>Για να κρατήσουν σε απόσταση και να εκμηδενίσουν τα αφόρητα συναισθήματα που τους προκαλούν οι διάφορες μορφές αναπηρίας, σωματικής- νοητικής-ψυχικής, καταφεύγουν αμυντικά σε πράξεις «εκμηδένισης» των ίδιων των φορέων της.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37</a:t>
            </a:fld>
            <a:endParaRPr lang="el-GR"/>
          </a:p>
        </p:txBody>
      </p:sp>
    </p:spTree>
    <p:extLst>
      <p:ext uri="{BB962C8B-B14F-4D97-AF65-F5344CB8AC3E}">
        <p14:creationId xmlns:p14="http://schemas.microsoft.com/office/powerpoint/2010/main" val="426831551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2 - Θέση περιεχομένου"/>
          <p:cNvSpPr>
            <a:spLocks noGrp="1"/>
          </p:cNvSpPr>
          <p:nvPr>
            <p:ph sz="quarter" idx="1"/>
          </p:nvPr>
        </p:nvSpPr>
        <p:spPr/>
        <p:txBody>
          <a:bodyPr>
            <a:normAutofit/>
          </a:bodyPr>
          <a:lstStyle/>
          <a:p>
            <a:pPr marL="365760" indent="-256032" eaLnBrk="1" fontAlgn="auto" hangingPunct="1">
              <a:spcAft>
                <a:spcPts val="0"/>
              </a:spcAft>
              <a:buFont typeface="Wingdings"/>
              <a:buChar char=""/>
              <a:defRPr/>
            </a:pPr>
            <a:r>
              <a:rPr lang="el-GR" dirty="0" smtClean="0"/>
              <a:t>Επιπλέον, διάφορα άλλα χαρακτηριστικά των ιδρυμάτων είναι δυνατόν να σχετίζονται με την εμφάνιση φαινόμενων παραμέλησης και κακοποίησης σε αυτά. </a:t>
            </a:r>
          </a:p>
          <a:p>
            <a:pPr marL="365760" indent="-256032" eaLnBrk="1" fontAlgn="auto" hangingPunct="1">
              <a:spcAft>
                <a:spcPts val="0"/>
              </a:spcAft>
              <a:buFont typeface="Wingdings"/>
              <a:buChar char=""/>
              <a:defRPr/>
            </a:pPr>
            <a:r>
              <a:rPr lang="el-GR" dirty="0" smtClean="0"/>
              <a:t>Αφορούν στην έλλειψη εκπαίδευσης των μελών του προσωπικού, στην έλλειψη εποπτείας του έργου τους, στην επιβάρυνσή τους με μεγάλο φόρτο εργασίας, στο φαινόμενο της επαγγελματικής εξουθένωσης και στις χαμηλές ανταμοιβές της εργασίας τους.</a:t>
            </a:r>
          </a:p>
        </p:txBody>
      </p:sp>
      <p:sp>
        <p:nvSpPr>
          <p:cNvPr id="2" name="Τίτλος 1"/>
          <p:cNvSpPr>
            <a:spLocks noGrp="1"/>
          </p:cNvSpPr>
          <p:nvPr>
            <p:ph type="title"/>
          </p:nvPr>
        </p:nvSpPr>
        <p:spPr/>
        <p:txBody>
          <a:bodyPr>
            <a:normAutofit fontScale="90000"/>
          </a:bodyPr>
          <a:lstStyle/>
          <a:p>
            <a:r>
              <a:rPr lang="el-GR" dirty="0"/>
              <a:t>Χαρακτηριστικά των οργανισμών ιδρυματικής παραμέλησης και </a:t>
            </a:r>
            <a:r>
              <a:rPr lang="el-GR" dirty="0" smtClean="0"/>
              <a:t>κακοποίησης </a:t>
            </a:r>
            <a:r>
              <a:rPr lang="en-US" sz="3100" b="0" dirty="0" smtClean="0">
                <a:latin typeface="Calibri" panose="020F0502020204030204" pitchFamily="34" charset="0"/>
              </a:rPr>
              <a:t>1/2</a:t>
            </a:r>
            <a:endParaRPr lang="el-GR" sz="3100" b="0" dirty="0">
              <a:latin typeface="Calibri" panose="020F0502020204030204" pitchFamily="34" charset="0"/>
            </a:endParaRP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38</a:t>
            </a:fld>
            <a:endParaRPr lang="el-GR"/>
          </a:p>
        </p:txBody>
      </p:sp>
    </p:spTree>
    <p:extLst>
      <p:ext uri="{BB962C8B-B14F-4D97-AF65-F5344CB8AC3E}">
        <p14:creationId xmlns:p14="http://schemas.microsoft.com/office/powerpoint/2010/main" val="7669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Από-ιδρυματισμός και κοινοτική φροντίδα</a:t>
            </a:r>
            <a:r>
              <a:rPr lang="en-US" dirty="0" smtClean="0"/>
              <a:t> </a:t>
            </a:r>
            <a:r>
              <a:rPr lang="en-US" sz="3100" b="0" dirty="0" smtClean="0">
                <a:latin typeface="Calibri" panose="020F0502020204030204" pitchFamily="34" charset="0"/>
              </a:rPr>
              <a:t>1/2</a:t>
            </a:r>
            <a:endParaRPr lang="el-GR" sz="3100" b="0" dirty="0">
              <a:latin typeface="Calibri" panose="020F0502020204030204" pitchFamily="34" charset="0"/>
            </a:endParaRPr>
          </a:p>
        </p:txBody>
      </p:sp>
      <p:sp>
        <p:nvSpPr>
          <p:cNvPr id="12291" name="2 - Θέση περιεχομένου"/>
          <p:cNvSpPr>
            <a:spLocks noGrp="1"/>
          </p:cNvSpPr>
          <p:nvPr>
            <p:ph sz="quarter" idx="1"/>
          </p:nvPr>
        </p:nvSpPr>
        <p:spPr/>
        <p:txBody>
          <a:bodyPr>
            <a:normAutofit/>
          </a:bodyPr>
          <a:lstStyle/>
          <a:p>
            <a:pPr eaLnBrk="1" hangingPunct="1">
              <a:buClr>
                <a:srgbClr val="C00000"/>
              </a:buClr>
            </a:pPr>
            <a:r>
              <a:rPr lang="el-GR" altLang="el-GR" dirty="0" smtClean="0"/>
              <a:t> Από την δεκαετία του 1970 υπήρξε στροφή από την ιδρυματική στην κοινοτική  φροντίδα. Μία σειρά από παράγοντες, όπως: </a:t>
            </a:r>
          </a:p>
          <a:p>
            <a:pPr eaLnBrk="1" hangingPunct="1">
              <a:buFont typeface="Wingdings" pitchFamily="2" charset="2"/>
              <a:buChar char="ü"/>
            </a:pPr>
            <a:r>
              <a:rPr lang="el-GR" altLang="el-GR" dirty="0" smtClean="0"/>
              <a:t>Δημοσιοποίηση των απάνθρωπων συνθηκών στα ιδρύματα, </a:t>
            </a:r>
          </a:p>
          <a:p>
            <a:pPr eaLnBrk="1" hangingPunct="1">
              <a:buFont typeface="Wingdings" pitchFamily="2" charset="2"/>
              <a:buChar char="ü"/>
            </a:pPr>
            <a:r>
              <a:rPr lang="el-GR" altLang="el-GR" dirty="0" smtClean="0"/>
              <a:t>Η ανάπτυξη του κινήματος για τα ανθρώπινα δικαιώματα, </a:t>
            </a:r>
          </a:p>
          <a:p>
            <a:pPr eaLnBrk="1" hangingPunct="1">
              <a:buFont typeface="Wingdings" pitchFamily="2" charset="2"/>
              <a:buChar char="ü"/>
            </a:pPr>
            <a:r>
              <a:rPr lang="el-GR" altLang="el-GR" dirty="0" smtClean="0"/>
              <a:t>Καθώς και δικαστικές αποφάσεις και η  αλλαγή της σχετικής νομοθεσίας,</a:t>
            </a:r>
            <a:r>
              <a:rPr lang="en-US" altLang="el-GR" dirty="0" smtClean="0"/>
              <a:t> </a:t>
            </a:r>
            <a:r>
              <a:rPr lang="el-GR" altLang="el-GR" dirty="0" smtClean="0"/>
              <a:t>συνέβαλαν στην αλλαγή των στάσεων προς τα άτομα με αναπηρίες, ειδικότερα προς αυτά με μαθησιακές αναπηρίες.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a:t>
            </a:fld>
            <a:endParaRPr lang="el-GR"/>
          </a:p>
        </p:txBody>
      </p:sp>
    </p:spTree>
    <p:extLst>
      <p:ext uri="{BB962C8B-B14F-4D97-AF65-F5344CB8AC3E}">
        <p14:creationId xmlns:p14="http://schemas.microsoft.com/office/powerpoint/2010/main" val="54618063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Χαρακτηριστικά των οργανισμών ιδρυματικής παραμέλησης και κακοποίησης </a:t>
            </a:r>
            <a:r>
              <a:rPr lang="en-US" sz="3100" b="0" dirty="0" smtClean="0">
                <a:latin typeface="Calibri" panose="020F0502020204030204" pitchFamily="34" charset="0"/>
              </a:rPr>
              <a:t>2/2</a:t>
            </a:r>
            <a:endParaRPr lang="el-GR" dirty="0"/>
          </a:p>
        </p:txBody>
      </p:sp>
      <p:sp>
        <p:nvSpPr>
          <p:cNvPr id="49155" name="2 - Θέση περιεχομένου"/>
          <p:cNvSpPr>
            <a:spLocks noGrp="1"/>
          </p:cNvSpPr>
          <p:nvPr>
            <p:ph sz="quarter" idx="1"/>
          </p:nvPr>
        </p:nvSpPr>
        <p:spPr/>
        <p:txBody>
          <a:bodyPr>
            <a:normAutofit/>
          </a:bodyPr>
          <a:lstStyle/>
          <a:p>
            <a:pPr eaLnBrk="1" hangingPunct="1"/>
            <a:r>
              <a:rPr lang="el-GR" altLang="el-GR" dirty="0" smtClean="0"/>
              <a:t>Η αιτιολογία της κατάστασης της διαφθοράς της φροντίδας που παρατηρείται στα ιδρύματα φαίνεται να είναι </a:t>
            </a:r>
            <a:r>
              <a:rPr lang="el-GR" altLang="el-GR" dirty="0" err="1" smtClean="0"/>
              <a:t>πολυπαραγοντική</a:t>
            </a:r>
            <a:r>
              <a:rPr lang="el-GR" altLang="el-GR" dirty="0" smtClean="0"/>
              <a:t>.  </a:t>
            </a:r>
          </a:p>
          <a:p>
            <a:pPr eaLnBrk="1" hangingPunct="1"/>
            <a:r>
              <a:rPr lang="el-GR" altLang="el-GR" dirty="0" smtClean="0"/>
              <a:t>Σχετικά, ο αναφέρεται ότι στα ιδρύματα η απομόνωση σε διάφορα επίπεδα είναι δυνατόν να τα οδηγεί σε μία ενδημική κατάσταση διαφθοράς. </a:t>
            </a:r>
          </a:p>
          <a:p>
            <a:pPr eaLnBrk="1" hangingPunct="1"/>
            <a:r>
              <a:rPr lang="el-GR" altLang="el-GR" dirty="0" smtClean="0"/>
              <a:t>Ειδικότερα, διακρίνονται πέντε είδη απομόνωσης των ιδρυμάτων, που αλληλεπιδρούν και λειτουργούν ως παράγοντες έκπτωσης και διαφθοράς της παρεχόμενης φροντίδας.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39</a:t>
            </a:fld>
            <a:endParaRPr lang="el-GR"/>
          </a:p>
        </p:txBody>
      </p:sp>
    </p:spTree>
    <p:extLst>
      <p:ext uri="{BB962C8B-B14F-4D97-AF65-F5344CB8AC3E}">
        <p14:creationId xmlns:p14="http://schemas.microsoft.com/office/powerpoint/2010/main" val="233910276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2 - Θέση περιεχομένου"/>
          <p:cNvSpPr>
            <a:spLocks noGrp="1"/>
          </p:cNvSpPr>
          <p:nvPr>
            <p:ph sz="quarter" idx="1"/>
          </p:nvPr>
        </p:nvSpPr>
        <p:spPr>
          <a:xfrm>
            <a:off x="612648" y="1600200"/>
            <a:ext cx="8207824" cy="4853136"/>
          </a:xfrm>
        </p:spPr>
        <p:txBody>
          <a:bodyPr>
            <a:noAutofit/>
          </a:bodyPr>
          <a:lstStyle/>
          <a:p>
            <a:pPr marL="320040" indent="-320040" eaLnBrk="1" fontAlgn="auto" hangingPunct="1">
              <a:spcAft>
                <a:spcPts val="0"/>
              </a:spcAft>
              <a:buFont typeface="Wingdings"/>
              <a:buChar char=""/>
              <a:defRPr/>
            </a:pPr>
            <a:r>
              <a:rPr lang="el-GR" dirty="0" smtClean="0"/>
              <a:t>Γεωγραφική απομόνωση: </a:t>
            </a:r>
          </a:p>
          <a:p>
            <a:pPr marL="320040" indent="-320040" eaLnBrk="1" fontAlgn="auto" hangingPunct="1">
              <a:spcBef>
                <a:spcPts val="300"/>
              </a:spcBef>
              <a:spcAft>
                <a:spcPts val="0"/>
              </a:spcAft>
              <a:buFont typeface="Wingdings" pitchFamily="2" charset="2"/>
              <a:buChar char="ü"/>
              <a:defRPr/>
            </a:pPr>
            <a:r>
              <a:rPr lang="el-GR" dirty="0" smtClean="0"/>
              <a:t>η απομόνωση που τα ιδρύματα βρίσκονται σε σχέση με την κοινότητα. </a:t>
            </a:r>
          </a:p>
          <a:p>
            <a:pPr marL="320040" indent="-320040" eaLnBrk="1" fontAlgn="auto" hangingPunct="1">
              <a:spcAft>
                <a:spcPts val="0"/>
              </a:spcAft>
              <a:buFont typeface="Wingdings"/>
              <a:buChar char=""/>
              <a:defRPr/>
            </a:pPr>
            <a:r>
              <a:rPr lang="el-GR" dirty="0" smtClean="0"/>
              <a:t>Άμεση απομόνωση: </a:t>
            </a:r>
          </a:p>
          <a:p>
            <a:pPr marL="320040" indent="-320040" eaLnBrk="1" fontAlgn="auto" hangingPunct="1">
              <a:spcBef>
                <a:spcPts val="300"/>
              </a:spcBef>
              <a:spcAft>
                <a:spcPts val="0"/>
              </a:spcAft>
              <a:buFont typeface="Wingdings" pitchFamily="2" charset="2"/>
              <a:buChar char="ü"/>
              <a:defRPr/>
            </a:pPr>
            <a:r>
              <a:rPr lang="el-GR" dirty="0" smtClean="0"/>
              <a:t>η απομόνωση στην οποία βρίσκονται οι «πτέρυγες» μέσα στα ιδρύματα.  </a:t>
            </a:r>
          </a:p>
          <a:p>
            <a:pPr marL="320040" indent="-320040" eaLnBrk="1" fontAlgn="auto" hangingPunct="1">
              <a:spcAft>
                <a:spcPts val="0"/>
              </a:spcAft>
              <a:buFont typeface="Wingdings"/>
              <a:buChar char=""/>
              <a:defRPr/>
            </a:pPr>
            <a:r>
              <a:rPr lang="el-GR" dirty="0" smtClean="0"/>
              <a:t>Προσωπική απομόνωση: </a:t>
            </a:r>
          </a:p>
          <a:p>
            <a:pPr marL="320040" indent="-320040" eaLnBrk="1" fontAlgn="auto" hangingPunct="1">
              <a:spcBef>
                <a:spcPts val="300"/>
              </a:spcBef>
              <a:spcAft>
                <a:spcPts val="0"/>
              </a:spcAft>
              <a:buFont typeface="Wingdings" pitchFamily="2" charset="2"/>
              <a:buChar char="ü"/>
              <a:defRPr/>
            </a:pPr>
            <a:r>
              <a:rPr lang="el-GR" dirty="0" smtClean="0"/>
              <a:t>η οποία αφορά σε καταστάσεις που τα μέλη του προσωπικού πρώτης γραμμής βρίσκονται μόνα τους να διαχειρίζονται τις ανάγκες πολυπληθούς ομάδας ατόμων με αναπηρίες. </a:t>
            </a:r>
          </a:p>
        </p:txBody>
      </p:sp>
      <p:sp>
        <p:nvSpPr>
          <p:cNvPr id="2" name="Τίτλος 1"/>
          <p:cNvSpPr>
            <a:spLocks noGrp="1"/>
          </p:cNvSpPr>
          <p:nvPr>
            <p:ph type="title"/>
          </p:nvPr>
        </p:nvSpPr>
        <p:spPr/>
        <p:txBody>
          <a:bodyPr>
            <a:normAutofit fontScale="90000"/>
          </a:bodyPr>
          <a:lstStyle/>
          <a:p>
            <a:r>
              <a:rPr lang="el-GR" dirty="0"/>
              <a:t>Μορφές απομόνωσης </a:t>
            </a:r>
            <a:r>
              <a:rPr lang="en-US" dirty="0" smtClean="0"/>
              <a:t/>
            </a:r>
            <a:br>
              <a:rPr lang="en-US" dirty="0" smtClean="0"/>
            </a:br>
            <a:r>
              <a:rPr lang="el-GR" dirty="0" smtClean="0"/>
              <a:t>των ιδρυμάτων</a:t>
            </a:r>
            <a:r>
              <a:rPr lang="en-US" dirty="0" smtClean="0"/>
              <a:t> </a:t>
            </a:r>
            <a:r>
              <a:rPr lang="en-US" sz="3100" b="0" dirty="0" smtClean="0">
                <a:latin typeface="Calibri" panose="020F0502020204030204" pitchFamily="34" charset="0"/>
              </a:rPr>
              <a:t>1/2</a:t>
            </a:r>
            <a:endParaRPr lang="el-GR" sz="3100" b="0" dirty="0">
              <a:latin typeface="Calibri" panose="020F0502020204030204" pitchFamily="34" charset="0"/>
            </a:endParaRP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40</a:t>
            </a:fld>
            <a:endParaRPr lang="el-GR"/>
          </a:p>
        </p:txBody>
      </p:sp>
    </p:spTree>
    <p:extLst>
      <p:ext uri="{BB962C8B-B14F-4D97-AF65-F5344CB8AC3E}">
        <p14:creationId xmlns:p14="http://schemas.microsoft.com/office/powerpoint/2010/main" val="368986285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Μορφές απομόνωσης </a:t>
            </a:r>
            <a:r>
              <a:rPr lang="en-US" dirty="0"/>
              <a:t/>
            </a:r>
            <a:br>
              <a:rPr lang="en-US" dirty="0"/>
            </a:br>
            <a:r>
              <a:rPr lang="el-GR" dirty="0"/>
              <a:t>των ιδρυμάτων</a:t>
            </a:r>
            <a:r>
              <a:rPr lang="en-US" dirty="0"/>
              <a:t> </a:t>
            </a:r>
            <a:r>
              <a:rPr lang="en-US" sz="3100" b="0" dirty="0" smtClean="0">
                <a:latin typeface="Calibri" panose="020F0502020204030204" pitchFamily="34" charset="0"/>
              </a:rPr>
              <a:t>2/2</a:t>
            </a:r>
            <a:endParaRPr lang="el-GR" dirty="0"/>
          </a:p>
        </p:txBody>
      </p:sp>
      <p:sp>
        <p:nvSpPr>
          <p:cNvPr id="51203" name="2 - Θέση περιεχομένου"/>
          <p:cNvSpPr>
            <a:spLocks noGrp="1"/>
          </p:cNvSpPr>
          <p:nvPr>
            <p:ph sz="quarter" idx="1"/>
          </p:nvPr>
        </p:nvSpPr>
        <p:spPr/>
        <p:txBody>
          <a:bodyPr>
            <a:normAutofit/>
          </a:bodyPr>
          <a:lstStyle/>
          <a:p>
            <a:pPr eaLnBrk="1" hangingPunct="1"/>
            <a:r>
              <a:rPr lang="el-GR" altLang="el-GR" dirty="0" smtClean="0"/>
              <a:t>Συμβουλευτική απομόνωση: </a:t>
            </a:r>
          </a:p>
          <a:p>
            <a:pPr eaLnBrk="1" hangingPunct="1">
              <a:buFont typeface="Wingdings" pitchFamily="2" charset="2"/>
              <a:buChar char="ü"/>
            </a:pPr>
            <a:r>
              <a:rPr lang="el-GR" altLang="el-GR" dirty="0" smtClean="0"/>
              <a:t>η οποία αφορά στην εγκατάλειψη της εποπτείας λειτουργίας των πτερύγων των ιδρυμάτων από τους υπεύθυνους.</a:t>
            </a:r>
          </a:p>
          <a:p>
            <a:pPr eaLnBrk="1" hangingPunct="1"/>
            <a:r>
              <a:rPr lang="el-GR" altLang="el-GR" dirty="0" smtClean="0"/>
              <a:t>Διανοητική απομόνωση: </a:t>
            </a:r>
          </a:p>
          <a:p>
            <a:pPr eaLnBrk="1" hangingPunct="1">
              <a:buFont typeface="Wingdings" pitchFamily="2" charset="2"/>
              <a:buChar char="ü"/>
            </a:pPr>
            <a:r>
              <a:rPr lang="el-GR" altLang="el-GR" dirty="0" smtClean="0"/>
              <a:t>η οποία αφορά στην απουσία δυνατοτήτων στο προσωπικό για επαγγελματική εξέλιξη, εκπαίδευση και συνεχιζόμενη επιμόρφωση.</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41</a:t>
            </a:fld>
            <a:endParaRPr lang="el-GR"/>
          </a:p>
        </p:txBody>
      </p:sp>
    </p:spTree>
    <p:extLst>
      <p:ext uri="{BB962C8B-B14F-4D97-AF65-F5344CB8AC3E}">
        <p14:creationId xmlns:p14="http://schemas.microsoft.com/office/powerpoint/2010/main" val="158667072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2 - Θέση περιεχομένου"/>
          <p:cNvSpPr>
            <a:spLocks noGrp="1"/>
          </p:cNvSpPr>
          <p:nvPr>
            <p:ph sz="quarter" idx="1"/>
          </p:nvPr>
        </p:nvSpPr>
        <p:spPr/>
        <p:txBody>
          <a:bodyPr>
            <a:normAutofit/>
          </a:bodyPr>
          <a:lstStyle/>
          <a:p>
            <a:pPr marL="365125" indent="-255588" eaLnBrk="1" hangingPunct="1"/>
            <a:r>
              <a:rPr lang="el-GR" altLang="el-GR" dirty="0" smtClean="0"/>
              <a:t>Διαπιστώνεται ότι τα ιδρύματα από τη φύση τους εκθέτουν τα παιδιά σε επαναλαμβανόμενη και συστηματική κακοποίηση, με σοβαρές επιπτώσεις στην σωματική και ψυχοκοινωνική τους κατάσταση και εξέλιξη. </a:t>
            </a:r>
          </a:p>
          <a:p>
            <a:pPr marL="365125" indent="-255588" eaLnBrk="1" hangingPunct="1"/>
            <a:r>
              <a:rPr lang="el-GR" altLang="el-GR" dirty="0" smtClean="0"/>
              <a:t>Αυτός είναι βασικός λόγος ώστε ο θεσμός της ιδρυματικής «φροντίδας» να τοποθετηθεί και πάλι στο επίκεντρο του κοινωνικού ενδιαφέροντος, των επιστημονικών και κοινωνικών φορέων και των οργανισμών προάσπισης των ανθρωπίνων δικαιωμάτων. </a:t>
            </a:r>
          </a:p>
        </p:txBody>
      </p:sp>
      <p:sp>
        <p:nvSpPr>
          <p:cNvPr id="3" name="Τίτλος 2"/>
          <p:cNvSpPr>
            <a:spLocks noGrp="1"/>
          </p:cNvSpPr>
          <p:nvPr>
            <p:ph type="title"/>
          </p:nvPr>
        </p:nvSpPr>
        <p:spPr/>
        <p:txBody>
          <a:bodyPr/>
          <a:lstStyle/>
          <a:p>
            <a:r>
              <a:rPr lang="el-GR" sz="3200" dirty="0" smtClean="0"/>
              <a:t>Συμπεράσματα</a:t>
            </a:r>
            <a:r>
              <a:rPr lang="el-GR" dirty="0" smtClean="0"/>
              <a:t> </a:t>
            </a:r>
            <a:r>
              <a:rPr lang="el-GR" sz="2800" b="0" dirty="0" smtClean="0"/>
              <a:t>1/2</a:t>
            </a:r>
            <a:r>
              <a:rPr lang="el-GR" dirty="0" smtClean="0"/>
              <a:t> </a:t>
            </a:r>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42</a:t>
            </a:fld>
            <a:endParaRPr lang="el-GR"/>
          </a:p>
        </p:txBody>
      </p:sp>
    </p:spTree>
    <p:extLst>
      <p:ext uri="{BB962C8B-B14F-4D97-AF65-F5344CB8AC3E}">
        <p14:creationId xmlns:p14="http://schemas.microsoft.com/office/powerpoint/2010/main" val="20458548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solidFill>
                  <a:srgbClr val="775F55">
                    <a:lumMod val="75000"/>
                  </a:srgbClr>
                </a:solidFill>
              </a:rPr>
              <a:t>Συμπεράσματα </a:t>
            </a:r>
            <a:r>
              <a:rPr lang="el-GR" sz="3100" b="0" dirty="0" smtClean="0">
                <a:solidFill>
                  <a:srgbClr val="775F55">
                    <a:lumMod val="75000"/>
                  </a:srgbClr>
                </a:solidFill>
              </a:rPr>
              <a:t>2/2</a:t>
            </a:r>
            <a:r>
              <a:rPr lang="el-GR" sz="3100" dirty="0" smtClean="0">
                <a:solidFill>
                  <a:srgbClr val="775F55">
                    <a:lumMod val="75000"/>
                  </a:srgbClr>
                </a:solidFill>
              </a:rPr>
              <a:t> </a:t>
            </a:r>
            <a:endParaRPr lang="el-GR" sz="3100" dirty="0"/>
          </a:p>
        </p:txBody>
      </p:sp>
      <p:sp>
        <p:nvSpPr>
          <p:cNvPr id="49155" name="2 - Θέση περιεχομένου"/>
          <p:cNvSpPr>
            <a:spLocks noGrp="1"/>
          </p:cNvSpPr>
          <p:nvPr>
            <p:ph sz="quarter" idx="1"/>
          </p:nvPr>
        </p:nvSpPr>
        <p:spPr/>
        <p:txBody>
          <a:bodyPr>
            <a:normAutofit/>
          </a:bodyPr>
          <a:lstStyle/>
          <a:p>
            <a:pPr marL="320040" indent="-320040" eaLnBrk="1" fontAlgn="auto" hangingPunct="1">
              <a:spcAft>
                <a:spcPts val="0"/>
              </a:spcAft>
              <a:buFont typeface="Wingdings"/>
              <a:buChar char=""/>
              <a:defRPr/>
            </a:pPr>
            <a:r>
              <a:rPr lang="el-GR" dirty="0" smtClean="0"/>
              <a:t>Η ανοχή και η σιωπή στην παραμέληση και κακοποίηση των παιδιών στα ιδρύματα θα πρέπει να σταματήσει. </a:t>
            </a:r>
          </a:p>
          <a:p>
            <a:pPr marL="320040" indent="-320040" eaLnBrk="1" fontAlgn="auto" hangingPunct="1">
              <a:spcAft>
                <a:spcPts val="0"/>
              </a:spcAft>
              <a:buFont typeface="Wingdings"/>
              <a:buChar char=""/>
              <a:defRPr/>
            </a:pPr>
            <a:r>
              <a:rPr lang="el-GR" dirty="0" smtClean="0"/>
              <a:t>Όλα τα ιδρύματα για παιδιά και νέους με αναπηρίες θα πρέπει να κλείσουν.  </a:t>
            </a:r>
          </a:p>
          <a:p>
            <a:pPr marL="320040" indent="-320040" eaLnBrk="1" fontAlgn="auto" hangingPunct="1">
              <a:spcAft>
                <a:spcPts val="0"/>
              </a:spcAft>
              <a:buFont typeface="Wingdings"/>
              <a:buChar char=""/>
              <a:defRPr/>
            </a:pPr>
            <a:r>
              <a:rPr lang="el-GR" dirty="0" smtClean="0"/>
              <a:t>Κάθε επένδυση στην ιδρυματική φροντίδα θα διαιωνίζει αυτή τη κατάσταση και θα παρεμποδίζει την ανάπτυξη σύγχρονων υπηρεσιών φροντίδας στην κοινότητα.</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43</a:t>
            </a:fld>
            <a:endParaRPr lang="el-GR"/>
          </a:p>
        </p:txBody>
      </p:sp>
    </p:spTree>
    <p:extLst>
      <p:ext uri="{BB962C8B-B14F-4D97-AF65-F5344CB8AC3E}">
        <p14:creationId xmlns:p14="http://schemas.microsoft.com/office/powerpoint/2010/main" val="2534983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rtlCol="0">
            <a:normAutofit/>
          </a:bodyPr>
          <a:lstStyle/>
          <a:p>
            <a:pPr marL="109728" indent="0">
              <a:buClr>
                <a:srgbClr val="C00000"/>
              </a:buClr>
              <a:buNone/>
              <a:defRPr/>
            </a:pPr>
            <a:r>
              <a:rPr lang="el-GR" dirty="0">
                <a:latin typeface="Calibri" panose="020F0502020204030204" pitchFamily="34" charset="0"/>
              </a:rPr>
              <a:t>Ειδικότερα, για την αντιμετώπιση του προβλήματος χρειάζεται: </a:t>
            </a:r>
          </a:p>
          <a:p>
            <a:pPr marL="365760" indent="-256032" eaLnBrk="1" fontAlgn="auto" hangingPunct="1">
              <a:spcAft>
                <a:spcPts val="0"/>
              </a:spcAft>
              <a:buClr>
                <a:srgbClr val="C00000"/>
              </a:buClr>
              <a:buFont typeface="Wingdings" pitchFamily="2" charset="2"/>
              <a:buChar char="ü"/>
              <a:defRPr/>
            </a:pPr>
            <a:r>
              <a:rPr lang="el-GR" dirty="0" smtClean="0">
                <a:latin typeface="Calibri" panose="020F0502020204030204" pitchFamily="34" charset="0"/>
              </a:rPr>
              <a:t>Να αναπτυχθούν εκστρατείες ευαισθητοποίησης του κοινού ενάντια στο στίγμα και την προκατάληψη</a:t>
            </a:r>
            <a:r>
              <a:rPr lang="en-US" dirty="0">
                <a:latin typeface="Calibri" panose="020F0502020204030204" pitchFamily="34" charset="0"/>
              </a:rPr>
              <a:t>.</a:t>
            </a:r>
            <a:endParaRPr lang="el-GR" dirty="0" smtClean="0">
              <a:latin typeface="Calibri" panose="020F0502020204030204" pitchFamily="34" charset="0"/>
            </a:endParaRPr>
          </a:p>
          <a:p>
            <a:pPr marL="365760" indent="-256032" eaLnBrk="1" fontAlgn="auto" hangingPunct="1">
              <a:spcAft>
                <a:spcPts val="0"/>
              </a:spcAft>
              <a:buClr>
                <a:srgbClr val="C00000"/>
              </a:buClr>
              <a:buFont typeface="Wingdings" pitchFamily="2" charset="2"/>
              <a:buChar char="ü"/>
              <a:defRPr/>
            </a:pPr>
            <a:r>
              <a:rPr lang="el-GR" dirty="0" smtClean="0">
                <a:latin typeface="Calibri" panose="020F0502020204030204" pitchFamily="34" charset="0"/>
              </a:rPr>
              <a:t>Να απαγορευθούν νέες εισαγωγές στα ιδρύματα.</a:t>
            </a:r>
          </a:p>
          <a:p>
            <a:pPr marL="365760" indent="-256032" eaLnBrk="1" fontAlgn="auto" hangingPunct="1">
              <a:spcAft>
                <a:spcPts val="0"/>
              </a:spcAft>
              <a:buClr>
                <a:srgbClr val="C00000"/>
              </a:buClr>
              <a:buFont typeface="Wingdings" pitchFamily="2" charset="2"/>
              <a:buChar char="ü"/>
              <a:defRPr/>
            </a:pPr>
            <a:r>
              <a:rPr lang="el-GR" dirty="0" smtClean="0">
                <a:latin typeface="Calibri" panose="020F0502020204030204" pitchFamily="34" charset="0"/>
              </a:rPr>
              <a:t>Να θεσμοθετηθεί αξιόπιστο σύστημα ελέγχου και αξιολόγησης της ποιότητας της παρεχόμενης φροντίδας στα ιδρύματα</a:t>
            </a:r>
            <a:r>
              <a:rPr lang="el-GR" dirty="0">
                <a:latin typeface="Calibri" panose="020F0502020204030204" pitchFamily="34" charset="0"/>
              </a:rPr>
              <a:t>.</a:t>
            </a:r>
            <a:endParaRPr lang="el-GR" dirty="0" smtClean="0">
              <a:latin typeface="Calibri" panose="020F0502020204030204" pitchFamily="34" charset="0"/>
            </a:endParaRPr>
          </a:p>
        </p:txBody>
      </p:sp>
      <p:sp>
        <p:nvSpPr>
          <p:cNvPr id="2" name="Τίτλος 1"/>
          <p:cNvSpPr>
            <a:spLocks noGrp="1"/>
          </p:cNvSpPr>
          <p:nvPr>
            <p:ph type="title"/>
          </p:nvPr>
        </p:nvSpPr>
        <p:spPr/>
        <p:txBody>
          <a:bodyPr/>
          <a:lstStyle/>
          <a:p>
            <a:r>
              <a:rPr lang="el-GR" sz="3200" dirty="0" smtClean="0"/>
              <a:t>Προτάσεις </a:t>
            </a:r>
            <a:r>
              <a:rPr lang="el-GR" sz="2800" b="0" dirty="0" smtClean="0"/>
              <a:t>1/3</a:t>
            </a:r>
            <a:endParaRPr lang="el-GR" sz="2800" b="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44</a:t>
            </a:fld>
            <a:endParaRPr lang="el-GR"/>
          </a:p>
        </p:txBody>
      </p:sp>
    </p:spTree>
    <p:extLst>
      <p:ext uri="{BB962C8B-B14F-4D97-AF65-F5344CB8AC3E}">
        <p14:creationId xmlns:p14="http://schemas.microsoft.com/office/powerpoint/2010/main" val="269766879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Προτάσεις </a:t>
            </a:r>
            <a:r>
              <a:rPr lang="el-GR" sz="2800" b="0" dirty="0" smtClean="0">
                <a:solidFill>
                  <a:srgbClr val="775F55">
                    <a:lumMod val="75000"/>
                  </a:srgbClr>
                </a:solidFill>
              </a:rPr>
              <a:t>2/3</a:t>
            </a:r>
            <a:endParaRPr lang="el-GR" sz="2800" dirty="0"/>
          </a:p>
        </p:txBody>
      </p:sp>
      <p:sp>
        <p:nvSpPr>
          <p:cNvPr id="55299" name="2 - Θέση περιεχομένου"/>
          <p:cNvSpPr>
            <a:spLocks noGrp="1"/>
          </p:cNvSpPr>
          <p:nvPr>
            <p:ph sz="quarter" idx="1"/>
          </p:nvPr>
        </p:nvSpPr>
        <p:spPr/>
        <p:txBody>
          <a:bodyPr>
            <a:normAutofit/>
          </a:bodyPr>
          <a:lstStyle/>
          <a:p>
            <a:pPr eaLnBrk="1" hangingPunct="1">
              <a:buClr>
                <a:srgbClr val="C00000"/>
              </a:buClr>
              <a:buFont typeface="Wingdings" pitchFamily="2" charset="2"/>
              <a:buChar char="ü"/>
            </a:pPr>
            <a:r>
              <a:rPr lang="el-GR" altLang="el-GR" dirty="0" smtClean="0"/>
              <a:t>Να υλοποιηθούν προγράμματα εκπαίδευσης του προσωπικού των ιδρυμάτων στις αρχές της ψυχοκοινωνικής αποκατάστασης και της κοινωνικής ενσωμάτωσης.</a:t>
            </a:r>
          </a:p>
          <a:p>
            <a:pPr eaLnBrk="1" hangingPunct="1">
              <a:buClr>
                <a:srgbClr val="C00000"/>
              </a:buClr>
              <a:buFont typeface="Wingdings" pitchFamily="2" charset="2"/>
              <a:buChar char="ü"/>
            </a:pPr>
            <a:r>
              <a:rPr lang="el-GR" altLang="el-GR" dirty="0" smtClean="0"/>
              <a:t>Να εφαρμοσθούν προγράμματα ψυχοκοινωνικής αποκατάστασης των παιδιών και των εφήβων.</a:t>
            </a:r>
          </a:p>
          <a:p>
            <a:pPr eaLnBrk="1" hangingPunct="1">
              <a:buClr>
                <a:srgbClr val="C00000"/>
              </a:buClr>
              <a:buFont typeface="Wingdings" pitchFamily="2" charset="2"/>
              <a:buChar char="ü"/>
            </a:pPr>
            <a:r>
              <a:rPr lang="el-GR" altLang="el-GR" dirty="0" smtClean="0"/>
              <a:t>Να αναπτυχθούν προγράμματα </a:t>
            </a:r>
            <a:r>
              <a:rPr lang="el-GR" altLang="el-GR" dirty="0" err="1" smtClean="0"/>
              <a:t>αποϊδρυματισμού</a:t>
            </a:r>
            <a:r>
              <a:rPr lang="el-GR" altLang="el-GR" dirty="0" smtClean="0"/>
              <a:t> σε όλα τα ιδρύματα.</a:t>
            </a:r>
          </a:p>
          <a:p>
            <a:pPr eaLnBrk="1" hangingPunct="1">
              <a:buClr>
                <a:srgbClr val="C00000"/>
              </a:buClr>
            </a:pPr>
            <a:endParaRPr lang="el-GR" altLang="el-GR" dirty="0" smtClean="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45</a:t>
            </a:fld>
            <a:endParaRPr lang="el-GR"/>
          </a:p>
        </p:txBody>
      </p:sp>
    </p:spTree>
    <p:extLst>
      <p:ext uri="{BB962C8B-B14F-4D97-AF65-F5344CB8AC3E}">
        <p14:creationId xmlns:p14="http://schemas.microsoft.com/office/powerpoint/2010/main" val="347222715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Προτάσεις </a:t>
            </a:r>
            <a:r>
              <a:rPr lang="el-GR" sz="2800" b="0" dirty="0" smtClean="0">
                <a:solidFill>
                  <a:srgbClr val="775F55">
                    <a:lumMod val="75000"/>
                  </a:srgbClr>
                </a:solidFill>
              </a:rPr>
              <a:t>3/3</a:t>
            </a:r>
            <a:endParaRPr lang="el-GR" sz="2800" dirty="0"/>
          </a:p>
        </p:txBody>
      </p:sp>
      <p:sp>
        <p:nvSpPr>
          <p:cNvPr id="56323" name="2 - Θέση περιεχομένου"/>
          <p:cNvSpPr>
            <a:spLocks noGrp="1"/>
          </p:cNvSpPr>
          <p:nvPr>
            <p:ph sz="quarter" idx="1"/>
          </p:nvPr>
        </p:nvSpPr>
        <p:spPr/>
        <p:txBody>
          <a:bodyPr>
            <a:normAutofit/>
          </a:bodyPr>
          <a:lstStyle/>
          <a:p>
            <a:pPr eaLnBrk="1" hangingPunct="1">
              <a:buClr>
                <a:srgbClr val="C00000"/>
              </a:buClr>
              <a:buFont typeface="Wingdings" pitchFamily="2" charset="2"/>
              <a:buChar char="ü"/>
            </a:pPr>
            <a:r>
              <a:rPr lang="el-GR" altLang="el-GR" dirty="0" smtClean="0"/>
              <a:t>Να υιοθετηθούν από την επίσημη πολιτεία τα</a:t>
            </a:r>
            <a:r>
              <a:rPr lang="en-US" altLang="el-GR" dirty="0" smtClean="0"/>
              <a:t> </a:t>
            </a:r>
            <a:r>
              <a:rPr lang="el-GR" altLang="el-GR" dirty="0" smtClean="0"/>
              <a:t>σύγχρονα μοντέλα φροντίδας παιδιών που εφαρμόζονται και στη χώρα μας από οργανισμούς, και</a:t>
            </a:r>
          </a:p>
          <a:p>
            <a:pPr eaLnBrk="1" hangingPunct="1">
              <a:buClr>
                <a:srgbClr val="C00000"/>
              </a:buClr>
              <a:buFont typeface="Wingdings" pitchFamily="2" charset="2"/>
              <a:buChar char="ü"/>
            </a:pPr>
            <a:r>
              <a:rPr lang="el-GR" altLang="el-GR" dirty="0" smtClean="0"/>
              <a:t>Να δημιουργηθούν ολοκληρωμένα δίκτυα φροντίδας των ατόμων με αναπηρίες στην κοινότητα σε κάθε περιφέρεια της χώρας (προστατευμένα διαμερίσματα, ξενώνες, κέντρα ημέρας, κοινωνικές λέσχες, προγράμματα υποστηριζόμενης εργασίας).</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46</a:t>
            </a:fld>
            <a:endParaRPr lang="el-GR"/>
          </a:p>
        </p:txBody>
      </p:sp>
    </p:spTree>
    <p:extLst>
      <p:ext uri="{BB962C8B-B14F-4D97-AF65-F5344CB8AC3E}">
        <p14:creationId xmlns:p14="http://schemas.microsoft.com/office/powerpoint/2010/main" val="217931162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grpSp>
        <p:nvGrpSpPr>
          <p:cNvPr id="3" name="Ομάδα 2"/>
          <p:cNvGrpSpPr/>
          <p:nvPr/>
        </p:nvGrpSpPr>
        <p:grpSpPr>
          <a:xfrm>
            <a:off x="1767633" y="5931169"/>
            <a:ext cx="5828703" cy="768532"/>
            <a:chOff x="1767633" y="5931169"/>
            <a:chExt cx="5828703" cy="768532"/>
          </a:xfrm>
        </p:grpSpPr>
        <p:pic>
          <p:nvPicPr>
            <p:cNvPr id="9"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767633"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8214"/>
            <a:stretch/>
          </p:blipFill>
          <p:spPr bwMode="auto">
            <a:xfrm>
              <a:off x="3923928" y="5931169"/>
              <a:ext cx="3672408" cy="76853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a:p>
        </p:txBody>
      </p:sp>
    </p:spTree>
    <p:extLst>
      <p:ext uri="{BB962C8B-B14F-4D97-AF65-F5344CB8AC3E}">
        <p14:creationId xmlns:p14="http://schemas.microsoft.com/office/powerpoint/2010/main" val="11813368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Από-ιδρυματισμός και κοινοτική φροντίδα</a:t>
            </a:r>
            <a:r>
              <a:rPr lang="en-US" sz="3200" dirty="0">
                <a:solidFill>
                  <a:srgbClr val="775F55">
                    <a:lumMod val="75000"/>
                  </a:srgbClr>
                </a:solidFill>
              </a:rPr>
              <a:t> </a:t>
            </a:r>
            <a:r>
              <a:rPr lang="en-US" sz="2800" b="0" dirty="0" smtClean="0">
                <a:solidFill>
                  <a:srgbClr val="775F55">
                    <a:lumMod val="75000"/>
                  </a:srgbClr>
                </a:solidFill>
                <a:latin typeface="Calibri" panose="020F0502020204030204" pitchFamily="34" charset="0"/>
              </a:rPr>
              <a:t>2/2</a:t>
            </a:r>
            <a:endParaRPr lang="el-GR" dirty="0"/>
          </a:p>
        </p:txBody>
      </p:sp>
      <p:sp>
        <p:nvSpPr>
          <p:cNvPr id="3" name="2 - Θέση περιεχομένου"/>
          <p:cNvSpPr>
            <a:spLocks noGrp="1"/>
          </p:cNvSpPr>
          <p:nvPr>
            <p:ph sz="quarter" idx="1"/>
          </p:nvPr>
        </p:nvSpPr>
        <p:spPr/>
        <p:txBody>
          <a:bodyPr>
            <a:normAutofit/>
          </a:bodyPr>
          <a:lstStyle/>
          <a:p>
            <a:pPr marL="320040" indent="-320040" eaLnBrk="1" fontAlgn="auto" hangingPunct="1">
              <a:spcAft>
                <a:spcPts val="0"/>
              </a:spcAft>
              <a:buFont typeface="Georgia" pitchFamily="18" charset="0"/>
              <a:buNone/>
              <a:defRPr/>
            </a:pPr>
            <a:r>
              <a:rPr lang="el-GR" dirty="0" smtClean="0"/>
              <a:t>   Πλέον, ως προς την φροντίδα τους έχουν υιοθετηθεί: </a:t>
            </a:r>
          </a:p>
          <a:p>
            <a:pPr marL="623887" indent="-514350" eaLnBrk="1" fontAlgn="auto" hangingPunct="1">
              <a:spcAft>
                <a:spcPts val="0"/>
              </a:spcAft>
              <a:buSzPct val="100000"/>
              <a:buFont typeface="+mj-lt"/>
              <a:buAutoNum type="arabicPeriod"/>
              <a:defRPr/>
            </a:pPr>
            <a:r>
              <a:rPr lang="el-GR" dirty="0" smtClean="0"/>
              <a:t>Οι αρχές της ομαλοποίησης, οι οποίες αφορούν στην αναγνώριση, στον σεβασμό της ατομικότητας, στα ίσα δικαιώματα και στο δυναμικό των ατόμων με μαθησιακές αναπηρίες για εξέλιξη, καθώς και </a:t>
            </a:r>
          </a:p>
          <a:p>
            <a:pPr marL="623887" indent="-514350" eaLnBrk="1" fontAlgn="auto" hangingPunct="1">
              <a:spcAft>
                <a:spcPts val="0"/>
              </a:spcAft>
              <a:buSzPct val="100000"/>
              <a:buFont typeface="+mj-lt"/>
              <a:buAutoNum type="arabicPeriod"/>
              <a:defRPr/>
            </a:pPr>
            <a:r>
              <a:rPr lang="el-GR" dirty="0" smtClean="0"/>
              <a:t>Οι αρχές του </a:t>
            </a:r>
            <a:r>
              <a:rPr lang="el-GR" dirty="0" err="1" smtClean="0"/>
              <a:t>αποϊδρυματισμού</a:t>
            </a:r>
            <a:r>
              <a:rPr lang="el-GR" dirty="0" smtClean="0"/>
              <a:t> και της φροντίδας σε υπηρεσίες στην κοινότητα, με σκοπό την ψυχοκοινωνική τους αποκατάσταση και την κοινωνική τους ενσωμάτωση. </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4</a:t>
            </a:fld>
            <a:endParaRPr lang="el-GR"/>
          </a:p>
        </p:txBody>
      </p:sp>
    </p:spTree>
    <p:extLst>
      <p:ext uri="{BB962C8B-B14F-4D97-AF65-F5344CB8AC3E}">
        <p14:creationId xmlns:p14="http://schemas.microsoft.com/office/powerpoint/2010/main" val="145992637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smtClean="0"/>
              <a:t>Copyright</a:t>
            </a:r>
            <a:r>
              <a:rPr lang="el-GR" sz="2000" dirty="0" smtClean="0"/>
              <a:t> Τεχνολογικό Εκπαιδευτικό Ίδρυμα Αθήνας</a:t>
            </a:r>
            <a:r>
              <a:rPr lang="en-US" sz="2000" dirty="0" smtClean="0"/>
              <a:t>, </a:t>
            </a:r>
            <a:r>
              <a:rPr lang="el-GR" sz="2000" dirty="0" smtClean="0"/>
              <a:t>Χάρης </a:t>
            </a:r>
            <a:r>
              <a:rPr lang="el-GR" sz="2000" dirty="0" err="1" smtClean="0"/>
              <a:t>Ασημόπουλος</a:t>
            </a:r>
            <a:r>
              <a:rPr lang="el-GR" sz="2000" dirty="0" smtClean="0"/>
              <a:t> 2014. </a:t>
            </a:r>
            <a:r>
              <a:rPr lang="el-GR" sz="2000" dirty="0"/>
              <a:t>Χάρης </a:t>
            </a:r>
            <a:r>
              <a:rPr lang="el-GR" sz="2000" dirty="0" err="1"/>
              <a:t>Ασημόπουλος</a:t>
            </a:r>
            <a:r>
              <a:rPr lang="el-GR" sz="2000" dirty="0"/>
              <a:t>. «Κοινωνική Εργασία με Παιδιά και Εφήβους. </a:t>
            </a:r>
            <a:r>
              <a:rPr lang="el-GR" sz="2000" dirty="0" smtClean="0"/>
              <a:t>Ενότητα 8</a:t>
            </a:r>
            <a:r>
              <a:rPr lang="en-US" sz="2000" dirty="0" smtClean="0"/>
              <a:t>:</a:t>
            </a:r>
            <a:r>
              <a:rPr lang="el-GR" sz="2000" dirty="0"/>
              <a:t> Παιδιά με αναπηρίες σε ιδρύματα – Το φαινόμενο της παραμέλησης και κακοποίησης». </a:t>
            </a:r>
            <a:r>
              <a:rPr lang="el-GR" sz="2000" dirty="0" smtClean="0"/>
              <a:t>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276665379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και δοθεί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a:t>
            </a:r>
            <a:r>
              <a:rPr lang="el-GR" dirty="0" err="1">
                <a:solidFill>
                  <a:prstClr val="black"/>
                </a:solidFill>
                <a:latin typeface="Calibri"/>
              </a:rPr>
              <a:t>αδειοδόχο</a:t>
            </a:r>
            <a:endParaRPr lang="el-GR" dirty="0">
              <a:solidFill>
                <a:prstClr val="black"/>
              </a:solidFill>
              <a:latin typeface="Calibri"/>
            </a:endParaRP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err="1">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a:t>
            </a:r>
            <a:r>
              <a:rPr lang="el-GR" dirty="0" err="1">
                <a:solidFill>
                  <a:prstClr val="black"/>
                </a:solidFill>
                <a:latin typeface="Calibri"/>
              </a:rPr>
              <a:t>αδειοδόχο</a:t>
            </a:r>
            <a:r>
              <a:rPr lang="el-GR" dirty="0">
                <a:solidFill>
                  <a:prstClr val="black"/>
                </a:solidFill>
                <a:latin typeface="Calibri"/>
              </a:rPr>
              <a:t>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118090983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a:solidFill>
                  <a:prstClr val="black">
                    <a:lumMod val="75000"/>
                    <a:lumOff val="25000"/>
                  </a:prstClr>
                </a:solidFill>
                <a:latin typeface="Calibri"/>
              </a:rPr>
              <a:t>και διάθεση του έργου ή του παράγωγου αυτού με την ίδια άδεια</a:t>
            </a: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62490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17192795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a:t>
            </a:r>
            <a:r>
              <a:rPr lang="el-GR" sz="2000" b="1" smtClean="0"/>
              <a:t>ΤΕΙ Αθηνών</a:t>
            </a:r>
            <a:r>
              <a:rPr lang="el-GR" sz="2000" smtClean="0"/>
              <a:t>» </a:t>
            </a:r>
            <a:r>
              <a:rPr lang="el-GR" sz="2000" dirty="0" smtClean="0"/>
              <a:t>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139565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2 - Θέση περιεχομένου"/>
          <p:cNvSpPr>
            <a:spLocks noGrp="1"/>
          </p:cNvSpPr>
          <p:nvPr>
            <p:ph sz="quarter" idx="1"/>
          </p:nvPr>
        </p:nvSpPr>
        <p:spPr/>
        <p:txBody>
          <a:bodyPr>
            <a:noAutofit/>
          </a:bodyPr>
          <a:lstStyle/>
          <a:p>
            <a:pPr marL="452628" indent="-342900" eaLnBrk="1" fontAlgn="auto" hangingPunct="1">
              <a:spcAft>
                <a:spcPts val="0"/>
              </a:spcAft>
              <a:buSzPct val="100000"/>
              <a:buFont typeface="Calibri" panose="020F0502020204030204" pitchFamily="34" charset="0"/>
              <a:buChar char="□"/>
              <a:defRPr/>
            </a:pPr>
            <a:r>
              <a:rPr lang="el-GR" dirty="0" smtClean="0"/>
              <a:t>Η τοποθέτηση των παιδιών σε ιδρύματα πρέπει να είναι η έσχατη λύση. </a:t>
            </a:r>
          </a:p>
          <a:p>
            <a:pPr marL="452628" indent="-342900" eaLnBrk="1" fontAlgn="auto" hangingPunct="1">
              <a:spcAft>
                <a:spcPts val="0"/>
              </a:spcAft>
              <a:buSzPct val="100000"/>
              <a:buFont typeface="Calibri" panose="020F0502020204030204" pitchFamily="34" charset="0"/>
              <a:buChar char="□"/>
              <a:defRPr/>
            </a:pPr>
            <a:r>
              <a:rPr lang="el-GR" dirty="0" smtClean="0"/>
              <a:t>Όταν αυτό συμβαίνει πρέπει να μεγαλώνουν στις καλύτερες δυνατές συνθήκες, χωρίς να περιθωριοποιούνται, με πρωταρχικό στόχο την κοινωνική τους επανένταξη. </a:t>
            </a:r>
          </a:p>
          <a:p>
            <a:pPr marL="452628" indent="-342900" eaLnBrk="1" fontAlgn="auto" hangingPunct="1">
              <a:spcAft>
                <a:spcPts val="0"/>
              </a:spcAft>
              <a:buSzPct val="100000"/>
              <a:buFont typeface="Calibri" panose="020F0502020204030204" pitchFamily="34" charset="0"/>
              <a:buChar char="□"/>
              <a:defRPr/>
            </a:pPr>
            <a:r>
              <a:rPr lang="el-GR" dirty="0" smtClean="0"/>
              <a:t>Πρέπει να επιδεικνύεται σεβασμός της ανθρώπινης αξιοπρέπειας με συνθήκες ανθρώπινης και μη υποτιμητικής μεταχείρισης. </a:t>
            </a:r>
          </a:p>
        </p:txBody>
      </p:sp>
      <p:sp>
        <p:nvSpPr>
          <p:cNvPr id="2" name="Τίτλος 1"/>
          <p:cNvSpPr>
            <a:spLocks noGrp="1"/>
          </p:cNvSpPr>
          <p:nvPr>
            <p:ph type="title"/>
          </p:nvPr>
        </p:nvSpPr>
        <p:spPr>
          <a:xfrm>
            <a:off x="612648" y="49560"/>
            <a:ext cx="8153400" cy="1219200"/>
          </a:xfrm>
        </p:spPr>
        <p:txBody>
          <a:bodyPr>
            <a:normAutofit fontScale="90000"/>
          </a:bodyPr>
          <a:lstStyle/>
          <a:p>
            <a:r>
              <a:rPr lang="el-GR" dirty="0"/>
              <a:t>Συμβουλίου της Ευρώπης - 2005 </a:t>
            </a:r>
            <a:r>
              <a:rPr lang="el-GR" dirty="0" smtClean="0"/>
              <a:t/>
            </a:r>
            <a:br>
              <a:rPr lang="el-GR" dirty="0" smtClean="0"/>
            </a:br>
            <a:r>
              <a:rPr lang="el-GR" sz="3100" b="0" dirty="0" smtClean="0"/>
              <a:t>«</a:t>
            </a:r>
            <a:r>
              <a:rPr lang="el-GR" sz="3100" b="0" dirty="0"/>
              <a:t>Σύσταση προς τα κράτη μέλη για τα δικαιώματα των παιδιών σε ιδρύματα» </a:t>
            </a:r>
            <a:r>
              <a:rPr lang="el-GR" sz="3100" b="0" dirty="0" smtClean="0"/>
              <a:t>1/2</a:t>
            </a:r>
            <a:endParaRPr lang="el-GR" sz="3100" b="0"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5</a:t>
            </a:fld>
            <a:endParaRPr lang="el-GR"/>
          </a:p>
        </p:txBody>
      </p:sp>
    </p:spTree>
    <p:extLst>
      <p:ext uri="{BB962C8B-B14F-4D97-AF65-F5344CB8AC3E}">
        <p14:creationId xmlns:p14="http://schemas.microsoft.com/office/powerpoint/2010/main" val="608075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rtlCol="0">
            <a:normAutofit/>
          </a:bodyPr>
          <a:lstStyle/>
          <a:p>
            <a:pPr marL="452628" indent="-342900" eaLnBrk="1" fontAlgn="auto" hangingPunct="1">
              <a:lnSpc>
                <a:spcPct val="120000"/>
              </a:lnSpc>
              <a:spcAft>
                <a:spcPts val="0"/>
              </a:spcAft>
              <a:buSzPct val="100000"/>
              <a:buFont typeface="Calibri" panose="020F0502020204030204" pitchFamily="34" charset="0"/>
              <a:buChar char="□"/>
              <a:defRPr/>
            </a:pPr>
            <a:r>
              <a:rPr lang="el-GR" dirty="0" smtClean="0"/>
              <a:t>Τα παιδιά πρέπει να προστατεύονται από σωματική και ψυχολογική  κακοποίηση, ταπεινωτική συμπεριφορά, κακομεταχείριση ή καθημερινή βία. </a:t>
            </a:r>
          </a:p>
          <a:p>
            <a:pPr marL="452628" indent="-342900" eaLnBrk="1" fontAlgn="auto" hangingPunct="1">
              <a:lnSpc>
                <a:spcPct val="120000"/>
              </a:lnSpc>
              <a:spcAft>
                <a:spcPts val="0"/>
              </a:spcAft>
              <a:buSzPct val="100000"/>
              <a:buFont typeface="Calibri" panose="020F0502020204030204" pitchFamily="34" charset="0"/>
              <a:buChar char="□"/>
              <a:defRPr/>
            </a:pPr>
            <a:r>
              <a:rPr lang="el-GR" dirty="0" smtClean="0"/>
              <a:t>Η μονάδα φιλοξενίας πρέπει να είναι μικρής κλίμακας και να βρίσκεται κοντά στο οικογενειακό τους περιβάλλον.</a:t>
            </a:r>
          </a:p>
          <a:p>
            <a:pPr marL="452628" indent="-342900" eaLnBrk="1" fontAlgn="auto" hangingPunct="1">
              <a:lnSpc>
                <a:spcPct val="120000"/>
              </a:lnSpc>
              <a:spcAft>
                <a:spcPts val="0"/>
              </a:spcAft>
              <a:buSzPct val="100000"/>
              <a:buFont typeface="Calibri" panose="020F0502020204030204" pitchFamily="34" charset="0"/>
              <a:buChar char="□"/>
              <a:defRPr/>
            </a:pPr>
            <a:r>
              <a:rPr lang="el-GR" dirty="0" smtClean="0"/>
              <a:t>Η ψυχοπαιδαγωγική στρατηγική πρέπει να στοχεύει στην ανάπτυξη των παιδιών, διατηρώντας όσο το δυνατόν μεγαλύτερη επαφή με το δίκτυο της κοινοτικής ζωής εκτός ιδρύματος.</a:t>
            </a:r>
            <a:endParaRPr lang="el-GR" dirty="0"/>
          </a:p>
        </p:txBody>
      </p:sp>
      <p:sp>
        <p:nvSpPr>
          <p:cNvPr id="5" name="Τίτλος 1"/>
          <p:cNvSpPr>
            <a:spLocks noGrp="1"/>
          </p:cNvSpPr>
          <p:nvPr>
            <p:ph type="title"/>
          </p:nvPr>
        </p:nvSpPr>
        <p:spPr>
          <a:xfrm>
            <a:off x="612648" y="49560"/>
            <a:ext cx="8153400" cy="1219200"/>
          </a:xfrm>
        </p:spPr>
        <p:txBody>
          <a:bodyPr>
            <a:normAutofit fontScale="90000"/>
          </a:bodyPr>
          <a:lstStyle/>
          <a:p>
            <a:r>
              <a:rPr lang="el-GR" dirty="0"/>
              <a:t>Συμβουλίου της Ευρώπης - 2005 </a:t>
            </a:r>
            <a:r>
              <a:rPr lang="el-GR" dirty="0" smtClean="0"/>
              <a:t/>
            </a:r>
            <a:br>
              <a:rPr lang="el-GR" dirty="0" smtClean="0"/>
            </a:br>
            <a:r>
              <a:rPr lang="el-GR" sz="3100" b="0" dirty="0" smtClean="0"/>
              <a:t>«</a:t>
            </a:r>
            <a:r>
              <a:rPr lang="el-GR" sz="3100" b="0" dirty="0"/>
              <a:t>Σύσταση προς τα κράτη μέλη για τα δικαιώματα των παιδιών σε ιδρύματα» 2</a:t>
            </a:r>
            <a:r>
              <a:rPr lang="el-GR" sz="3100" b="0" dirty="0" smtClean="0"/>
              <a:t>/2</a:t>
            </a:r>
            <a:endParaRPr lang="el-GR" sz="31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6</a:t>
            </a:fld>
            <a:endParaRPr lang="el-GR"/>
          </a:p>
        </p:txBody>
      </p:sp>
    </p:spTree>
    <p:extLst>
      <p:ext uri="{BB962C8B-B14F-4D97-AF65-F5344CB8AC3E}">
        <p14:creationId xmlns:p14="http://schemas.microsoft.com/office/powerpoint/2010/main" val="38290200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2 - Θέση περιεχομένου"/>
          <p:cNvSpPr>
            <a:spLocks noGrp="1"/>
          </p:cNvSpPr>
          <p:nvPr>
            <p:ph sz="quarter" idx="1"/>
          </p:nvPr>
        </p:nvSpPr>
        <p:spPr/>
        <p:txBody>
          <a:bodyPr>
            <a:normAutofit/>
          </a:bodyPr>
          <a:lstStyle/>
          <a:p>
            <a:r>
              <a:rPr lang="el-GR" dirty="0"/>
              <a:t>Καμία από </a:t>
            </a:r>
            <a:r>
              <a:rPr lang="el-GR" dirty="0" smtClean="0"/>
              <a:t>τις παραπάνω συστάσεις </a:t>
            </a:r>
            <a:r>
              <a:rPr lang="el-GR" dirty="0"/>
              <a:t>δεν </a:t>
            </a:r>
            <a:r>
              <a:rPr lang="el-GR" dirty="0" smtClean="0"/>
              <a:t>τηρείται </a:t>
            </a:r>
            <a:r>
              <a:rPr lang="el-GR" dirty="0"/>
              <a:t>στη χώρα </a:t>
            </a:r>
            <a:r>
              <a:rPr lang="el-GR" dirty="0" smtClean="0"/>
              <a:t>μας.</a:t>
            </a:r>
            <a:endParaRPr lang="el-GR" altLang="el-GR" dirty="0" smtClean="0"/>
          </a:p>
          <a:p>
            <a:pPr eaLnBrk="1" hangingPunct="1"/>
            <a:r>
              <a:rPr lang="el-GR" altLang="el-GR" dirty="0" smtClean="0"/>
              <a:t>Το σύστημα φροντίδας των παιδιών με αναπηρίες συνεχίζει να χαρακτηρίζεται από: </a:t>
            </a:r>
          </a:p>
          <a:p>
            <a:pPr marL="541338" indent="-319088" eaLnBrk="1" hangingPunct="1">
              <a:buFont typeface="Wingdings" pitchFamily="2" charset="2"/>
              <a:buChar char="ü"/>
            </a:pPr>
            <a:r>
              <a:rPr lang="el-GR" altLang="el-GR" dirty="0" smtClean="0"/>
              <a:t>Ακραίο ιδρυματισμό, </a:t>
            </a:r>
          </a:p>
          <a:p>
            <a:pPr marL="541338" indent="-319088" eaLnBrk="1" hangingPunct="1">
              <a:buFont typeface="Wingdings" pitchFamily="2" charset="2"/>
              <a:buChar char="ü"/>
            </a:pPr>
            <a:r>
              <a:rPr lang="el-GR" altLang="el-GR" dirty="0" smtClean="0"/>
              <a:t>Κατάργηση κάθε έννοιας ανθρώπινης αξιοπρέπειας, και </a:t>
            </a:r>
          </a:p>
          <a:p>
            <a:pPr marL="541338" indent="-319088" eaLnBrk="1" hangingPunct="1">
              <a:buFont typeface="Wingdings" pitchFamily="2" charset="2"/>
              <a:buChar char="ü"/>
            </a:pPr>
            <a:r>
              <a:rPr lang="el-GR" altLang="el-GR" dirty="0" smtClean="0"/>
              <a:t>Γενικευμένα φαινόμενα παραμέλησης και κακοποίησης.</a:t>
            </a:r>
          </a:p>
        </p:txBody>
      </p:sp>
      <p:sp>
        <p:nvSpPr>
          <p:cNvPr id="2" name="Τίτλος 1"/>
          <p:cNvSpPr>
            <a:spLocks noGrp="1"/>
          </p:cNvSpPr>
          <p:nvPr>
            <p:ph type="title"/>
          </p:nvPr>
        </p:nvSpPr>
        <p:spPr/>
        <p:txBody>
          <a:bodyPr>
            <a:normAutofit/>
          </a:bodyPr>
          <a:lstStyle/>
          <a:p>
            <a:r>
              <a:rPr lang="el-GR" sz="3200" dirty="0" smtClean="0"/>
              <a:t>Η πραγματικότητα στην Ελλάδα</a:t>
            </a:r>
            <a:endParaRPr lang="el-GR" sz="3200"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7</a:t>
            </a:fld>
            <a:endParaRPr lang="el-GR"/>
          </a:p>
        </p:txBody>
      </p:sp>
    </p:spTree>
    <p:extLst>
      <p:ext uri="{BB962C8B-B14F-4D97-AF65-F5344CB8AC3E}">
        <p14:creationId xmlns:p14="http://schemas.microsoft.com/office/powerpoint/2010/main" val="1453342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Το ιδρυματικό σύστημα φροντίδας στην Ελλάδα: Διαχρονική εξέλιξη</a:t>
            </a:r>
            <a:endParaRPr lang="el-GR" dirty="0"/>
          </a:p>
        </p:txBody>
      </p:sp>
      <p:sp>
        <p:nvSpPr>
          <p:cNvPr id="17411" name="2 - Θέση περιεχομένου"/>
          <p:cNvSpPr>
            <a:spLocks noGrp="1"/>
          </p:cNvSpPr>
          <p:nvPr>
            <p:ph sz="quarter" idx="1"/>
          </p:nvPr>
        </p:nvSpPr>
        <p:spPr/>
        <p:txBody>
          <a:bodyPr>
            <a:normAutofit/>
          </a:bodyPr>
          <a:lstStyle/>
          <a:p>
            <a:pPr eaLnBrk="1" hangingPunct="1"/>
            <a:r>
              <a:rPr lang="el-GR" altLang="el-GR" dirty="0" smtClean="0"/>
              <a:t>Στην Ελλάδα, μέχρι και τη δεκαετία του 1980 το σύστημα φροντίδας των ατόμων με ψυχικές, νοητικές ή σωματικές αναπηρίες ήταν αποκλειστικά του τύπου της κλειστής ιδρυματικής περίθαλψης. </a:t>
            </a:r>
          </a:p>
          <a:p>
            <a:pPr eaLnBrk="1" hangingPunct="1"/>
            <a:r>
              <a:rPr lang="el-GR" altLang="el-GR" dirty="0" smtClean="0"/>
              <a:t>Το συγκροτούσαν ιδρύματα, ψυχιατρεία και άσυλα, τα οποία λειτουργούσαν ως χώροι εγκλεισμού και όχι φροντίδας, σε πολύ κακές συνθήκες και με προσωπικό αριθμητικά ανεπαρκές και ανειδίκευτο.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8</a:t>
            </a:fld>
            <a:endParaRPr lang="el-GR"/>
          </a:p>
        </p:txBody>
      </p:sp>
    </p:spTree>
    <p:extLst>
      <p:ext uri="{BB962C8B-B14F-4D97-AF65-F5344CB8AC3E}">
        <p14:creationId xmlns:p14="http://schemas.microsoft.com/office/powerpoint/2010/main" val="158509471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plate new">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xo-opistho_simeiomata">
  <a:themeElements>
    <a:clrScheme name="Προσαρμοσμένο 2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new</Template>
  <TotalTime>67</TotalTime>
  <Words>3792</Words>
  <Application>Microsoft Office PowerPoint</Application>
  <PresentationFormat>Προβολή στην οθόνη (4:3)</PresentationFormat>
  <Paragraphs>288</Paragraphs>
  <Slides>54</Slides>
  <Notes>8</Notes>
  <HiddenSlides>0</HiddenSlides>
  <MMClips>0</MMClips>
  <ScaleCrop>false</ScaleCrop>
  <HeadingPairs>
    <vt:vector size="4" baseType="variant">
      <vt:variant>
        <vt:lpstr>Θέμα</vt:lpstr>
      </vt:variant>
      <vt:variant>
        <vt:i4>3</vt:i4>
      </vt:variant>
      <vt:variant>
        <vt:lpstr>Τίτλοι διαφανειών</vt:lpstr>
      </vt:variant>
      <vt:variant>
        <vt:i4>54</vt:i4>
      </vt:variant>
    </vt:vector>
  </HeadingPairs>
  <TitlesOfParts>
    <vt:vector size="57" baseType="lpstr">
      <vt:lpstr>template new</vt:lpstr>
      <vt:lpstr>exo-opistho_simeiomata</vt:lpstr>
      <vt:lpstr>OC_template_updated</vt:lpstr>
      <vt:lpstr>Κοινωνική Εργασία με Παιδιά και Εφήβους</vt:lpstr>
      <vt:lpstr>Ιδρυματισμός</vt:lpstr>
      <vt:lpstr>Επιπτώσεις του ιδρυματισμού</vt:lpstr>
      <vt:lpstr>Από-ιδρυματισμός και κοινοτική φροντίδα 1/2</vt:lpstr>
      <vt:lpstr>Από-ιδρυματισμός και κοινοτική φροντίδα 2/2</vt:lpstr>
      <vt:lpstr>Συμβουλίου της Ευρώπης - 2005  «Σύσταση προς τα κράτη μέλη για τα δικαιώματα των παιδιών σε ιδρύματα» 1/2</vt:lpstr>
      <vt:lpstr>Συμβουλίου της Ευρώπης - 2005  «Σύσταση προς τα κράτη μέλη για τα δικαιώματα των παιδιών σε ιδρύματα» 2/2</vt:lpstr>
      <vt:lpstr>Η πραγματικότητα στην Ελλάδα</vt:lpstr>
      <vt:lpstr>Το ιδρυματικό σύστημα φροντίδας στην Ελλάδα: Διαχρονική εξέλιξη</vt:lpstr>
      <vt:lpstr>Ψυχιατρική μεταρρύθμιση 1/2</vt:lpstr>
      <vt:lpstr>Ψυχιατρική μεταρρύθμιση 2/2</vt:lpstr>
      <vt:lpstr>Η συνέχιση του ιδρυματισμού ατόμων με πολλαπλές αναπηρίες</vt:lpstr>
      <vt:lpstr>Το ιδρυματικό σύστημα φροντίδας</vt:lpstr>
      <vt:lpstr>Το ιδρυματικό σύστημα στην Ελλάδα  για άτομα με αναπηρίες 1/2</vt:lpstr>
      <vt:lpstr>Το ιδρυματικό σύστημα στην Ελλάδα  για άτομα με αναπηρίες 2/2</vt:lpstr>
      <vt:lpstr>Οι συνθήκες ζωής στα ιδρύματα 1/8</vt:lpstr>
      <vt:lpstr>Οι συνθήκες ζωής στα ιδρύματα 2/8</vt:lpstr>
      <vt:lpstr>Οι συνθήκες ζωής στα ιδρύματα 3/8</vt:lpstr>
      <vt:lpstr>Οι συνθήκες ζωής στα ιδρύματα 4/8</vt:lpstr>
      <vt:lpstr>Οι συνθήκες ζωής στα ιδρύματα 5/8</vt:lpstr>
      <vt:lpstr>Οι συνθήκες ζωής στα ιδρύματα 6/8</vt:lpstr>
      <vt:lpstr>Οι συνθήκες ζωής στα ιδρύματα 7/8</vt:lpstr>
      <vt:lpstr>Οι συνθήκες ζωής στα ιδρύματα 8/8</vt:lpstr>
      <vt:lpstr>Η καθημερινή ζωή των παιδιών με  αναπηρίες στα ιδρύματα </vt:lpstr>
      <vt:lpstr>Η καθημερινή ζωή του  Νίκου στο ίδρυμα 1/6</vt:lpstr>
      <vt:lpstr>Η καθημερινή ζωή του  Νίκου στο ίδρυμα 2/6</vt:lpstr>
      <vt:lpstr>Η καθημερινή ζωή του  Νίκου στο ίδρυμα 3/6</vt:lpstr>
      <vt:lpstr>Η καθημερινή ζωή του  Νίκου στο ίδρυμα 4/6</vt:lpstr>
      <vt:lpstr>Η καθημερινή ζωή του  Νίκου στο ίδρυμα 5/6</vt:lpstr>
      <vt:lpstr>Η καθημερινή ζωή του  Νίκου στο ίδρυμα 6/6</vt:lpstr>
      <vt:lpstr>Η καθημερινή ζωή των παιδιών με  αναπηρίες στα ιδρύματα 1/2</vt:lpstr>
      <vt:lpstr>Η καθημερινή ζωή των παιδιών με  αναπηρίες στα ιδρύματα 2/2</vt:lpstr>
      <vt:lpstr>Ιδρυματικές πρακτικές του προσωπικού 1/2</vt:lpstr>
      <vt:lpstr>Ιδρυματικές πρακτικές του προσωπικού 2/2</vt:lpstr>
      <vt:lpstr>Η ιδρυματική παραμέληση και η  κακοποίηση των παιδιών</vt:lpstr>
      <vt:lpstr>Περιβαλλοντικοί παράγοντες ιδρυματικής παραμέλησης και κακοποίησης</vt:lpstr>
      <vt:lpstr>Ψυχοκοινωνικοί παράγοντες ιδρυματικής παραμέλησης και κακοποίησης 1/2</vt:lpstr>
      <vt:lpstr>Ψυχοκοινωνικοί παράγοντες ιδρυματικής παραμέλησης και κακοποίησης 2/2</vt:lpstr>
      <vt:lpstr>Χαρακτηριστικά των οργανισμών ιδρυματικής παραμέλησης και κακοποίησης 1/2</vt:lpstr>
      <vt:lpstr>Χαρακτηριστικά των οργανισμών ιδρυματικής παραμέλησης και κακοποίησης 2/2</vt:lpstr>
      <vt:lpstr>Μορφές απομόνωσης  των ιδρυμάτων 1/2</vt:lpstr>
      <vt:lpstr>Μορφές απομόνωσης  των ιδρυμάτων 2/2</vt:lpstr>
      <vt:lpstr>Συμπεράσματα 1/2 </vt:lpstr>
      <vt:lpstr>Συμπεράσματα 2/2 </vt:lpstr>
      <vt:lpstr>Προτάσεις 1/3</vt:lpstr>
      <vt:lpstr>Προτάσεις 2/3</vt:lpstr>
      <vt:lpstr>Προτάσεις 3/3</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Κοινωνική Εργασία με Παιδιά και Εφήβους</dc:title>
  <dc:creator>opencourses@teiath.gr</dc:creator>
  <cp:lastModifiedBy>fkaram2</cp:lastModifiedBy>
  <cp:revision>12</cp:revision>
  <dcterms:created xsi:type="dcterms:W3CDTF">2015-04-27T12:53:27Z</dcterms:created>
  <dcterms:modified xsi:type="dcterms:W3CDTF">2015-08-07T07:18:39Z</dcterms:modified>
</cp:coreProperties>
</file>