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4" r:id="rId3"/>
    <p:sldMasterId id="2147483725" r:id="rId4"/>
  </p:sldMasterIdLst>
  <p:notesMasterIdLst>
    <p:notesMasterId r:id="rId39"/>
  </p:notesMasterIdLst>
  <p:handoutMasterIdLst>
    <p:handoutMasterId r:id="rId40"/>
  </p:handoutMasterIdLst>
  <p:sldIdLst>
    <p:sldId id="25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9" r:id="rId32"/>
    <p:sldId id="262" r:id="rId33"/>
    <p:sldId id="269" r:id="rId34"/>
    <p:sldId id="297" r:id="rId35"/>
    <p:sldId id="298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1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79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08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543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5375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44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027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072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8107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827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754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dirty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2918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4223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3126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C69-F127-4E0A-B5BA-8E15EBCF7F9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4294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ClipArt 3"/>
          <p:cNvSpPr>
            <a:spLocks noGrp="1"/>
          </p:cNvSpPr>
          <p:nvPr>
            <p:ph type="clipArt"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E2F3F-F837-48C9-93E6-F842AC59F008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529330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7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9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0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9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3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8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1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6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8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0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6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5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0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3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08420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3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170865"/>
            <a:ext cx="9144000" cy="1754079"/>
          </a:xfrm>
        </p:spPr>
        <p:txBody>
          <a:bodyPr>
            <a:no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στη Φυσικοθεραπεία Μυοσκελετικών Κακώσεων και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296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Εισαγωγή - Γενικές Αρχές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0040" y="3805072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MSc, PhD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932040" y="378904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Σοφία Στάση, 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ΦΘ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Εργαστηριακή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Αρχές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[1/6]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3312368"/>
          </a:xfrm>
        </p:spPr>
        <p:txBody>
          <a:bodyPr/>
          <a:lstStyle/>
          <a:p>
            <a:pPr marL="355600" indent="-355600"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Η </a:t>
            </a:r>
            <a:r>
              <a:rPr lang="el-GR" b="1" dirty="0" smtClean="0"/>
              <a:t>Αναπνευστική Φυσικοθεραπεία </a:t>
            </a:r>
            <a:r>
              <a:rPr lang="el-GR" dirty="0" smtClean="0"/>
              <a:t>αποτελεί αναπόσπαστο μέρος της μετεγχειρητικής αντιμετώπισης. Εφαρμόζονται τεχνικές: </a:t>
            </a:r>
          </a:p>
          <a:p>
            <a:pPr marL="627063" indent="-271463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Εκμάθησης </a:t>
            </a:r>
            <a:r>
              <a:rPr lang="el-GR" dirty="0" smtClean="0"/>
              <a:t>διαφραγματικής αναπνοής, </a:t>
            </a:r>
          </a:p>
          <a:p>
            <a:pPr marL="627063" indent="-271463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Διδασκαλίας εκπνοής και βήχα,  </a:t>
            </a:r>
          </a:p>
          <a:p>
            <a:pPr marL="627063" indent="-271463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Παροχέτευσης εκκρίσεων, </a:t>
            </a:r>
          </a:p>
          <a:p>
            <a:pPr marL="627063" indent="-271463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Συντονισμού ασκήσεων άνω άκρων – αναπνοής.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7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Αρχές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[2/6]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/>
          <a:lstStyle/>
          <a:p>
            <a:pPr marL="355600" indent="-355600"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Σε όλη τη διάρκεια της φυσικοθεραπευτικής συνεδρίας θα πρέπει να εξασφαλίζεται η σωστή τοποθέτηση του ασθενούς στο κρεβάτι για την ορθή εκτέλεση των ασκήσεων.</a:t>
            </a:r>
          </a:p>
          <a:p>
            <a:pPr marL="355600" indent="-355600"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Το πρόγραμμα κινησιοθεραπείας ιεραρχείται: </a:t>
            </a:r>
          </a:p>
          <a:p>
            <a:pPr marL="627063" indent="-271463">
              <a:lnSpc>
                <a:spcPct val="10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ξεκινά με βασικές ασκήσεις - δραστηριότητες του κορμού (ενδυνάμωση ραχιαίων μυών, τροποποιημένες κατά περίπτωση ασκήσεις κοιλιακών, ασκήσεις μυών λεκάνης, επανεκπαίδευση οσφυοπυελικού ρυθμού), </a:t>
            </a:r>
          </a:p>
          <a:p>
            <a:pPr marL="627063" indent="-271463">
              <a:lnSpc>
                <a:spcPct val="10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συνεχίζει με την υγιή πλευρά και τις παρακείμενες με την χειρουργημένη περιοχή αρθρώσεις, </a:t>
            </a:r>
          </a:p>
          <a:p>
            <a:pPr marL="627063" indent="-271463">
              <a:lnSpc>
                <a:spcPct val="10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καταλήγει στο σχεδιασμό ασκήσεων τροχιάς και δύναμης της πάσχουσας περιοχής.</a:t>
            </a:r>
          </a:p>
          <a:p>
            <a:pPr marL="355600" indent="-355600">
              <a:lnSpc>
                <a:spcPct val="105000"/>
              </a:lnSpc>
              <a:spcBef>
                <a:spcPts val="600"/>
              </a:spcBef>
              <a:buSzPct val="100000"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Αρχές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[3/6]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84576"/>
          </a:xfrm>
        </p:spPr>
        <p:txBody>
          <a:bodyPr/>
          <a:lstStyle/>
          <a:p>
            <a:pPr marL="355600" indent="-355600"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b="1" dirty="0" smtClean="0"/>
              <a:t>Κινησιοθεραπεία Χειρουργημένου Μέλους</a:t>
            </a:r>
            <a:r>
              <a:rPr lang="el-GR" dirty="0" smtClean="0"/>
              <a:t>:</a:t>
            </a:r>
          </a:p>
          <a:p>
            <a:pPr marL="627063" indent="-271463">
              <a:lnSpc>
                <a:spcPct val="10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/>
              <a:t>Π</a:t>
            </a:r>
            <a:r>
              <a:rPr lang="el-GR" dirty="0" smtClean="0"/>
              <a:t>ραγματοποιείται από την απώτερη προς την εγγύτερη, </a:t>
            </a:r>
            <a:r>
              <a:rPr lang="el-GR" dirty="0"/>
              <a:t>σε σχέση με την χειρουργική </a:t>
            </a:r>
            <a:r>
              <a:rPr lang="el-GR" dirty="0" smtClean="0"/>
              <a:t>επέμβαση, άρθρωση. </a:t>
            </a:r>
          </a:p>
          <a:p>
            <a:pPr marL="627063" indent="-271463">
              <a:lnSpc>
                <a:spcPct val="10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Σε περίπτωση που ο ασθενής έχει υποβληθεί σε χειρουργική επέμβαση στην περιοχή του ισχίου, η κινησιοθεραπεία ξεκινά με κινητοποίηση της περιοχής του άκρου πόδα, στη συνέχεια της ποδοκνημικής, της περιοχής του γόνατος και τελευταία κινητοποιείται η περιοχή του ισχίου.</a:t>
            </a:r>
          </a:p>
          <a:p>
            <a:pPr marL="627063" indent="-271463">
              <a:lnSpc>
                <a:spcPct val="105000"/>
              </a:lnSpc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Εάν ο ασθενής έχει υποβληθεί σε χειρουργική επέμβαση στην περιοχή του γόνατος, η κινησιοθεραπεία ξεκινά με κινητοποίηση της περιοχής του άκρου πόδα, στη συνέχεια της ποδοκνημικής, της περιοχής του ισχίου και τελευταία κινητοποιείται η περιοχή του γόνατος.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4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Αρχές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[4/6]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248472"/>
          </a:xfrm>
        </p:spPr>
        <p:txBody>
          <a:bodyPr/>
          <a:lstStyle/>
          <a:p>
            <a:pPr marL="355600" lvl="0" indent="0">
              <a:lnSpc>
                <a:spcPct val="105000"/>
              </a:lnSpc>
              <a:spcBef>
                <a:spcPts val="600"/>
              </a:spcBef>
              <a:buSzPct val="100000"/>
              <a:buNone/>
            </a:pPr>
            <a:r>
              <a:rPr lang="el-GR" b="1" dirty="0">
                <a:solidFill>
                  <a:srgbClr val="DADADA">
                    <a:lumMod val="10000"/>
                  </a:srgbClr>
                </a:solidFill>
              </a:rPr>
              <a:t>Παρατήρηση: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 Θα πρέπει οπωσδήποτε να εκτελούνται 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δυναμικές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ασκήσεις αντλίας των κάτω άκρων (διαδοχικές ασκήσεις αντίστασης ικανής διάρκειας στη ραχιαία και κυρίως πελματιαία κάμψη</a:t>
            </a:r>
            <a:r>
              <a:rPr lang="el-GR" dirty="0" smtClean="0">
                <a:solidFill>
                  <a:srgbClr val="DADADA">
                    <a:lumMod val="10000"/>
                  </a:srgbClr>
                </a:solidFill>
              </a:rPr>
              <a:t>), για την αποφυγή και πρόληψη αγγειακών επιπλοκών, όπως η εν τω βάθει φλεβοθρόμβωση.</a:t>
            </a:r>
          </a:p>
          <a:p>
            <a:pPr marL="355600" lvl="0" indent="-355600">
              <a:lnSpc>
                <a:spcPct val="105000"/>
              </a:lnSpc>
              <a:spcBef>
                <a:spcPts val="600"/>
              </a:spcBef>
              <a:buSzPct val="100000"/>
            </a:pPr>
            <a:endParaRPr lang="el-GR" sz="1000" dirty="0">
              <a:solidFill>
                <a:srgbClr val="DADADA">
                  <a:lumMod val="10000"/>
                </a:srgbClr>
              </a:solidFill>
            </a:endParaRPr>
          </a:p>
          <a:p>
            <a:pPr marL="355600" indent="-355600"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Επιπρόσθετα, και κατά την κρίση του φυσικοθεραπευτή σχετικά με το βαθμό δυσκολίας εκτέλεσης του προγράμματος, πραγματοποιούνται: </a:t>
            </a:r>
          </a:p>
          <a:p>
            <a:pPr marL="627063" indent="-271463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Ασκήσεις ισορροπίας από ημικαθιστή ή ημιεδραία θέση στο κρεβάτι. </a:t>
            </a:r>
          </a:p>
          <a:p>
            <a:pPr marL="627063" indent="-271463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Ενεργητική κινητοποίηση του μη-χειρουργημένου μέλους. </a:t>
            </a:r>
          </a:p>
          <a:p>
            <a:pPr marL="544513" indent="-188913">
              <a:lnSpc>
                <a:spcPct val="105000"/>
              </a:lnSpc>
              <a:spcBef>
                <a:spcPts val="600"/>
              </a:spcBef>
              <a:buNone/>
            </a:pPr>
            <a:endParaRPr lang="el-GR" sz="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24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Αρχές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[5/6]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24536"/>
          </a:xfrm>
        </p:spPr>
        <p:txBody>
          <a:bodyPr/>
          <a:lstStyle/>
          <a:p>
            <a:pPr marL="355600" lvl="0" indent="-355600"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>
                <a:solidFill>
                  <a:srgbClr val="000000"/>
                </a:solidFill>
                <a:cs typeface="Tahoma" pitchFamily="34" charset="0"/>
              </a:rPr>
              <a:t>Ο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συνεχής έλεγχος </a:t>
            </a:r>
            <a:r>
              <a:rPr lang="el-GR" dirty="0">
                <a:solidFill>
                  <a:srgbClr val="000000"/>
                </a:solidFill>
                <a:cs typeface="Tahoma" pitchFamily="34" charset="0"/>
              </a:rPr>
              <a:t>της αισθητικότητας του μέλους θεωρείται απαραίτητος, τουλάχιστον μέχρι να υποχωρήσουν η μετεγχειρητική φλεγμονή και το οίδημα.</a:t>
            </a:r>
          </a:p>
          <a:p>
            <a:pPr marL="355600" indent="-355600"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Η τελική λειτουργική επανεκπαίδευση του χειρουργημένου μέλους θα πρέπει να περιλαμβάνει ασκήσεις ανοικτής και κλειστής κινηματικής αλυσίδας.</a:t>
            </a:r>
            <a:r>
              <a:rPr lang="el-GR" dirty="0">
                <a:solidFill>
                  <a:srgbClr val="000000"/>
                </a:solidFill>
                <a:cs typeface="Tahoma" pitchFamily="34" charset="0"/>
              </a:rPr>
              <a:t> </a:t>
            </a:r>
            <a:endParaRPr lang="el-GR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355600" indent="-355600">
              <a:lnSpc>
                <a:spcPct val="105000"/>
              </a:lnSpc>
              <a:spcBef>
                <a:spcPts val="1200"/>
              </a:spcBef>
              <a:buSzPct val="100000"/>
            </a:pP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Ανάλογα </a:t>
            </a:r>
            <a:r>
              <a:rPr lang="el-GR" dirty="0">
                <a:solidFill>
                  <a:srgbClr val="000000"/>
                </a:solidFill>
                <a:cs typeface="Tahoma" pitchFamily="34" charset="0"/>
              </a:rPr>
              <a:t>με την πρόοδο του ασθενή, στο πρόγραμμα ενσωματώνονται προοδευτικά και ασκήσεις επανεκπαίδευσης της ιδιοδεκτικότητας και προαγωγής της νευρομυϊκής </a:t>
            </a:r>
            <a:r>
              <a:rPr lang="el-GR" dirty="0" smtClean="0">
                <a:solidFill>
                  <a:srgbClr val="000000"/>
                </a:solidFill>
                <a:cs typeface="Tahoma" pitchFamily="34" charset="0"/>
              </a:rPr>
              <a:t>συναρμογής</a:t>
            </a:r>
            <a:r>
              <a:rPr lang="en-US" dirty="0" smtClean="0">
                <a:solidFill>
                  <a:srgbClr val="000000"/>
                </a:solidFill>
                <a:cs typeface="Tahoma" pitchFamily="34" charset="0"/>
              </a:rPr>
              <a:t>.</a:t>
            </a:r>
            <a:r>
              <a:rPr lang="el-GR" dirty="0" smtClean="0"/>
              <a:t> </a:t>
            </a:r>
          </a:p>
          <a:p>
            <a:pPr marL="544513" indent="-188913">
              <a:lnSpc>
                <a:spcPct val="105000"/>
              </a:lnSpc>
              <a:spcBef>
                <a:spcPts val="1200"/>
              </a:spcBef>
              <a:buNone/>
            </a:pPr>
            <a:endParaRPr lang="el-GR" sz="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6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Αρχές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[6/6]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040560"/>
          </a:xfrm>
        </p:spPr>
        <p:txBody>
          <a:bodyPr/>
          <a:lstStyle/>
          <a:p>
            <a:pPr marL="271463" lvl="0" indent="-271463">
              <a:buSzPct val="100000"/>
            </a:pPr>
            <a:r>
              <a:rPr lang="el-GR" dirty="0" smtClean="0"/>
              <a:t>Τα </a:t>
            </a:r>
            <a:r>
              <a:rPr lang="el-GR" b="1" dirty="0" smtClean="0"/>
              <a:t>Φυσικά Μέσα και η Ηλεκτροθεραπεία </a:t>
            </a:r>
            <a:r>
              <a:rPr lang="el-GR" dirty="0" smtClean="0"/>
              <a:t>αποτελούν αναπόσπαστο μέρος της φυσικοθεραπευτικής αποκατάστασης:</a:t>
            </a:r>
          </a:p>
          <a:p>
            <a:pPr marL="541338" lvl="0" indent="-269875">
              <a:buSzPct val="100000"/>
              <a:buFont typeface="Wingdings" pitchFamily="2" charset="2"/>
              <a:buChar char="§"/>
            </a:pPr>
            <a:r>
              <a:rPr lang="el-GR" dirty="0" smtClean="0"/>
              <a:t>Για την αντιμετώπιση του πόνου προτείνεται, σε όλη τη διάρκεια της αποκατάστασης, η εφαρμογή διαδερμικού ηλεκτρικού νευρικού ερεθισμού (</a:t>
            </a:r>
            <a:r>
              <a:rPr lang="en-US" dirty="0" smtClean="0"/>
              <a:t>TENS</a:t>
            </a:r>
            <a:r>
              <a:rPr lang="el-GR" dirty="0" smtClean="0"/>
              <a:t>),</a:t>
            </a:r>
          </a:p>
          <a:p>
            <a:pPr marL="541338" lvl="0" indent="-269875">
              <a:buSzPct val="100000"/>
              <a:buFont typeface="Wingdings" pitchFamily="2" charset="2"/>
              <a:buChar char="§"/>
            </a:pPr>
            <a:r>
              <a:rPr lang="el-GR" dirty="0" smtClean="0"/>
              <a:t>Κατά την περίοδο της μέγιστης προστασίας, η συχνή εφαρμογή ψυχρών επιθεμάτων, τόσο κατά τη διάρκεια της ημέρας όσο και μετά τ</a:t>
            </a:r>
            <a:r>
              <a:rPr lang="en-US" dirty="0" smtClean="0"/>
              <a:t>o</a:t>
            </a:r>
            <a:r>
              <a:rPr lang="el-GR" dirty="0" smtClean="0"/>
              <a:t> πρόγραμμα των ασκήσεων, συμβάλει στην ελάττωση του οιδήματος και στη μείωση του πόνου. </a:t>
            </a:r>
          </a:p>
          <a:p>
            <a:pPr marL="541338" lvl="0" indent="-269875">
              <a:buSzPct val="100000"/>
              <a:buFont typeface="Wingdings" pitchFamily="2" charset="2"/>
              <a:buChar char="§"/>
            </a:pPr>
            <a:r>
              <a:rPr lang="el-GR" dirty="0" smtClean="0"/>
              <a:t>Αργότερα, πριν από την κινησιοθεραπεία, συνίσταται η χρήση θερμών επιθεμάτων με σκοπό τη μυϊκή χαλάρωση, την ελάττωση της σκληρότητας και της αντίστασης που προβάλλουν οι κολλαγόνοι ιστοί των θυλακοσυνδεσμικών στοιχείων, και τη διευκόλυνση της κινητοποίησης του μέλους.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8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Έγερση - Ορθοστάτηση - Βάδιση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[1/2]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856984" cy="5544616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Ειδικότερα, σε περιπτώσεις ασθενών οι οποίοι έχουν υποβληθεί σε χειρουργικές επεμβάσεις που αφορούν στα κάτω άκρα, θα πρέπει να σημειωθούν τα ακόλουθα:</a:t>
            </a:r>
          </a:p>
          <a:p>
            <a:pPr marL="544513" indent="-188913">
              <a:buSzPct val="100000"/>
              <a:buFont typeface="Wingdings" pitchFamily="2" charset="2"/>
              <a:buChar char="§"/>
            </a:pPr>
            <a:r>
              <a:rPr lang="el-GR" dirty="0" smtClean="0"/>
              <a:t>Η εφαρμογή ελαστικής περίδεσης ή ελαστικών αντιθρομβοτικών καλτσών θεωρείται απόλυτα απαραίτητη ενέργεια πριν την έγερση, την ορθοστάτηση και τη βάδιση του ασθενούς.</a:t>
            </a:r>
          </a:p>
          <a:p>
            <a:pPr marL="544513" indent="-188913">
              <a:buSzPct val="100000"/>
              <a:buFont typeface="Wingdings" pitchFamily="2" charset="2"/>
              <a:buChar char="§"/>
            </a:pPr>
            <a:r>
              <a:rPr lang="el-GR" dirty="0" smtClean="0"/>
              <a:t>Η ορθοστάτηση πραγματοποιείται τη 2</a:t>
            </a:r>
            <a:r>
              <a:rPr lang="el-GR" baseline="30000" dirty="0" smtClean="0"/>
              <a:t>η</a:t>
            </a:r>
            <a:r>
              <a:rPr lang="el-GR" dirty="0" smtClean="0"/>
              <a:t> με 3</a:t>
            </a:r>
            <a:r>
              <a:rPr lang="el-GR" baseline="30000" dirty="0" smtClean="0"/>
              <a:t>η</a:t>
            </a:r>
            <a:r>
              <a:rPr lang="el-GR" dirty="0" smtClean="0"/>
              <a:t> ημέρα.</a:t>
            </a:r>
          </a:p>
          <a:p>
            <a:pPr marL="544513" indent="-188913">
              <a:buSzPct val="100000"/>
              <a:buFont typeface="Wingdings" pitchFamily="2" charset="2"/>
              <a:buChar char="§"/>
            </a:pPr>
            <a:r>
              <a:rPr lang="el-GR" dirty="0" smtClean="0"/>
              <a:t>Η έναρξη και η πρόοδος της φόρτισης κατά τη βάδιση εξαρτάται από τη χειρουργική τεχνική και από το είδος των υλικών που  χρησιμοποιήθηκαν. Αρχικά, η βάδιση πραγματοποιείται με χρήση βοηθήματος βάδισης τύπου «Π».  </a:t>
            </a:r>
          </a:p>
          <a:p>
            <a:pPr marL="544513" indent="-188913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Διδάσκεται ο σωστός τρόπος βάδισης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l-GR" dirty="0" smtClean="0">
                <a:solidFill>
                  <a:srgbClr val="000000"/>
                </a:solidFill>
              </a:rPr>
              <a:t>σύμφωνα με το πρότυπο τριών χρόνων: «Π» -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χειρουργημένο άκρο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υγιές άκρο.</a:t>
            </a:r>
            <a:endParaRPr lang="el-GR" dirty="0" smtClean="0"/>
          </a:p>
          <a:p>
            <a:pPr marL="544513" indent="-188913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Διδάσκεται ο σωστός τρόπος καθίσματος.</a:t>
            </a:r>
          </a:p>
          <a:p>
            <a:pPr marL="544513" indent="-188913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Διδάσκεται ο σωστός τρόπος έγερσης από το κάθισμα.</a:t>
            </a:r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09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Έγερση - Ορθοστάτηση - Βάδιση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[2/2]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12568"/>
          </a:xfrm>
        </p:spPr>
        <p:txBody>
          <a:bodyPr/>
          <a:lstStyle/>
          <a:p>
            <a:pPr marL="271463" indent="-271463">
              <a:buSzPct val="100000"/>
              <a:buFont typeface="Wingdings" pitchFamily="2" charset="2"/>
              <a:buChar char="§"/>
            </a:pPr>
            <a:r>
              <a:rPr lang="el-GR" dirty="0" smtClean="0"/>
              <a:t>Ανάλογα με την πρόοδο στη φόρτισης του σκέλους, ο ασθενής εκπαιδεύεται να βαδίζει με τη χρήση βακτηρίας αγκώνα. Το βοήθημα τοποθετείται αντίπλευρα του χειρουργημένου μέλους. </a:t>
            </a:r>
          </a:p>
          <a:p>
            <a:pPr marL="271463" indent="-271463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Όταν θα πραγματοποιηθεί η διδασκαλία «ανόδου – καθόδου  κλίμακας», συνιστάται ο ασθενής να εκπαιδεύεται έτσι ώστε: </a:t>
            </a:r>
          </a:p>
          <a:p>
            <a:pPr marL="627063" indent="-271463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l-GR" dirty="0" smtClean="0"/>
              <a:t>Κατά την άνοδο, προηγείται το υγιές, ακολουθεί το πάσχον μέλος και έπεται το βοηθητικό μέσο βάδισης.  </a:t>
            </a:r>
          </a:p>
          <a:p>
            <a:pPr marL="627063" indent="-271463">
              <a:spcBef>
                <a:spcPts val="600"/>
              </a:spcBef>
              <a:buSzPct val="100000"/>
              <a:buFont typeface="Arial" pitchFamily="34" charset="0"/>
              <a:buChar char="•"/>
            </a:pPr>
            <a:r>
              <a:rPr lang="el-GR" dirty="0" smtClean="0"/>
              <a:t>Στην κάθοδο, πρώτα τοποθετείται το βοηθητικό μέσο βάδισης στο επόμενο σκαλοπάτι, ακολουθεί το πάσχον και έπεται το υγιές μέλος.</a:t>
            </a:r>
          </a:p>
          <a:p>
            <a:pPr marL="271463" indent="-271463">
              <a:spcBef>
                <a:spcPts val="600"/>
              </a:spcBef>
              <a:buSzPct val="100000"/>
            </a:pPr>
            <a:r>
              <a:rPr lang="el-GR" b="1" dirty="0" smtClean="0"/>
              <a:t>Βασική Αρχή κατά τη Βάδιση:</a:t>
            </a:r>
            <a:r>
              <a:rPr lang="el-GR" dirty="0" smtClean="0"/>
              <a:t> Το πάσχον - χειρουργημένο μέλος δεν φορτίζεται ποτέ μόνο του αλλά υποστηρίζεται πάντα από το βοηθητικό μέσο που έχει επιλεγεί.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31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Εργονομικές Παρεμβάσεις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79032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</a:pPr>
            <a:r>
              <a:rPr lang="el-GR" dirty="0" smtClean="0"/>
              <a:t>Τέλος, συχνά ο Φυσικοθεραπευτής </a:t>
            </a:r>
            <a:r>
              <a:rPr lang="el-GR" dirty="0" smtClean="0">
                <a:solidFill>
                  <a:srgbClr val="000000"/>
                </a:solidFill>
              </a:rPr>
              <a:t>σχεδιάζει</a:t>
            </a:r>
            <a:r>
              <a:rPr lang="el-GR" dirty="0" smtClean="0"/>
              <a:t> τις κατάλληλες εργονομικές παρεμβάσεις οι οποίες εξασφαλίζουν την καλύτερη αυτοεξυπηρέτηση σε καθημερινές δραστηριότητες και τη βελτίωση της ποιότητας ζωής του ασθενούς.</a:t>
            </a:r>
          </a:p>
          <a:p>
            <a:pPr>
              <a:spcBef>
                <a:spcPts val="600"/>
              </a:spcBef>
              <a:buSzPct val="100000"/>
            </a:pPr>
            <a:r>
              <a:rPr lang="el-GR" dirty="0" smtClean="0"/>
              <a:t>Στις συνήθεις εργονομικές παρεμβάσεις περιλαμβάνονται: </a:t>
            </a:r>
            <a:endParaRPr lang="en-US" dirty="0" smtClean="0"/>
          </a:p>
          <a:p>
            <a:pPr marL="541338" indent="-185738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ανύψωση της κλίνης, ώστε να διευκολύνεται η έγερση και η κατάκλιση,   </a:t>
            </a:r>
          </a:p>
          <a:p>
            <a:pPr marL="541338" indent="-185738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χρήση ψηλών και ευρύχωρων καθισμάτων με βραχίονες,   </a:t>
            </a:r>
          </a:p>
          <a:p>
            <a:pPr marL="541338" indent="-185738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τοποθέτηση βοηθήματος για την ανύψωση της θέσης τουαλέτας,</a:t>
            </a:r>
          </a:p>
          <a:p>
            <a:pPr marL="541338" indent="-185738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Βοήθημα στήριξης για το λουτρό και τη μπανιέρα, </a:t>
            </a:r>
          </a:p>
          <a:p>
            <a:pPr marL="541338" indent="-185738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Προσαρμογή των βοηθημάτων στήριξης και αυτοεξυπηρέτησης σε όλο το σπίτι,</a:t>
            </a:r>
            <a:endParaRPr lang="en-US" dirty="0" smtClean="0"/>
          </a:p>
          <a:p>
            <a:pPr marL="541338" indent="-185738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Χρήση βοηθημάτων κάλτσας - παπουτσιού. 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94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424936" cy="2160240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el-G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Μετεγχειρητική Φυσικοθεραπευτική Αποκατάσταση</a:t>
            </a:r>
            <a: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Σταδιοποίηση του Προγράμματος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31088" y="6337126"/>
            <a:ext cx="47741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effectLst/>
              </a:rPr>
              <a:pPr>
                <a:defRPr/>
              </a:pPr>
              <a:t>18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97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41176" y="188639"/>
            <a:ext cx="8579296" cy="109053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Φυσικοθεραπευτική Αποκατάσταση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Μυοσκελετικών Κακώσεων και Παθήσεων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[1/3]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96544"/>
          </a:xfrm>
        </p:spPr>
        <p:txBody>
          <a:bodyPr/>
          <a:lstStyle/>
          <a:p>
            <a:pPr marL="271463" indent="-271463">
              <a:buSzPct val="100000"/>
            </a:pPr>
            <a:r>
              <a:rPr lang="en-US" dirty="0" smtClean="0"/>
              <a:t>H </a:t>
            </a:r>
            <a:r>
              <a:rPr lang="el-GR" dirty="0" smtClean="0">
                <a:solidFill>
                  <a:srgbClr val="000000"/>
                </a:solidFill>
              </a:rPr>
              <a:t>Φυσικοθεραπεία αποτελεί αναπόσπαστο κομμάτι της ολιστικής θεραπευτικής προσέγγισης των μυοσκελετικών κακώσεων και παθήσεων, είτε αυτές αντιμετωπίζονται συντηρητικά είτε χειρουργικά.</a:t>
            </a:r>
          </a:p>
          <a:p>
            <a:pPr marL="271463" indent="-271463"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Η φυσικοθεραπευτική παρέμβαση, μετά από μία ορθοπαιδική χειρουργική επέμβαση, στοχεύει στην πλήρη λειτουργική αποκατάσταση του ασθενούς.</a:t>
            </a:r>
          </a:p>
          <a:p>
            <a:pPr marL="271463" indent="-271463"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Η φυσικοθεραπευτική αποκατάσταση που θα εφαρμοστεί, σε κάθε μυοσκελετική κάκωση ή πάθηση η οποία αντιμετωπίζεται χειρουργικά, διέπεται από ορισμένες γενικές αρχές.</a:t>
            </a:r>
          </a:p>
          <a:p>
            <a:pPr marL="271463" indent="-271463"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Αυτές οι γενικές αρχές καθορίζουν τον σχεδιασμό της παρέμβασης η οποία εξατομικεύεται ανά ασθενή, ανάλογα με τις ιδιαιτερότητες της κάκωσης ή της πάθησης και της χειρουργικής τους αντιμετώπισης. 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43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39"/>
            <a:ext cx="8640960" cy="1090531"/>
          </a:xfrm>
        </p:spPr>
        <p:txBody>
          <a:bodyPr/>
          <a:lstStyle/>
          <a:p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Μετεγχειρητική Φυσικοθεραπεία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Περίοδοι Προστασίας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[1/2]</a:t>
            </a:r>
            <a:r>
              <a:rPr lang="el-GR" altLang="el-GR" sz="3200" baseline="-16000" dirty="0" smtClean="0"/>
              <a:t> 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40960" cy="4680520"/>
          </a:xfrm>
        </p:spPr>
        <p:txBody>
          <a:bodyPr/>
          <a:lstStyle/>
          <a:p>
            <a:pPr marL="271463" indent="-2714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Η Μετεγχειρητική φυσικοθεραπευτική </a:t>
            </a:r>
            <a:r>
              <a:rPr lang="el-GR" dirty="0" smtClean="0">
                <a:solidFill>
                  <a:srgbClr val="000000"/>
                </a:solidFill>
              </a:rPr>
              <a:t>αποκατάσταση, ανάλογα με τις ιδιαιτερότητες της χειρουργημένης μυοσκελετικής κάκωσης ή πάθησης και την εξέλιξη της προόδου του ασθενούς, διακρίνεται:</a:t>
            </a:r>
            <a:endParaRPr lang="el-GR" dirty="0" smtClean="0">
              <a:solidFill>
                <a:srgbClr val="000000"/>
              </a:solidFill>
              <a:effectLst/>
            </a:endParaRPr>
          </a:p>
          <a:p>
            <a:pPr marL="541338" indent="-269875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Στην περίοδο της «</a:t>
            </a:r>
            <a:r>
              <a:rPr lang="el-GR" b="1" dirty="0" smtClean="0">
                <a:solidFill>
                  <a:srgbClr val="000000"/>
                </a:solidFill>
                <a:effectLst/>
              </a:rPr>
              <a:t>Μέγιστης ή Αυξημένης Προστασίας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» (η οποία περιλαμβάνει και την περίοδο της νοσηλείας), </a:t>
            </a:r>
          </a:p>
          <a:p>
            <a:pPr marL="541338" indent="-269875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</a:rPr>
              <a:t>Στην περίοδο της «</a:t>
            </a:r>
            <a:r>
              <a:rPr lang="el-GR" b="1" dirty="0" smtClean="0">
                <a:solidFill>
                  <a:srgbClr val="000000"/>
                </a:solidFill>
              </a:rPr>
              <a:t>Μερικής </a:t>
            </a:r>
            <a:r>
              <a:rPr lang="el-GR" b="1" dirty="0" smtClean="0">
                <a:solidFill>
                  <a:srgbClr val="000000"/>
                </a:solidFill>
                <a:effectLst/>
              </a:rPr>
              <a:t>Προστασίας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», </a:t>
            </a:r>
          </a:p>
          <a:p>
            <a:pPr marL="541338" indent="-269875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Στην περίοδο των «</a:t>
            </a:r>
            <a:r>
              <a:rPr lang="el-GR" b="1" dirty="0" smtClean="0">
                <a:solidFill>
                  <a:srgbClr val="000000"/>
                </a:solidFill>
                <a:effectLst/>
              </a:rPr>
              <a:t>Ελεύθερων Δραστηριοτήτων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».</a:t>
            </a:r>
          </a:p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defRPr/>
            </a:pPr>
            <a:r>
              <a:rPr lang="el-GR" dirty="0" smtClean="0">
                <a:solidFill>
                  <a:srgbClr val="000000"/>
                </a:solidFill>
              </a:rPr>
              <a:t>Ο σχεδιασμός του προγράμματος </a:t>
            </a:r>
            <a:r>
              <a:rPr lang="el-GR" dirty="0">
                <a:solidFill>
                  <a:srgbClr val="000000"/>
                </a:solidFill>
              </a:rPr>
              <a:t>της </a:t>
            </a:r>
            <a:r>
              <a:rPr lang="el-GR" dirty="0" smtClean="0">
                <a:solidFill>
                  <a:srgbClr val="000000"/>
                </a:solidFill>
              </a:rPr>
              <a:t>φυσικοθεραπευτικής  αποκατάστασης πραγματοποιείται με βάση τα κριτήρια ολοκλήρωσης αυτών των διακριτών περιόδων.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19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831167" y="6045211"/>
            <a:ext cx="3485249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[Παπαθανασίου Γ, 2003 &amp; 2004]</a:t>
            </a:r>
            <a:endParaRPr lang="el-GR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39"/>
            <a:ext cx="8640960" cy="1090531"/>
          </a:xfrm>
        </p:spPr>
        <p:txBody>
          <a:bodyPr/>
          <a:lstStyle/>
          <a:p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Μετεγχειρητική Φυσικοθεραπεία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Περίοδοι Προστασίας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[2/2]</a:t>
            </a:r>
            <a:r>
              <a:rPr lang="el-GR" altLang="el-GR" sz="3200" baseline="-16000" dirty="0" smtClean="0"/>
              <a:t> 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032448"/>
          </a:xfrm>
        </p:spPr>
        <p:txBody>
          <a:bodyPr/>
          <a:lstStyle/>
          <a:p>
            <a:pPr marL="271463" indent="-271463">
              <a:lnSpc>
                <a:spcPct val="114000"/>
              </a:lnSpc>
              <a:spcBef>
                <a:spcPts val="1200"/>
              </a:spcBef>
              <a:buSzPct val="100000"/>
              <a:defRPr/>
            </a:pPr>
            <a:r>
              <a:rPr lang="el-GR" dirty="0" smtClean="0">
                <a:solidFill>
                  <a:srgbClr val="000000"/>
                </a:solidFill>
              </a:rPr>
              <a:t>Τα 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κύρια κριτήρια σταδιοποίησης του προγράμματος βασίζονται και αφορούν:</a:t>
            </a:r>
          </a:p>
          <a:p>
            <a:pPr marL="541338" indent="-18573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στη </a:t>
            </a:r>
            <a:r>
              <a:rPr lang="el-GR" dirty="0" smtClean="0">
                <a:solidFill>
                  <a:srgbClr val="000000"/>
                </a:solidFill>
              </a:rPr>
              <a:t>χειρουργική τεχνική και στα υλικά που χρησιμοποιήθηκαν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 από τον θεράποντα ορθοπαιδικό χειρουργό,</a:t>
            </a:r>
          </a:p>
          <a:p>
            <a:pPr marL="541338" indent="-18573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</a:rPr>
              <a:t>στην </a:t>
            </a:r>
            <a:r>
              <a:rPr lang="el-GR" dirty="0">
                <a:solidFill>
                  <a:srgbClr val="000000"/>
                </a:solidFill>
              </a:rPr>
              <a:t>αξιολόγηση της κλινικής εικόνας του </a:t>
            </a:r>
            <a:r>
              <a:rPr lang="el-GR" dirty="0" smtClean="0">
                <a:solidFill>
                  <a:srgbClr val="000000"/>
                </a:solidFill>
              </a:rPr>
              <a:t>ασθενούς,</a:t>
            </a:r>
            <a:endParaRPr lang="el-GR" dirty="0" smtClean="0">
              <a:solidFill>
                <a:srgbClr val="000000"/>
              </a:solidFill>
              <a:effectLst/>
            </a:endParaRPr>
          </a:p>
          <a:p>
            <a:pPr marL="541338" indent="-185738">
              <a:lnSpc>
                <a:spcPct val="114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ιδιαίτερα σημαντική είναι η λειτουργική αξιολόγηση του ασθενούς από τον φυσικοθεραπευτή (π.χ. ικανότητα </a:t>
            </a:r>
            <a:r>
              <a:rPr lang="el-GR" dirty="0" smtClean="0">
                <a:solidFill>
                  <a:srgbClr val="000000"/>
                </a:solidFill>
              </a:rPr>
              <a:t>εκτέλεσης στοχευμένων λειτουργικών και καθημερινών δραστηριοτήτων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 χωρίς </a:t>
            </a:r>
            <a:r>
              <a:rPr lang="el-GR" dirty="0" smtClean="0">
                <a:solidFill>
                  <a:srgbClr val="000000"/>
                </a:solidFill>
              </a:rPr>
              <a:t>πόνο, ή η ικανότητα βάδισης χωρίς χωλότητα και πόνο).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20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831167" y="6045211"/>
            <a:ext cx="3485249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defRPr/>
            </a:pP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[Παπαθανασίου Γ, 2003 &amp; 2004]</a:t>
            </a:r>
            <a:endParaRPr lang="el-GR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[1/2]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84576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Κατά την περίοδο της μέγιστης προστασίας, στόχος του προγράμματος αποκατάστασης είναι η μείωση του πόνου και η μερική ανάκτηση της δύναμης και της κινητικότητας του χειρουργημένου μέλους.  </a:t>
            </a:r>
          </a:p>
          <a:p>
            <a:pPr>
              <a:buSzPct val="100000"/>
            </a:pPr>
            <a:r>
              <a:rPr lang="el-GR" dirty="0" smtClean="0"/>
              <a:t>Στην περίοδο αυτή, ξεκινά η σταδιακή αποκατάσταση της λειτουργικότητας του ασθενή.</a:t>
            </a:r>
          </a:p>
          <a:p>
            <a:pPr>
              <a:buSzPct val="100000"/>
            </a:pPr>
            <a:r>
              <a:rPr lang="el-GR" dirty="0" smtClean="0"/>
              <a:t>Εάν η φυσιοθεραπευτική παρέμβαση αφορά στο κάτω άκρο, στο στάδιο αυτό, ξεκινά η σταδιακή φόρτιση του μέλους και η σταδιακή αποκατάσταση της λειτουργικότητας του.</a:t>
            </a:r>
          </a:p>
          <a:p>
            <a:pPr>
              <a:buSzPct val="100000"/>
            </a:pPr>
            <a:endParaRPr lang="el-GR" sz="800" dirty="0" smtClean="0"/>
          </a:p>
          <a:p>
            <a:pPr marL="177800" indent="0">
              <a:buNone/>
            </a:pPr>
            <a:r>
              <a:rPr lang="el-GR" b="1" dirty="0" smtClean="0"/>
              <a:t>Παρατήρηση</a:t>
            </a:r>
            <a:r>
              <a:rPr lang="el-GR" dirty="0" smtClean="0"/>
              <a:t>: Ο βαθμός δυσκολίας των ασκήσεων, η πρόοδος του προγράμματος, όπως επίσης και η χρονική διάρκεια της περιόδου μέγιστης προστασίας (συνήθως 4-6  εβδομάδες), καθορίζονται από τη χειρουργική τεχνική που εφαρμόστηκε, το είδος των υλικών που χρησιμοποιήθηκαν, την ηλικία και τη γενικότερη κατάσταση του ασθενούς και τέλος τις ιδιαιτερότητες της πάθησης ή της κάκωσης που οδήγησαν τον ασθενή στο χειρουργείο.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337126"/>
            <a:ext cx="504056" cy="476250"/>
          </a:xfrm>
        </p:spPr>
        <p:txBody>
          <a:bodyPr/>
          <a:lstStyle/>
          <a:p>
            <a:pPr>
              <a:defRPr/>
            </a:pPr>
            <a:fld id="{8E1E4C69-F127-4E0A-B5BA-8E15EBCF7F93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79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3200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SzPct val="100000"/>
              <a:defRPr/>
            </a:pPr>
            <a:r>
              <a:rPr lang="el-GR" dirty="0" smtClean="0"/>
              <a:t>Κατά την περίοδο της μέγιστης προστασίας, οι στόχοι του προγράμματος της φυσικοθεραπευτικής αποκατάστασης</a:t>
            </a:r>
            <a:r>
              <a:rPr lang="el-GR" b="1" dirty="0" smtClean="0"/>
              <a:t> </a:t>
            </a:r>
            <a:r>
              <a:rPr lang="el-GR" dirty="0" smtClean="0"/>
              <a:t>είναι: </a:t>
            </a:r>
          </a:p>
          <a:p>
            <a:pPr marL="627063" indent="-271463" eaLnBrk="0" hangingPunct="0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Η μείωση του πόνου, </a:t>
            </a:r>
          </a:p>
          <a:p>
            <a:pPr marL="627063" indent="-271463" eaLnBrk="0" hangingPunct="0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Η ελάττωση του μετεγχειρητικού οιδήματος, </a:t>
            </a:r>
          </a:p>
          <a:p>
            <a:pPr marL="627063" indent="-271463" eaLnBrk="0" hangingPunct="0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Η βελτίωση της κυκλοφορίας και κατ’ επέκταση η βελτίωση της τροφικότητας των αρθρικών και περιαρθρικών στοιχείων,</a:t>
            </a:r>
          </a:p>
          <a:p>
            <a:pPr marL="627063" indent="-271463" eaLnBrk="0" hangingPunct="0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>
                <a:solidFill>
                  <a:srgbClr val="000000"/>
                </a:solidFill>
              </a:rPr>
              <a:t>Η έναρξη του προγράμματος κινησιοθεραπείας,</a:t>
            </a:r>
          </a:p>
          <a:p>
            <a:pPr marL="627063" indent="-271463" eaLnBrk="0" hangingPunct="0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dirty="0" smtClean="0"/>
              <a:t>Εάν πρόκειται για κάτω άκρο, </a:t>
            </a:r>
            <a:r>
              <a:rPr lang="el-GR" dirty="0" smtClean="0">
                <a:solidFill>
                  <a:srgbClr val="000000"/>
                </a:solidFill>
              </a:rPr>
              <a:t>η επανεκπαίδευση της βάδισης με το βοηθητικό μέσο που έχει επιλεγεί.</a:t>
            </a:r>
          </a:p>
          <a:p>
            <a:pPr lvl="0">
              <a:spcBef>
                <a:spcPct val="0"/>
              </a:spcBef>
              <a:buSzTx/>
              <a:buNone/>
            </a:pPr>
            <a:endParaRPr lang="el-GR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22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Μερικής Προστασίας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[1/2]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68552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Βασικοί στόχοι της περιόδου αυτής, (συνήθως είναι το χρονικό διάστημα μεταξύ </a:t>
            </a:r>
            <a:r>
              <a:rPr lang="el-GR" dirty="0" smtClean="0">
                <a:solidFill>
                  <a:srgbClr val="000000"/>
                </a:solidFill>
              </a:rPr>
              <a:t>6</a:t>
            </a:r>
            <a:r>
              <a:rPr lang="el-GR" baseline="30000" dirty="0" smtClean="0">
                <a:solidFill>
                  <a:srgbClr val="000000"/>
                </a:solidFill>
              </a:rPr>
              <a:t>ης</a:t>
            </a:r>
            <a:r>
              <a:rPr lang="el-GR" dirty="0" smtClean="0">
                <a:solidFill>
                  <a:srgbClr val="000000"/>
                </a:solidFill>
              </a:rPr>
              <a:t> – 13</a:t>
            </a:r>
            <a:r>
              <a:rPr lang="el-GR" baseline="30000" dirty="0" smtClean="0">
                <a:solidFill>
                  <a:srgbClr val="000000"/>
                </a:solidFill>
              </a:rPr>
              <a:t>ης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smtClean="0"/>
              <a:t>μετεγχειρητικής εβδομάδας), είναι η βελτίωση της λειτουργικότητας εκείνων των μυϊκών ομάδων με σημαντικό ρόλο στη λειτουργική αποκατάσταση και η βελτίωση της κινητικότητας της άρθρωσης. Κατά την περίοδο αυτή, επιταχύνεται η  πρόοδος του προγράμματος και αυξάνεται ο βαθμός δυσκολίας της κινησιοθεραπείας.</a:t>
            </a:r>
          </a:p>
          <a:p>
            <a:pPr>
              <a:buSzPct val="100000"/>
            </a:pPr>
            <a:r>
              <a:rPr lang="el-GR" dirty="0" smtClean="0"/>
              <a:t>Τελικός σκοπός της περιόδου, είναι η  πλήρης λειτουργική  αποκατάσταση του χειρουργημένου μέλους, ώστε στο τέλος της, ο  ασθενής να </a:t>
            </a:r>
            <a:r>
              <a:rPr lang="el-GR" dirty="0" smtClean="0">
                <a:solidFill>
                  <a:srgbClr val="000000"/>
                </a:solidFill>
              </a:rPr>
              <a:t>εκτελεί βασικές λειτουργικές και καθημερινές δραστηριότητες χωρίς ενοχλήσεις.</a:t>
            </a:r>
          </a:p>
          <a:p>
            <a:pPr>
              <a:buSzPct val="100000"/>
            </a:pPr>
            <a:r>
              <a:rPr lang="el-GR" dirty="0" smtClean="0"/>
              <a:t>Όταν πρόκειται για ασθενή ο οποίος έχει υποβληθεί σε χειρουργείο στο κάτω άκρο, στον τελικό σκοπό της περιόδου αυτής προστίθεται και η ικανότητα βάδισης χωρίς βοηθήματα και χωρίς πόνο ή χωλότητα.</a:t>
            </a:r>
            <a:endParaRPr lang="el-GR" sz="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9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Μερικής Προστασίας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[2/2]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l-GR" sz="3200" b="1" baseline="-1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pPr marL="0" indent="0" eaLnBrk="0" hangingPunct="0">
              <a:spcBef>
                <a:spcPct val="50000"/>
              </a:spcBef>
              <a:buSzPct val="100000"/>
              <a:buNone/>
              <a:defRPr/>
            </a:pPr>
            <a:r>
              <a:rPr lang="el-GR" b="1" dirty="0" smtClean="0"/>
              <a:t>Παρατήρηση: </a:t>
            </a:r>
            <a:r>
              <a:rPr lang="el-GR" dirty="0" smtClean="0"/>
              <a:t>Ο βαθμός δυσκολίας των ασκήσεων, η πρόοδος του προγράμματος, όπως επίσης και η χρονική διάρκεια της περιόδου καθορίζονται από το είδος της χειρουργικής τεχνικής που επιτελέστηκε, την ηλικία, τη γενικότερη κατάσταση του ασθενούς, και τις ιδιαιτερότητες της πάθησης ή της κάκωσης που οδήγησαν τον ασθενή στο χειρουργείο.</a:t>
            </a: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24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Ελεύθερων Δραστηριοτήτων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[1/2]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72008" y="1052736"/>
            <a:ext cx="8964488" cy="532859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Ανάλογα με την πρόοδο της φυσικοθεραπείας, κατά την περίοδο αυτή (δηλαδή το χρονικό διάστημα μεταξύ της 13</a:t>
            </a:r>
            <a:r>
              <a:rPr lang="el-GR" baseline="30000" dirty="0" smtClean="0"/>
              <a:t>ης</a:t>
            </a:r>
            <a:r>
              <a:rPr lang="el-GR" dirty="0" smtClean="0"/>
              <a:t>-17</a:t>
            </a:r>
            <a:r>
              <a:rPr lang="el-GR" baseline="30000" dirty="0" smtClean="0"/>
              <a:t>ης </a:t>
            </a:r>
            <a:r>
              <a:rPr lang="el-GR" dirty="0" smtClean="0"/>
              <a:t> μετεγχειρητικής εβδομάδας), ολοκληρώνεται η λειτουργική αποκατάσταση και δίνεται έμφαση στη βελτίωση της </a:t>
            </a:r>
            <a:r>
              <a:rPr lang="el-GR" dirty="0"/>
              <a:t>φυσικής </a:t>
            </a:r>
            <a:r>
              <a:rPr lang="el-GR" dirty="0" smtClean="0"/>
              <a:t>κατάστασης του ασθενή</a:t>
            </a:r>
            <a:r>
              <a:rPr lang="el-GR" dirty="0"/>
              <a:t>. </a:t>
            </a:r>
            <a:endParaRPr lang="el-GR" dirty="0" smtClean="0"/>
          </a:p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Κριτήρια για τη μετάβαση στην περίοδο των ελεύθερων δραστηριοτήτων αποτελούν: </a:t>
            </a:r>
          </a:p>
          <a:p>
            <a:pPr marL="541338" indent="-185738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 ασθενής θα πρέπει να εκτελεί όλο το πρόγραμμα κινησιοθεραπείας, ανεξάρτητος και οι ελεύθερες ενεργητικές κινήσεις της άρθρωσης του ισχίου να πραγματοποιούνται χωρίς πόνο.</a:t>
            </a:r>
          </a:p>
          <a:p>
            <a:pPr marL="541338" indent="-185738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βάδιση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θα πρέπει</a:t>
            </a:r>
            <a:r>
              <a:rPr lang="el-GR" dirty="0" smtClean="0"/>
              <a:t> να πραγματοποιείται χωρίς βοήθημα, χωρίς την παρουσία χωλότητας και πόνου, και η ανάβαση-κατάβαση κλίμακας να πραγματοποιείται με κανονική εναλλαγή ποδιών.  </a:t>
            </a:r>
          </a:p>
          <a:p>
            <a:pPr marL="541338" indent="-185738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Κατά την αξιολόγηση της μυϊκής ισχύος (</a:t>
            </a:r>
            <a:r>
              <a:rPr lang="en-US" dirty="0" smtClean="0"/>
              <a:t>manual muscle testing) </a:t>
            </a:r>
            <a:r>
              <a:rPr lang="el-GR" dirty="0" smtClean="0"/>
              <a:t>όλοι οι μυς του χειρουργημένου άκρου θα πρέπει να βαθμολογούνται με 4+/5.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3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Ελεύθερων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Δραστηριοτήτων 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464496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Τελικός σκοπός  του  προγράμματος είναι η ασφαλής  επιστροφή του ασθενούς  στις  προηγούμενες  κοινωνικές,  ψυχαγωγικές  και  επαγγελματικές  του δραστηριότητες. </a:t>
            </a:r>
          </a:p>
          <a:p>
            <a:pPr>
              <a:buSzPct val="100000"/>
            </a:pPr>
            <a:r>
              <a:rPr lang="el-GR" dirty="0" smtClean="0"/>
              <a:t>Ιδιαίτερη  αξία  έχει  ο  σχεδιασμός  κατάλληλου  προγράμματος  καρδιαγγειακής προσαρμογής για την αύξηση της αερόβιας ικανότητας και προγράμματος πλήρους αποκατάστασης  της  μυϊκής  λειτουργικής  ικανότητας. </a:t>
            </a:r>
          </a:p>
          <a:p>
            <a:pPr>
              <a:buSzPct val="100000"/>
            </a:pPr>
            <a:r>
              <a:rPr lang="el-GR" dirty="0" smtClean="0"/>
              <a:t>Με  την  ολοκλήρωση  της λειτουργικής  του  αποκατάστασης,  ο  ασθενής  ανεξαρτητοποιείται  από  όλα  τα βοηθητικά  μέσα  που  χρησιμοποιούσε  κατά  τις  διάφορες  περιόδους  του προγράμματος («Π», βακτηρίες, βοηθήματα, κλπ.). 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6" name="TextBox 1"/>
          <p:cNvSpPr txBox="1"/>
          <p:nvPr/>
        </p:nvSpPr>
        <p:spPr>
          <a:xfrm>
            <a:off x="4788024" y="530120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[Παπαθανασίου, 2003]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41176" y="188639"/>
            <a:ext cx="8579296" cy="109053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Φυσικοθεραπευτική Αποκατάσταση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Μυοσκελετικών Κακώσεων και Παθήσεων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[2/3]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464496"/>
          </a:xfrm>
        </p:spPr>
        <p:txBody>
          <a:bodyPr/>
          <a:lstStyle/>
          <a:p>
            <a:pPr marL="271463" indent="-271463">
              <a:buSzPct val="100000"/>
            </a:pPr>
            <a:r>
              <a:rPr lang="en-US" dirty="0" smtClean="0"/>
              <a:t>H </a:t>
            </a:r>
            <a:r>
              <a:rPr lang="el-GR" dirty="0" smtClean="0">
                <a:solidFill>
                  <a:srgbClr val="000000"/>
                </a:solidFill>
              </a:rPr>
              <a:t>φυσικοθεραπευτική αποκατάσταση μυοσκελετικών παθήσεων, οι οποίες αντιμετωπίζονται από τον ορθοπαιδικό θεράποντα ιατρό με προγραμματισμένη χειρουργική παρέμβαση, χωρίζεται:</a:t>
            </a:r>
          </a:p>
          <a:p>
            <a:pPr marL="541338" indent="-269875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στην «Προεγχειρητική Προετοιμασία»</a:t>
            </a:r>
          </a:p>
          <a:p>
            <a:pPr marL="541338" indent="-269875">
              <a:buSzPct val="100000"/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στη «Μετεγχειρητική Φυσικοθεραπευτική Αποκατάσταση»</a:t>
            </a:r>
          </a:p>
          <a:p>
            <a:pPr marL="541338" indent="-269875">
              <a:buSzPct val="100000"/>
              <a:buFont typeface="Wingdings" pitchFamily="2" charset="2"/>
              <a:buChar char="§"/>
            </a:pPr>
            <a:endParaRPr lang="el-GR" sz="1000" dirty="0" smtClean="0">
              <a:solidFill>
                <a:srgbClr val="000000"/>
              </a:solidFill>
            </a:endParaRPr>
          </a:p>
          <a:p>
            <a:pPr marL="271463" indent="-271463"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Σε μυοσκελετικές κακώσεις (συμβάντα καταγμάτων υψηλής βίας μετά από πτώσεις ή τροχαία ατυχήματα), όπου ο ασθενής χειρουργείται αιφνιδίως, η φυσικοθεραπευτική παρέμβαση αφορά συνήθως στη μετά το χειρουργείο περίοδο. Παρόλα αυτά, ο φυσικοθεραπευτής θα πρέπει να ενσωματώσει </a:t>
            </a:r>
            <a:r>
              <a:rPr lang="el-GR" dirty="0">
                <a:solidFill>
                  <a:srgbClr val="000000"/>
                </a:solidFill>
              </a:rPr>
              <a:t>και στις περιπτώσεις αυτές πρακτικές </a:t>
            </a:r>
            <a:r>
              <a:rPr lang="el-GR" dirty="0" smtClean="0">
                <a:solidFill>
                  <a:srgbClr val="000000"/>
                </a:solidFill>
              </a:rPr>
              <a:t>της προεγχειρητικής προετοιμασίας.  </a:t>
            </a:r>
          </a:p>
          <a:p>
            <a:pPr marL="0" indent="0">
              <a:buSzPct val="100000"/>
              <a:buNone/>
            </a:pPr>
            <a:r>
              <a:rPr lang="el-GR" dirty="0" smtClean="0">
                <a:solidFill>
                  <a:srgbClr val="000000"/>
                </a:solidFill>
              </a:rPr>
              <a:t> 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55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Παπαθανασίου, Σοφία Στάση. </a:t>
            </a:r>
            <a:r>
              <a:rPr lang="el-GR" sz="2000" dirty="0" smtClean="0"/>
              <a:t>«</a:t>
            </a:r>
            <a:r>
              <a:rPr lang="el-GR" sz="2000" dirty="0"/>
              <a:t>Κλινική Άσκηση στη Φυσικοθεραπεία Μυοσκελετικών Κακώσεων και Παθήσεων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Εισαγωγή - Γενικές Αρχές».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Παπαθανασίου, Σοφία Στάση 2014.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7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7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241176" y="188639"/>
            <a:ext cx="8579296" cy="1090531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Φυσικοθεραπευτική Αποκατάσταση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Μυοσκελετικών Κακώσεων και Παθήσεων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[3/3]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176464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SzPct val="100000"/>
              <a:buNone/>
            </a:pPr>
            <a:r>
              <a:rPr lang="el-GR" b="1" dirty="0" smtClean="0">
                <a:solidFill>
                  <a:srgbClr val="000000"/>
                </a:solidFill>
              </a:rPr>
              <a:t>Παρατήρηση:</a:t>
            </a:r>
            <a:r>
              <a:rPr lang="el-GR" dirty="0" smtClean="0">
                <a:solidFill>
                  <a:srgbClr val="000000"/>
                </a:solidFill>
              </a:rPr>
              <a:t>  Σε περιπτώσεις καταγμάτων όπου ο ασθενής χειρουργείται σε δεύτερο χρόνο (π.χ. διακοπή αντιπηκτικής αγωγής, συνοδές κακώσεις), ο φυσικοθεραπευτής δύναται να προσεγγίσει τον ασθενή, και ανάλογα με τη βαρύτητα της κατάστασή του, να τον παρέμβει προεγχειρητικά:</a:t>
            </a:r>
          </a:p>
          <a:p>
            <a:pPr marL="271463" indent="-271463">
              <a:lnSpc>
                <a:spcPct val="112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στην </a:t>
            </a:r>
            <a:r>
              <a:rPr lang="el-GR" dirty="0" smtClean="0"/>
              <a:t>εκμάθηση διαφραγματικής  αναπνοής, </a:t>
            </a:r>
          </a:p>
          <a:p>
            <a:pPr marL="271463" indent="-271463">
              <a:lnSpc>
                <a:spcPct val="112000"/>
              </a:lnSpc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l-GR" dirty="0" smtClean="0"/>
              <a:t>στη διδασκαλία των απαραίτητων ασκήσεων - δραστηριοτήτων που θα πραγματοποιηθούν μετεγχειρητικά.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99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632848" cy="1440160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Προεγχειρητική Προετοιμασία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effectLst/>
              </a:rPr>
              <a:pPr>
                <a:defRPr/>
              </a:pPr>
              <a:t>4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47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Προεγχειρητική Προετοιμασία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[</a:t>
            </a:r>
            <a:r>
              <a:rPr lang="en-US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/3]</a:t>
            </a:r>
            <a:r>
              <a:rPr lang="el-GR" altLang="el-GR" baseline="-16000" dirty="0" smtClean="0"/>
              <a:t>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424936" cy="4248472"/>
          </a:xfrm>
        </p:spPr>
        <p:txBody>
          <a:bodyPr/>
          <a:lstStyle/>
          <a:p>
            <a:pPr marL="719138" indent="-363538">
              <a:lnSpc>
                <a:spcPct val="112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Η προεγχειρητική προετοιμασία αποτελεί ουσιαστικό μέρος της φυσικοθεραπευτικής παρέμβασης, καθώς προετοιμάζει αποτελεσματικά τη μετεγχειρητική φυσικοθεραπεία και συμβάλει σημαντικά στο συνολικό σχεδιασμό εξατομικευμένου προγράμματος αποκατάστασης</a:t>
            </a:r>
            <a:r>
              <a:rPr lang="en-US" dirty="0" smtClean="0"/>
              <a:t>.</a:t>
            </a:r>
            <a:endParaRPr lang="el-GR" sz="800" dirty="0" smtClean="0"/>
          </a:p>
          <a:p>
            <a:pPr marL="719138" indent="-363538">
              <a:lnSpc>
                <a:spcPct val="112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Η προεγχειρητική προετοιμασία περιλαμβάνει: </a:t>
            </a:r>
          </a:p>
          <a:p>
            <a:pPr marL="982663" indent="-263525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Ενημέρωση του ασθενούς από τον ορθοπαιδικό χειρουργό,</a:t>
            </a:r>
          </a:p>
          <a:p>
            <a:pPr marL="982663" indent="-263525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Επικοινωνία του φυσικοθεραπευτή με τον ασθενή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76456" y="6337126"/>
            <a:ext cx="432048" cy="476250"/>
          </a:xfrm>
        </p:spPr>
        <p:txBody>
          <a:bodyPr/>
          <a:lstStyle/>
          <a:p>
            <a:pPr>
              <a:defRPr/>
            </a:pPr>
            <a:fld id="{8E1E4C69-F127-4E0A-B5BA-8E15EBCF7F93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9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Προεγχειρητική Προετοιμασία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[2/3]</a:t>
            </a:r>
            <a:r>
              <a:rPr lang="el-GR" altLang="el-GR" baseline="-16000" dirty="0" smtClean="0"/>
              <a:t>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680520"/>
          </a:xfrm>
        </p:spPr>
        <p:txBody>
          <a:bodyPr/>
          <a:lstStyle/>
          <a:p>
            <a:pPr marL="355600" indent="-355600">
              <a:spcBef>
                <a:spcPts val="1200"/>
              </a:spcBef>
              <a:buSzPct val="100000"/>
            </a:pPr>
            <a:r>
              <a:rPr lang="el-GR" dirty="0" smtClean="0"/>
              <a:t>Κατά την προεγχειρητική προετοιμασία πραγματοποιείται:</a:t>
            </a:r>
          </a:p>
          <a:p>
            <a:pPr marL="627063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Φυσικοθεραπευτική Αξιολόγηση του ασθενούς, όπου:</a:t>
            </a:r>
          </a:p>
          <a:p>
            <a:pPr marL="804863" indent="-177800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l-GR" dirty="0" smtClean="0"/>
              <a:t>Καταγράφονται τα απαραίτητα στοιχεία του ιστορικού της πάθησης/κάκωσης και του ασθενή,</a:t>
            </a:r>
          </a:p>
          <a:p>
            <a:pPr marL="804863" indent="-177800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l-GR" dirty="0" smtClean="0"/>
              <a:t>ελέγχεται </a:t>
            </a:r>
            <a:r>
              <a:rPr lang="el-GR" dirty="0"/>
              <a:t>η </a:t>
            </a:r>
            <a:r>
              <a:rPr lang="el-GR" dirty="0" smtClean="0"/>
              <a:t>αισθητικότητα και αξιολογείται ο πόνος, </a:t>
            </a:r>
          </a:p>
          <a:p>
            <a:pPr marL="804863" indent="-177800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l-GR" dirty="0"/>
              <a:t>μετράται το εύρος κίνησης </a:t>
            </a:r>
            <a:r>
              <a:rPr lang="el-GR" dirty="0" smtClean="0"/>
              <a:t>των αρθρώσεων και η μυϊκή ισχύς </a:t>
            </a:r>
            <a:r>
              <a:rPr lang="el-GR" dirty="0"/>
              <a:t>των </a:t>
            </a:r>
            <a:r>
              <a:rPr lang="el-GR" dirty="0" smtClean="0"/>
              <a:t>μυϊκών </a:t>
            </a:r>
            <a:r>
              <a:rPr lang="el-GR" dirty="0"/>
              <a:t>ομάδων,</a:t>
            </a:r>
          </a:p>
          <a:p>
            <a:pPr marL="804863" indent="-177800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ελέγχεται</a:t>
            </a:r>
            <a:r>
              <a:rPr lang="el-GR" dirty="0" smtClean="0"/>
              <a:t> η ιδιοδεκτικότητα και η νευρομυϊκή συναρμογή,</a:t>
            </a:r>
          </a:p>
          <a:p>
            <a:pPr marL="804863" indent="-177800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l-GR" dirty="0" smtClean="0"/>
              <a:t>αξιολογείται, μέσω ειδικών δοκιμασιών η λειτουργικότητα του πάσχοντος μέλους και η συνολική σωματική ικανότητα του ασθενούς. 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337126"/>
            <a:ext cx="504056" cy="476250"/>
          </a:xfrm>
        </p:spPr>
        <p:txBody>
          <a:bodyPr/>
          <a:lstStyle/>
          <a:p>
            <a:pPr>
              <a:defRPr/>
            </a:pPr>
            <a:fld id="{8E1E4C69-F127-4E0A-B5BA-8E15EBCF7F93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1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Προεγχειρητική Προετοιμασία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[3/3]</a:t>
            </a:r>
            <a:r>
              <a:rPr lang="el-GR" altLang="el-GR" baseline="-16000" dirty="0" smtClean="0"/>
              <a:t>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680520"/>
          </a:xfrm>
        </p:spPr>
        <p:txBody>
          <a:bodyPr/>
          <a:lstStyle/>
          <a:p>
            <a:pPr marL="355600" indent="-355600">
              <a:spcBef>
                <a:spcPts val="1200"/>
              </a:spcBef>
              <a:buSzPct val="100000"/>
            </a:pPr>
            <a:r>
              <a:rPr lang="el-GR" sz="2400" dirty="0" smtClean="0"/>
              <a:t>Επίσης, κατά την προεγχειρητική προετοιμασία πραγματοποιούνται:</a:t>
            </a:r>
          </a:p>
          <a:p>
            <a:pPr marL="627063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DADADA">
                    <a:lumMod val="10000"/>
                  </a:srgbClr>
                </a:solidFill>
              </a:rPr>
              <a:t>Αναπνευστική </a:t>
            </a:r>
            <a:r>
              <a:rPr lang="el-GR" sz="2400" dirty="0">
                <a:solidFill>
                  <a:srgbClr val="DADADA">
                    <a:lumMod val="10000"/>
                  </a:srgbClr>
                </a:solidFill>
              </a:rPr>
              <a:t>φυσικοθεραπεία, εκμάθηση διαφραγματικής  </a:t>
            </a:r>
            <a:r>
              <a:rPr lang="el-GR" sz="2400" dirty="0" smtClean="0">
                <a:solidFill>
                  <a:srgbClr val="DADADA">
                    <a:lumMod val="10000"/>
                  </a:srgbClr>
                </a:solidFill>
              </a:rPr>
              <a:t>αναπνοής.</a:t>
            </a:r>
            <a:endParaRPr lang="el-GR" sz="2400" dirty="0" smtClean="0"/>
          </a:p>
          <a:p>
            <a:pPr marL="627063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Διδασκαλία των βασικών ασκήσεων και δραστηριοτήτων που θα ακολουθήσουν κατά τις πρώτες ημέρες της μετεγχειρητικής φυσικοθεραπευτικής αποκατάστασης.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337126"/>
            <a:ext cx="504056" cy="476250"/>
          </a:xfrm>
        </p:spPr>
        <p:txBody>
          <a:bodyPr/>
          <a:lstStyle/>
          <a:p>
            <a:pPr>
              <a:defRPr/>
            </a:pPr>
            <a:fld id="{8E1E4C69-F127-4E0A-B5BA-8E15EBCF7F93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98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424936" cy="2304256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el-G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Μετεγχειρητική Φυσικοθεραπευτική Αποκατάσταση</a:t>
            </a:r>
            <a: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Γενικές Αρχές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31088" y="6337126"/>
            <a:ext cx="47741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effectLst/>
              </a:rPr>
              <a:pPr>
                <a:defRPr/>
              </a:pPr>
              <a:t>8</a:t>
            </a:fld>
            <a:endParaRPr lang="el-G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83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new">
  <a:themeElements>
    <a:clrScheme name="Προσαρμοσμένο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new 2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OC_template_new</Template>
  <TotalTime>265</TotalTime>
  <Words>2753</Words>
  <Application>Microsoft Office PowerPoint</Application>
  <PresentationFormat>Προβολή στην οθόνη (4:3)</PresentationFormat>
  <Paragraphs>229</Paragraphs>
  <Slides>34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OC_template_new</vt:lpstr>
      <vt:lpstr>OC_template_new 2</vt:lpstr>
      <vt:lpstr>OC_template_updated</vt:lpstr>
      <vt:lpstr>1_OC_template_updated</vt:lpstr>
      <vt:lpstr>Κλινική Άσκηση στη Φυσικοθεραπεία Μυοσκελετικών Κακώσεων και Παθήσεων</vt:lpstr>
      <vt:lpstr>Φυσικοθεραπευτική Αποκατάσταση Μυοσκελετικών Κακώσεων και Παθήσεων [1/3]</vt:lpstr>
      <vt:lpstr>Φυσικοθεραπευτική Αποκατάσταση Μυοσκελετικών Κακώσεων και Παθήσεων [2/3]</vt:lpstr>
      <vt:lpstr>Φυσικοθεραπευτική Αποκατάσταση Μυοσκελετικών Κακώσεων και Παθήσεων [3/3]</vt:lpstr>
      <vt:lpstr>Προεγχειρητική Προετοιμασία</vt:lpstr>
      <vt:lpstr>Προεγχειρητική Προετοιμασία  [1/3] </vt:lpstr>
      <vt:lpstr>Προεγχειρητική Προετοιμασία  [2/3] </vt:lpstr>
      <vt:lpstr>Προεγχειρητική Προετοιμασία  [3/3] </vt:lpstr>
      <vt:lpstr>Μετεγχειρητική Φυσικοθεραπευτική Αποκατάσταση Γενικές Αρχές</vt:lpstr>
      <vt:lpstr>Γενικές Αρχές [1/6]</vt:lpstr>
      <vt:lpstr>Γενικές Αρχές [2/6]</vt:lpstr>
      <vt:lpstr>Γενικές Αρχές [3/6]</vt:lpstr>
      <vt:lpstr>Γενικές Αρχές [4/6]</vt:lpstr>
      <vt:lpstr>Γενικές Αρχές [5/6]</vt:lpstr>
      <vt:lpstr>Γενικές Αρχές [6/6]</vt:lpstr>
      <vt:lpstr> Έγερση - Ορθοστάτηση - Βάδιση [1/2] </vt:lpstr>
      <vt:lpstr>Έγερση - Ορθοστάτηση - Βάδιση [2/2] </vt:lpstr>
      <vt:lpstr>Εργονομικές Παρεμβάσεις</vt:lpstr>
      <vt:lpstr>Μετεγχειρητική Φυσικοθεραπευτική Αποκατάσταση Σταδιοποίηση του Προγράμματος</vt:lpstr>
      <vt:lpstr>Μετεγχειρητική Φυσικοθεραπεία Περίοδοι Προστασίας [1/2] </vt:lpstr>
      <vt:lpstr>Μετεγχειρητική Φυσικοθεραπεία Περίοδοι Προστασίας [2/2] </vt:lpstr>
      <vt:lpstr>Περίοδος Μέγιστης Προστασίας [1/2] </vt:lpstr>
      <vt:lpstr>Περίοδος Μέγιστης Προστασίας [2/2]</vt:lpstr>
      <vt:lpstr>Περίοδος Μερικής Προστασίας [1/2]  </vt:lpstr>
      <vt:lpstr>Περίοδος Μερικής Προστασίας [2/2] </vt:lpstr>
      <vt:lpstr>Περίοδος Ελεύθερων Δραστηριοτήτων [1/2] </vt:lpstr>
      <vt:lpstr> Περίοδος Ελεύθερων Δραστηριοτήτων [2/2]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Άσκηση στη Φυσικοθεραπεία Μυοσκελετικών Κακώσεων και Παθήσεων</dc:title>
  <dc:creator>opencourses@teiath.gr</dc:creator>
  <cp:lastModifiedBy>natasakar new</cp:lastModifiedBy>
  <cp:revision>12</cp:revision>
  <dcterms:created xsi:type="dcterms:W3CDTF">2014-12-30T09:57:41Z</dcterms:created>
  <dcterms:modified xsi:type="dcterms:W3CDTF">2015-03-27T13:16:39Z</dcterms:modified>
</cp:coreProperties>
</file>