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96" r:id="rId1"/>
    <p:sldMasterId id="2147483684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1" r:id="rId4"/>
    <p:sldId id="302" r:id="rId5"/>
    <p:sldId id="308" r:id="rId6"/>
    <p:sldId id="303" r:id="rId7"/>
    <p:sldId id="309" r:id="rId8"/>
    <p:sldId id="304" r:id="rId9"/>
    <p:sldId id="305" r:id="rId10"/>
    <p:sldId id="310" r:id="rId11"/>
    <p:sldId id="306" r:id="rId12"/>
    <p:sldId id="307" r:id="rId13"/>
    <p:sldId id="311" r:id="rId14"/>
    <p:sldId id="257" r:id="rId15"/>
    <p:sldId id="262" r:id="rId16"/>
    <p:sldId id="264" r:id="rId17"/>
    <p:sldId id="299" r:id="rId18"/>
    <p:sldId id="300" r:id="rId19"/>
    <p:sldId id="266" r:id="rId20"/>
    <p:sldId id="261" r:id="rId21"/>
  </p:sldIdLst>
  <p:sldSz cx="9144000" cy="6858000" type="screen4x3"/>
  <p:notesSz cx="7104063" cy="10234613"/>
  <p:custDataLst>
    <p:tags r:id="rId24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B69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>
        <p:scale>
          <a:sx n="114" d="100"/>
          <a:sy n="114" d="100"/>
        </p:scale>
        <p:origin x="-164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19304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8488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4216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76914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6550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5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4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4151D-B011-44DD-8F54-F1E749DA09D6}" type="slidenum">
              <a:rPr lang="el-G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053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2538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2"/>
          <p:cNvSpPr/>
          <p:nvPr userDrawn="1"/>
        </p:nvSpPr>
        <p:spPr>
          <a:xfrm>
            <a:off x="251520" y="-22538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0" name="Rectangle 3"/>
          <p:cNvSpPr/>
          <p:nvPr userDrawn="1"/>
        </p:nvSpPr>
        <p:spPr>
          <a:xfrm>
            <a:off x="0" y="0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8" name="Rectangle 3"/>
          <p:cNvSpPr/>
          <p:nvPr userDrawn="1"/>
        </p:nvSpPr>
        <p:spPr>
          <a:xfrm>
            <a:off x="0" y="-22538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12000"/>
              </a:lnSpc>
              <a:spcBef>
                <a:spcPts val="1200"/>
              </a:spcBef>
              <a:defRPr sz="2400"/>
            </a:lvl1pPr>
            <a:lvl2pPr>
              <a:lnSpc>
                <a:spcPct val="112000"/>
              </a:lnSpc>
              <a:spcBef>
                <a:spcPts val="1200"/>
              </a:spcBef>
              <a:defRPr sz="2400"/>
            </a:lvl2pPr>
            <a:lvl3pPr>
              <a:lnSpc>
                <a:spcPct val="112000"/>
              </a:lnSpc>
              <a:spcBef>
                <a:spcPts val="1200"/>
              </a:spcBef>
              <a:defRPr sz="2400"/>
            </a:lvl3pPr>
            <a:lvl4pPr>
              <a:lnSpc>
                <a:spcPct val="112000"/>
              </a:lnSpc>
              <a:spcBef>
                <a:spcPts val="1200"/>
              </a:spcBef>
              <a:defRPr sz="2400"/>
            </a:lvl4pPr>
            <a:lvl5pPr>
              <a:lnSpc>
                <a:spcPct val="112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25974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85353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732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25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455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406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38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789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499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Κοσμητολογία Ι - Θ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0882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13</a:t>
            </a:r>
            <a:r>
              <a:rPr lang="el-GR" sz="2600" dirty="0" smtClean="0"/>
              <a:t>: Δοκιμασίες σταθερότητας γαλακτωμάτων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Δρ. Αθανασία Βαρβαρέσου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Αναπληρώτρια Καθηγήτρια Κοσμητολογίας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l-GR" sz="22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 hangingPunct="0"/>
            <a:r>
              <a:rPr lang="el-GR" dirty="0">
                <a:cs typeface="Times New Roman" pitchFamily="18" charset="0"/>
              </a:rPr>
              <a:t>Στο σημείο αυτό θα πρέπει να αναφερθεί και η δοκιμασία αποτελεσματικότητας του συστήματος συντήρησης (</a:t>
            </a:r>
            <a:r>
              <a:rPr lang="en-US" dirty="0">
                <a:cs typeface="Times New Roman" pitchFamily="18" charset="0"/>
              </a:rPr>
              <a:t>Antimicrobial</a:t>
            </a:r>
            <a:r>
              <a:rPr lang="el-GR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Efficacy</a:t>
            </a:r>
            <a:r>
              <a:rPr lang="el-GR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Test</a:t>
            </a:r>
            <a:r>
              <a:rPr lang="el-GR" dirty="0">
                <a:cs typeface="Times New Roman" pitchFamily="18" charset="0"/>
              </a:rPr>
              <a:t>) ή (</a:t>
            </a:r>
            <a:r>
              <a:rPr lang="en-US" dirty="0">
                <a:cs typeface="Times New Roman" pitchFamily="18" charset="0"/>
              </a:rPr>
              <a:t>Challenge</a:t>
            </a:r>
            <a:r>
              <a:rPr lang="el-GR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Microbial</a:t>
            </a:r>
            <a:r>
              <a:rPr lang="el-GR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Test</a:t>
            </a:r>
            <a:r>
              <a:rPr lang="el-GR" dirty="0">
                <a:cs typeface="Times New Roman" pitchFamily="18" charset="0"/>
              </a:rPr>
              <a:t>), το οποίο είναι απαραίτητο να </a:t>
            </a:r>
            <a:r>
              <a:rPr lang="el-GR" dirty="0" smtClean="0">
                <a:cs typeface="Times New Roman" pitchFamily="18" charset="0"/>
              </a:rPr>
              <a:t>γίνεται</a:t>
            </a:r>
            <a:r>
              <a:rPr lang="en-US" dirty="0" smtClean="0">
                <a:cs typeface="Times New Roman" pitchFamily="18" charset="0"/>
              </a:rPr>
              <a:t>:</a:t>
            </a:r>
            <a:r>
              <a:rPr lang="el-GR" dirty="0" smtClean="0">
                <a:cs typeface="Times New Roman" pitchFamily="18" charset="0"/>
              </a:rPr>
              <a:t> </a:t>
            </a:r>
          </a:p>
          <a:p>
            <a:pPr lvl="1" indent="-387350" fontAlgn="base" hangingPunct="0">
              <a:buFont typeface="Courier New" panose="02070309020205020404" pitchFamily="49" charset="0"/>
              <a:buChar char="o"/>
            </a:pPr>
            <a:r>
              <a:rPr lang="el-GR" dirty="0" smtClean="0">
                <a:cs typeface="Times New Roman" pitchFamily="18" charset="0"/>
              </a:rPr>
              <a:t>κατά </a:t>
            </a:r>
            <a:r>
              <a:rPr lang="el-GR" dirty="0">
                <a:cs typeface="Times New Roman" pitchFamily="18" charset="0"/>
              </a:rPr>
              <a:t>την ανάπτυξη νέου </a:t>
            </a:r>
            <a:r>
              <a:rPr lang="el-GR" dirty="0" smtClean="0">
                <a:cs typeface="Times New Roman" pitchFamily="18" charset="0"/>
              </a:rPr>
              <a:t>προϊόντος,</a:t>
            </a:r>
          </a:p>
          <a:p>
            <a:pPr lvl="1" indent="-387350" fontAlgn="base" hangingPunct="0">
              <a:buFont typeface="Courier New" panose="02070309020205020404" pitchFamily="49" charset="0"/>
              <a:buChar char="o"/>
            </a:pPr>
            <a:r>
              <a:rPr lang="el-GR" dirty="0" smtClean="0">
                <a:cs typeface="Times New Roman" pitchFamily="18" charset="0"/>
              </a:rPr>
              <a:t>κατά </a:t>
            </a:r>
            <a:r>
              <a:rPr lang="el-GR" dirty="0">
                <a:cs typeface="Times New Roman" pitchFamily="18" charset="0"/>
              </a:rPr>
              <a:t>την ολοκλήρωση κάθε καινούριας παραγωγής του ίδιου προϊόντος</a:t>
            </a:r>
            <a:r>
              <a:rPr lang="el-GR" dirty="0" smtClean="0">
                <a:cs typeface="Times New Roman" pitchFamily="18" charset="0"/>
              </a:rPr>
              <a:t>.</a:t>
            </a:r>
            <a:endParaRPr lang="el-GR" sz="2800" b="1" dirty="0">
              <a:cs typeface="Times New Roman" pitchFamily="18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Αρχική δοκιμασία σταθερότητας</a:t>
            </a:r>
          </a:p>
        </p:txBody>
      </p:sp>
    </p:spTree>
    <p:extLst>
      <p:ext uri="{BB962C8B-B14F-4D97-AF65-F5344CB8AC3E}">
        <p14:creationId xmlns:p14="http://schemas.microsoft.com/office/powerpoint/2010/main" val="152081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Autofit/>
          </a:bodyPr>
          <a:lstStyle/>
          <a:p>
            <a:pPr fontAlgn="base" hangingPunct="0"/>
            <a:r>
              <a:rPr lang="el-GR" dirty="0" smtClean="0">
                <a:cs typeface="Times New Roman" pitchFamily="18" charset="0"/>
              </a:rPr>
              <a:t>Ανάλυση των οργανοληπτικών χαρακτηριστικών του προϊόντος, φυσικοχημική εξέταση, φυγοκεντρική  </a:t>
            </a:r>
            <a:r>
              <a:rPr lang="el-GR" dirty="0">
                <a:cs typeface="Times New Roman" pitchFamily="18" charset="0"/>
              </a:rPr>
              <a:t>εξέταση του γαλακτώματος (4000 </a:t>
            </a:r>
            <a:r>
              <a:rPr lang="en-US" dirty="0">
                <a:cs typeface="Times New Roman" pitchFamily="18" charset="0"/>
              </a:rPr>
              <a:t>rpm</a:t>
            </a:r>
            <a:r>
              <a:rPr lang="el-GR" dirty="0">
                <a:cs typeface="Times New Roman" pitchFamily="18" charset="0"/>
              </a:rPr>
              <a:t>, 1</a:t>
            </a:r>
            <a:r>
              <a:rPr lang="en-US" dirty="0">
                <a:cs typeface="Times New Roman" pitchFamily="18" charset="0"/>
              </a:rPr>
              <a:t>h</a:t>
            </a:r>
            <a:r>
              <a:rPr lang="el-GR" dirty="0" smtClean="0">
                <a:cs typeface="Times New Roman" pitchFamily="18" charset="0"/>
              </a:rPr>
              <a:t>) και </a:t>
            </a:r>
            <a:r>
              <a:rPr lang="el-GR" dirty="0">
                <a:cs typeface="Times New Roman" pitchFamily="18" charset="0"/>
              </a:rPr>
              <a:t>μικροσκοπική </a:t>
            </a:r>
            <a:r>
              <a:rPr lang="el-GR" dirty="0" smtClean="0">
                <a:cs typeface="Times New Roman" pitchFamily="18" charset="0"/>
              </a:rPr>
              <a:t>εξέταση </a:t>
            </a:r>
            <a:r>
              <a:rPr lang="el-GR" dirty="0">
                <a:cs typeface="Times New Roman" pitchFamily="18" charset="0"/>
              </a:rPr>
              <a:t>του δείγματος </a:t>
            </a:r>
            <a:r>
              <a:rPr lang="el-GR" dirty="0" smtClean="0">
                <a:cs typeface="Times New Roman" pitchFamily="18" charset="0"/>
              </a:rPr>
              <a:t>σε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l-GR" dirty="0" smtClean="0">
                <a:cs typeface="Times New Roman" pitchFamily="18" charset="0"/>
              </a:rPr>
              <a:t>θερμοκρασία δωματίου (25</a:t>
            </a:r>
            <a:r>
              <a:rPr lang="en-US" baseline="30000" dirty="0" smtClean="0">
                <a:cs typeface="Times New Roman" pitchFamily="18" charset="0"/>
              </a:rPr>
              <a:t>o</a:t>
            </a:r>
            <a:r>
              <a:rPr lang="el-GR" dirty="0" smtClean="0">
                <a:cs typeface="Times New Roman" pitchFamily="18" charset="0"/>
              </a:rPr>
              <a:t> +/-  2</a:t>
            </a:r>
            <a:r>
              <a:rPr lang="el-GR" baseline="30000" dirty="0" smtClean="0">
                <a:cs typeface="Times New Roman" pitchFamily="18" charset="0"/>
              </a:rPr>
              <a:t>ο</a:t>
            </a:r>
            <a:r>
              <a:rPr lang="en-US" dirty="0" smtClean="0">
                <a:cs typeface="Times New Roman" pitchFamily="18" charset="0"/>
              </a:rPr>
              <a:t>C</a:t>
            </a:r>
            <a:r>
              <a:rPr lang="el-GR" dirty="0" smtClean="0">
                <a:cs typeface="Times New Roman" pitchFamily="18" charset="0"/>
              </a:rPr>
              <a:t>), μετά από 1,3,6, 12 24 &amp; 30 μήνες. </a:t>
            </a:r>
            <a:endParaRPr lang="el-GR" b="1" dirty="0" smtClean="0">
              <a:cs typeface="Times New Roman" pitchFamily="18" charset="0"/>
            </a:endParaRPr>
          </a:p>
          <a:p>
            <a:r>
              <a:rPr lang="el-GR" dirty="0" smtClean="0">
                <a:cs typeface="Times New Roman" pitchFamily="18" charset="0"/>
              </a:rPr>
              <a:t>Μικροβιολογική ανάλυση. Περιλαμβάνει τον προσδιορισμό του συνολικού αριθμού αερόβιων μικροβίων, ζυμών και  μυκήτων (</a:t>
            </a:r>
            <a:r>
              <a:rPr lang="en-US" dirty="0" err="1" smtClean="0">
                <a:cs typeface="Times New Roman" pitchFamily="18" charset="0"/>
              </a:rPr>
              <a:t>cfu</a:t>
            </a:r>
            <a:r>
              <a:rPr lang="el-GR" dirty="0" smtClean="0">
                <a:cs typeface="Times New Roman" pitchFamily="18" charset="0"/>
              </a:rPr>
              <a:t>/</a:t>
            </a:r>
            <a:r>
              <a:rPr lang="en-US" dirty="0" smtClean="0">
                <a:cs typeface="Times New Roman" pitchFamily="18" charset="0"/>
              </a:rPr>
              <a:t>g</a:t>
            </a:r>
            <a:r>
              <a:rPr lang="el-GR" dirty="0" smtClean="0">
                <a:cs typeface="Times New Roman" pitchFamily="18" charset="0"/>
              </a:rPr>
              <a:t>) και των παθογόνων μικροοργανισμών (απουσία ανά </a:t>
            </a:r>
            <a:r>
              <a:rPr lang="en-US" dirty="0" smtClean="0">
                <a:cs typeface="Times New Roman" pitchFamily="18" charset="0"/>
              </a:rPr>
              <a:t>g</a:t>
            </a:r>
            <a:r>
              <a:rPr lang="el-GR" dirty="0" smtClean="0">
                <a:cs typeface="Times New Roman" pitchFamily="18" charset="0"/>
              </a:rPr>
              <a:t>), μετά από 1,3,6,12, 24 &amp; 30 μήνες.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el-GR" dirty="0"/>
              <a:t> Μακράς αποθήκευσης ή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διάρκειας δοκιμασία </a:t>
            </a:r>
            <a:r>
              <a:rPr lang="el-GR" sz="3300" b="0" dirty="0" smtClean="0"/>
              <a:t>1/2</a:t>
            </a:r>
            <a:endParaRPr lang="el-GR" sz="3300" b="0" dirty="0"/>
          </a:p>
        </p:txBody>
      </p:sp>
    </p:spTree>
    <p:extLst>
      <p:ext uri="{BB962C8B-B14F-4D97-AF65-F5344CB8AC3E}">
        <p14:creationId xmlns:p14="http://schemas.microsoft.com/office/powerpoint/2010/main" val="75321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Autofit/>
          </a:bodyPr>
          <a:lstStyle/>
          <a:p>
            <a:r>
              <a:rPr lang="el-GR" dirty="0" smtClean="0">
                <a:cs typeface="Times New Roman" pitchFamily="18" charset="0"/>
              </a:rPr>
              <a:t>Ανάλυση και ποσοτικός προσδιορισμός των δραστικών και ειδικών παραγόντων. Αυτά μπορεί να είναι: Προσδιορισμός συντηρητικού, αντιοξειδωτικού, αντηλιακού  φίλτρου  και άλλα, μετά από 1,3,6,12, 24 &amp;  30 μήνες. Χρησιμοποιούνται </a:t>
            </a:r>
            <a:r>
              <a:rPr lang="el-GR" dirty="0" err="1" smtClean="0">
                <a:cs typeface="Times New Roman" pitchFamily="18" charset="0"/>
              </a:rPr>
              <a:t>φασματοφωτομετρία</a:t>
            </a:r>
            <a:r>
              <a:rPr lang="el-GR" dirty="0" smtClean="0">
                <a:cs typeface="Times New Roman" pitchFamily="18" charset="0"/>
              </a:rPr>
              <a:t> υπεριώδους ορατού, </a:t>
            </a:r>
            <a:r>
              <a:rPr lang="el-GR" dirty="0" err="1" smtClean="0">
                <a:cs typeface="Times New Roman" pitchFamily="18" charset="0"/>
              </a:rPr>
              <a:t>υγροχρωματογραφία</a:t>
            </a:r>
            <a:r>
              <a:rPr lang="el-GR" dirty="0" smtClean="0">
                <a:cs typeface="Times New Roman" pitchFamily="18" charset="0"/>
              </a:rPr>
              <a:t> υψηλής απόδοσης, αέριος χρωματογραφία-</a:t>
            </a:r>
            <a:r>
              <a:rPr lang="el-GR" dirty="0" err="1" smtClean="0">
                <a:cs typeface="Times New Roman" pitchFamily="18" charset="0"/>
              </a:rPr>
              <a:t>φασματοφωτομετρία</a:t>
            </a:r>
            <a:r>
              <a:rPr lang="el-GR" dirty="0" smtClean="0">
                <a:cs typeface="Times New Roman" pitchFamily="18" charset="0"/>
              </a:rPr>
              <a:t> μαζών, φασματοσκοπία πυρηνικού μαγνητικού συντονισμού </a:t>
            </a:r>
            <a:r>
              <a:rPr lang="el-GR" dirty="0" err="1" smtClean="0">
                <a:cs typeface="Times New Roman" pitchFamily="18" charset="0"/>
              </a:rPr>
              <a:t>κά</a:t>
            </a:r>
            <a:r>
              <a:rPr lang="el-GR" dirty="0" smtClean="0">
                <a:cs typeface="Times New Roman" pitchFamily="18" charset="0"/>
              </a:rPr>
              <a:t>. </a:t>
            </a:r>
          </a:p>
          <a:p>
            <a:endParaRPr lang="el-GR" dirty="0">
              <a:cs typeface="Times New Roman" pitchFamily="18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el-GR" dirty="0"/>
              <a:t> Μακράς αποθήκευσης ή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διάρκειας δοκιμασία </a:t>
            </a:r>
            <a:r>
              <a:rPr lang="el-GR" sz="3300" b="0" dirty="0"/>
              <a:t>2</a:t>
            </a:r>
            <a:r>
              <a:rPr lang="el-GR" sz="3300" b="0" dirty="0" smtClean="0"/>
              <a:t>/2</a:t>
            </a:r>
            <a:endParaRPr lang="el-GR" sz="3300" b="0" dirty="0"/>
          </a:p>
        </p:txBody>
      </p:sp>
    </p:spTree>
    <p:extLst>
      <p:ext uri="{BB962C8B-B14F-4D97-AF65-F5344CB8AC3E}">
        <p14:creationId xmlns:p14="http://schemas.microsoft.com/office/powerpoint/2010/main" val="13965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Αθανασία Βαρβαρέσου 2014. </a:t>
            </a:r>
            <a:r>
              <a:rPr lang="el-GR" sz="2000" dirty="0"/>
              <a:t>Αθανασία Βαρβαρέσου . </a:t>
            </a:r>
            <a:r>
              <a:rPr lang="el-GR" sz="2000" dirty="0" smtClean="0"/>
              <a:t>«Κοσμητολογία Ι - Θ. Ενότητα </a:t>
            </a:r>
            <a:r>
              <a:rPr lang="en-US" sz="2000" dirty="0" smtClean="0"/>
              <a:t>13: </a:t>
            </a:r>
            <a:r>
              <a:rPr lang="el-GR" sz="2000" dirty="0"/>
              <a:t>Δοκιμασίες σταθερότητας γαλακτωμάτων».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73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παρά μόνο εάν ζητηθεί εκ νέου άδεια από το δημιουργό.</a:t>
            </a:r>
            <a:endParaRPr lang="el-GR" sz="32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©</a:t>
            </a:r>
            <a:endParaRPr lang="el-GR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CC-BY-SA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NC-SA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έργου.</a:t>
            </a:r>
            <a:endParaRPr lang="el-GR" sz="3200" dirty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άδεια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έργου.</a:t>
            </a:r>
            <a:endParaRPr lang="el-GR" sz="3200" dirty="0"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CC-BY-ND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δημιουργού. </a:t>
            </a: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</a:t>
            </a: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δημιουργία παραγώγων του έργου.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NC-ND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και η δημιουργία παραγώγων του.</a:t>
            </a:r>
            <a:endParaRPr lang="el-GR" sz="32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άδεια </a:t>
            </a:r>
          </a:p>
          <a:p>
            <a:pPr algn="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CC0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Public Domain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ως κοινό κτήμα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χωρίς σήμανση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21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80120"/>
          </a:xfrm>
        </p:spPr>
        <p:txBody>
          <a:bodyPr>
            <a:normAutofit fontScale="90000"/>
          </a:bodyPr>
          <a:lstStyle/>
          <a:p>
            <a:pPr hangingPunct="0"/>
            <a:r>
              <a:rPr lang="el-GR" dirty="0" smtClean="0"/>
              <a:t>Σταθερότητα των γαλακτωμάτων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(</a:t>
            </a:r>
            <a:r>
              <a:rPr lang="el-GR" dirty="0" err="1"/>
              <a:t>stability</a:t>
            </a:r>
            <a:r>
              <a:rPr lang="el-GR" dirty="0"/>
              <a:t> </a:t>
            </a:r>
            <a:r>
              <a:rPr lang="el-GR" dirty="0" err="1"/>
              <a:t>tests</a:t>
            </a:r>
            <a:r>
              <a:rPr lang="el-GR" dirty="0"/>
              <a:t>) 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374848" y="1412776"/>
            <a:ext cx="8229600" cy="50405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romanLcPeriod"/>
            </a:pPr>
            <a:r>
              <a:rPr lang="el-GR" dirty="0"/>
              <a:t>Αρχική δοκιμασία (</a:t>
            </a:r>
            <a:r>
              <a:rPr lang="el-GR" dirty="0" err="1"/>
              <a:t>Preliminary</a:t>
            </a:r>
            <a:r>
              <a:rPr lang="el-GR" dirty="0"/>
              <a:t> </a:t>
            </a:r>
            <a:r>
              <a:rPr lang="el-GR" dirty="0" err="1"/>
              <a:t>Stability</a:t>
            </a:r>
            <a:r>
              <a:rPr lang="el-GR" dirty="0"/>
              <a:t> </a:t>
            </a:r>
            <a:r>
              <a:rPr lang="el-GR" dirty="0" err="1"/>
              <a:t>Test</a:t>
            </a:r>
            <a:r>
              <a:rPr lang="el-GR" dirty="0"/>
              <a:t>) που περιλαμβάνει την εξέταση του γαλακτώματος σε θερμοκρασία περιβάλλοντος, σε χαμηλή και υψηλή θερμοκρασία καθώς και την επιταχυνόμενη γήρανση (</a:t>
            </a:r>
            <a:r>
              <a:rPr lang="el-GR" dirty="0" err="1"/>
              <a:t>Αccelerated</a:t>
            </a:r>
            <a:r>
              <a:rPr lang="el-GR" dirty="0"/>
              <a:t> </a:t>
            </a:r>
            <a:r>
              <a:rPr lang="el-GR" dirty="0" err="1"/>
              <a:t>Stability</a:t>
            </a:r>
            <a:r>
              <a:rPr lang="el-GR" dirty="0"/>
              <a:t> </a:t>
            </a:r>
            <a:r>
              <a:rPr lang="el-GR" dirty="0" err="1"/>
              <a:t>Test</a:t>
            </a:r>
            <a:r>
              <a:rPr lang="el-GR" dirty="0"/>
              <a:t>) και </a:t>
            </a:r>
          </a:p>
          <a:p>
            <a:pPr marL="514350" indent="-514350">
              <a:buFont typeface="+mj-lt"/>
              <a:buAutoNum type="romanLcPeriod"/>
            </a:pPr>
            <a:r>
              <a:rPr lang="el-GR" dirty="0" smtClean="0"/>
              <a:t>Μακράς </a:t>
            </a:r>
            <a:r>
              <a:rPr lang="el-GR" dirty="0"/>
              <a:t>αποθήκευσης ή διάρκειας δοκιμασία (</a:t>
            </a:r>
            <a:r>
              <a:rPr lang="el-GR" dirty="0" err="1"/>
              <a:t>Storage</a:t>
            </a:r>
            <a:r>
              <a:rPr lang="el-GR" dirty="0"/>
              <a:t> </a:t>
            </a:r>
            <a:r>
              <a:rPr lang="el-GR" dirty="0" err="1"/>
              <a:t>Advanced</a:t>
            </a:r>
            <a:r>
              <a:rPr lang="el-GR" dirty="0"/>
              <a:t> </a:t>
            </a:r>
            <a:r>
              <a:rPr lang="el-GR" dirty="0" err="1"/>
              <a:t>Stability</a:t>
            </a:r>
            <a:r>
              <a:rPr lang="el-GR" dirty="0"/>
              <a:t> </a:t>
            </a:r>
            <a:r>
              <a:rPr lang="el-GR" dirty="0" err="1"/>
              <a:t>Test</a:t>
            </a:r>
            <a:r>
              <a:rPr lang="el-GR" dirty="0"/>
              <a:t> ή </a:t>
            </a:r>
            <a:r>
              <a:rPr lang="el-GR" dirty="0" err="1"/>
              <a:t>Long</a:t>
            </a:r>
            <a:r>
              <a:rPr lang="el-GR" dirty="0"/>
              <a:t> </a:t>
            </a:r>
            <a:r>
              <a:rPr lang="el-GR" dirty="0" err="1"/>
              <a:t>Term</a:t>
            </a:r>
            <a:r>
              <a:rPr lang="el-GR" dirty="0"/>
              <a:t> </a:t>
            </a:r>
            <a:r>
              <a:rPr lang="el-GR" dirty="0" err="1"/>
              <a:t>Stability</a:t>
            </a:r>
            <a:r>
              <a:rPr lang="el-GR" dirty="0"/>
              <a:t> </a:t>
            </a:r>
            <a:r>
              <a:rPr lang="el-GR" dirty="0" err="1"/>
              <a:t>Test</a:t>
            </a:r>
            <a:r>
              <a:rPr lang="el-GR" dirty="0"/>
              <a:t>). </a:t>
            </a:r>
          </a:p>
          <a:p>
            <a:r>
              <a:rPr lang="el-GR" dirty="0"/>
              <a:t>Σε όλες τις παραπάνω δοκιμασίες εξετάζονται οι οργανοληπτικές και οι φυσικοχημικές ιδιότητες του γαλακτώματος. </a:t>
            </a:r>
          </a:p>
          <a:p>
            <a:r>
              <a:rPr lang="el-GR" dirty="0"/>
              <a:t>Χρησιμοποιούνται φυγοκεντρικές, μικροσκοπικές και αναλυτικές μέθοδοι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68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Οργανοληπτική </a:t>
            </a:r>
            <a:r>
              <a:rPr lang="el-GR" dirty="0" smtClean="0"/>
              <a:t>εξέταση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Περιλαμβάνει την εξέταση της υφής του γαλακτώματος, τον τύπο του γαλακτώματος, την απορρόφηση του γαλακτώματος από το δέρμα, την ικανότητα απλώματος  (</a:t>
            </a:r>
            <a:r>
              <a:rPr lang="el-GR" dirty="0" err="1"/>
              <a:t>spreadability</a:t>
            </a:r>
            <a:r>
              <a:rPr lang="el-GR" dirty="0"/>
              <a:t>) κατά την εφαρμογή στο δέρμα, την  απόδοση  μετά την εφαρμογή (</a:t>
            </a:r>
            <a:r>
              <a:rPr lang="el-GR" dirty="0" err="1"/>
              <a:t>efficiency</a:t>
            </a:r>
            <a:r>
              <a:rPr lang="el-GR" dirty="0"/>
              <a:t>), το χρώμα και την οσμή. </a:t>
            </a:r>
          </a:p>
        </p:txBody>
      </p:sp>
    </p:spTree>
    <p:extLst>
      <p:ext uri="{BB962C8B-B14F-4D97-AF65-F5344CB8AC3E}">
        <p14:creationId xmlns:p14="http://schemas.microsoft.com/office/powerpoint/2010/main" val="168726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89640" cy="90872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Μικροσκοπική </a:t>
            </a:r>
            <a:r>
              <a:rPr lang="el-GR" dirty="0"/>
              <a:t>εξέταση </a:t>
            </a:r>
            <a:r>
              <a:rPr lang="el-GR" dirty="0" smtClean="0"/>
              <a:t>του γαλακτώματος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Εξετάζεται σε μικροσκόπιο το μέγεθος και η κατανομή των σταγονιδίων της ελαιώδους και της υδατικής φάσης (η μία μέσα στην άλλη). Συγκεκριμένα, όσο πιο καλά διεσπαρμένη είναι η μια φάση μέσα στην άλλη, τόσο πιο μικρό και ομοιογενές φαίνεται  το μέγεθος των διεσπαρμένων  σταγονιδίων στο μικροσκόπιο. Συνήθως, χρησιμοποιείται τάξης «10» μέγεθος  μεγεθυντικού φακού.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0516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35496" y="116632"/>
            <a:ext cx="8661648" cy="1008112"/>
          </a:xfrm>
        </p:spPr>
        <p:txBody>
          <a:bodyPr>
            <a:normAutofit fontScale="90000"/>
          </a:bodyPr>
          <a:lstStyle/>
          <a:p>
            <a:r>
              <a:rPr lang="el-GR" dirty="0"/>
              <a:t>Φυσικοχημική  εξέταση του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γαλακτώματος </a:t>
            </a:r>
            <a:r>
              <a:rPr lang="el-GR" sz="3300" b="0" dirty="0" smtClean="0"/>
              <a:t>1/2</a:t>
            </a:r>
            <a:endParaRPr lang="el-GR" sz="3300" b="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5301208"/>
          </a:xfrm>
        </p:spPr>
        <p:txBody>
          <a:bodyPr>
            <a:noAutofit/>
          </a:bodyPr>
          <a:lstStyle/>
          <a:p>
            <a:r>
              <a:rPr lang="el-GR" dirty="0" smtClean="0"/>
              <a:t>Μετρ</a:t>
            </a:r>
            <a:r>
              <a:rPr lang="el-GR" dirty="0"/>
              <a:t>ά</a:t>
            </a:r>
            <a:r>
              <a:rPr lang="el-GR" dirty="0" smtClean="0"/>
              <a:t>ται </a:t>
            </a:r>
            <a:r>
              <a:rPr lang="el-GR" dirty="0"/>
              <a:t>η πυκνότητα, το </a:t>
            </a:r>
            <a:r>
              <a:rPr lang="el-GR" dirty="0" err="1"/>
              <a:t>pH</a:t>
            </a:r>
            <a:r>
              <a:rPr lang="el-GR" dirty="0"/>
              <a:t> (ως έχει, ή σε 10 % W/W διάλυμα) και το ξηρό υπόλειμμα για τον προσδιορισμό της περιεκτικότητας σε νερό (</a:t>
            </a:r>
            <a:r>
              <a:rPr lang="el-GR" dirty="0" smtClean="0"/>
              <a:t>105</a:t>
            </a:r>
            <a:r>
              <a:rPr lang="el-GR" baseline="30000" dirty="0" smtClean="0"/>
              <a:t>ο</a:t>
            </a:r>
            <a:r>
              <a:rPr lang="el-GR" dirty="0" smtClean="0"/>
              <a:t>C</a:t>
            </a:r>
            <a:r>
              <a:rPr lang="el-GR" dirty="0"/>
              <a:t>,  1-2h).</a:t>
            </a:r>
          </a:p>
          <a:p>
            <a:r>
              <a:rPr lang="el-GR" dirty="0" err="1"/>
              <a:t>Ρεολογική</a:t>
            </a:r>
            <a:r>
              <a:rPr lang="el-GR" dirty="0"/>
              <a:t> ανάλυση: Εξετάζονται οι </a:t>
            </a:r>
            <a:r>
              <a:rPr lang="el-GR" dirty="0" err="1"/>
              <a:t>ρεολογικές</a:t>
            </a:r>
            <a:r>
              <a:rPr lang="el-GR" dirty="0"/>
              <a:t> ιδιότητες σε διάφορες θερμοκρασίες (</a:t>
            </a:r>
            <a:r>
              <a:rPr lang="el-GR" dirty="0" smtClean="0"/>
              <a:t>20</a:t>
            </a:r>
            <a:r>
              <a:rPr lang="el-GR" baseline="30000" dirty="0" smtClean="0"/>
              <a:t>ο</a:t>
            </a:r>
            <a:r>
              <a:rPr lang="el-GR" dirty="0" smtClean="0"/>
              <a:t>C</a:t>
            </a:r>
            <a:r>
              <a:rPr lang="el-GR" dirty="0"/>
              <a:t>, </a:t>
            </a:r>
            <a:r>
              <a:rPr lang="el-GR" dirty="0" smtClean="0"/>
              <a:t>25</a:t>
            </a:r>
            <a:r>
              <a:rPr lang="el-GR" baseline="30000" dirty="0" smtClean="0"/>
              <a:t>ο</a:t>
            </a:r>
            <a:r>
              <a:rPr lang="el-GR" dirty="0" smtClean="0"/>
              <a:t>C</a:t>
            </a:r>
            <a:r>
              <a:rPr lang="el-GR" dirty="0"/>
              <a:t>, </a:t>
            </a:r>
            <a:r>
              <a:rPr lang="el-GR" dirty="0" smtClean="0"/>
              <a:t>42</a:t>
            </a:r>
            <a:r>
              <a:rPr lang="el-GR" baseline="30000" dirty="0" smtClean="0"/>
              <a:t>ο</a:t>
            </a:r>
            <a:r>
              <a:rPr lang="el-GR" dirty="0" smtClean="0"/>
              <a:t>C</a:t>
            </a:r>
            <a:r>
              <a:rPr lang="el-GR" dirty="0"/>
              <a:t>). Χρησιμοποιείται ιξωδόμετρο τύπου </a:t>
            </a:r>
            <a:r>
              <a:rPr lang="el-GR" dirty="0" err="1"/>
              <a:t>Brookfield</a:t>
            </a:r>
            <a:r>
              <a:rPr lang="el-GR" dirty="0"/>
              <a:t> με σταυρωτό άξονα (τύπου </a:t>
            </a:r>
            <a:r>
              <a:rPr lang="el-GR" dirty="0" err="1"/>
              <a:t>Helipath</a:t>
            </a:r>
            <a:r>
              <a:rPr lang="el-GR" dirty="0"/>
              <a:t>). </a:t>
            </a:r>
          </a:p>
          <a:p>
            <a:r>
              <a:rPr lang="el-GR" dirty="0"/>
              <a:t>Φυγοκεντρική εξέταση του γαλακτώματος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057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35496" y="116632"/>
            <a:ext cx="8661648" cy="1008112"/>
          </a:xfrm>
        </p:spPr>
        <p:txBody>
          <a:bodyPr>
            <a:normAutofit fontScale="90000"/>
          </a:bodyPr>
          <a:lstStyle/>
          <a:p>
            <a:r>
              <a:rPr lang="el-GR" dirty="0"/>
              <a:t>Φυσικοχημική  εξέταση του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γαλακτώματος </a:t>
            </a:r>
            <a:r>
              <a:rPr lang="el-GR" sz="3300" b="0" dirty="0"/>
              <a:t>2</a:t>
            </a:r>
            <a:r>
              <a:rPr lang="el-GR" sz="3300" b="0" dirty="0" smtClean="0"/>
              <a:t>/2</a:t>
            </a:r>
            <a:endParaRPr lang="el-GR" sz="3300" b="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373216"/>
          </a:xfrm>
        </p:spPr>
        <p:txBody>
          <a:bodyPr>
            <a:noAutofit/>
          </a:bodyPr>
          <a:lstStyle/>
          <a:p>
            <a:r>
              <a:rPr lang="el-GR" dirty="0" smtClean="0"/>
              <a:t>Χρησιμοποιείται </a:t>
            </a:r>
            <a:r>
              <a:rPr lang="el-GR" dirty="0"/>
              <a:t>απλή φυγόκεντρος, και το δείγμα μεταφέρεται σε διαφανή σωληνάκια (πλαστικά ή καλύτερα υάλινα) και ελέγχεται η ομοιογένεια και ο πιθανός διαχωρισμός της ελαιώδους φάσης (πάνω) από την υδατική φάση (κάτω). Συνήθως </a:t>
            </a:r>
            <a:r>
              <a:rPr lang="el-GR" dirty="0" err="1"/>
              <a:t>φυγοκεντρείται</a:t>
            </a:r>
            <a:r>
              <a:rPr lang="el-GR" dirty="0"/>
              <a:t> το γαλάκτωμα στις 3500-4000 </a:t>
            </a:r>
            <a:r>
              <a:rPr lang="el-GR" dirty="0" err="1"/>
              <a:t>rpm</a:t>
            </a:r>
            <a:r>
              <a:rPr lang="el-GR" dirty="0"/>
              <a:t>. Εξετάζεται η ομοιογένεια στα 15, 30, 60 και 120 λεπτά. </a:t>
            </a:r>
          </a:p>
          <a:p>
            <a:r>
              <a:rPr lang="el-GR" dirty="0"/>
              <a:t>Ανάλυση και ποσοτικός προσδιορισμό των δραστικών και ειδικών παραγόντων μπορεί να χρειασθεί να διενεργηθεί. Αυτά μπορεί να είναι: Προσδιορισμός και σταθερότητα συντηρητικού, αντιοξειδωτικού, αντηλιακού </a:t>
            </a:r>
            <a:r>
              <a:rPr lang="el-GR" dirty="0" smtClean="0"/>
              <a:t>φίλτρου </a:t>
            </a:r>
            <a:r>
              <a:rPr lang="el-GR" dirty="0" err="1" smtClean="0"/>
              <a:t>κά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9595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>
            <a:normAutofit fontScale="32500" lnSpcReduction="20000"/>
          </a:bodyPr>
          <a:lstStyle/>
          <a:p>
            <a:pPr lvl="0" fontAlgn="base" hangingPunct="0">
              <a:lnSpc>
                <a:spcPct val="120000"/>
              </a:lnSpc>
            </a:pPr>
            <a:r>
              <a:rPr lang="el-GR" sz="7200" b="1" dirty="0">
                <a:cs typeface="Times New Roman" pitchFamily="18" charset="0"/>
              </a:rPr>
              <a:t>Μ</a:t>
            </a:r>
            <a:r>
              <a:rPr lang="el-GR" sz="7200" b="1" dirty="0" smtClean="0">
                <a:cs typeface="Times New Roman" pitchFamily="18" charset="0"/>
              </a:rPr>
              <a:t>ετά </a:t>
            </a:r>
            <a:r>
              <a:rPr lang="el-GR" sz="7200" b="1" dirty="0">
                <a:cs typeface="Times New Roman" pitchFamily="18" charset="0"/>
              </a:rPr>
              <a:t>από 1 μήνα  </a:t>
            </a:r>
            <a:r>
              <a:rPr lang="el-GR" sz="7200" b="1" dirty="0" smtClean="0">
                <a:cs typeface="Times New Roman" pitchFamily="18" charset="0"/>
              </a:rPr>
              <a:t>σε</a:t>
            </a:r>
            <a:r>
              <a:rPr lang="en-US" sz="7200" b="1" dirty="0" smtClean="0">
                <a:cs typeface="Times New Roman" pitchFamily="18" charset="0"/>
              </a:rPr>
              <a:t>:</a:t>
            </a:r>
            <a:r>
              <a:rPr lang="el-GR" sz="7200" b="1" dirty="0" smtClean="0">
                <a:cs typeface="Times New Roman" pitchFamily="18" charset="0"/>
              </a:rPr>
              <a:t> </a:t>
            </a:r>
            <a:endParaRPr lang="el-GR" sz="7200" dirty="0" smtClean="0">
              <a:cs typeface="Times New Roman" pitchFamily="18" charset="0"/>
            </a:endParaRPr>
          </a:p>
          <a:p>
            <a:pPr lvl="0" fontAlgn="base" hangingPunct="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l-GR" sz="7200" dirty="0" smtClean="0">
                <a:cs typeface="Times New Roman" pitchFamily="18" charset="0"/>
              </a:rPr>
              <a:t>θερμοκρασία δωματίου (25</a:t>
            </a:r>
            <a:r>
              <a:rPr lang="en-US" sz="7200" baseline="30000" dirty="0" smtClean="0">
                <a:cs typeface="Times New Roman" pitchFamily="18" charset="0"/>
              </a:rPr>
              <a:t>o</a:t>
            </a:r>
            <a:r>
              <a:rPr lang="el-GR" sz="7200" dirty="0" smtClean="0">
                <a:cs typeface="Times New Roman" pitchFamily="18" charset="0"/>
              </a:rPr>
              <a:t> +/- 2</a:t>
            </a:r>
            <a:r>
              <a:rPr lang="el-GR" sz="7200" baseline="30000" dirty="0" smtClean="0">
                <a:cs typeface="Times New Roman" pitchFamily="18" charset="0"/>
              </a:rPr>
              <a:t>ο</a:t>
            </a:r>
            <a:r>
              <a:rPr lang="en-US" sz="7200" dirty="0" smtClean="0">
                <a:cs typeface="Times New Roman" pitchFamily="18" charset="0"/>
              </a:rPr>
              <a:t>C</a:t>
            </a:r>
            <a:r>
              <a:rPr lang="el-GR" sz="7200" dirty="0" smtClean="0">
                <a:cs typeface="Times New Roman" pitchFamily="18" charset="0"/>
              </a:rPr>
              <a:t>). </a:t>
            </a:r>
            <a:endParaRPr lang="en-US" sz="7200" dirty="0" smtClean="0">
              <a:cs typeface="Times New Roman" pitchFamily="18" charset="0"/>
            </a:endParaRPr>
          </a:p>
          <a:p>
            <a:pPr lvl="0" fontAlgn="base" hangingPunct="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l-GR" sz="7200" dirty="0" smtClean="0">
                <a:cs typeface="Times New Roman" pitchFamily="18" charset="0"/>
              </a:rPr>
              <a:t>5</a:t>
            </a:r>
            <a:r>
              <a:rPr lang="en-US" sz="7200" baseline="30000" dirty="0" smtClean="0">
                <a:cs typeface="Times New Roman" pitchFamily="18" charset="0"/>
              </a:rPr>
              <a:t>o</a:t>
            </a:r>
            <a:r>
              <a:rPr lang="el-GR" sz="7200" dirty="0" smtClean="0">
                <a:cs typeface="Times New Roman" pitchFamily="18" charset="0"/>
              </a:rPr>
              <a:t> +/-  1</a:t>
            </a:r>
            <a:r>
              <a:rPr lang="el-GR" sz="7200" baseline="30000" dirty="0" smtClean="0">
                <a:cs typeface="Times New Roman" pitchFamily="18" charset="0"/>
              </a:rPr>
              <a:t>ο</a:t>
            </a:r>
            <a:r>
              <a:rPr lang="en-US" sz="7200" dirty="0" smtClean="0">
                <a:cs typeface="Times New Roman" pitchFamily="18" charset="0"/>
              </a:rPr>
              <a:t>C</a:t>
            </a:r>
          </a:p>
          <a:p>
            <a:pPr lvl="0" fontAlgn="base" hangingPunct="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l-GR" sz="7200" dirty="0" smtClean="0">
                <a:cs typeface="Times New Roman" pitchFamily="18" charset="0"/>
              </a:rPr>
              <a:t>50</a:t>
            </a:r>
            <a:r>
              <a:rPr lang="en-US" sz="7200" baseline="30000" dirty="0" smtClean="0">
                <a:cs typeface="Times New Roman" pitchFamily="18" charset="0"/>
              </a:rPr>
              <a:t>o</a:t>
            </a:r>
            <a:r>
              <a:rPr lang="el-GR" sz="7200" dirty="0" smtClean="0">
                <a:cs typeface="Times New Roman" pitchFamily="18" charset="0"/>
              </a:rPr>
              <a:t> +/-  2</a:t>
            </a:r>
            <a:r>
              <a:rPr lang="el-GR" sz="7200" baseline="30000" dirty="0" smtClean="0">
                <a:cs typeface="Times New Roman" pitchFamily="18" charset="0"/>
              </a:rPr>
              <a:t>ο</a:t>
            </a:r>
            <a:r>
              <a:rPr lang="en-US" sz="7200" dirty="0" smtClean="0">
                <a:cs typeface="Times New Roman" pitchFamily="18" charset="0"/>
              </a:rPr>
              <a:t>C</a:t>
            </a:r>
            <a:r>
              <a:rPr lang="el-GR" sz="7200" dirty="0" smtClean="0">
                <a:cs typeface="Times New Roman" pitchFamily="18" charset="0"/>
              </a:rPr>
              <a:t> </a:t>
            </a:r>
            <a:endParaRPr lang="en-US" sz="7200" dirty="0" smtClean="0">
              <a:cs typeface="Times New Roman" pitchFamily="18" charset="0"/>
            </a:endParaRPr>
          </a:p>
          <a:p>
            <a:pPr lvl="0" fontAlgn="base" hangingPunct="0">
              <a:lnSpc>
                <a:spcPct val="120000"/>
              </a:lnSpc>
            </a:pPr>
            <a:endParaRPr lang="en-US" sz="7200" dirty="0" smtClean="0">
              <a:cs typeface="Times New Roman" pitchFamily="18" charset="0"/>
            </a:endParaRPr>
          </a:p>
          <a:p>
            <a:pPr lvl="0" fontAlgn="base" hangingPunct="0">
              <a:lnSpc>
                <a:spcPct val="120000"/>
              </a:lnSpc>
            </a:pPr>
            <a:r>
              <a:rPr lang="el-GR" sz="7200" b="1" dirty="0">
                <a:cs typeface="Times New Roman" pitchFamily="18" charset="0"/>
              </a:rPr>
              <a:t>Ε</a:t>
            </a:r>
            <a:r>
              <a:rPr lang="el-GR" sz="7200" b="1" dirty="0" smtClean="0">
                <a:cs typeface="Times New Roman" pitchFamily="18" charset="0"/>
              </a:rPr>
              <a:t>πιταχυνόμενη γήρανση</a:t>
            </a:r>
            <a:r>
              <a:rPr lang="el-GR" sz="7200" dirty="0" smtClean="0">
                <a:cs typeface="Times New Roman" pitchFamily="18" charset="0"/>
              </a:rPr>
              <a:t>, όπου το γαλάκτωμα τοποθετείται σε φούρνο στους 42</a:t>
            </a:r>
            <a:r>
              <a:rPr lang="en-US" sz="7200" baseline="30000" dirty="0" smtClean="0">
                <a:cs typeface="Times New Roman" pitchFamily="18" charset="0"/>
              </a:rPr>
              <a:t>o</a:t>
            </a:r>
            <a:r>
              <a:rPr lang="el-GR" sz="7200" dirty="0" smtClean="0">
                <a:cs typeface="Times New Roman" pitchFamily="18" charset="0"/>
              </a:rPr>
              <a:t> +/-  1</a:t>
            </a:r>
            <a:r>
              <a:rPr lang="el-GR" sz="7200" baseline="30000" dirty="0" smtClean="0">
                <a:cs typeface="Times New Roman" pitchFamily="18" charset="0"/>
              </a:rPr>
              <a:t>ο</a:t>
            </a:r>
            <a:r>
              <a:rPr lang="en-US" sz="7200" dirty="0" smtClean="0">
                <a:cs typeface="Times New Roman" pitchFamily="18" charset="0"/>
              </a:rPr>
              <a:t>C</a:t>
            </a:r>
            <a:r>
              <a:rPr lang="el-GR" sz="7200" dirty="0" smtClean="0">
                <a:cs typeface="Times New Roman" pitchFamily="18" charset="0"/>
              </a:rPr>
              <a:t>) για  2-3 μήνες. </a:t>
            </a:r>
            <a:endParaRPr lang="en-US" sz="7200" dirty="0" smtClean="0">
              <a:cs typeface="Times New Roman" pitchFamily="18" charset="0"/>
            </a:endParaRPr>
          </a:p>
          <a:p>
            <a:pPr lvl="0" fontAlgn="base" hangingPunct="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l-GR" sz="7200" dirty="0" smtClean="0">
                <a:cs typeface="Times New Roman" pitchFamily="18" charset="0"/>
              </a:rPr>
              <a:t>Με τη δοκιμασία αυτή θεωρείται ότι μπορεί με αξιοπιστία να προβλεφθεί η σταθερότητα που μπορεί να έχει το γαλάκτωμα μετά από 2-3 χρόνια φύλαξης σε θερμοκρασία περιβάλλοντος.</a:t>
            </a:r>
            <a:endParaRPr lang="en-US" sz="7200" dirty="0" smtClean="0">
              <a:cs typeface="Times New Roman" pitchFamily="18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el-GR" dirty="0"/>
              <a:t>Αρχική δοκιμασία σταθερότητας</a:t>
            </a:r>
            <a:br>
              <a:rPr lang="el-GR" dirty="0"/>
            </a:br>
            <a:r>
              <a:rPr lang="el-GR" sz="3300" b="0" dirty="0"/>
              <a:t>(ελέγχονται τα οργανοληπτικά και φυσικοχημικά χαρακτηριστικά</a:t>
            </a:r>
            <a:r>
              <a:rPr lang="el-GR" sz="3300" b="0" dirty="0" smtClean="0"/>
              <a:t>) 1/3</a:t>
            </a:r>
            <a:endParaRPr lang="el-GR" sz="3300" b="0" dirty="0"/>
          </a:p>
        </p:txBody>
      </p:sp>
    </p:spTree>
    <p:extLst>
      <p:ext uri="{BB962C8B-B14F-4D97-AF65-F5344CB8AC3E}">
        <p14:creationId xmlns:p14="http://schemas.microsoft.com/office/powerpoint/2010/main" val="104352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1772816"/>
            <a:ext cx="8363272" cy="4464496"/>
          </a:xfrm>
        </p:spPr>
        <p:txBody>
          <a:bodyPr>
            <a:noAutofit/>
          </a:bodyPr>
          <a:lstStyle/>
          <a:p>
            <a:pPr lvl="0" fontAlgn="base" hangingPunct="0"/>
            <a:r>
              <a:rPr lang="el-GR" b="1" dirty="0" smtClean="0">
                <a:cs typeface="Times New Roman" pitchFamily="18" charset="0"/>
              </a:rPr>
              <a:t>Εξέταση </a:t>
            </a:r>
            <a:r>
              <a:rPr lang="el-GR" b="1" dirty="0">
                <a:cs typeface="Times New Roman" pitchFamily="18" charset="0"/>
              </a:rPr>
              <a:t>γαλακτώματος μετά από κύκλους ψύξης-απόψυξης </a:t>
            </a:r>
            <a:r>
              <a:rPr lang="el-GR" b="1" dirty="0" smtClean="0">
                <a:cs typeface="Times New Roman" pitchFamily="18" charset="0"/>
              </a:rPr>
              <a:t>- </a:t>
            </a:r>
            <a:r>
              <a:rPr lang="el-GR" b="1" dirty="0">
                <a:cs typeface="Times New Roman" pitchFamily="18" charset="0"/>
              </a:rPr>
              <a:t>θ</a:t>
            </a:r>
            <a:r>
              <a:rPr lang="el-GR" b="1" dirty="0" smtClean="0">
                <a:cs typeface="Times New Roman" pitchFamily="18" charset="0"/>
              </a:rPr>
              <a:t>έρμανσης </a:t>
            </a:r>
            <a:r>
              <a:rPr lang="el-GR" b="1" dirty="0">
                <a:cs typeface="Times New Roman" pitchFamily="18" charset="0"/>
              </a:rPr>
              <a:t>«</a:t>
            </a:r>
            <a:r>
              <a:rPr lang="en-US" b="1" dirty="0">
                <a:cs typeface="Times New Roman" pitchFamily="18" charset="0"/>
              </a:rPr>
              <a:t>Freeze</a:t>
            </a:r>
            <a:r>
              <a:rPr lang="el-GR" b="1" dirty="0">
                <a:cs typeface="Times New Roman" pitchFamily="18" charset="0"/>
              </a:rPr>
              <a:t>/</a:t>
            </a:r>
            <a:r>
              <a:rPr lang="en-US" b="1" dirty="0">
                <a:cs typeface="Times New Roman" pitchFamily="18" charset="0"/>
              </a:rPr>
              <a:t>Thaw</a:t>
            </a:r>
            <a:r>
              <a:rPr lang="el-GR" b="1" dirty="0">
                <a:cs typeface="Times New Roman" pitchFamily="18" charset="0"/>
              </a:rPr>
              <a:t> </a:t>
            </a:r>
            <a:r>
              <a:rPr lang="en-US" b="1" dirty="0">
                <a:cs typeface="Times New Roman" pitchFamily="18" charset="0"/>
              </a:rPr>
              <a:t>Cycles</a:t>
            </a:r>
            <a:r>
              <a:rPr lang="el-GR" b="1" dirty="0">
                <a:cs typeface="Times New Roman" pitchFamily="18" charset="0"/>
              </a:rPr>
              <a:t> </a:t>
            </a:r>
            <a:r>
              <a:rPr lang="en-US" b="1" dirty="0">
                <a:cs typeface="Times New Roman" pitchFamily="18" charset="0"/>
              </a:rPr>
              <a:t>Tests</a:t>
            </a:r>
            <a:r>
              <a:rPr lang="el-GR" b="1" dirty="0">
                <a:cs typeface="Times New Roman" pitchFamily="18" charset="0"/>
              </a:rPr>
              <a:t>» </a:t>
            </a:r>
            <a:endParaRPr lang="en-US" b="1" dirty="0">
              <a:cs typeface="Times New Roman" pitchFamily="18" charset="0"/>
            </a:endParaRPr>
          </a:p>
          <a:p>
            <a:pPr lvl="0" fontAlgn="base" hangingPunct="0">
              <a:buFont typeface="Courier New" panose="02070309020205020404" pitchFamily="49" charset="0"/>
              <a:buChar char="o"/>
            </a:pPr>
            <a:r>
              <a:rPr lang="el-GR" dirty="0">
                <a:cs typeface="Times New Roman" pitchFamily="18" charset="0"/>
              </a:rPr>
              <a:t>Το γαλάκτωμα υποβάλλεται σε διαδοχικές  εναλλαγές θερμοκρασίας (χαμηλές και υψηλές), αφού ενδιάμεσα πάρει τη θερμοκρασία του δωματίου. </a:t>
            </a:r>
            <a:endParaRPr lang="en-US" dirty="0">
              <a:cs typeface="Times New Roman" pitchFamily="18" charset="0"/>
            </a:endParaRPr>
          </a:p>
          <a:p>
            <a:pPr lvl="0" fontAlgn="base" hangingPunct="0">
              <a:buFont typeface="Courier New" panose="02070309020205020404" pitchFamily="49" charset="0"/>
              <a:buChar char="o"/>
            </a:pPr>
            <a:r>
              <a:rPr lang="el-GR" dirty="0">
                <a:cs typeface="Times New Roman" pitchFamily="18" charset="0"/>
              </a:rPr>
              <a:t>Συνήθως, τοποθετείται σε υάλινα </a:t>
            </a:r>
            <a:r>
              <a:rPr lang="el-GR" dirty="0" err="1">
                <a:cs typeface="Times New Roman" pitchFamily="18" charset="0"/>
              </a:rPr>
              <a:t>εσμυρισμένα</a:t>
            </a:r>
            <a:r>
              <a:rPr lang="el-GR" dirty="0">
                <a:cs typeface="Times New Roman" pitchFamily="18" charset="0"/>
              </a:rPr>
              <a:t>  φιαλίδια (για να είναι διαφανή και ανθεκτικά για να μην μπορεί να εισέρχεται αέρας από τα πώματα) και υποβάλλεται στα εξής «θερμικά σοκ»: 5</a:t>
            </a:r>
            <a:r>
              <a:rPr lang="el-GR" baseline="30000" dirty="0">
                <a:cs typeface="Times New Roman" pitchFamily="18" charset="0"/>
              </a:rPr>
              <a:t>ο</a:t>
            </a:r>
            <a:r>
              <a:rPr lang="en-US" dirty="0">
                <a:cs typeface="Times New Roman" pitchFamily="18" charset="0"/>
              </a:rPr>
              <a:t>C</a:t>
            </a:r>
            <a:r>
              <a:rPr lang="el-GR" dirty="0">
                <a:cs typeface="Times New Roman" pitchFamily="18" charset="0"/>
              </a:rPr>
              <a:t>  +/-  1</a:t>
            </a:r>
            <a:r>
              <a:rPr lang="el-GR" baseline="30000" dirty="0">
                <a:cs typeface="Times New Roman" pitchFamily="18" charset="0"/>
              </a:rPr>
              <a:t>ο</a:t>
            </a:r>
            <a:r>
              <a:rPr lang="en-US" dirty="0">
                <a:cs typeface="Times New Roman" pitchFamily="18" charset="0"/>
              </a:rPr>
              <a:t>C</a:t>
            </a:r>
            <a:r>
              <a:rPr lang="el-GR" dirty="0">
                <a:cs typeface="Times New Roman" pitchFamily="18" charset="0"/>
              </a:rPr>
              <a:t> για 24</a:t>
            </a:r>
            <a:r>
              <a:rPr lang="en-US" dirty="0">
                <a:cs typeface="Times New Roman" pitchFamily="18" charset="0"/>
              </a:rPr>
              <a:t>h</a:t>
            </a:r>
            <a:r>
              <a:rPr lang="el-GR" dirty="0">
                <a:cs typeface="Times New Roman" pitchFamily="18" charset="0"/>
              </a:rPr>
              <a:t> και 42</a:t>
            </a:r>
            <a:r>
              <a:rPr lang="el-GR" baseline="30000" dirty="0">
                <a:cs typeface="Times New Roman" pitchFamily="18" charset="0"/>
              </a:rPr>
              <a:t>ο</a:t>
            </a:r>
            <a:r>
              <a:rPr lang="en-US" dirty="0">
                <a:cs typeface="Times New Roman" pitchFamily="18" charset="0"/>
              </a:rPr>
              <a:t>C</a:t>
            </a:r>
            <a:r>
              <a:rPr lang="el-GR" dirty="0">
                <a:cs typeface="Times New Roman" pitchFamily="18" charset="0"/>
              </a:rPr>
              <a:t>  +/-  1</a:t>
            </a:r>
            <a:r>
              <a:rPr lang="el-GR" baseline="30000" dirty="0">
                <a:cs typeface="Times New Roman" pitchFamily="18" charset="0"/>
              </a:rPr>
              <a:t>ο</a:t>
            </a:r>
            <a:r>
              <a:rPr lang="en-US" dirty="0">
                <a:cs typeface="Times New Roman" pitchFamily="18" charset="0"/>
              </a:rPr>
              <a:t>C</a:t>
            </a:r>
            <a:r>
              <a:rPr lang="el-GR" dirty="0">
                <a:cs typeface="Times New Roman" pitchFamily="18" charset="0"/>
              </a:rPr>
              <a:t> για 24</a:t>
            </a:r>
            <a:r>
              <a:rPr lang="en-US" dirty="0">
                <a:cs typeface="Times New Roman" pitchFamily="18" charset="0"/>
              </a:rPr>
              <a:t>h</a:t>
            </a:r>
            <a:r>
              <a:rPr lang="el-GR" dirty="0">
                <a:cs typeface="Times New Roman" pitchFamily="18" charset="0"/>
              </a:rPr>
              <a:t>. 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el-GR" dirty="0"/>
              <a:t>Αρχική δοκιμασία σταθερότητας</a:t>
            </a:r>
            <a:br>
              <a:rPr lang="el-GR" dirty="0"/>
            </a:br>
            <a:r>
              <a:rPr lang="el-GR" sz="3300" b="0" dirty="0"/>
              <a:t>(ελέγχονται τα οργανοληπτικά και φυσικοχημικά χαρακτηριστικά</a:t>
            </a:r>
            <a:r>
              <a:rPr lang="el-GR" sz="3300" b="0" dirty="0" smtClean="0"/>
              <a:t>) 2/3</a:t>
            </a:r>
            <a:endParaRPr lang="el-GR" sz="3300" b="0" dirty="0"/>
          </a:p>
        </p:txBody>
      </p:sp>
    </p:spTree>
    <p:extLst>
      <p:ext uri="{BB962C8B-B14F-4D97-AF65-F5344CB8AC3E}">
        <p14:creationId xmlns:p14="http://schemas.microsoft.com/office/powerpoint/2010/main" val="138369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464496"/>
          </a:xfrm>
        </p:spPr>
        <p:txBody>
          <a:bodyPr>
            <a:noAutofit/>
          </a:bodyPr>
          <a:lstStyle/>
          <a:p>
            <a:pPr lvl="0" fontAlgn="base" hangingPunct="0">
              <a:buFont typeface="Courier New" panose="02070309020205020404" pitchFamily="49" charset="0"/>
              <a:buChar char="o"/>
            </a:pPr>
            <a:r>
              <a:rPr lang="el-GR" dirty="0" smtClean="0">
                <a:cs typeface="Times New Roman" pitchFamily="18" charset="0"/>
              </a:rPr>
              <a:t>Ο πλήρης κύκλος περιλαμβάνει 24</a:t>
            </a:r>
            <a:r>
              <a:rPr lang="en-US" dirty="0" smtClean="0">
                <a:cs typeface="Times New Roman" pitchFamily="18" charset="0"/>
              </a:rPr>
              <a:t>h</a:t>
            </a:r>
            <a:r>
              <a:rPr lang="el-GR" dirty="0" smtClean="0">
                <a:cs typeface="Times New Roman" pitchFamily="18" charset="0"/>
              </a:rPr>
              <a:t> στο ψυγείο και 24</a:t>
            </a:r>
            <a:r>
              <a:rPr lang="en-US" dirty="0" smtClean="0">
                <a:cs typeface="Times New Roman" pitchFamily="18" charset="0"/>
              </a:rPr>
              <a:t>h</a:t>
            </a:r>
            <a:r>
              <a:rPr lang="el-GR" dirty="0" smtClean="0">
                <a:cs typeface="Times New Roman" pitchFamily="18" charset="0"/>
              </a:rPr>
              <a:t> ώρες στο φούρνο, αφού ενδιάμεσα αφεθεί για 8</a:t>
            </a:r>
            <a:r>
              <a:rPr lang="en-US" dirty="0" smtClean="0">
                <a:cs typeface="Times New Roman" pitchFamily="18" charset="0"/>
              </a:rPr>
              <a:t>h</a:t>
            </a:r>
            <a:r>
              <a:rPr lang="el-GR" dirty="0" smtClean="0">
                <a:cs typeface="Times New Roman" pitchFamily="18" charset="0"/>
              </a:rPr>
              <a:t> σε θερμοκρασία περιβάλλοντος.</a:t>
            </a:r>
            <a:endParaRPr lang="en-US" dirty="0" smtClean="0">
              <a:cs typeface="Times New Roman" pitchFamily="18" charset="0"/>
            </a:endParaRPr>
          </a:p>
          <a:p>
            <a:pPr lvl="0" fontAlgn="base" hangingPunct="0">
              <a:buFont typeface="Courier New" panose="02070309020205020404" pitchFamily="49" charset="0"/>
              <a:buChar char="o"/>
            </a:pPr>
            <a:r>
              <a:rPr lang="el-GR" dirty="0" smtClean="0">
                <a:cs typeface="Times New Roman" pitchFamily="18" charset="0"/>
              </a:rPr>
              <a:t> </a:t>
            </a:r>
            <a:r>
              <a:rPr lang="el-GR" dirty="0">
                <a:cs typeface="Times New Roman" pitchFamily="18" charset="0"/>
              </a:rPr>
              <a:t>Συνήθως εκτελούνται  6-8 κύκλοι. Μετά το πέρας όλης της σειράς των κύκλων το γαλάκτωμα εξετάζεται οργανοληπτικά, φυσικοχημικά, φυγοκεντρικά και μικροσκοπικά</a:t>
            </a:r>
            <a:r>
              <a:rPr lang="el-GR" dirty="0" smtClean="0">
                <a:cs typeface="Times New Roman" pitchFamily="18" charset="0"/>
              </a:rPr>
              <a:t>.</a:t>
            </a:r>
            <a:endParaRPr lang="el-GR" b="1" dirty="0">
              <a:cs typeface="Times New Roman" pitchFamily="18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el-GR" dirty="0"/>
              <a:t>Αρχική δοκιμασία σταθερότητας</a:t>
            </a:r>
            <a:br>
              <a:rPr lang="el-GR" dirty="0"/>
            </a:br>
            <a:r>
              <a:rPr lang="el-GR" sz="3300" b="0" dirty="0"/>
              <a:t>(ελέγχονται τα οργανοληπτικά και φυσικοχημικά χαρακτηριστικά</a:t>
            </a:r>
            <a:r>
              <a:rPr lang="el-GR" sz="3300" b="0" dirty="0" smtClean="0"/>
              <a:t>) 3/3</a:t>
            </a:r>
            <a:endParaRPr lang="el-GR" sz="3300" b="0" dirty="0"/>
          </a:p>
        </p:txBody>
      </p:sp>
    </p:spTree>
    <p:extLst>
      <p:ext uri="{BB962C8B-B14F-4D97-AF65-F5344CB8AC3E}">
        <p14:creationId xmlns:p14="http://schemas.microsoft.com/office/powerpoint/2010/main" val="257238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OC_template_10">
  <a:themeElements>
    <a:clrScheme name="Προσαρμοσμένο 1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late1">
  <a:themeElements>
    <a:clrScheme name="Προσαρμοσμένο 1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temlate1</Template>
  <TotalTime>247</TotalTime>
  <Words>1377</Words>
  <Application>Microsoft Office PowerPoint</Application>
  <PresentationFormat>Προβολή στην οθόνη (4:3)</PresentationFormat>
  <Paragraphs>122</Paragraphs>
  <Slides>19</Slides>
  <Notes>12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19</vt:i4>
      </vt:variant>
    </vt:vector>
  </HeadingPairs>
  <TitlesOfParts>
    <vt:vector size="21" baseType="lpstr">
      <vt:lpstr>OC_template_10</vt:lpstr>
      <vt:lpstr>temlate1</vt:lpstr>
      <vt:lpstr>Κοσμητολογία Ι - Θ</vt:lpstr>
      <vt:lpstr>Σταθερότητα των γαλακτωμάτων (stability tests) </vt:lpstr>
      <vt:lpstr>Οργανοληπτική εξέταση</vt:lpstr>
      <vt:lpstr>Μικροσκοπική εξέταση του γαλακτώματος</vt:lpstr>
      <vt:lpstr>Φυσικοχημική  εξέταση του  γαλακτώματος 1/2</vt:lpstr>
      <vt:lpstr>Φυσικοχημική  εξέταση του  γαλακτώματος 2/2</vt:lpstr>
      <vt:lpstr>Αρχική δοκιμασία σταθερότητας (ελέγχονται τα οργανοληπτικά και φυσικοχημικά χαρακτηριστικά) 1/3</vt:lpstr>
      <vt:lpstr>Αρχική δοκιμασία σταθερότητας (ελέγχονται τα οργανοληπτικά και φυσικοχημικά χαρακτηριστικά) 2/3</vt:lpstr>
      <vt:lpstr>Αρχική δοκιμασία σταθερότητας (ελέγχονται τα οργανοληπτικά και φυσικοχημικά χαρακτηριστικά) 3/3</vt:lpstr>
      <vt:lpstr>Αρχική δοκιμασία σταθερότητας</vt:lpstr>
      <vt:lpstr> Μακράς αποθήκευσης ή  διάρκειας δοκιμασία 1/2</vt:lpstr>
      <vt:lpstr> Μακράς αποθήκευσης ή  διάρκειας δοκιμασία 2/2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Κοσμητολογία Ι - Θ</dc:title>
  <dc:creator>opencourses@teiath.gr</dc:creator>
  <cp:lastModifiedBy>fkaram2</cp:lastModifiedBy>
  <cp:revision>95</cp:revision>
  <dcterms:created xsi:type="dcterms:W3CDTF">2014-11-17T10:30:06Z</dcterms:created>
  <dcterms:modified xsi:type="dcterms:W3CDTF">2015-10-01T07:22:03Z</dcterms:modified>
</cp:coreProperties>
</file>