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269" r:id="rId5"/>
    <p:sldId id="270" r:id="rId6"/>
    <p:sldId id="271" r:id="rId7"/>
    <p:sldId id="274" r:id="rId8"/>
    <p:sldId id="275" r:id="rId9"/>
    <p:sldId id="279" r:id="rId10"/>
    <p:sldId id="257" r:id="rId11"/>
    <p:sldId id="262" r:id="rId12"/>
    <p:sldId id="264" r:id="rId13"/>
    <p:sldId id="280" r:id="rId14"/>
    <p:sldId id="281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B9E0-47A8-4E5B-A83A-968A5C86D1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64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649_Monocyte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Wbensmith" TargetMode="External"/><Relationship Id="rId3" Type="http://schemas.openxmlformats.org/officeDocument/2006/relationships/hyperlink" Target="http://commons.wikimedia.org/wiki/File:Megakaryocyte1.svg" TargetMode="External"/><Relationship Id="rId7" Type="http://schemas.openxmlformats.org/officeDocument/2006/relationships/hyperlink" Target="http://commons.wikimedia.org/wiki/File:WVSOM_Megakaryocytes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rcadian" TargetMode="External"/><Relationship Id="rId9" Type="http://schemas.openxmlformats.org/officeDocument/2006/relationships/hyperlink" Target="http://creativecommons.org/licenses/by/3.0/deed.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matopoietic_growth_factor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ikael_H%C3%A4ggstr%C3%B6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%E3%83%91%E3%82%BF%E3%82%B4%E3%83%8B%E3%82%A2&amp;action=edit&amp;redlink=1" TargetMode="External"/><Relationship Id="rId3" Type="http://schemas.openxmlformats.org/officeDocument/2006/relationships/hyperlink" Target="http://commons.wikimedia.org/wiki/File:Blausen_0649_Monocyte.png" TargetMode="External"/><Relationship Id="rId7" Type="http://schemas.openxmlformats.org/officeDocument/2006/relationships/hyperlink" Target="http://commons.wikimedia.org/wiki/File:Platelets_by_budding_off_from_megakaryocyte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Relationship Id="rId9" Type="http://schemas.openxmlformats.org/officeDocument/2006/relationships/hyperlink" Target="http://creativecommons.org/licenses/by-sa/3.0/deed.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924944"/>
            <a:ext cx="6400800" cy="22322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 </a:t>
            </a:r>
            <a:r>
              <a:rPr lang="el-GR" sz="2600" dirty="0"/>
              <a:t>Δομή και Λειτουργία </a:t>
            </a:r>
            <a:r>
              <a:rPr lang="el-GR" sz="2600" dirty="0" err="1"/>
              <a:t>Μεγακαρυοκυττάρων</a:t>
            </a:r>
            <a:r>
              <a:rPr lang="el-GR" sz="2600" dirty="0"/>
              <a:t> και Αιμοπεταλίων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(Θ).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/>
              <a:t> Δομή και Λειτουργία </a:t>
            </a:r>
            <a:r>
              <a:rPr lang="el-GR" sz="2000" dirty="0" err="1"/>
              <a:t>Μεγακαρυοκυττάρων</a:t>
            </a:r>
            <a:r>
              <a:rPr lang="el-GR" sz="2000" dirty="0"/>
              <a:t> και Αιμοπεταλίων».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PLTs </a:t>
            </a:r>
            <a:r>
              <a:rPr lang="el-GR" dirty="0" smtClean="0"/>
              <a:t>κυτταρικά υπολείμματα.</a:t>
            </a:r>
          </a:p>
          <a:p>
            <a:r>
              <a:rPr lang="el-GR" dirty="0" smtClean="0"/>
              <a:t>Προστασία από αιμορραγία.</a:t>
            </a:r>
          </a:p>
          <a:p>
            <a:r>
              <a:rPr lang="el-GR" dirty="0" smtClean="0"/>
              <a:t>Δισκοειδές σχήμα.</a:t>
            </a:r>
          </a:p>
          <a:p>
            <a:r>
              <a:rPr lang="el-GR" dirty="0" smtClean="0"/>
              <a:t>7 ημέρες κυκλοφορούν.</a:t>
            </a:r>
          </a:p>
          <a:p>
            <a:r>
              <a:rPr lang="el-GR" dirty="0" smtClean="0"/>
              <a:t>1.000.000.000.000 κάθε μέρα.</a:t>
            </a:r>
          </a:p>
          <a:p>
            <a:r>
              <a:rPr lang="el-GR" dirty="0" smtClean="0"/>
              <a:t>Στενή σχέση με το ενδοθήλιο.</a:t>
            </a:r>
          </a:p>
          <a:p>
            <a:r>
              <a:rPr lang="el-GR" dirty="0" smtClean="0"/>
              <a:t>Κατά την παραγωγή τους εμπλουτίζονται με συστατικά ειδικά για την αιμοστατική λειτουργία.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3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Μεγακαρυοκύτταρα</a:t>
            </a:r>
            <a:r>
              <a:rPr lang="el-GR" dirty="0" smtClean="0"/>
              <a:t> </a:t>
            </a:r>
            <a:r>
              <a:rPr lang="el-GR" sz="3000" b="0" dirty="0" smtClean="0"/>
              <a:t>1/4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Howell 1890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Wright 1906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BFU-MK (burst forming unit of </a:t>
            </a:r>
            <a:r>
              <a:rPr lang="en-US" dirty="0" err="1" smtClean="0"/>
              <a:t>megakatyocytes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CFU-MK (colony forming unit of megakaryocyte)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Προμεγακαρυοβλάστη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err="1" smtClean="0"/>
              <a:t>Μεγακαρυοβλάστη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err="1" smtClean="0"/>
              <a:t>Μεγακαρυοκύτταρο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Αιμοπετάλια.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28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Μεγακαρυοκύτταρα</a:t>
            </a:r>
            <a:r>
              <a:rPr lang="el-GR" dirty="0"/>
              <a:t> </a:t>
            </a:r>
            <a:r>
              <a:rPr lang="el-GR" sz="3000" b="0" dirty="0" smtClean="0"/>
              <a:t>2/4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Picture 2" descr="File:1908 Platelet 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39433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13039" y="6111881"/>
            <a:ext cx="284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0649 </a:t>
            </a:r>
            <a:r>
              <a:rPr lang="en-US" sz="1200" dirty="0" smtClean="0">
                <a:latin typeface="+mn-lt"/>
                <a:hlinkClick r:id="rId3"/>
              </a:rPr>
              <a:t>Monocyte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2627784" y="3895862"/>
            <a:ext cx="2592288" cy="210681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3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Μεγακαρυοκύτταρα</a:t>
            </a:r>
            <a:r>
              <a:rPr lang="el-GR" dirty="0"/>
              <a:t> </a:t>
            </a:r>
            <a:r>
              <a:rPr lang="el-GR" sz="3000" b="0" dirty="0" smtClean="0"/>
              <a:t>3/4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50" name="Picture 2" descr="File:Megakaryocyte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376264" cy="21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423959" y="4725144"/>
            <a:ext cx="260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Megakaryocyte1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052" name="Picture 4" descr="File:WVSOM Megakaryocy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5712296" cy="4284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3849" y="5877272"/>
            <a:ext cx="571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WVSOM </a:t>
            </a:r>
            <a:r>
              <a:rPr lang="en-US" sz="1200" dirty="0" smtClean="0">
                <a:latin typeface="+mn-lt"/>
                <a:hlinkClick r:id="rId7"/>
              </a:rPr>
              <a:t>Megakaryocytes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Wbensmith"/>
              </a:rPr>
              <a:t>Wbensmith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9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5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Μεγακαρυοκύτταρα</a:t>
            </a:r>
            <a:r>
              <a:rPr lang="el-GR" dirty="0"/>
              <a:t> </a:t>
            </a:r>
            <a:r>
              <a:rPr lang="el-GR" sz="3000" b="0" dirty="0" smtClean="0"/>
              <a:t>4/4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Μεγάλα κύτταρα 60μ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Άφθονο κυτταρόπλασμα.</a:t>
            </a:r>
          </a:p>
          <a:p>
            <a:r>
              <a:rPr lang="el-GR" dirty="0" err="1" smtClean="0"/>
              <a:t>Πολυπλοειδικό</a:t>
            </a:r>
            <a:r>
              <a:rPr lang="el-GR" dirty="0" smtClean="0"/>
              <a:t> πυρήνα 128Ν.</a:t>
            </a:r>
          </a:p>
          <a:p>
            <a:r>
              <a:rPr lang="el-GR" dirty="0" smtClean="0"/>
              <a:t>Ωρίμανση σε δύο στάδια.</a:t>
            </a:r>
          </a:p>
          <a:p>
            <a:pPr lvl="1" indent="-387350"/>
            <a:r>
              <a:rPr lang="el-GR" dirty="0" smtClean="0"/>
              <a:t>Πρώτο: τυπική μίτωση.</a:t>
            </a:r>
          </a:p>
          <a:p>
            <a:pPr lvl="1" indent="-387350"/>
            <a:r>
              <a:rPr lang="el-GR" dirty="0" smtClean="0"/>
              <a:t>Δεύτερο: διπλασιάζεται μόνο ο πυρήνας χωρίς διαίρεση κυτταροπλάσματος.</a:t>
            </a:r>
          </a:p>
          <a:p>
            <a:pPr lvl="1" indent="-387350"/>
            <a:r>
              <a:rPr lang="el-GR" dirty="0" smtClean="0"/>
              <a:t>Αποτέλεσμα: αύξηση μεγέθους και </a:t>
            </a:r>
            <a:r>
              <a:rPr lang="el-GR" dirty="0" err="1" smtClean="0"/>
              <a:t>πολυπλοειδικότητα</a:t>
            </a:r>
            <a:r>
              <a:rPr lang="el-GR" dirty="0" smtClean="0"/>
              <a:t> (</a:t>
            </a:r>
            <a:r>
              <a:rPr lang="el-GR" dirty="0" err="1" smtClean="0"/>
              <a:t>ενδομίτωση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2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Αυξητικοί παράγοντες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3074" name="Picture 2" descr="File:Hematopoietic growth fact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2" y="908720"/>
            <a:ext cx="6086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43632" y="6581001"/>
            <a:ext cx="6338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Hematopoietic growth </a:t>
            </a:r>
            <a:r>
              <a:rPr lang="en-US" sz="1200" dirty="0" smtClean="0">
                <a:latin typeface="+mn-lt"/>
                <a:hlinkClick r:id="rId3"/>
              </a:rPr>
              <a:t>factors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ikael Häggström"/>
              </a:rPr>
              <a:t>Mikael </a:t>
            </a:r>
            <a:r>
              <a:rPr lang="en-US" sz="1200" dirty="0" err="1">
                <a:latin typeface="+mn-lt"/>
                <a:hlinkClick r:id="rId4" tooltip="User:Mikael Häggström"/>
              </a:rPr>
              <a:t>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7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αιμοπεταλίων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6" name="Picture 2" descr="File:1908 Platelet 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3709"/>
            <a:ext cx="39433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 rot="16200000">
            <a:off x="-1085060" y="5169501"/>
            <a:ext cx="284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0649 </a:t>
            </a:r>
            <a:r>
              <a:rPr lang="en-US" sz="1200" dirty="0" smtClean="0">
                <a:latin typeface="+mn-lt"/>
                <a:hlinkClick r:id="rId3"/>
              </a:rPr>
              <a:t>Monocyte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r="20573" b="4401"/>
          <a:stretch/>
        </p:blipFill>
        <p:spPr bwMode="auto">
          <a:xfrm>
            <a:off x="4139952" y="1738545"/>
            <a:ext cx="4637570" cy="46181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730545" y="638132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Platelets by budding off from </a:t>
            </a:r>
            <a:r>
              <a:rPr lang="en-US" sz="1200" dirty="0" smtClean="0">
                <a:latin typeface="+mn-lt"/>
                <a:hlinkClick r:id="rId7"/>
              </a:rPr>
              <a:t>megakaryocytes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ja-JP" altLang="en-US" sz="1200" dirty="0">
                <a:latin typeface="+mn-lt"/>
                <a:hlinkClick r:id="rId8" tooltip="User:パタゴニア (page does not exist)"/>
              </a:rPr>
              <a:t>パタゴニア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3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</TotalTime>
  <Words>810</Words>
  <Application>Microsoft Office PowerPoint</Application>
  <PresentationFormat>Προβολή στην οθόνη (4:3)</PresentationFormat>
  <Paragraphs>107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template</vt:lpstr>
      <vt:lpstr>OC_template_updated</vt:lpstr>
      <vt:lpstr>Αιματολογία Ι (Θ)</vt:lpstr>
      <vt:lpstr>Εισαγωγή </vt:lpstr>
      <vt:lpstr>Μεγακαρυοκύτταρα 1/4 </vt:lpstr>
      <vt:lpstr>Μεγακαρυοκύτταρα 2/4 </vt:lpstr>
      <vt:lpstr>Μεγακαρυοκύτταρα 3/4 </vt:lpstr>
      <vt:lpstr>Μεγακαρυοκύτταρα 4/4 </vt:lpstr>
      <vt:lpstr>Αυξητικοί παράγοντες </vt:lpstr>
      <vt:lpstr>Δημιουργία αιμοπεταλίων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fkaram2</cp:lastModifiedBy>
  <cp:revision>8</cp:revision>
  <dcterms:created xsi:type="dcterms:W3CDTF">2014-11-12T10:46:38Z</dcterms:created>
  <dcterms:modified xsi:type="dcterms:W3CDTF">2015-03-02T07:44:19Z</dcterms:modified>
</cp:coreProperties>
</file>