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8" r:id="rId4"/>
    <p:sldId id="269" r:id="rId5"/>
    <p:sldId id="316" r:id="rId6"/>
    <p:sldId id="315" r:id="rId7"/>
    <p:sldId id="274" r:id="rId8"/>
    <p:sldId id="275" r:id="rId9"/>
    <p:sldId id="276" r:id="rId10"/>
    <p:sldId id="277" r:id="rId11"/>
    <p:sldId id="278" r:id="rId12"/>
    <p:sldId id="279" r:id="rId13"/>
    <p:sldId id="317" r:id="rId14"/>
    <p:sldId id="281" r:id="rId15"/>
    <p:sldId id="282" r:id="rId16"/>
    <p:sldId id="283" r:id="rId17"/>
    <p:sldId id="284" r:id="rId18"/>
    <p:sldId id="285" r:id="rId19"/>
    <p:sldId id="318" r:id="rId20"/>
    <p:sldId id="286" r:id="rId21"/>
    <p:sldId id="287" r:id="rId22"/>
    <p:sldId id="288" r:id="rId23"/>
    <p:sldId id="289" r:id="rId24"/>
    <p:sldId id="322" r:id="rId25"/>
    <p:sldId id="323" r:id="rId26"/>
    <p:sldId id="324" r:id="rId27"/>
    <p:sldId id="325" r:id="rId28"/>
    <p:sldId id="308" r:id="rId29"/>
    <p:sldId id="319" r:id="rId30"/>
    <p:sldId id="309" r:id="rId31"/>
    <p:sldId id="320" r:id="rId32"/>
    <p:sldId id="310" r:id="rId33"/>
    <p:sldId id="311" r:id="rId34"/>
    <p:sldId id="312" r:id="rId35"/>
    <p:sldId id="321" r:id="rId36"/>
    <p:sldId id="313" r:id="rId37"/>
    <p:sldId id="314" r:id="rId38"/>
    <p:sldId id="257" r:id="rId39"/>
    <p:sldId id="262" r:id="rId40"/>
    <p:sldId id="264" r:id="rId41"/>
    <p:sldId id="326" r:id="rId42"/>
    <p:sldId id="327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8" d="100"/>
          <a:sy n="118" d="100"/>
        </p:scale>
        <p:origin x="-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191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67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67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187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4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954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95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4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9258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377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89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57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64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33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92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51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C03C-73F5-47BD-8A43-D861CEF6C5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665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ymptoms_of_AIDS-el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adse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pod.org/2007/08/06/primary-cns-lymphom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Norwegian_Scabies_in_Homeless_AIDS_Patient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Kaposi%E2%80%99s_sarcoma_intraoral_AIDS_072_lores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Badseed" TargetMode="External"/><Relationship Id="rId4" Type="http://schemas.openxmlformats.org/officeDocument/2006/relationships/hyperlink" Target="http://commons.wikimedia.org/wiki/File:HIV_Virion-el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plette" TargetMode="External"/><Relationship Id="rId5" Type="http://schemas.openxmlformats.org/officeDocument/2006/relationships/hyperlink" Target="http://commons.wikimedia.org/wiki/File:HIV-replication-cycle.svg" TargetMode="Externa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/index.php?title=User:JosianeCaplette&amp;action=edit&amp;redlink=1" TargetMode="External"/><Relationship Id="rId4" Type="http://schemas.openxmlformats.org/officeDocument/2006/relationships/hyperlink" Target="http://commons.wikimedia.org/wiki/File:Cycle_VPR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Ιογενείς </a:t>
            </a:r>
            <a:r>
              <a:rPr lang="el-GR" sz="2600" dirty="0"/>
              <a:t>λοιμώξεις </a:t>
            </a:r>
            <a:r>
              <a:rPr lang="el-GR" sz="2600" dirty="0" smtClean="0"/>
              <a:t>(β’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Μαιευτικής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Κατηγορία (Στάδιο) </a:t>
            </a:r>
            <a:r>
              <a:rPr lang="en-US" altLang="el-GR" b="1" dirty="0" smtClean="0"/>
              <a:t>C</a:t>
            </a:r>
            <a:endParaRPr lang="el-GR" altLang="el-GR" b="1" dirty="0" smtClean="0"/>
          </a:p>
          <a:p>
            <a:pPr marL="355600" indent="0" eaLnBrk="1" hangingPunct="1">
              <a:spcBef>
                <a:spcPts val="0"/>
              </a:spcBef>
              <a:buNone/>
            </a:pPr>
            <a:r>
              <a:rPr lang="el-GR" altLang="el-GR" b="1" dirty="0" smtClean="0"/>
              <a:t>(νοσήματα που ορίζουν το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Κατά κανόνα έκδηλο ανοσολογικό έλλειμ</a:t>
            </a:r>
            <a:r>
              <a:rPr lang="el-GR" altLang="el-GR" dirty="0"/>
              <a:t>μ</a:t>
            </a:r>
            <a:r>
              <a:rPr lang="el-GR" altLang="el-GR" dirty="0" smtClean="0"/>
              <a:t>α.</a:t>
            </a:r>
          </a:p>
          <a:p>
            <a:pPr lvl="1"/>
            <a:r>
              <a:rPr lang="el-GR" altLang="el-GR" dirty="0" smtClean="0"/>
              <a:t>Τα συχνότερα σύνδρομα είναι πνευμονία από </a:t>
            </a:r>
            <a:r>
              <a:rPr lang="en-US" altLang="el-GR" dirty="0" smtClean="0"/>
              <a:t>Pneumocystis carinii</a:t>
            </a:r>
            <a:r>
              <a:rPr lang="el-GR" altLang="el-GR" dirty="0" smtClean="0"/>
              <a:t>, οισοφαγίτιδα από </a:t>
            </a:r>
            <a:r>
              <a:rPr lang="en-US" altLang="el-GR" dirty="0" smtClean="0"/>
              <a:t>Candida albicans</a:t>
            </a:r>
            <a:r>
              <a:rPr lang="el-GR" altLang="el-GR" dirty="0" smtClean="0"/>
              <a:t>, εγκεφαλική τοξοπλάσμωση, ΤΒ (φυματίωση πνευμονική ή εξωπνευμονική) και λοιμώξεις από διάφορα άτυπα μυκοβακτηρίδια, όπως το μυκοβακτηρίδιο </a:t>
            </a:r>
            <a:r>
              <a:rPr lang="en-US" altLang="el-GR" dirty="0" smtClean="0"/>
              <a:t>Avium intracellulare</a:t>
            </a:r>
            <a:r>
              <a:rPr lang="el-GR" altLang="el-GR" dirty="0" smtClean="0"/>
              <a:t>, σάρκωμα </a:t>
            </a:r>
            <a:r>
              <a:rPr lang="en-US" altLang="el-GR" dirty="0" smtClean="0"/>
              <a:t>Kaposi </a:t>
            </a:r>
            <a:r>
              <a:rPr lang="el-GR" altLang="el-GR" dirty="0" smtClean="0"/>
              <a:t>και υποτροπιάζουσες βακτηριδιακές πνευμονίες.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1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Ευκαιριακές λοιμώξεις που συναντάμε στο Αids </a:t>
            </a:r>
            <a:r>
              <a:rPr lang="el-GR" sz="3100" b="0" dirty="0" smtClean="0"/>
              <a:t>1/2</a:t>
            </a:r>
            <a:endParaRPr lang="el-GR" sz="31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Βακτηριδιακές</a:t>
            </a:r>
            <a:r>
              <a:rPr lang="el-GR" altLang="el-GR" dirty="0" smtClean="0"/>
              <a:t> – ΤΒ όλες τις μορφές (πνευμονική, εξωπνευμονική, διάχυτη), άτυπες μυκοβακτηριδώσεις και διάχυτες μορφές, υποτροπιάζουσες βακτηριδιακές πνευμονίες, υποτροπιάζουσες βακτηριαιμίες από σαλμονέλλα.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Ιογενείς </a:t>
            </a:r>
            <a:r>
              <a:rPr lang="el-GR" altLang="el-GR" dirty="0" smtClean="0"/>
              <a:t>– Λοίμωξη από κυταρομεγαλοιό – (</a:t>
            </a:r>
            <a:r>
              <a:rPr lang="en-US" altLang="el-GR" dirty="0" smtClean="0"/>
              <a:t>CMV</a:t>
            </a:r>
            <a:r>
              <a:rPr lang="el-GR" altLang="el-GR" dirty="0" smtClean="0"/>
              <a:t>, με διάχυτα συμπτώματα από τον αμφιβληστροειδή, το ΚΝΣ και το γαστρεντερικό), εξελκωμένο απλό έρπητα, προϊούσα πολυεστιακή λευκοεγκεφαλοπάθεια.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Ευκαιριακές λοιμώξεις που συναντάμε στο Αids </a:t>
            </a:r>
            <a:r>
              <a:rPr lang="el-GR" sz="3100" b="0" dirty="0" smtClean="0"/>
              <a:t>2/2</a:t>
            </a:r>
            <a:endParaRPr lang="el-GR" sz="31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Πρωτοζωικές </a:t>
            </a:r>
            <a:r>
              <a:rPr lang="el-GR" altLang="el-GR" dirty="0" smtClean="0"/>
              <a:t>Πνευμονία από </a:t>
            </a:r>
            <a:r>
              <a:rPr lang="en-US" altLang="el-GR" dirty="0" smtClean="0"/>
              <a:t>Pneumocystis carinii</a:t>
            </a:r>
            <a:r>
              <a:rPr lang="el-GR" altLang="el-GR" dirty="0" smtClean="0"/>
              <a:t>, εγκεφαλίτιδα από τοξοπλάσμωση, γαστρεντερική κρυπτοσποριδίωση, ισοσποριδίωση.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Μυκητιασικές </a:t>
            </a:r>
            <a:r>
              <a:rPr lang="el-GR" altLang="el-GR" dirty="0" smtClean="0"/>
              <a:t>– Καντιντίαση (οισοφαγική και τραχειοβρογχική) </a:t>
            </a:r>
            <a:r>
              <a:rPr lang="el-GR" altLang="el-GR" dirty="0" err="1" smtClean="0"/>
              <a:t>κρυπτ</a:t>
            </a:r>
            <a:r>
              <a:rPr lang="en-US" altLang="el-GR" dirty="0" smtClean="0"/>
              <a:t>o</a:t>
            </a:r>
            <a:r>
              <a:rPr lang="el-GR" altLang="el-GR" dirty="0" smtClean="0"/>
              <a:t>κόκκωση και ιστοπλάσμωση (διάχυτη, εξωπνευμονική, μηνιγγοεγκεφαλίτιδα), κοκκιδιομύκωση (διάχυτη, εξωπνευμονική).</a:t>
            </a:r>
          </a:p>
          <a:p>
            <a:pPr lvl="0"/>
            <a:r>
              <a:rPr lang="el-GR" altLang="el-GR" dirty="0" smtClean="0">
                <a:solidFill>
                  <a:prstClr val="black"/>
                </a:solidFill>
              </a:rPr>
              <a:t>Επίσης </a:t>
            </a:r>
            <a:r>
              <a:rPr lang="el-GR" altLang="el-GR" b="1" dirty="0">
                <a:solidFill>
                  <a:prstClr val="black"/>
                </a:solidFill>
              </a:rPr>
              <a:t>ευκαιριακοί όγκοι</a:t>
            </a:r>
            <a:r>
              <a:rPr lang="el-GR" altLang="el-GR" dirty="0">
                <a:solidFill>
                  <a:prstClr val="black"/>
                </a:solidFill>
              </a:rPr>
              <a:t> όπως σάρκωμα </a:t>
            </a:r>
            <a:r>
              <a:rPr lang="en-US" altLang="el-GR" dirty="0">
                <a:solidFill>
                  <a:prstClr val="black"/>
                </a:solidFill>
              </a:rPr>
              <a:t>Kaposi</a:t>
            </a:r>
            <a:r>
              <a:rPr lang="el-GR" altLang="el-GR" dirty="0">
                <a:solidFill>
                  <a:prstClr val="black"/>
                </a:solidFill>
              </a:rPr>
              <a:t>, όλοι οι τύποι, λεμφώματα</a:t>
            </a:r>
            <a:r>
              <a:rPr lang="en-US" altLang="el-GR" dirty="0">
                <a:solidFill>
                  <a:prstClr val="black"/>
                </a:solidFill>
              </a:rPr>
              <a:t> (Non Hodgkin’s Lymphoma)</a:t>
            </a:r>
            <a:r>
              <a:rPr lang="el-GR" altLang="el-GR" dirty="0">
                <a:solidFill>
                  <a:prstClr val="black"/>
                </a:solidFill>
              </a:rPr>
              <a:t> (υψηλής κακοήθειας Β-κυττάρων που σχετίζεται με τον </a:t>
            </a:r>
            <a:r>
              <a:rPr lang="en-US" altLang="el-GR" dirty="0">
                <a:solidFill>
                  <a:prstClr val="black"/>
                </a:solidFill>
              </a:rPr>
              <a:t>EBV</a:t>
            </a:r>
            <a:r>
              <a:rPr lang="el-GR" altLang="el-GR" dirty="0">
                <a:solidFill>
                  <a:prstClr val="black"/>
                </a:solidFill>
              </a:rPr>
              <a:t>), καρκίνωμα πρωκτού και τραχήλου</a:t>
            </a:r>
            <a:r>
              <a:rPr lang="el-GR" altLang="el-GR" dirty="0" smtClean="0">
                <a:solidFill>
                  <a:prstClr val="black"/>
                </a:solidFill>
              </a:rPr>
              <a:t>.</a:t>
            </a:r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2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Δήλωση κρουσμάτων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Στο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 τα κρούσματα δηλώνονται ανωνύμως.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Επίσης πριν την διενέργεια ελέγχου για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πρέπει να υπάρχει η συγκατάθεση 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7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Διαγνωστική του ιού </a:t>
            </a:r>
            <a:r>
              <a:rPr lang="en-US" dirty="0" smtClean="0"/>
              <a:t>HIV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b="1" dirty="0" smtClean="0"/>
              <a:t>Αντισώματα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Ανιχνεύονται κατά κανόνα 1-3 μήνες μετά την μόλυνση, σπάνια μετά από 6-12 μήνες. </a:t>
            </a:r>
          </a:p>
          <a:p>
            <a:pPr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Δοκιμασία διαλογής αντι-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με </a:t>
            </a:r>
            <a:r>
              <a:rPr lang="en-US" altLang="el-GR" b="1" dirty="0" smtClean="0"/>
              <a:t>ELISA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Η μέθοδος αυτή έχει πολύ υψηλή ευαισθησία και ειδικότητα (είναι σπάνια ψευδώς θετική)</a:t>
            </a:r>
          </a:p>
          <a:p>
            <a:pPr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Δοκιμασία επιβεβαίωσης αντι-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με </a:t>
            </a:r>
            <a:r>
              <a:rPr lang="en-US" altLang="el-GR" b="1" dirty="0" smtClean="0"/>
              <a:t>Western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blot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Γίνεται απομόνωση ειδικών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πρωτεϊνών και σήμανση μεμονωμένων αντισωμάτων.  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Η εξέταση αυτή έχει υψηλή ειδικότητα, αλλά είναι απαιτητικότερη και ακριβότερη από την </a:t>
            </a:r>
            <a:r>
              <a:rPr lang="en-US" altLang="el-GR" dirty="0" smtClean="0"/>
              <a:t>ELISA </a:t>
            </a:r>
            <a:r>
              <a:rPr lang="el-GR" altLang="el-GR" dirty="0" smtClean="0"/>
              <a:t>ως εξέταση.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5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του ιού </a:t>
            </a:r>
            <a:r>
              <a:rPr lang="en-US" dirty="0"/>
              <a:t>HIV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l-GR" b="1" dirty="0" smtClean="0"/>
              <a:t>     2.Άμεση ανίχνευση του </a:t>
            </a:r>
            <a:r>
              <a:rPr lang="en-US" altLang="el-GR" b="1" dirty="0" smtClean="0"/>
              <a:t>HIV</a:t>
            </a:r>
            <a:endParaRPr lang="el-GR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Ενδείκνυται στην πρώιμη φάση της νόσου αλλά και σε προχωρημένα στάδια για παρακολούθηση.</a:t>
            </a:r>
            <a:endParaRPr lang="el-GR" altLang="el-GR" u="sng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Αντιγόνο </a:t>
            </a:r>
            <a:r>
              <a:rPr lang="en-US" altLang="el-GR" b="1" dirty="0" smtClean="0"/>
              <a:t>p</a:t>
            </a:r>
            <a:r>
              <a:rPr lang="el-GR" altLang="el-GR" b="1" dirty="0" smtClean="0"/>
              <a:t>24 </a:t>
            </a:r>
            <a:r>
              <a:rPr lang="el-GR" altLang="el-GR" dirty="0" smtClean="0"/>
              <a:t>– πρωτεΐνη κάψας του ιού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, ανιχνεύεται με </a:t>
            </a:r>
            <a:r>
              <a:rPr lang="en-US" altLang="el-GR" dirty="0" smtClean="0"/>
              <a:t>ELISA</a:t>
            </a:r>
            <a:r>
              <a:rPr lang="el-GR" altLang="el-GR" dirty="0" smtClean="0"/>
              <a:t>.  </a:t>
            </a:r>
          </a:p>
          <a:p>
            <a:pPr marL="355600" indent="0" eaLnBrk="1" hangingPunct="1">
              <a:lnSpc>
                <a:spcPct val="100000"/>
              </a:lnSpc>
              <a:buNone/>
            </a:pPr>
            <a:r>
              <a:rPr lang="el-GR" altLang="el-GR" dirty="0" smtClean="0"/>
              <a:t>Η ευαισθησία αυξάνεται αν προηγηθεί διαχωρισμός των ανοσοσυμπλεγμάτων του ορού που περιέχουν το αντιγόνο </a:t>
            </a:r>
            <a:r>
              <a:rPr lang="en-US" altLang="el-GR" dirty="0" smtClean="0"/>
              <a:t>p</a:t>
            </a:r>
            <a:r>
              <a:rPr lang="el-GR" altLang="el-GR" dirty="0" smtClean="0"/>
              <a:t>24.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Καλλιέργεια του ιού.  </a:t>
            </a:r>
            <a:r>
              <a:rPr lang="el-GR" altLang="el-GR" dirty="0" smtClean="0"/>
              <a:t>Είναι πολύ απαιτητική και ακριβή και γίνεται συνήθως μόνο για ερευνητικούς σκοπούς.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Ιικό φορτίο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viral load</a:t>
            </a:r>
            <a:r>
              <a:rPr lang="el-GR" altLang="el-GR" b="1" dirty="0" smtClean="0"/>
              <a:t>) με </a:t>
            </a:r>
            <a:r>
              <a:rPr lang="en-US" altLang="el-GR" b="1" dirty="0" smtClean="0"/>
              <a:t>PCR</a:t>
            </a:r>
            <a:r>
              <a:rPr lang="el-GR" altLang="el-GR" b="1" dirty="0" smtClean="0"/>
              <a:t> ή άλλη μέθοδο αντιγραφής.  </a:t>
            </a:r>
            <a:r>
              <a:rPr lang="el-GR" altLang="el-GR" dirty="0" smtClean="0"/>
              <a:t>Αυτή η μέθοδος έχει υψηλή ευαισθησία.  </a:t>
            </a:r>
          </a:p>
          <a:p>
            <a:pPr marL="355600" indent="0" eaLnBrk="1" hangingPunct="1">
              <a:lnSpc>
                <a:spcPct val="100000"/>
              </a:lnSpc>
              <a:buNone/>
            </a:pPr>
            <a:r>
              <a:rPr lang="el-GR" altLang="el-GR" dirty="0" smtClean="0"/>
              <a:t>Είναι ο πιο σύγχρονος και καλός δείκτης για παρακολούθηση, και για διάγνωση επί ασαφών ορολογικών ευρημάτων καθώς και για παιδιά.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του ιού </a:t>
            </a:r>
            <a:r>
              <a:rPr lang="en-US" dirty="0"/>
              <a:t>HIV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Ορθολογική διαγνωστική σε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θετικούς ασθενείς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Εκτός από την φυσική εξέταση ενδείκνυται ένα τυποποιημένο </a:t>
            </a:r>
            <a:r>
              <a:rPr lang="en-US" altLang="el-GR" dirty="0" smtClean="0"/>
              <a:t>screening </a:t>
            </a:r>
            <a:r>
              <a:rPr lang="el-GR" altLang="el-GR" dirty="0" smtClean="0"/>
              <a:t>για τις ευκαιριακές λοιμώξεις που δυνατόν να υπάρχουν στους θετικούς ασθενείς.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Αυτό ρυθμίζεται ανάλογα με τα κλινικά ευρήματα καθώς και την υπάρχουσα έκταση του ανοσολογικού ελλείμματος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88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Αρχικές εξετάσεις, </a:t>
            </a:r>
            <a:r>
              <a:rPr lang="el-GR" altLang="el-GR" dirty="0" smtClean="0"/>
              <a:t>γενική αίματος, ηπατικές και νεφρικές τιμές, ηλεκτρολύτες και λεύκωμα, ηλεκτροφόρηση, ανοσοσφαιρίνες, </a:t>
            </a:r>
            <a:r>
              <a:rPr lang="en-US" altLang="el-GR" dirty="0" smtClean="0"/>
              <a:t>CRP</a:t>
            </a:r>
            <a:r>
              <a:rPr lang="el-GR" altLang="el-GR" dirty="0" smtClean="0"/>
              <a:t>, τυποποίηση των λεμφοκυττάρων (βοηθητικά κύτταρα), οροδιαγνωστική για ηπατίτιδα, σύφιλη και τοξοπλάσμωση, καθώς και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, αντιγονικότητα κρυπτοκόκκου στον ορό,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-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(</a:t>
            </a:r>
            <a:r>
              <a:rPr lang="en-US" altLang="el-GR" dirty="0" smtClean="0"/>
              <a:t>PCR</a:t>
            </a:r>
            <a:r>
              <a:rPr lang="el-GR" altLang="el-GR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1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Εργαστηριακά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Σε ήπιο ανοσολογικό έλλειμμα </a:t>
            </a:r>
            <a:r>
              <a:rPr lang="el-GR" altLang="el-GR" dirty="0" smtClean="0"/>
              <a:t>(κάθε 6 μήνες) </a:t>
            </a:r>
            <a:r>
              <a:rPr lang="el-GR" altLang="el-GR" b="1" dirty="0" smtClean="0"/>
              <a:t>και σε μέτριο </a:t>
            </a:r>
            <a:r>
              <a:rPr lang="el-GR" altLang="el-GR" dirty="0" smtClean="0"/>
              <a:t>ανοσολογικό έλλειμμα (κάθε 2-4 μήνες) επαναλαμβάνουμε την γενική αίματος, ηπατικές και νεφρικές τιμές, λεύκωμα, ηλεκτροφόρηση, ανοσοσφαιρίνες, </a:t>
            </a:r>
            <a:r>
              <a:rPr lang="en-US" altLang="el-GR" dirty="0" smtClean="0"/>
              <a:t>CRP</a:t>
            </a:r>
            <a:r>
              <a:rPr lang="el-GR" altLang="el-GR" dirty="0" smtClean="0"/>
              <a:t>, τυποποίηση των λεμφοκυττάρων (βοηθητικά κύτταρα),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-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(</a:t>
            </a:r>
            <a:r>
              <a:rPr lang="en-US" altLang="el-GR" dirty="0" smtClean="0"/>
              <a:t>PCR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b="1" dirty="0" smtClean="0"/>
              <a:t>Σε βαρύ ανοσολογικό έλλειμμα</a:t>
            </a:r>
            <a:r>
              <a:rPr lang="el-GR" altLang="el-GR" dirty="0" smtClean="0"/>
              <a:t>, </a:t>
            </a:r>
            <a:r>
              <a:rPr lang="el-GR" altLang="el-GR" b="1" dirty="0" smtClean="0"/>
              <a:t>μηνιαίες εξετάσεις, </a:t>
            </a:r>
          </a:p>
          <a:p>
            <a:pPr eaLnBrk="1" hangingPunct="1"/>
            <a:r>
              <a:rPr lang="el-GR" altLang="el-GR" b="1" dirty="0" smtClean="0"/>
              <a:t>Αν δε το κλάσμα </a:t>
            </a:r>
            <a:r>
              <a:rPr lang="en-US" altLang="el-GR" b="1" dirty="0" smtClean="0"/>
              <a:t>CD</a:t>
            </a:r>
            <a:r>
              <a:rPr lang="el-GR" altLang="el-GR" b="1" dirty="0" smtClean="0"/>
              <a:t>4+ &lt;100μ</a:t>
            </a:r>
            <a:r>
              <a:rPr lang="en-US" altLang="el-GR" b="1" dirty="0" smtClean="0"/>
              <a:t>l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τότε κάνουμε και αιμοκαλλιέργειες για μυκοβακτηρίδια,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-</a:t>
            </a:r>
            <a:r>
              <a:rPr lang="en-US" altLang="el-GR" dirty="0" smtClean="0"/>
              <a:t>PCR</a:t>
            </a:r>
            <a:r>
              <a:rPr lang="el-GR" altLang="el-GR" dirty="0" smtClean="0"/>
              <a:t>,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-</a:t>
            </a:r>
            <a:r>
              <a:rPr lang="en-US" altLang="el-GR" dirty="0" smtClean="0"/>
              <a:t>pp</a:t>
            </a:r>
            <a:r>
              <a:rPr lang="el-GR" altLang="el-GR" dirty="0" smtClean="0"/>
              <a:t>65</a:t>
            </a:r>
            <a:r>
              <a:rPr lang="en-US" altLang="el-GR" dirty="0" smtClean="0"/>
              <a:t>Ag</a:t>
            </a:r>
            <a:r>
              <a:rPr lang="el-GR" altLang="el-GR" dirty="0" smtClean="0"/>
              <a:t>, αντιγονικότητα κρυπτοκόκκου,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ιαιμία κάθε 3-6 μήνες.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Άλλες </a:t>
            </a:r>
            <a:r>
              <a:rPr lang="el-GR" dirty="0" smtClean="0"/>
              <a:t>εξετάσεις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Στην πρώτη επίσκεψη</a:t>
            </a:r>
            <a:r>
              <a:rPr lang="el-GR" altLang="el-GR" dirty="0" smtClean="0"/>
              <a:t> κάνουμε πολυδοκιμασία κυτταρικής ανοσίας (</a:t>
            </a:r>
            <a:r>
              <a:rPr lang="en-US" altLang="el-GR" dirty="0" smtClean="0"/>
              <a:t>multitest CMI</a:t>
            </a:r>
            <a:r>
              <a:rPr lang="el-GR" altLang="el-GR" dirty="0" smtClean="0"/>
              <a:t>-</a:t>
            </a:r>
            <a:r>
              <a:rPr lang="en-US" altLang="el-GR" dirty="0" smtClean="0"/>
              <a:t>cell mediated immunity</a:t>
            </a:r>
            <a:r>
              <a:rPr lang="el-GR" altLang="el-GR" dirty="0" smtClean="0"/>
              <a:t>, δοκιμασία νυγμών επανέκθεσης σε αντιγόνα), φυματινοαντίδραση </a:t>
            </a:r>
            <a:r>
              <a:rPr lang="en-US" altLang="el-GR" dirty="0" smtClean="0"/>
              <a:t>Mantoux</a:t>
            </a:r>
            <a:r>
              <a:rPr lang="el-GR" altLang="el-GR" dirty="0" smtClean="0"/>
              <a:t>, ΗΚΓ, αέρια αίματος, υπερηχογράφημα κοιλίας, ακτινογραφία θώρακος, ενδεχομένως </a:t>
            </a:r>
            <a:r>
              <a:rPr lang="en-US" altLang="el-GR" dirty="0" smtClean="0"/>
              <a:t>CT</a:t>
            </a:r>
            <a:r>
              <a:rPr lang="el-GR" altLang="el-GR" dirty="0" smtClean="0"/>
              <a:t>-</a:t>
            </a:r>
            <a:r>
              <a:rPr lang="en-US" altLang="el-GR" dirty="0" smtClean="0"/>
              <a:t>MRI </a:t>
            </a:r>
            <a:r>
              <a:rPr lang="el-GR" altLang="el-GR" dirty="0" smtClean="0"/>
              <a:t>εγκεφάλου, οπωσδήποτε βυθοσκόπηση, γυναικολογική εξέταση και τραχηλικό επίχρισμα (</a:t>
            </a:r>
            <a:r>
              <a:rPr lang="en-US" altLang="el-GR" dirty="0" smtClean="0"/>
              <a:t>HPV</a:t>
            </a:r>
            <a:r>
              <a:rPr lang="el-GR" altLang="el-GR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6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O </a:t>
            </a:r>
            <a:r>
              <a:rPr lang="en-US" altLang="el-GR" b="1" dirty="0" smtClean="0"/>
              <a:t>h</a:t>
            </a:r>
            <a:r>
              <a:rPr lang="en-US" altLang="el-GR" dirty="0" smtClean="0"/>
              <a:t>uman </a:t>
            </a:r>
            <a:r>
              <a:rPr lang="en-US" altLang="el-GR" b="1" dirty="0" smtClean="0"/>
              <a:t>i</a:t>
            </a:r>
            <a:r>
              <a:rPr lang="en-US" altLang="el-GR" dirty="0" smtClean="0"/>
              <a:t>mmunodeficiency </a:t>
            </a:r>
            <a:r>
              <a:rPr lang="en-US" altLang="el-GR" b="1" dirty="0" smtClean="0"/>
              <a:t>v</a:t>
            </a:r>
            <a:r>
              <a:rPr lang="en-US" altLang="el-GR" dirty="0" smtClean="0"/>
              <a:t>irus</a:t>
            </a:r>
            <a:r>
              <a:rPr lang="el-GR" altLang="el-GR" dirty="0" smtClean="0"/>
              <a:t> (</a:t>
            </a:r>
            <a:r>
              <a:rPr lang="en-US" altLang="el-GR" b="1" dirty="0" smtClean="0"/>
              <a:t>HIV</a:t>
            </a:r>
            <a:r>
              <a:rPr lang="el-GR" altLang="el-GR" dirty="0" smtClean="0"/>
              <a:t>-1, οικογένεια ρετροϊών) μεταδίδεται με την χωρίς προφυλάξεις ερωτική επαφή, με μολυσμένα παράγωγα αίματος ή με τρύπημα βελόνας.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Δεν μεταδίδεται με τον αέρα, με τα έντομα ή την καθημερινή επαφή.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Παγκοσμίως υπάρχουν πάνω από 25 εκατομμύρια προσβεβλημένοι (το 1999 διαπιστώθηκε ότι υπάρχουν 2,6 εκατομμύρια θάνατοι από </a:t>
            </a:r>
            <a:r>
              <a:rPr lang="en-US" altLang="el-GR" dirty="0" smtClean="0"/>
              <a:t>AIDS </a:t>
            </a:r>
            <a:r>
              <a:rPr lang="el-GR" altLang="el-GR" dirty="0" smtClean="0"/>
              <a:t>από την έναρξη της επιδημίας, 16,3 εκατομμύρια κατά τις εκτιμήσεις της </a:t>
            </a:r>
            <a:r>
              <a:rPr lang="en-US" altLang="el-GR" dirty="0" smtClean="0"/>
              <a:t>WHO)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Λόγω της ιδιαίτερης παθογένειας στην πορεία της λοίμωξης επέρχεται σχεδόν </a:t>
            </a:r>
            <a:r>
              <a:rPr lang="el-GR" altLang="el-GR" b="1" dirty="0" smtClean="0"/>
              <a:t>πλήρης καταστροφή του ανοσοποιητικού συστήματος του ξενιστή.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Για την ώρα δεν υπάρχει τρόπος πρόληψης της λοίμωξης ή της νόσησης.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2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πορείας ασθενούς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Έλεγχος και παρακολούθηση της πορείας του ασθενούς με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 που βρίσκεται σε προχωρημένο στάδιο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 πιο σημαντικός και ο πιο αντιπροσωπευτικός δείκτης είναι το ιικό φορτίο, και οι λεμφοκυτταρικοί υποπληθυσμοί (</a:t>
            </a:r>
            <a:r>
              <a:rPr lang="en-US" altLang="el-GR" dirty="0" smtClean="0"/>
              <a:t>CD</a:t>
            </a:r>
            <a:r>
              <a:rPr lang="el-GR" altLang="el-GR" dirty="0" smtClean="0"/>
              <a:t>4 και </a:t>
            </a:r>
            <a:r>
              <a:rPr lang="en-US" altLang="el-GR" dirty="0" smtClean="0"/>
              <a:t>CD</a:t>
            </a:r>
            <a:r>
              <a:rPr lang="el-GR" altLang="el-GR" dirty="0" smtClean="0"/>
              <a:t>8 λεμφοκύτταρα, ο 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8, και ενδεχόμενα ενεργοποιημένα Τ-λεμφοκύτταρα).  </a:t>
            </a:r>
          </a:p>
          <a:p>
            <a:pPr eaLnBrk="1" hangingPunct="1"/>
            <a:r>
              <a:rPr lang="el-GR" altLang="el-GR" dirty="0" smtClean="0"/>
              <a:t>Σκοπός είναι η αξιολόγηση του ανοσολογικού ελλείμματος και της ενεργητικότητας του ανοσολογικού συστήματος 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Δείκτες </a:t>
            </a:r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4906888" cy="50405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Ενδεικτικά</a:t>
            </a:r>
          </a:p>
          <a:p>
            <a:pPr eaLnBrk="1" hangingPunct="1"/>
            <a:r>
              <a:rPr lang="el-GR" altLang="el-GR" b="1" dirty="0" smtClean="0"/>
              <a:t>Φυσιολογικοί δείκτες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4+</a:t>
            </a:r>
            <a:r>
              <a:rPr lang="en-US" altLang="el-GR" dirty="0" smtClean="0"/>
              <a:t>T</a:t>
            </a:r>
            <a:r>
              <a:rPr lang="el-GR" altLang="el-GR" dirty="0" smtClean="0"/>
              <a:t>λεμφοκύτταρα &gt;800/μ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8+ &gt;1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Ήπιο ανοσολογικό έλλειμμα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4+</a:t>
            </a:r>
            <a:r>
              <a:rPr lang="en-US" altLang="el-GR" dirty="0" smtClean="0"/>
              <a:t>T</a:t>
            </a:r>
            <a:r>
              <a:rPr lang="el-GR" altLang="el-GR" dirty="0" smtClean="0"/>
              <a:t>λεμφοκύτταρα 500-800/μ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8+ 0.5-1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751512" y="1772816"/>
            <a:ext cx="4392488" cy="34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+mn-lt"/>
              </a:rPr>
              <a:t>Μέτριο ανοσολογικό έλλειμμα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λεμφοκύτταρα 200-500/μ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Λόγος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4+/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8+ 0.1-0.5</a:t>
            </a:r>
            <a:endParaRPr lang="el-GR" altLang="el-GR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+mn-lt"/>
              </a:rPr>
              <a:t>Σοβαρό (βαρύ) ανοσολογικό έλλειμμα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λεμφοκύτταρα &lt;200/μ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Λόγος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4+/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8+ &lt;0.1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72000" y="1916832"/>
            <a:ext cx="0" cy="316835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στο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πότε ακριβώς θα πρέπει να αρχίσει η θεραπεία στο </a:t>
            </a:r>
            <a:r>
              <a:rPr lang="en-US" altLang="el-GR" dirty="0" smtClean="0"/>
              <a:t>AIDS </a:t>
            </a:r>
            <a:r>
              <a:rPr lang="el-GR" altLang="el-GR" dirty="0" smtClean="0"/>
              <a:t>παραμένει και </a:t>
            </a:r>
            <a:r>
              <a:rPr lang="el-GR" altLang="el-GR" b="1" dirty="0" smtClean="0"/>
              <a:t>σήμερα ακόμη διφορούμενο.  </a:t>
            </a:r>
          </a:p>
          <a:p>
            <a:pPr eaLnBrk="1" hangingPunct="1"/>
            <a:r>
              <a:rPr lang="el-GR" altLang="el-GR" dirty="0" smtClean="0"/>
              <a:t>Σίγουρα σαφής ένδειξη έναρξης αγωγής αποτελούν, συμπτώματα, βαρύ ή επιδεινούμενο ανοσολογικό έλλειμμα και οι ασθενείς με πλήρη εκδήλωση </a:t>
            </a:r>
            <a:r>
              <a:rPr lang="en-US" altLang="el-GR" dirty="0" smtClean="0"/>
              <a:t>AIDS</a:t>
            </a:r>
            <a:r>
              <a:rPr lang="el-GR" altLang="el-GR" dirty="0" smtClean="0"/>
              <a:t> (</a:t>
            </a:r>
            <a:r>
              <a:rPr lang="en-US" altLang="el-GR" dirty="0" smtClean="0"/>
              <a:t>full blown</a:t>
            </a:r>
            <a:r>
              <a:rPr lang="el-GR" altLang="el-GR" dirty="0" smtClean="0"/>
              <a:t>).  </a:t>
            </a:r>
          </a:p>
          <a:p>
            <a:pPr eaLnBrk="1" hangingPunct="1"/>
            <a:r>
              <a:rPr lang="el-GR" altLang="el-GR" dirty="0" smtClean="0"/>
              <a:t>Η πρώιμη έναρξη της θεραπείας παραμένει αμφιλεγόμενη, λόγω της ανάπτυξης αντοχής και απώλειας εναλλακτικών λύσεων σε επιδείνωση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9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συμπτώματα του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2226" name="Picture 2" descr="File:Symptoms of AIDS-el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 bwMode="auto">
          <a:xfrm>
            <a:off x="2209800" y="1196752"/>
            <a:ext cx="4724400" cy="51069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7054" y="6419665"/>
            <a:ext cx="624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Symptoms of </a:t>
            </a:r>
            <a:r>
              <a:rPr lang="en-US" sz="1200" dirty="0" smtClean="0">
                <a:latin typeface="+mn-lt"/>
                <a:hlinkClick r:id="rId3"/>
              </a:rPr>
              <a:t>AIDS-el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adseed"/>
              </a:rPr>
              <a:t>Badseed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ΚΝΣ ευρήματα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8370" name="Picture 2" descr="cerebral 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85" y="1143297"/>
            <a:ext cx="4248031" cy="53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47985" y="6525344"/>
            <a:ext cx="4248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radpod.org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Δερματικά ευρήματα Νορβηγικής ψώρας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9394" name="Picture 2" descr="File:Norwegian Scabies in Homeless AIDS Pat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74794"/>
            <a:ext cx="5832648" cy="4374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253443" y="6093296"/>
            <a:ext cx="463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Norwegian Scabies in Homeless AIDS </a:t>
            </a:r>
            <a:r>
              <a:rPr lang="en-US" sz="1200" dirty="0" smtClean="0">
                <a:latin typeface="+mn-lt"/>
                <a:hlinkClick r:id="rId4"/>
              </a:rPr>
              <a:t>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Manske)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3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Σάρκωμα </a:t>
            </a:r>
            <a:r>
              <a:rPr lang="en-US" dirty="0" smtClean="0"/>
              <a:t>Kaposi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60418" name="Picture 2" descr="File:Kaposi’s sarcoma intraoral AIDS 072 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57672"/>
            <a:ext cx="6667500" cy="441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7054" y="6142666"/>
            <a:ext cx="624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pt-BR" sz="1200" dirty="0">
                <a:latin typeface="+mn-lt"/>
                <a:hlinkClick r:id="rId4"/>
              </a:rPr>
              <a:t>Kaposi’s sarcoma intraoral AIDS 072 </a:t>
            </a:r>
            <a:r>
              <a:rPr lang="pt-BR" sz="1200" dirty="0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Αντιρετροϊική θεραπεία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Χρησιμοποιούμενα φάρμακα</a:t>
            </a:r>
          </a:p>
          <a:p>
            <a:pPr eaLnBrk="1" hangingPunct="1"/>
            <a:r>
              <a:rPr lang="el-GR" altLang="el-GR" b="1" dirty="0" smtClean="0"/>
              <a:t>Αναστολείς αντίστροφης μεταγραφάσης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RT</a:t>
            </a:r>
            <a:r>
              <a:rPr lang="en-US" altLang="el-GR" b="1" dirty="0" smtClean="0"/>
              <a:t> </a:t>
            </a:r>
            <a:r>
              <a:rPr lang="en-US" altLang="el-GR" dirty="0" smtClean="0"/>
              <a:t>reverse transcriptase</a:t>
            </a:r>
            <a:r>
              <a:rPr lang="el-GR" altLang="el-GR" b="1" dirty="0" smtClean="0"/>
              <a:t>), νουκλεινικά ανάλογα</a:t>
            </a:r>
            <a:r>
              <a:rPr lang="el-GR" altLang="el-GR" dirty="0" smtClean="0"/>
              <a:t> (</a:t>
            </a:r>
            <a:r>
              <a:rPr lang="en-US" altLang="el-GR" dirty="0" smtClean="0"/>
              <a:t>NRTI</a:t>
            </a:r>
            <a:r>
              <a:rPr lang="el-GR" altLang="el-GR" dirty="0" smtClean="0"/>
              <a:t>) που αναστέλλουν την αναπαραγωγή του ιού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μέσω αναστολής της </a:t>
            </a:r>
            <a:r>
              <a:rPr lang="en-US" altLang="el-GR" dirty="0" smtClean="0"/>
              <a:t>RT </a:t>
            </a:r>
            <a:r>
              <a:rPr lang="el-GR" altLang="el-GR" dirty="0" smtClean="0"/>
              <a:t>(ψευδονουκλεοτίδιο).  </a:t>
            </a:r>
          </a:p>
          <a:p>
            <a:pPr eaLnBrk="1" hangingPunct="1"/>
            <a:r>
              <a:rPr lang="el-GR" altLang="el-GR" dirty="0" smtClean="0"/>
              <a:t>Στην θεραπεία τέτοιου τύπου γίνονται πάντοτε συνδυασμοί, αντένδειξη δε αποτελεί η πολύ βαριά καταστολή του μυελού.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Αντιρετροϊική θεραπεία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Έχουν χρησιμοποιηθεί: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AZT</a:t>
            </a:r>
            <a:r>
              <a:rPr lang="el-GR" altLang="el-GR" dirty="0" smtClean="0"/>
              <a:t> – ζιδοβουδίνη.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DDI </a:t>
            </a:r>
            <a:r>
              <a:rPr lang="el-GR" altLang="el-GR" dirty="0" smtClean="0"/>
              <a:t>– διδανοσίνη.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DDC</a:t>
            </a:r>
            <a:r>
              <a:rPr lang="el-GR" altLang="el-GR" dirty="0" smtClean="0"/>
              <a:t> – ζαλσιταμπίνη.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</a:t>
            </a:r>
            <a:r>
              <a:rPr lang="el-GR" altLang="el-GR" dirty="0" smtClean="0"/>
              <a:t>4</a:t>
            </a:r>
            <a:r>
              <a:rPr lang="en-US" altLang="el-GR" dirty="0" smtClean="0"/>
              <a:t>T </a:t>
            </a:r>
            <a:r>
              <a:rPr lang="el-GR" altLang="el-GR" dirty="0" smtClean="0"/>
              <a:t>– σταβουδίνη.</a:t>
            </a:r>
          </a:p>
          <a:p>
            <a:pPr lvl="1"/>
            <a:r>
              <a:rPr lang="el-GR" altLang="el-GR" dirty="0" smtClean="0"/>
              <a:t>3</a:t>
            </a:r>
            <a:r>
              <a:rPr lang="en-US" altLang="el-GR" dirty="0" smtClean="0"/>
              <a:t>TC</a:t>
            </a:r>
            <a:r>
              <a:rPr lang="el-GR" altLang="el-GR" dirty="0" smtClean="0"/>
              <a:t> – λαμιβουδίνη.</a:t>
            </a:r>
          </a:p>
          <a:p>
            <a:pPr eaLnBrk="1" hangingPunct="1"/>
            <a:r>
              <a:rPr lang="el-GR" altLang="el-GR" dirty="0" smtClean="0"/>
              <a:t>Υπάρχουν επίσης η αβακαβίρη και η αδεφοβίρη που είναι νεότερες ουσίες και έχουν υψηλή αντιική δράση.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92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Μη νουκλεοσικοί αναστολείς αντίστροφης μεταγραφάσης (NNRTI)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Έχουν υψηλή αντιική δραστικότητα, ωστόσο παρουσιάζεται γρήγορη ανάπτυξη αντοχής.  </a:t>
            </a:r>
          </a:p>
          <a:p>
            <a:r>
              <a:rPr lang="el-GR" altLang="el-GR" dirty="0" smtClean="0"/>
              <a:t>Πάντοτε γίνεται επίσης θεραπεία συνδυασμού.  </a:t>
            </a:r>
          </a:p>
          <a:p>
            <a:r>
              <a:rPr lang="el-GR" altLang="el-GR" dirty="0" smtClean="0"/>
              <a:t>Τέτοια φάρμακα είναι η δελαβιρδίνη, η νεβιραπίνη, η λοβιρίδη, η εφαβιρένζη.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8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Σχηματική αναπαράσταση του </a:t>
            </a:r>
            <a:r>
              <a:rPr lang="en-US" dirty="0"/>
              <a:t>HIV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47106" name="Picture 2" descr="File:HIV Virion-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5618"/>
            <a:ext cx="762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583668" y="6525344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HIV </a:t>
            </a:r>
            <a:r>
              <a:rPr lang="en-US" sz="1200" dirty="0" smtClean="0">
                <a:latin typeface="+mn-lt"/>
                <a:hlinkClick r:id="rId4"/>
              </a:rPr>
              <a:t>Virion-el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adseed"/>
              </a:rPr>
              <a:t>Badseed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22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Αναστολείς της πρωτεάσης (PI) του </a:t>
            </a:r>
            <a:r>
              <a:rPr lang="el-GR" dirty="0" smtClean="0"/>
              <a:t>ιού</a:t>
            </a:r>
            <a:endParaRPr lang="el-GR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Είναι νεότερα φάρμακα, δρουν επιδρώντας στην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πρωτεάση.  </a:t>
            </a:r>
            <a:r>
              <a:rPr lang="en-US" altLang="el-GR" dirty="0" smtClean="0"/>
              <a:t>In vitro</a:t>
            </a:r>
            <a:r>
              <a:rPr lang="el-GR" altLang="el-GR" dirty="0" smtClean="0"/>
              <a:t>, τα φάρμακα αυτά εμφανίζουν την πιο ισχυρή αντιική δραστηριότητα.  </a:t>
            </a:r>
          </a:p>
          <a:p>
            <a:r>
              <a:rPr lang="el-GR" altLang="el-GR" dirty="0" smtClean="0"/>
              <a:t>Προκαλούν όμως επαγωγή των ηπατικών ενζύμων, δηλαδή το σύστημα οξειδάσης-κυτοχρώματος </a:t>
            </a:r>
            <a:r>
              <a:rPr lang="en-US" altLang="el-GR" dirty="0" smtClean="0"/>
              <a:t>P</a:t>
            </a:r>
            <a:r>
              <a:rPr lang="el-GR" altLang="el-GR" dirty="0" smtClean="0"/>
              <a:t>450. </a:t>
            </a:r>
          </a:p>
          <a:p>
            <a:r>
              <a:rPr lang="el-GR" altLang="el-GR" dirty="0" smtClean="0"/>
              <a:t>Παράλληλα εμφανίζουν πολλές φαρμακευτικές αλληλεπιδράσεις με αποτέλεσμα να εμπλέκουν την αγωγή.  </a:t>
            </a:r>
          </a:p>
          <a:p>
            <a:r>
              <a:rPr lang="el-GR" altLang="el-GR" dirty="0" smtClean="0"/>
              <a:t>Αναφέρονται μερικά όπως σακουιναβίρη, ριτοναβίρη, ινδιναβίρη, νελφιναβίρη και αμρεναβίρη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Σχήματα</a:t>
            </a:r>
            <a:endParaRPr lang="el-GR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θεραπεία περιλαμβάνει κατά προτίμηση </a:t>
            </a:r>
            <a:r>
              <a:rPr lang="el-GR" altLang="el-GR" b="1" dirty="0" smtClean="0"/>
              <a:t>τριπλό σχήμα</a:t>
            </a:r>
            <a:r>
              <a:rPr lang="el-GR" altLang="el-GR" dirty="0" smtClean="0"/>
              <a:t>, διότι έχει παρατηρηθεί παράταση της επιβίωσης.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πρωτοθεραπευόμενους ασθενείς πχ μπορεί να δοθεί ΑΖΤ και </a:t>
            </a:r>
            <a:r>
              <a:rPr lang="en-US" altLang="el-GR" b="1" dirty="0" smtClean="0"/>
              <a:t>DDI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βαρύ ανοσολογικό έλλειμα - </a:t>
            </a:r>
            <a:r>
              <a:rPr lang="en-US" altLang="el-GR" b="1" dirty="0" smtClean="0"/>
              <a:t>highly active antiretroviral therapy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HAART</a:t>
            </a:r>
            <a:r>
              <a:rPr lang="el-GR" altLang="el-GR" dirty="0" smtClean="0"/>
              <a:t>) πχ - Μπορεί να περιλαμβάνει και 2 αναστολείς της πρωτεάσης του ιού μαζί με ένα νουκλεινικό ανάλογο.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Παράλληλα οι ασθενείς καλύπτονται για τις ευκαιριακές λοιμώξεις.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Παρακολούθηση</a:t>
            </a:r>
            <a:endParaRPr lang="el-GR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Ακριβώς και επειδή υπάρχουν συνεχείς πρόοδοι σχετικά με την διάγνωση, πορεία αλλά θεραπεία αυτής της νόσου, οι ασθενείς πρέπει να παρακολουθούνται σε ειδικά εξειδικευμένα κέντρα.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4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ευκαιριακών λοιμώξεων </a:t>
            </a:r>
            <a:r>
              <a:rPr lang="el-GR" b="0" dirty="0" smtClean="0"/>
              <a:t>1/2</a:t>
            </a:r>
            <a:endParaRPr lang="el-GR" b="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Σε ευκαιριακές λοιμώξεις στο </a:t>
            </a:r>
            <a:r>
              <a:rPr lang="en-US" altLang="el-GR" b="1" dirty="0" smtClean="0"/>
              <a:t>AIDS </a:t>
            </a:r>
            <a:r>
              <a:rPr lang="el-GR" altLang="el-GR" b="1" dirty="0" smtClean="0"/>
              <a:t>ενδεικτικά δίνουμε:</a:t>
            </a:r>
          </a:p>
          <a:p>
            <a:pPr lvl="1"/>
            <a:r>
              <a:rPr lang="el-GR" altLang="el-GR" b="1" dirty="0" smtClean="0"/>
              <a:t>Πνευμονία από </a:t>
            </a:r>
            <a:r>
              <a:rPr lang="en-US" altLang="el-GR" b="1" dirty="0" smtClean="0"/>
              <a:t>Pneumonocystis carinii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Κοτριμοξαζόλη και εναλλακτικά πενταμιδίνη, κλινδαμυκίνη με πριμακίνη ή και ατοβακουόνη.  </a:t>
            </a:r>
          </a:p>
          <a:p>
            <a:pPr marL="719138" indent="0" eaLnBrk="1" hangingPunct="1">
              <a:buNone/>
            </a:pPr>
            <a:r>
              <a:rPr lang="el-GR" altLang="el-GR" dirty="0" smtClean="0"/>
              <a:t>Επί δε </a:t>
            </a:r>
            <a:r>
              <a:rPr lang="en-US" altLang="el-GR" dirty="0" err="1" smtClean="0"/>
              <a:t>pO</a:t>
            </a:r>
            <a:r>
              <a:rPr lang="el-GR" altLang="el-GR" dirty="0" smtClean="0"/>
              <a:t>2&lt;70</a:t>
            </a:r>
            <a:r>
              <a:rPr lang="en-US" altLang="el-GR" dirty="0" smtClean="0"/>
              <a:t>mmHg</a:t>
            </a:r>
            <a:r>
              <a:rPr lang="el-GR" altLang="el-GR" dirty="0" smtClean="0"/>
              <a:t> υποχρεωτικά κορτικοστεροειδή.</a:t>
            </a:r>
          </a:p>
          <a:p>
            <a:pPr lvl="1"/>
            <a:r>
              <a:rPr lang="el-GR" altLang="el-GR" b="1" dirty="0" smtClean="0"/>
              <a:t>Τοξοπλάσμωση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Πυριμεθαμίνη με σουλφαθιαζίνη για τουλάχιστον 3 εβδομάδες με ταυτόχρονη προφύλαξη του μυελού με φυλικό.</a:t>
            </a:r>
          </a:p>
          <a:p>
            <a:pPr marL="719138" indent="0" eaLnBrk="1" hangingPunct="1">
              <a:buNone/>
            </a:pPr>
            <a:r>
              <a:rPr lang="el-GR" altLang="el-GR" dirty="0" smtClean="0"/>
              <a:t>Αν υπάρχουν σπασμοί δίνουμε αντιεπιληπτικά όπως φαινυντοΐνη ή καρβαμαζεπίνη.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ευκαιριακών λοιμώξεων </a:t>
            </a:r>
            <a:r>
              <a:rPr lang="el-GR" b="0" dirty="0" smtClean="0"/>
              <a:t>2/2</a:t>
            </a:r>
            <a:endParaRPr lang="el-GR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l-GR" altLang="el-GR" b="1" dirty="0" smtClean="0"/>
              <a:t>Καντιντίαση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Συνήθως φλουκοναζόλη και επί αντοχής αμφοτερικίνη Β.</a:t>
            </a:r>
          </a:p>
          <a:p>
            <a:pPr lvl="1"/>
            <a:r>
              <a:rPr lang="el-GR" altLang="el-GR" b="1" dirty="0" smtClean="0"/>
              <a:t>Φυματίωση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Αρχικά τριπλό ή τετραπλό σχήμα και μετά 4 μήνες μετάβαση σε διπλό για άλλους 6-10 μήνες, συνεχής παρακολούθηση των ασθενών για συμμόρφωση.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Άτυπα μυκοβακτηρίδια-κυτταρομεγαλοιός-Θεραπεία</a:t>
            </a:r>
            <a:endParaRPr lang="el-GR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Άτυπα μυκοβακτηρίδια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Σχεδόν πάντα είναι διάχυτες λοιμώξεις επί πολύ χαμηλής ανοσίας και το συνηθέστερο αίτιο είναι το μυκοβακτηρίδιο </a:t>
            </a:r>
            <a:r>
              <a:rPr lang="en-US" altLang="el-GR" dirty="0" smtClean="0"/>
              <a:t>Avium intracellulare</a:t>
            </a:r>
            <a:r>
              <a:rPr lang="el-GR" altLang="el-GR" dirty="0" smtClean="0"/>
              <a:t>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Δεν υπάρχει τυποποιημένο σχήμα και συνήθως δίδονται συνδυασμοί (τριπλός, τετραπλός κτλ) από διάφορα φάρμακα όπως ριφαμπικίνη, κλαριθρομυκίνη, αζιθρομυκίνη, εθαμβουτόλη, κλοφαζιμίνη και πολύ σπάνια αμικασίνη ή κινολόνες.</a:t>
            </a:r>
            <a:endParaRPr lang="el-GR" altLang="el-GR" b="1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Λοίμωξη από κυτταρομεγαλοιό (</a:t>
            </a:r>
            <a:r>
              <a:rPr lang="en-US" altLang="el-GR" b="1" dirty="0" smtClean="0"/>
              <a:t>CMV</a:t>
            </a:r>
            <a:r>
              <a:rPr lang="el-GR" altLang="el-GR" b="1" dirty="0" smtClean="0"/>
              <a:t>) 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Δίδεται φοσκαρνέτη για εκδηλώσεις από το ΚΝΣ και γκανσικλοβίρη (</a:t>
            </a:r>
            <a:r>
              <a:rPr lang="en-US" altLang="el-GR" dirty="0" smtClean="0"/>
              <a:t>IV</a:t>
            </a:r>
            <a:r>
              <a:rPr lang="el-GR" altLang="el-GR" dirty="0" smtClean="0"/>
              <a:t>) για εκδηλώσεις αμφιβληστροειδίτιδας και εναλλακτικά σιδοφοβίρη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8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Λεμφώματα-Θεραπεία</a:t>
            </a:r>
            <a:endParaRPr lang="el-GR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ύπαρξη </a:t>
            </a:r>
            <a:r>
              <a:rPr lang="el-GR" altLang="el-GR" b="1" dirty="0" smtClean="0"/>
              <a:t>όγκων, τα λεμφώματα</a:t>
            </a:r>
            <a:r>
              <a:rPr lang="el-GR" altLang="el-GR" dirty="0" smtClean="0"/>
              <a:t> είναι σχεδόν πάντα </a:t>
            </a:r>
            <a:r>
              <a:rPr lang="en-US" altLang="el-GR" dirty="0" smtClean="0"/>
              <a:t>non</a:t>
            </a:r>
            <a:r>
              <a:rPr lang="el-GR" altLang="el-GR" dirty="0" smtClean="0"/>
              <a:t>-</a:t>
            </a:r>
            <a:r>
              <a:rPr lang="en-US" altLang="el-GR" dirty="0" err="1" smtClean="0"/>
              <a:t>Hogdkin’s</a:t>
            </a:r>
            <a:r>
              <a:rPr lang="el-GR" altLang="el-GR" dirty="0" smtClean="0"/>
              <a:t> (</a:t>
            </a:r>
            <a:r>
              <a:rPr lang="en-US" altLang="el-GR" dirty="0" smtClean="0"/>
              <a:t>NHL</a:t>
            </a:r>
            <a:r>
              <a:rPr lang="el-GR" altLang="el-GR" dirty="0" smtClean="0"/>
              <a:t>) και δίδεται σχήμα, συνήθως πρωτόκολλο </a:t>
            </a:r>
            <a:r>
              <a:rPr lang="en-US" altLang="el-GR" dirty="0" smtClean="0"/>
              <a:t>CHOP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IFN</a:t>
            </a:r>
            <a:r>
              <a:rPr lang="el-GR" altLang="el-GR" dirty="0" smtClean="0"/>
              <a:t>-α. Αν το </a:t>
            </a:r>
            <a:r>
              <a:rPr lang="en-US" altLang="el-GR" dirty="0" smtClean="0"/>
              <a:t>NHL </a:t>
            </a:r>
            <a:r>
              <a:rPr lang="el-GR" altLang="el-GR" dirty="0" smtClean="0"/>
              <a:t>είναι εντετοπισμένο γίνεται προσπάθεια χημειοθεραπείας.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σάρκωμα </a:t>
            </a:r>
            <a:r>
              <a:rPr lang="en-US" altLang="el-GR" b="1" dirty="0" smtClean="0"/>
              <a:t>Kaposi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 </a:t>
            </a:r>
            <a:r>
              <a:rPr lang="el-GR" altLang="el-GR" b="1" dirty="0" smtClean="0"/>
              <a:t>το στάδιο είναι αρχικό </a:t>
            </a:r>
            <a:r>
              <a:rPr lang="el-GR" altLang="el-GR" dirty="0" smtClean="0"/>
              <a:t>τότε απλά αλλάζουμε την αντιρετροϊική θεραπεία. </a:t>
            </a:r>
          </a:p>
          <a:p>
            <a:pPr eaLnBrk="1" hangingPunct="1"/>
            <a:r>
              <a:rPr lang="el-GR" altLang="el-GR" dirty="0" smtClean="0"/>
              <a:t>Ενδεχομένως αφαίρεση ή ακτινοβόληση με </a:t>
            </a:r>
            <a:r>
              <a:rPr lang="en-US" altLang="el-GR" dirty="0" smtClean="0"/>
              <a:t>laser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Αν το σάρκωμα είναι </a:t>
            </a:r>
            <a:r>
              <a:rPr lang="el-GR" altLang="el-GR" b="1" dirty="0" smtClean="0"/>
              <a:t>διάχυτο και σπλαχνικό, </a:t>
            </a:r>
            <a:r>
              <a:rPr lang="el-GR" altLang="el-GR" dirty="0" smtClean="0"/>
              <a:t>τότε δίνουμε συνδυασμούς από αδριαμυκίνη, βινκριστίνη, βινβλαστίνη και βλεομυκίνη.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7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138291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42" name="Picture 2" descr="File:World Aids Day Ribb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8" y="2780928"/>
            <a:ext cx="1386324" cy="23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/>
              <a:t> Ιογενείς λοιμώξεις (β’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Κύκλος του ιού </a:t>
            </a:r>
            <a:r>
              <a:rPr lang="en-US" dirty="0" smtClean="0"/>
              <a:t>HIV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1202" name="Picture 2" descr="File:HIV-replication-cycle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7" y="1268760"/>
            <a:ext cx="75626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331640" y="6453336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HIV-replication-cycle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Splette"/>
              </a:rPr>
              <a:t>Splette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4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του ιού </a:t>
            </a:r>
            <a:r>
              <a:rPr lang="en-US" dirty="0"/>
              <a:t>HIV </a:t>
            </a:r>
            <a:r>
              <a:rPr lang="en-US" sz="3000" b="0" dirty="0" smtClean="0"/>
              <a:t>2/2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0178" name="Picture 2" descr="File:Cycle V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348"/>
            <a:ext cx="6984776" cy="50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583668" y="6567651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Cycle </a:t>
            </a:r>
            <a:r>
              <a:rPr lang="en-US" sz="1200" dirty="0" smtClean="0">
                <a:latin typeface="+mn-lt"/>
                <a:hlinkClick r:id="rId4"/>
              </a:rPr>
              <a:t>VPR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JosianeCaplette (page does not exist)"/>
              </a:rPr>
              <a:t>JosianeCaplette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n-US" dirty="0" smtClean="0"/>
              <a:t>AIDS</a:t>
            </a:r>
            <a:r>
              <a:rPr lang="el-GR" dirty="0" smtClean="0"/>
              <a:t>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Κατηγορία (Στάδιο) Α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Οξεία (πρωτοπαθής) λοίμωξη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, </a:t>
            </a:r>
          </a:p>
          <a:p>
            <a:pPr lvl="1"/>
            <a:r>
              <a:rPr lang="el-GR" altLang="el-GR" dirty="0" smtClean="0"/>
              <a:t>Σύνδρομο λεμφαδενοπάθειας (</a:t>
            </a:r>
            <a:r>
              <a:rPr lang="en-US" altLang="el-GR" dirty="0" smtClean="0"/>
              <a:t>LAS</a:t>
            </a:r>
            <a:r>
              <a:rPr lang="el-GR" altLang="el-GR" dirty="0" smtClean="0"/>
              <a:t>) και </a:t>
            </a:r>
          </a:p>
          <a:p>
            <a:pPr lvl="1"/>
            <a:r>
              <a:rPr lang="el-GR" altLang="el-GR" dirty="0" smtClean="0"/>
              <a:t>Ασυμπτωματική λοίμωξη από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6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marL="355600" indent="-355600" eaLnBrk="1" hangingPunct="1">
              <a:buFont typeface="+mj-lt"/>
              <a:buAutoNum type="arabicPeriod"/>
            </a:pPr>
            <a:r>
              <a:rPr lang="el-GR" altLang="el-GR" b="1" dirty="0" smtClean="0"/>
              <a:t>Οξεία λοίμωξη </a:t>
            </a:r>
            <a:r>
              <a:rPr lang="en-US" altLang="el-GR" b="1" dirty="0" smtClean="0"/>
              <a:t>HIV</a:t>
            </a:r>
            <a:endParaRPr lang="el-GR" altLang="el-GR" b="1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Έως το 30% των προσβεβλημένων ατόμων, επώαση λίγες ημέρες μέχρι μερικές εβδομάδες.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Συνήθως είναι ένα μη ειδικό σύνδρομο, συχνά σαν λοιμώδης μονοπυρήνωση με τυπικό κηλιδοβλατιδώδες εξάνθημα.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Σπάνια όμως μπορεί να εμφανισθεί μηνιγγίτιδα, εγκεφαλίτιδα ή ριζίτιδα.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Τα εργαστηριακά ευρήματα είναι συνήθως φυσιολογικά, σπανιότερα μπορεί να υπάρχει μια πτώση των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 κυττάρων, τα δε αντισώματα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είναι σπάνια θετικά, ωστόσο είναι συχνή η άμεση ανίχνευση του ιού. </a:t>
            </a:r>
            <a:endParaRPr lang="en-US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Ορομετατροπή γίνεται περίπου 1-6 μήνες μετά την οξεία νόσο.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5600" indent="-355600" eaLnBrk="1" hangingPunct="1">
              <a:buFont typeface="+mj-lt"/>
              <a:buAutoNum type="arabicPeriod" startAt="2"/>
            </a:pPr>
            <a:r>
              <a:rPr lang="el-GR" altLang="el-GR" b="1" dirty="0" smtClean="0"/>
              <a:t>Σύνδρομο λεμφαδενοπάθειας (</a:t>
            </a:r>
            <a:r>
              <a:rPr lang="en-US" altLang="el-GR" b="1" dirty="0" smtClean="0"/>
              <a:t>LAS</a:t>
            </a:r>
            <a:r>
              <a:rPr lang="el-GR" altLang="el-GR" b="1" dirty="0" smtClean="0"/>
              <a:t> ή </a:t>
            </a:r>
            <a:r>
              <a:rPr lang="en-US" altLang="el-GR" b="1" dirty="0" smtClean="0"/>
              <a:t>PGL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persistent generalized lymphadenopathy</a:t>
            </a:r>
            <a:r>
              <a:rPr lang="el-GR" altLang="el-GR" dirty="0" smtClean="0"/>
              <a:t>) με διόγκωση των λεμφαδένων &gt;2</a:t>
            </a:r>
            <a:r>
              <a:rPr lang="en-US" altLang="el-GR" dirty="0" smtClean="0"/>
              <a:t>cm </a:t>
            </a:r>
            <a:r>
              <a:rPr lang="el-GR" altLang="el-GR" dirty="0" smtClean="0"/>
              <a:t>σε τουλάχιστον 2 μη βουβωνικές θέσεις.  Συνυπάρχουν συχνά και συστηματικά συμπτώματα όπως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πυρετός, απώλεια βάρους, νυχτερινές εφιδρώσεις)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355600" indent="-355600" eaLnBrk="1" hangingPunct="1">
              <a:buFont typeface="+mj-lt"/>
              <a:buAutoNum type="arabicPeriod" startAt="2"/>
            </a:pPr>
            <a:r>
              <a:rPr lang="el-GR" altLang="el-GR" b="1" dirty="0" smtClean="0"/>
              <a:t>Ασυμπτωματική λοίμωξη από </a:t>
            </a:r>
            <a:r>
              <a:rPr lang="en-US" altLang="el-GR" b="1" dirty="0" smtClean="0"/>
              <a:t>HIV </a:t>
            </a:r>
            <a:r>
              <a:rPr lang="el-GR" altLang="el-GR" dirty="0" smtClean="0"/>
              <a:t>εννοείται ότι δεν υποπίπτει στην αντίληψη ούτε ασθενούς ούτε ιατρού.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4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el-GR" altLang="el-GR" sz="2800" b="1" dirty="0" smtClean="0"/>
              <a:t>Κατηγορία (Στάδιο) Β</a:t>
            </a:r>
            <a:endParaRPr lang="el-GR" altLang="el-GR" sz="2800" dirty="0" smtClean="0"/>
          </a:p>
          <a:p>
            <a:pPr marL="444500" indent="-355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Λοιμώξεις από ευκαιριακά παθογόνα, </a:t>
            </a:r>
            <a:r>
              <a:rPr lang="el-GR" altLang="el-GR" sz="2800" dirty="0" smtClean="0"/>
              <a:t>χωρίς όμως σύνδρομα διαγνωστικά του </a:t>
            </a:r>
            <a:r>
              <a:rPr lang="en-US" altLang="el-GR" sz="2800" dirty="0" smtClean="0"/>
              <a:t>AIDS</a:t>
            </a:r>
            <a:r>
              <a:rPr lang="el-GR" altLang="el-GR" sz="2800" dirty="0" smtClean="0"/>
              <a:t> ή επιπλοκές σχετιζόμενες άμεσα με τον </a:t>
            </a:r>
            <a:r>
              <a:rPr lang="en-US" altLang="el-GR" sz="2800" dirty="0" smtClean="0"/>
              <a:t>HIV</a:t>
            </a:r>
            <a:r>
              <a:rPr lang="el-GR" altLang="el-GR" sz="2800" dirty="0" smtClean="0"/>
              <a:t>.</a:t>
            </a:r>
          </a:p>
          <a:p>
            <a:pPr marL="444500" indent="-355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Σύνδρομο άμεσα σχετιζόμενο με τον ιό </a:t>
            </a:r>
            <a:r>
              <a:rPr lang="en-US" altLang="el-GR" sz="2800" b="1" dirty="0" smtClean="0"/>
              <a:t>HIV</a:t>
            </a:r>
            <a:endParaRPr lang="el-GR" altLang="el-GR" sz="2800" b="1" dirty="0" smtClean="0"/>
          </a:p>
          <a:p>
            <a:pPr marL="444500" indent="0" eaLnBrk="1" hangingPunct="1">
              <a:lnSpc>
                <a:spcPct val="130000"/>
              </a:lnSpc>
              <a:buNone/>
            </a:pPr>
            <a:r>
              <a:rPr lang="el-GR" altLang="el-GR" sz="2800" dirty="0" smtClean="0"/>
              <a:t>Περιλαμβάνουν βλάβες οργάνων από τον ιό </a:t>
            </a:r>
            <a:r>
              <a:rPr lang="en-US" altLang="el-GR" sz="2800" dirty="0" smtClean="0"/>
              <a:t>HIV </a:t>
            </a:r>
            <a:r>
              <a:rPr lang="el-GR" altLang="el-GR" sz="2800" dirty="0" smtClean="0"/>
              <a:t>πχ ΚΝΣ, περιφερικό ΝΑ (εγκεφαλοπάθεια, μηνιγγίτιδα, ριζίτιδα, πολυνευροπάθεια, πολλαπλή μονονευρίτιδα) και Γαστρεντερικό σύστημα (εντεροπάθεια).  </a:t>
            </a:r>
          </a:p>
          <a:p>
            <a:pPr marL="444500" indent="0" eaLnBrk="1" hangingPunct="1">
              <a:lnSpc>
                <a:spcPct val="130000"/>
              </a:lnSpc>
              <a:buNone/>
            </a:pPr>
            <a:r>
              <a:rPr lang="el-GR" altLang="el-GR" sz="2800" dirty="0" smtClean="0"/>
              <a:t>Άμεσα σχετιζόμενες με τον </a:t>
            </a:r>
            <a:r>
              <a:rPr lang="en-US" altLang="el-GR" sz="2800" dirty="0" smtClean="0"/>
              <a:t>HIV </a:t>
            </a:r>
            <a:r>
              <a:rPr lang="el-GR" altLang="el-GR" sz="2800" dirty="0" smtClean="0"/>
              <a:t>είναι επίσης η μικροαγγειοπάθεια (</a:t>
            </a:r>
            <a:r>
              <a:rPr lang="en-US" altLang="el-GR" sz="2800" dirty="0" smtClean="0"/>
              <a:t>MAP</a:t>
            </a:r>
            <a:r>
              <a:rPr lang="el-GR" altLang="el-GR" sz="2800" dirty="0" smtClean="0"/>
              <a:t>) αμφιβληστροειδούς και επιπεφυκότων, η ξηροδερμία και το σύνδρομο </a:t>
            </a:r>
            <a:r>
              <a:rPr lang="en-US" altLang="el-GR" sz="2800" dirty="0" smtClean="0"/>
              <a:t>Sicca </a:t>
            </a:r>
            <a:r>
              <a:rPr lang="el-GR" altLang="el-GR" sz="2800" dirty="0" smtClean="0"/>
              <a:t>στους βλεννογόνους, σπάνια δε </a:t>
            </a:r>
            <a:r>
              <a:rPr lang="en-US" altLang="el-GR" sz="2800" dirty="0" smtClean="0"/>
              <a:t>HIV</a:t>
            </a:r>
            <a:r>
              <a:rPr lang="el-GR" altLang="el-GR" sz="2800" dirty="0" smtClean="0"/>
              <a:t>-μυοπάθεια.  Κυρίως στα παιδιά ενίοτε παρατηρείται και μυοκαρδιοπάθεια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160</TotalTime>
  <Words>2616</Words>
  <Application>Microsoft Office PowerPoint</Application>
  <PresentationFormat>Προβολή στην οθόνη (4:3)</PresentationFormat>
  <Paragraphs>274</Paragraphs>
  <Slides>43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Νοσολογία</vt:lpstr>
      <vt:lpstr>Aids</vt:lpstr>
      <vt:lpstr>Σχηματική αναπαράσταση του HIV</vt:lpstr>
      <vt:lpstr>Κύκλος του ιού HIV 1/2</vt:lpstr>
      <vt:lpstr>Κύκλος του ιού HIV 2/2</vt:lpstr>
      <vt:lpstr>Κλινική εικόνα AIDS 1/5</vt:lpstr>
      <vt:lpstr>Κλινική εικόνα AIDS 2/5</vt:lpstr>
      <vt:lpstr>Κλινική εικόνα AIDS 3/5</vt:lpstr>
      <vt:lpstr>Κλινική εικόνα AIDS 4/5</vt:lpstr>
      <vt:lpstr>Κλινική εικόνα AIDS 5/5</vt:lpstr>
      <vt:lpstr>Ευκαιριακές λοιμώξεις που συναντάμε στο Αids 1/2</vt:lpstr>
      <vt:lpstr>Ευκαιριακές λοιμώξεις που συναντάμε στο Αids 2/2</vt:lpstr>
      <vt:lpstr>Δήλωση κρουσμάτων</vt:lpstr>
      <vt:lpstr>Διαγνωστική του ιού HIV 1/3</vt:lpstr>
      <vt:lpstr>Διαγνωστική του ιού HIV 2/3</vt:lpstr>
      <vt:lpstr>Διαγνωστική του ιού HIV 3/3</vt:lpstr>
      <vt:lpstr>Εργαστηριακά 1/2</vt:lpstr>
      <vt:lpstr>Εργαστηριακά 2/2</vt:lpstr>
      <vt:lpstr>Άλλες εξετάσεις</vt:lpstr>
      <vt:lpstr>Έλεγχος πορείας ασθενούς</vt:lpstr>
      <vt:lpstr>Δείκτες </vt:lpstr>
      <vt:lpstr>Θεραπεία στο AIDS</vt:lpstr>
      <vt:lpstr>Κύρια συμπτώματα του Aids</vt:lpstr>
      <vt:lpstr>ΚΝΣ ευρήματα</vt:lpstr>
      <vt:lpstr>Δερματικά ευρήματα Νορβηγικής ψώρας</vt:lpstr>
      <vt:lpstr>Σάρκωμα Kaposi</vt:lpstr>
      <vt:lpstr>Αντιρετροϊική θεραπεία 1/2</vt:lpstr>
      <vt:lpstr>Αντιρετροϊική θεραπεία 2/2</vt:lpstr>
      <vt:lpstr>Μη νουκλεοσικοί αναστολείς αντίστροφης μεταγραφάσης (NNRTI)</vt:lpstr>
      <vt:lpstr>Αναστολείς της πρωτεάσης (PI) του ιού</vt:lpstr>
      <vt:lpstr>Σχήματα</vt:lpstr>
      <vt:lpstr>Παρακολούθηση</vt:lpstr>
      <vt:lpstr>Θεραπεία ευκαιριακών λοιμώξεων 1/2</vt:lpstr>
      <vt:lpstr>Θεραπεία ευκαιριακών λοιμώξεων 2/2</vt:lpstr>
      <vt:lpstr>Άτυπα μυκοβακτηρίδια-κυτταρομεγαλοιός-Θεραπεία</vt:lpstr>
      <vt:lpstr>Λεμφώματα-Θεραπεία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29</cp:revision>
  <dcterms:created xsi:type="dcterms:W3CDTF">2014-12-02T11:47:48Z</dcterms:created>
  <dcterms:modified xsi:type="dcterms:W3CDTF">2015-11-06T09:06:17Z</dcterms:modified>
</cp:coreProperties>
</file>