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35"/>
  </p:notesMasterIdLst>
  <p:handoutMasterIdLst>
    <p:handoutMasterId r:id="rId36"/>
  </p:handoutMasterIdLst>
  <p:sldIdLst>
    <p:sldId id="256" r:id="rId2"/>
    <p:sldId id="316" r:id="rId3"/>
    <p:sldId id="325" r:id="rId4"/>
    <p:sldId id="323" r:id="rId5"/>
    <p:sldId id="321" r:id="rId6"/>
    <p:sldId id="322" r:id="rId7"/>
    <p:sldId id="317" r:id="rId8"/>
    <p:sldId id="318" r:id="rId9"/>
    <p:sldId id="319" r:id="rId10"/>
    <p:sldId id="320" r:id="rId11"/>
    <p:sldId id="307" r:id="rId12"/>
    <p:sldId id="313" r:id="rId13"/>
    <p:sldId id="309" r:id="rId14"/>
    <p:sldId id="310" r:id="rId15"/>
    <p:sldId id="260" r:id="rId16"/>
    <p:sldId id="261" r:id="rId17"/>
    <p:sldId id="262" r:id="rId18"/>
    <p:sldId id="263" r:id="rId19"/>
    <p:sldId id="264" r:id="rId20"/>
    <p:sldId id="265" r:id="rId21"/>
    <p:sldId id="266" r:id="rId22"/>
    <p:sldId id="267" r:id="rId23"/>
    <p:sldId id="268" r:id="rId24"/>
    <p:sldId id="269" r:id="rId25"/>
    <p:sldId id="270" r:id="rId26"/>
    <p:sldId id="326" r:id="rId27"/>
    <p:sldId id="327" r:id="rId28"/>
    <p:sldId id="328" r:id="rId29"/>
    <p:sldId id="329" r:id="rId30"/>
    <p:sldId id="330" r:id="rId31"/>
    <p:sldId id="331" r:id="rId32"/>
    <p:sldId id="332" r:id="rId33"/>
    <p:sldId id="333" r:id="rId34"/>
  </p:sldIdLst>
  <p:sldSz cx="9144000" cy="6858000" type="screen4x3"/>
  <p:notesSz cx="7104063" cy="10234613"/>
  <p:custDataLst>
    <p:tags r:id="rId37"/>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97" autoAdjust="0"/>
    <p:restoredTop sz="94660"/>
  </p:normalViewPr>
  <p:slideViewPr>
    <p:cSldViewPr>
      <p:cViewPr varScale="1">
        <p:scale>
          <a:sx n="107" d="100"/>
          <a:sy n="107" d="100"/>
        </p:scale>
        <p:origin x="-176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12/6/2015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12/6/2015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97284"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4B68AFB4-5199-418B-B4C3-8D49A195D472}" type="slidenum">
              <a:rPr lang="el-GR" altLang="el-GR">
                <a:latin typeface="Calibri" pitchFamily="34" charset="0"/>
              </a:rPr>
              <a:pPr fontAlgn="base">
                <a:spcBef>
                  <a:spcPct val="0"/>
                </a:spcBef>
                <a:spcAft>
                  <a:spcPct val="0"/>
                </a:spcAft>
              </a:pPr>
              <a:t>19</a:t>
            </a:fld>
            <a:endParaRPr lang="el-GR" altLang="el-GR">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98308"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18B4924D-9A9E-4EB5-A031-C851F4595EA5}" type="slidenum">
              <a:rPr lang="el-GR" altLang="el-GR">
                <a:latin typeface="Calibri" pitchFamily="34" charset="0"/>
              </a:rPr>
              <a:pPr fontAlgn="base">
                <a:spcBef>
                  <a:spcPct val="0"/>
                </a:spcBef>
                <a:spcAft>
                  <a:spcPct val="0"/>
                </a:spcAft>
              </a:pPr>
              <a:t>20</a:t>
            </a:fld>
            <a:endParaRPr lang="el-GR" altLang="el-GR">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99332"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CD088960-3576-4B2F-8526-D3A0B3999968}" type="slidenum">
              <a:rPr lang="el-GR" altLang="el-GR">
                <a:latin typeface="Calibri" pitchFamily="34" charset="0"/>
              </a:rPr>
              <a:pPr fontAlgn="base">
                <a:spcBef>
                  <a:spcPct val="0"/>
                </a:spcBef>
                <a:spcAft>
                  <a:spcPct val="0"/>
                </a:spcAft>
              </a:pPr>
              <a:t>21</a:t>
            </a:fld>
            <a:endParaRPr lang="el-GR" altLang="el-GR">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100356"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A3F975E4-3E3E-4DC7-A71D-210162EE3C37}" type="slidenum">
              <a:rPr lang="el-GR" altLang="el-GR">
                <a:latin typeface="Calibri" pitchFamily="34" charset="0"/>
              </a:rPr>
              <a:pPr fontAlgn="base">
                <a:spcBef>
                  <a:spcPct val="0"/>
                </a:spcBef>
                <a:spcAft>
                  <a:spcPct val="0"/>
                </a:spcAft>
              </a:pPr>
              <a:t>22</a:t>
            </a:fld>
            <a:endParaRPr lang="el-GR" altLang="el-GR">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101380"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482A5150-85E9-400A-B5BA-A794293227D9}" type="slidenum">
              <a:rPr lang="el-GR" altLang="el-GR">
                <a:latin typeface="Calibri" pitchFamily="34" charset="0"/>
              </a:rPr>
              <a:pPr fontAlgn="base">
                <a:spcBef>
                  <a:spcPct val="0"/>
                </a:spcBef>
                <a:spcAft>
                  <a:spcPct val="0"/>
                </a:spcAft>
              </a:pPr>
              <a:t>23</a:t>
            </a:fld>
            <a:endParaRPr lang="el-GR" altLang="el-GR">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102404"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C002DF7C-14C2-4256-8479-04C721A32119}" type="slidenum">
              <a:rPr lang="el-GR" altLang="el-GR">
                <a:latin typeface="Calibri" pitchFamily="34" charset="0"/>
              </a:rPr>
              <a:pPr fontAlgn="base">
                <a:spcBef>
                  <a:spcPct val="0"/>
                </a:spcBef>
                <a:spcAft>
                  <a:spcPct val="0"/>
                </a:spcAft>
              </a:pPr>
              <a:t>24</a:t>
            </a:fld>
            <a:endParaRPr lang="el-GR" altLang="el-GR">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25</a:t>
            </a:fld>
            <a:endParaRPr lang="el-GR">
              <a:solidFill>
                <a:prstClr val="black"/>
              </a:solidFill>
            </a:endParaRPr>
          </a:p>
        </p:txBody>
      </p:sp>
    </p:spTree>
    <p:extLst>
      <p:ext uri="{BB962C8B-B14F-4D97-AF65-F5344CB8AC3E}">
        <p14:creationId xmlns:p14="http://schemas.microsoft.com/office/powerpoint/2010/main" val="3017940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26</a:t>
            </a:fld>
            <a:endParaRPr lang="el-GR">
              <a:solidFill>
                <a:prstClr val="black"/>
              </a:solidFill>
            </a:endParaRPr>
          </a:p>
        </p:txBody>
      </p:sp>
    </p:spTree>
    <p:extLst>
      <p:ext uri="{BB962C8B-B14F-4D97-AF65-F5344CB8AC3E}">
        <p14:creationId xmlns:p14="http://schemas.microsoft.com/office/powerpoint/2010/main" val="27497211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27</a:t>
            </a:fld>
            <a:endParaRPr lang="el-GR">
              <a:solidFill>
                <a:prstClr val="black"/>
              </a:solidFill>
            </a:endParaRPr>
          </a:p>
        </p:txBody>
      </p:sp>
    </p:spTree>
    <p:extLst>
      <p:ext uri="{BB962C8B-B14F-4D97-AF65-F5344CB8AC3E}">
        <p14:creationId xmlns:p14="http://schemas.microsoft.com/office/powerpoint/2010/main" val="15375097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28</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67588"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3102BB7-7136-4904-97F4-31FAB904BB80}" type="slidenum">
              <a:rPr lang="el-GR" smtClean="0"/>
              <a:pPr fontAlgn="base">
                <a:spcBef>
                  <a:spcPct val="0"/>
                </a:spcBef>
                <a:spcAft>
                  <a:spcPct val="0"/>
                </a:spcAft>
                <a:defRPr/>
              </a:pPr>
              <a:t>2</a:t>
            </a:fld>
            <a:endParaRPr lang="el-GR" smtClean="0"/>
          </a:p>
        </p:txBody>
      </p:sp>
    </p:spTree>
    <p:extLst>
      <p:ext uri="{BB962C8B-B14F-4D97-AF65-F5344CB8AC3E}">
        <p14:creationId xmlns:p14="http://schemas.microsoft.com/office/powerpoint/2010/main" val="24249006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30</a:t>
            </a:fld>
            <a:endParaRPr lang="el-GR">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31</a:t>
            </a:fld>
            <a:endParaRPr lang="el-GR">
              <a:solidFill>
                <a:prstClr val="black"/>
              </a:solidFill>
            </a:endParaRPr>
          </a:p>
        </p:txBody>
      </p:sp>
    </p:spTree>
    <p:extLst>
      <p:ext uri="{BB962C8B-B14F-4D97-AF65-F5344CB8AC3E}">
        <p14:creationId xmlns:p14="http://schemas.microsoft.com/office/powerpoint/2010/main" val="21451231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32</a:t>
            </a:fld>
            <a:endParaRPr lang="el-GR">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69636"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65F2457-8095-4D7C-AC1D-F68CC27A2202}" type="slidenum">
              <a:rPr lang="el-GR" smtClean="0"/>
              <a:pPr fontAlgn="base">
                <a:spcBef>
                  <a:spcPct val="0"/>
                </a:spcBef>
                <a:spcAft>
                  <a:spcPct val="0"/>
                </a:spcAft>
                <a:defRPr/>
              </a:pPr>
              <a:t>3</a:t>
            </a:fld>
            <a:endParaRPr lang="el-GR" smtClean="0"/>
          </a:p>
        </p:txBody>
      </p:sp>
    </p:spTree>
    <p:extLst>
      <p:ext uri="{BB962C8B-B14F-4D97-AF65-F5344CB8AC3E}">
        <p14:creationId xmlns:p14="http://schemas.microsoft.com/office/powerpoint/2010/main" val="3734175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165892"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335D13F2-C5ED-485C-91CC-10073A50C621}" type="slidenum">
              <a:rPr lang="el-GR" altLang="el-GR">
                <a:latin typeface="Calibri" pitchFamily="34" charset="0"/>
              </a:rPr>
              <a:pPr fontAlgn="base">
                <a:spcBef>
                  <a:spcPct val="0"/>
                </a:spcBef>
                <a:spcAft>
                  <a:spcPct val="0"/>
                </a:spcAft>
              </a:pPr>
              <a:t>11</a:t>
            </a:fld>
            <a:endParaRPr lang="el-GR" altLang="el-GR">
              <a:latin typeface="Calibri" pitchFamily="34" charset="0"/>
            </a:endParaRPr>
          </a:p>
        </p:txBody>
      </p:sp>
    </p:spTree>
    <p:extLst>
      <p:ext uri="{BB962C8B-B14F-4D97-AF65-F5344CB8AC3E}">
        <p14:creationId xmlns:p14="http://schemas.microsoft.com/office/powerpoint/2010/main" val="3688583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92164"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ED4B69FA-3CB4-49A9-8F6C-47546AC37948}" type="slidenum">
              <a:rPr lang="el-GR" altLang="el-GR">
                <a:latin typeface="Calibri" pitchFamily="34" charset="0"/>
              </a:rPr>
              <a:pPr fontAlgn="base">
                <a:spcBef>
                  <a:spcPct val="0"/>
                </a:spcBef>
                <a:spcAft>
                  <a:spcPct val="0"/>
                </a:spcAft>
              </a:pPr>
              <a:t>14</a:t>
            </a:fld>
            <a:endParaRPr lang="el-GR" altLang="el-GR">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93188"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5FB5C5EF-3E4A-43EE-B6D2-C65DFE8D6263}" type="slidenum">
              <a:rPr lang="el-GR" altLang="el-GR">
                <a:latin typeface="Calibri" pitchFamily="34" charset="0"/>
              </a:rPr>
              <a:pPr fontAlgn="base">
                <a:spcBef>
                  <a:spcPct val="0"/>
                </a:spcBef>
                <a:spcAft>
                  <a:spcPct val="0"/>
                </a:spcAft>
              </a:pPr>
              <a:t>15</a:t>
            </a:fld>
            <a:endParaRPr lang="el-GR" altLang="el-GR">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94212"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B279B427-3EF6-45F3-9ECF-056D685ADBCE}" type="slidenum">
              <a:rPr lang="el-GR" altLang="el-GR">
                <a:latin typeface="Calibri" pitchFamily="34" charset="0"/>
              </a:rPr>
              <a:pPr fontAlgn="base">
                <a:spcBef>
                  <a:spcPct val="0"/>
                </a:spcBef>
                <a:spcAft>
                  <a:spcPct val="0"/>
                </a:spcAft>
              </a:pPr>
              <a:t>16</a:t>
            </a:fld>
            <a:endParaRPr lang="el-GR" altLang="el-GR">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95236"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73CF5319-A36D-4260-A073-D26C10C64A46}" type="slidenum">
              <a:rPr lang="el-GR" altLang="el-GR">
                <a:latin typeface="Calibri" pitchFamily="34" charset="0"/>
              </a:rPr>
              <a:pPr fontAlgn="base">
                <a:spcBef>
                  <a:spcPct val="0"/>
                </a:spcBef>
                <a:spcAft>
                  <a:spcPct val="0"/>
                </a:spcAft>
              </a:pPr>
              <a:t>17</a:t>
            </a:fld>
            <a:endParaRPr lang="el-GR" altLang="el-GR">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96260"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E6E06FEE-C536-4505-99CC-054B05114E10}" type="slidenum">
              <a:rPr lang="el-GR" altLang="el-GR">
                <a:latin typeface="Calibri" pitchFamily="34" charset="0"/>
              </a:rPr>
              <a:pPr fontAlgn="base">
                <a:spcBef>
                  <a:spcPct val="0"/>
                </a:spcBef>
                <a:spcAft>
                  <a:spcPct val="0"/>
                </a:spcAft>
              </a:pPr>
              <a:t>18</a:t>
            </a:fld>
            <a:endParaRPr lang="el-GR" altLang="el-GR">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Προσαρμοσμένη διάταξ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6481" y="273629"/>
            <a:ext cx="8226720" cy="1143480"/>
          </a:xfrm>
        </p:spPr>
        <p:txBody>
          <a:bodyPr/>
          <a:lstStyle/>
          <a:p>
            <a:r>
              <a:rPr lang="el-GR" smtClean="0"/>
              <a:t>Kλικ για επεξεργασία του τίτλου</a:t>
            </a:r>
            <a:endParaRPr lang="el-GR"/>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4"/>
          <p:cNvSpPr>
            <a:spLocks noGrp="1" noChangeArrowheads="1"/>
          </p:cNvSpPr>
          <p:nvPr>
            <p:ph type="ftr" idx="11"/>
          </p:nvPr>
        </p:nvSpPr>
        <p:spPr>
          <a:ln/>
        </p:spPr>
        <p:txBody>
          <a:bodyPr/>
          <a:lstStyle>
            <a:lvl1pPr>
              <a:defRPr/>
            </a:lvl1pPr>
          </a:lstStyle>
          <a:p>
            <a:pPr>
              <a:defRPr/>
            </a:pPr>
            <a:endParaRPr lang="en-US"/>
          </a:p>
        </p:txBody>
      </p:sp>
      <p:sp>
        <p:nvSpPr>
          <p:cNvPr id="5" name="Rectangle 5"/>
          <p:cNvSpPr>
            <a:spLocks noGrp="1" noChangeArrowheads="1"/>
          </p:cNvSpPr>
          <p:nvPr>
            <p:ph type="sldNum" idx="12"/>
          </p:nvPr>
        </p:nvSpPr>
        <p:spPr>
          <a:ln/>
        </p:spPr>
        <p:txBody>
          <a:bodyPr/>
          <a:lstStyle>
            <a:lvl1pPr>
              <a:defRPr/>
            </a:lvl1pPr>
          </a:lstStyle>
          <a:p>
            <a:pPr>
              <a:defRPr/>
            </a:pPr>
            <a:fld id="{A79F012B-EE30-4A32-AADD-4CDDE3275B2C}" type="slidenum">
              <a:rPr lang="en-US"/>
              <a:pPr>
                <a:defRPr/>
              </a:pPr>
              <a:t>‹#›</a:t>
            </a:fld>
            <a:endParaRPr lang="en-US"/>
          </a:p>
        </p:txBody>
      </p:sp>
    </p:spTree>
    <p:extLst>
      <p:ext uri="{BB962C8B-B14F-4D97-AF65-F5344CB8AC3E}">
        <p14:creationId xmlns:p14="http://schemas.microsoft.com/office/powerpoint/2010/main" val="4137908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4"/>
          <p:cNvSpPr>
            <a:spLocks noGrp="1" noChangeArrowheads="1"/>
          </p:cNvSpPr>
          <p:nvPr>
            <p:ph type="ftr" idx="11"/>
          </p:nvPr>
        </p:nvSpPr>
        <p:spPr>
          <a:ln/>
        </p:spPr>
        <p:txBody>
          <a:bodyPr/>
          <a:lstStyle>
            <a:lvl1pPr>
              <a:defRPr/>
            </a:lvl1pPr>
          </a:lstStyle>
          <a:p>
            <a:pPr>
              <a:defRPr/>
            </a:pPr>
            <a:endParaRPr lang="en-US"/>
          </a:p>
        </p:txBody>
      </p:sp>
      <p:sp>
        <p:nvSpPr>
          <p:cNvPr id="4" name="Rectangle 5"/>
          <p:cNvSpPr>
            <a:spLocks noGrp="1" noChangeArrowheads="1"/>
          </p:cNvSpPr>
          <p:nvPr>
            <p:ph type="sldNum" idx="12"/>
          </p:nvPr>
        </p:nvSpPr>
        <p:spPr>
          <a:ln/>
        </p:spPr>
        <p:txBody>
          <a:bodyPr/>
          <a:lstStyle>
            <a:lvl1pPr>
              <a:defRPr/>
            </a:lvl1pPr>
          </a:lstStyle>
          <a:p>
            <a:pPr>
              <a:defRPr/>
            </a:pPr>
            <a:fld id="{6AABCB75-AB95-4112-ACFB-9BFBAB96D897}" type="slidenum">
              <a:rPr lang="en-US"/>
              <a:pPr>
                <a:defRPr/>
              </a:pPr>
              <a:t>‹#›</a:t>
            </a:fld>
            <a:endParaRPr lang="en-US"/>
          </a:p>
        </p:txBody>
      </p:sp>
    </p:spTree>
    <p:extLst>
      <p:ext uri="{BB962C8B-B14F-4D97-AF65-F5344CB8AC3E}">
        <p14:creationId xmlns:p14="http://schemas.microsoft.com/office/powerpoint/2010/main" val="2288838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noProof="0" dirty="0" err="1" smtClean="0"/>
              <a:t>Click</a:t>
            </a:r>
            <a:r>
              <a:rPr lang="el-GR" noProof="0" dirty="0" smtClean="0"/>
              <a:t> </a:t>
            </a:r>
            <a:r>
              <a:rPr lang="el-GR" noProof="0" dirty="0" err="1" smtClean="0"/>
              <a:t>to</a:t>
            </a:r>
            <a:r>
              <a:rPr lang="el-GR" noProof="0" dirty="0" smtClean="0"/>
              <a:t> </a:t>
            </a:r>
            <a:r>
              <a:rPr lang="el-GR" noProof="0" dirty="0" err="1" smtClean="0"/>
              <a:t>edit</a:t>
            </a:r>
            <a:r>
              <a:rPr lang="el-GR" noProof="0" dirty="0" smtClean="0"/>
              <a:t> </a:t>
            </a:r>
            <a:r>
              <a:rPr lang="el-GR" noProof="0" dirty="0" err="1" smtClean="0"/>
              <a:t>Master</a:t>
            </a:r>
            <a:r>
              <a:rPr lang="el-GR" noProof="0" dirty="0" smtClean="0"/>
              <a:t> </a:t>
            </a:r>
            <a:r>
              <a:rPr lang="el-GR" noProof="0" dirty="0" err="1" smtClean="0"/>
              <a:t>text</a:t>
            </a:r>
            <a:r>
              <a:rPr lang="el-GR" noProof="0" dirty="0" smtClean="0"/>
              <a:t> </a:t>
            </a:r>
            <a:r>
              <a:rPr lang="el-GR" noProof="0" dirty="0" err="1" smtClean="0"/>
              <a:t>styles</a:t>
            </a:r>
            <a:endParaRPr lang="el-GR" noProof="0" dirty="0" smtClean="0"/>
          </a:p>
          <a:p>
            <a:pPr lvl="1"/>
            <a:r>
              <a:rPr lang="el-GR" noProof="0" dirty="0" err="1" smtClean="0"/>
              <a:t>Second</a:t>
            </a:r>
            <a:r>
              <a:rPr lang="el-GR" noProof="0" dirty="0" smtClean="0"/>
              <a:t> </a:t>
            </a:r>
            <a:r>
              <a:rPr lang="el-GR" noProof="0" dirty="0" err="1" smtClean="0"/>
              <a:t>level</a:t>
            </a:r>
            <a:endParaRPr lang="el-GR" noProof="0" dirty="0" smtClean="0"/>
          </a:p>
          <a:p>
            <a:pPr lvl="2"/>
            <a:r>
              <a:rPr lang="el-GR" noProof="0" dirty="0" err="1" smtClean="0"/>
              <a:t>Third</a:t>
            </a:r>
            <a:r>
              <a:rPr lang="el-GR" noProof="0" dirty="0" smtClean="0"/>
              <a:t> </a:t>
            </a:r>
            <a:r>
              <a:rPr lang="el-GR" noProof="0" dirty="0" err="1" smtClean="0"/>
              <a:t>level</a:t>
            </a:r>
            <a:endParaRPr lang="el-GR" noProof="0" dirty="0" smtClean="0"/>
          </a:p>
          <a:p>
            <a:pPr lvl="3"/>
            <a:r>
              <a:rPr lang="el-GR" noProof="0" dirty="0" err="1" smtClean="0"/>
              <a:t>Fourth</a:t>
            </a:r>
            <a:r>
              <a:rPr lang="el-GR" noProof="0" dirty="0" smtClean="0"/>
              <a:t> </a:t>
            </a:r>
            <a:r>
              <a:rPr lang="el-GR" noProof="0" dirty="0" err="1" smtClean="0"/>
              <a:t>level</a:t>
            </a:r>
            <a:endParaRPr lang="el-GR" noProof="0" dirty="0" smtClean="0"/>
          </a:p>
          <a:p>
            <a:pPr lvl="4"/>
            <a:r>
              <a:rPr lang="el-GR" noProof="0" dirty="0" err="1" smtClean="0"/>
              <a:t>Fifth</a:t>
            </a:r>
            <a:r>
              <a:rPr lang="el-GR" noProof="0" dirty="0" smtClean="0"/>
              <a:t> </a:t>
            </a:r>
            <a:r>
              <a:rPr lang="el-GR" noProof="0" dirty="0" err="1" smtClean="0"/>
              <a:t>level</a:t>
            </a:r>
            <a:endParaRPr lang="el-GR" noProof="0"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 id="2147483697" r:id="rId12"/>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lstStyle/>
          <a:p>
            <a:pPr lvl="1" algn="ctr"/>
            <a:r>
              <a:rPr lang="el-GR" sz="4400" b="1" dirty="0" smtClean="0">
                <a:solidFill>
                  <a:schemeClr val="tx1"/>
                </a:solidFill>
                <a:latin typeface="+mn-lt"/>
              </a:rPr>
              <a:t>Εισαγωγή στην </a:t>
            </a:r>
            <a:r>
              <a:rPr lang="el-GR" sz="4400" b="1" dirty="0" err="1" smtClean="0">
                <a:solidFill>
                  <a:schemeClr val="tx1"/>
                </a:solidFill>
                <a:latin typeface="+mn-lt"/>
              </a:rPr>
              <a:t>Αρχειονομία</a:t>
            </a:r>
            <a:endParaRPr lang="el-GR" sz="4400" b="1" dirty="0" smtClean="0">
              <a:solidFill>
                <a:schemeClr val="tx1"/>
              </a:solidFill>
              <a:latin typeface="+mn-lt"/>
            </a:endParaRPr>
          </a:p>
        </p:txBody>
      </p:sp>
      <p:sp>
        <p:nvSpPr>
          <p:cNvPr id="3" name="Υπότιτλος 2"/>
          <p:cNvSpPr>
            <a:spLocks noGrp="1"/>
          </p:cNvSpPr>
          <p:nvPr>
            <p:ph type="subTitle" idx="1"/>
          </p:nvPr>
        </p:nvSpPr>
        <p:spPr>
          <a:xfrm>
            <a:off x="251520" y="3096543"/>
            <a:ext cx="8640960" cy="1752600"/>
          </a:xfrm>
        </p:spPr>
        <p:txBody>
          <a:bodyPr>
            <a:normAutofit fontScale="85000" lnSpcReduction="20000"/>
          </a:bodyPr>
          <a:lstStyle/>
          <a:p>
            <a:r>
              <a:rPr lang="el-GR" b="1" dirty="0" smtClean="0"/>
              <a:t>Ενότητα </a:t>
            </a:r>
            <a:r>
              <a:rPr lang="el-GR" b="1" dirty="0"/>
              <a:t>10: </a:t>
            </a:r>
            <a:r>
              <a:rPr lang="el-GR" dirty="0"/>
              <a:t>Αρχειακές εργασίες (μέρος 1ο). </a:t>
            </a:r>
            <a:r>
              <a:rPr lang="el-GR" dirty="0" smtClean="0"/>
              <a:t>Πρόσκτηση</a:t>
            </a:r>
          </a:p>
          <a:p>
            <a:endParaRPr lang="en-US" dirty="0" smtClean="0"/>
          </a:p>
          <a:p>
            <a:r>
              <a:rPr lang="el-GR" dirty="0"/>
              <a:t>Γιώργος Γιαννακόπουλος</a:t>
            </a:r>
          </a:p>
          <a:p>
            <a:r>
              <a:rPr lang="el-GR" dirty="0"/>
              <a:t>Τμήμα</a:t>
            </a:r>
            <a:r>
              <a:rPr lang="en-US" dirty="0"/>
              <a:t> </a:t>
            </a:r>
            <a:r>
              <a:rPr lang="el-GR" dirty="0"/>
              <a:t>Βιβλιοθηκονομίας και Συστημάτων Πληροφόρησης</a:t>
            </a:r>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12" name="Table 11"/>
          <p:cNvGraphicFramePr>
            <a:graphicFrameLocks noGrp="1"/>
          </p:cNvGraphicFramePr>
          <p:nvPr>
            <p:extLst>
              <p:ext uri="{D42A27DB-BD31-4B8C-83A1-F6EECF244321}">
                <p14:modId xmlns:p14="http://schemas.microsoft.com/office/powerpoint/2010/main" val="449897168"/>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3" name="Picture 12"/>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4"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5625"/>
          <a:stretch/>
        </p:blipFill>
        <p:spPr bwMode="auto">
          <a:xfrm>
            <a:off x="4044034" y="5367126"/>
            <a:ext cx="3346093" cy="720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Διατήρηση της υπάρχουσας ταξινόμησης</a:t>
            </a:r>
            <a:endParaRPr lang="el-GR" dirty="0"/>
          </a:p>
        </p:txBody>
      </p:sp>
      <p:sp>
        <p:nvSpPr>
          <p:cNvPr id="3" name="2 - Θέση περιεχομένου"/>
          <p:cNvSpPr>
            <a:spLocks noGrp="1"/>
          </p:cNvSpPr>
          <p:nvPr>
            <p:ph idx="1"/>
          </p:nvPr>
        </p:nvSpPr>
        <p:spPr/>
        <p:txBody>
          <a:bodyPr>
            <a:normAutofit/>
          </a:bodyPr>
          <a:lstStyle/>
          <a:p>
            <a:r>
              <a:rPr lang="el-GR" altLang="el-GR" sz="2800" dirty="0" smtClean="0"/>
              <a:t>Το ιδεώδες είναι να είχε ήδη επέμβει στη φάση των ενεργών αρχείων και με βάση τις λειτουργίες του οργανισμού να είχε προτείνει ένα ταξινομικό δένδρο που θα παρέμενε σεβαστό μέχρι τη λήξη της υπηρεσιακής χρήσης των τεκμηρίων και την κατάθεση τους στην αρχειακή υπηρεσία. </a:t>
            </a:r>
          </a:p>
          <a:p>
            <a:r>
              <a:rPr lang="el-GR" altLang="el-GR" sz="2800" dirty="0" smtClean="0"/>
              <a:t>Αν τούτο δεν έχει συμβεί, είναι προτιμότερο να διατηρήσει την οργάνωση που έχει δώσει η διοίκηση στα διάφορα τμήματα του κατατεθειμένου υλικού, παρά να προχωρήσει στην επώδυνη διαδικασία της </a:t>
            </a:r>
            <a:r>
              <a:rPr lang="el-GR" altLang="el-GR" sz="2800" dirty="0" err="1" smtClean="0"/>
              <a:t>αναταξινόμησης</a:t>
            </a:r>
            <a:r>
              <a:rPr lang="el-GR" altLang="el-GR" sz="2800" dirty="0" smtClean="0"/>
              <a:t>.</a:t>
            </a: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l-GR" dirty="0"/>
              <a:t>Αρχειακές </a:t>
            </a:r>
            <a:r>
              <a:rPr lang="el-GR" dirty="0" smtClean="0"/>
              <a:t>εργασίες</a:t>
            </a:r>
            <a:endParaRPr lang="el-G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dirty="0" smtClean="0"/>
              <a:t>Αρχειακή αλυσίδα</a:t>
            </a:r>
            <a:endParaRPr lang="el-GR" dirty="0"/>
          </a:p>
        </p:txBody>
      </p:sp>
      <p:sp>
        <p:nvSpPr>
          <p:cNvPr id="78850" name="1 - Θέση περιεχομένου"/>
          <p:cNvSpPr>
            <a:spLocks noGrp="1"/>
          </p:cNvSpPr>
          <p:nvPr>
            <p:ph idx="1"/>
          </p:nvPr>
        </p:nvSpPr>
        <p:spPr>
          <a:xfrm>
            <a:off x="457200" y="1196752"/>
            <a:ext cx="8291264" cy="5400600"/>
          </a:xfrm>
        </p:spPr>
        <p:txBody>
          <a:bodyPr>
            <a:normAutofit/>
          </a:bodyPr>
          <a:lstStyle/>
          <a:p>
            <a:r>
              <a:rPr lang="el-GR" altLang="el-GR" sz="2800" dirty="0" smtClean="0"/>
              <a:t>Στην </a:t>
            </a:r>
            <a:r>
              <a:rPr lang="el-GR" altLang="el-GR" sz="2800" dirty="0" err="1" smtClean="0"/>
              <a:t>αρχειονομία</a:t>
            </a:r>
            <a:r>
              <a:rPr lang="el-GR" altLang="el-GR" sz="2800" dirty="0" smtClean="0"/>
              <a:t>, όπως άλλωστε συμβαίνει σε όλα τα επαγγέλματα της πληροφόρησης, οι επιμέρους εργασίες οργανώνονται σε μία αλληλουχία, την οποία αποκαλούμε αρχειακή αλυσίδα:</a:t>
            </a:r>
          </a:p>
          <a:p>
            <a:pPr lvl="1"/>
            <a:r>
              <a:rPr lang="el-GR" altLang="el-GR" sz="2400" dirty="0" smtClean="0"/>
              <a:t>Πρόσκτηση</a:t>
            </a:r>
            <a:r>
              <a:rPr lang="en-US" altLang="el-GR" sz="2400" dirty="0" smtClean="0"/>
              <a:t>.</a:t>
            </a:r>
            <a:endParaRPr lang="el-GR" altLang="el-GR" sz="2400" dirty="0" smtClean="0"/>
          </a:p>
          <a:p>
            <a:pPr lvl="1"/>
            <a:r>
              <a:rPr lang="el-GR" altLang="el-GR" sz="2400" dirty="0" smtClean="0"/>
              <a:t>Ταξινόμηση</a:t>
            </a:r>
            <a:r>
              <a:rPr lang="en-US" altLang="el-GR" sz="2400" dirty="0" smtClean="0"/>
              <a:t>.</a:t>
            </a:r>
            <a:endParaRPr lang="el-GR" altLang="el-GR" sz="2400" dirty="0" smtClean="0"/>
          </a:p>
          <a:p>
            <a:pPr lvl="1"/>
            <a:r>
              <a:rPr lang="el-GR" altLang="el-GR" sz="2400" dirty="0" smtClean="0"/>
              <a:t>Περιγραφή</a:t>
            </a:r>
            <a:r>
              <a:rPr lang="en-US" altLang="el-GR" sz="2400" dirty="0" smtClean="0"/>
              <a:t>.</a:t>
            </a:r>
            <a:endParaRPr lang="el-GR" altLang="el-GR" sz="2400" dirty="0" smtClean="0"/>
          </a:p>
          <a:p>
            <a:pPr lvl="1"/>
            <a:r>
              <a:rPr lang="el-GR" altLang="el-GR" sz="2400" dirty="0" smtClean="0"/>
              <a:t>Ευρετηρίαση</a:t>
            </a:r>
            <a:r>
              <a:rPr lang="en-US" altLang="el-GR" sz="2400" dirty="0" smtClean="0"/>
              <a:t>.</a:t>
            </a:r>
            <a:endParaRPr lang="el-GR" altLang="el-GR" sz="2400" dirty="0" smtClean="0"/>
          </a:p>
          <a:p>
            <a:pPr lvl="1"/>
            <a:r>
              <a:rPr lang="el-GR" altLang="el-GR" sz="2400" dirty="0" smtClean="0"/>
              <a:t>Αξιολόγηση</a:t>
            </a:r>
            <a:r>
              <a:rPr lang="en-US" altLang="el-GR" sz="2400" dirty="0" smtClean="0"/>
              <a:t>.</a:t>
            </a:r>
            <a:endParaRPr lang="el-GR" altLang="el-GR" sz="2400" dirty="0" smtClean="0"/>
          </a:p>
          <a:p>
            <a:pPr lvl="1"/>
            <a:r>
              <a:rPr lang="el-GR" altLang="el-GR" sz="2400" dirty="0" smtClean="0"/>
              <a:t>Συντήρηση</a:t>
            </a:r>
            <a:r>
              <a:rPr lang="en-US" altLang="el-GR" sz="2400" dirty="0" smtClean="0"/>
              <a:t>.</a:t>
            </a:r>
            <a:endParaRPr lang="el-GR" altLang="el-GR" sz="2400" dirty="0" smtClean="0"/>
          </a:p>
          <a:p>
            <a:pPr lvl="1"/>
            <a:r>
              <a:rPr lang="el-GR" altLang="el-GR" sz="2400" dirty="0" smtClean="0"/>
              <a:t>Προβολή αρχειακού υλικού.</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Tree>
    <p:extLst>
      <p:ext uri="{BB962C8B-B14F-4D97-AF65-F5344CB8AC3E}">
        <p14:creationId xmlns:p14="http://schemas.microsoft.com/office/powerpoint/2010/main" val="17686125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Αρχειακές εργασίες</a:t>
            </a:r>
            <a:endParaRPr lang="el-GR" dirty="0"/>
          </a:p>
        </p:txBody>
      </p:sp>
      <p:sp>
        <p:nvSpPr>
          <p:cNvPr id="3" name="2 - Θέση περιεχομένου"/>
          <p:cNvSpPr>
            <a:spLocks noGrp="1"/>
          </p:cNvSpPr>
          <p:nvPr>
            <p:ph idx="1"/>
          </p:nvPr>
        </p:nvSpPr>
        <p:spPr/>
        <p:txBody>
          <a:bodyPr>
            <a:normAutofit/>
          </a:bodyPr>
          <a:lstStyle/>
          <a:p>
            <a:r>
              <a:rPr lang="el-GR" altLang="el-GR" sz="2800" dirty="0" smtClean="0"/>
              <a:t>Οι εργασίες αυτές απαρτίζουν το σύνολο των παρεμβάσεων που απαιτούνται από την εισαγωγή του αρχειακού υλικού στην αρχειακή υπηρεσία μέχρι τη διάθεσή του στο κοινό.</a:t>
            </a:r>
          </a:p>
          <a:p>
            <a:r>
              <a:rPr lang="el-GR" altLang="el-GR" sz="2800" dirty="0" smtClean="0"/>
              <a:t>Η διανοητική εργασία που παράγεται από την </a:t>
            </a:r>
            <a:r>
              <a:rPr lang="el-GR" altLang="el-GR" sz="2800" dirty="0" err="1" smtClean="0"/>
              <a:t>αρχειονόμο</a:t>
            </a:r>
            <a:r>
              <a:rPr lang="el-GR" altLang="el-GR" sz="2800" dirty="0" smtClean="0"/>
              <a:t> με στόχο την καλύτερη οργάνωση και ανάδειξη της πληροφοριακής – </a:t>
            </a:r>
            <a:r>
              <a:rPr lang="el-GR" altLang="el-GR" sz="2800" dirty="0" err="1" smtClean="0"/>
              <a:t>τεκμηριωτικής</a:t>
            </a:r>
            <a:r>
              <a:rPr lang="el-GR" altLang="el-GR" sz="2800" dirty="0" smtClean="0"/>
              <a:t> αξίας του αρχειακού υλικού αποκαλείται προστιθέμενη αξία.</a:t>
            </a:r>
          </a:p>
          <a:p>
            <a:endParaRPr lang="el-GR" sz="28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Αρχειακές εργασίες και αρχειακός δεσμός</a:t>
            </a:r>
            <a:endParaRPr lang="el-GR" dirty="0"/>
          </a:p>
        </p:txBody>
      </p:sp>
      <p:sp>
        <p:nvSpPr>
          <p:cNvPr id="3" name="2 - Θέση περιεχομένου"/>
          <p:cNvSpPr>
            <a:spLocks noGrp="1"/>
          </p:cNvSpPr>
          <p:nvPr>
            <p:ph idx="1"/>
          </p:nvPr>
        </p:nvSpPr>
        <p:spPr/>
        <p:txBody>
          <a:bodyPr>
            <a:normAutofit/>
          </a:bodyPr>
          <a:lstStyle/>
          <a:p>
            <a:r>
              <a:rPr lang="el-GR" altLang="el-GR" sz="2800" dirty="0" smtClean="0"/>
              <a:t>Ευνόητο είναι πως οι εργασίες οι οποίες αφορούν στην εισαγωγή (πρόσκτηση) και στην επεξεργασία (ταξινόμηση, περιγραφή, ευρετηρίαση) του αρχειακού υλικού στηρίζονται στο σεβασμό του αρχειακού δεσμού.</a:t>
            </a:r>
          </a:p>
          <a:p>
            <a:r>
              <a:rPr lang="el-GR" altLang="el-GR" sz="2800" dirty="0" smtClean="0"/>
              <a:t>Αντίθετα, η διάθεση του αρχειακού υλικού στο κοινό καθώς και η διαχείριση του υλικού υποστρώματος των τεκμηρίων (συντήρηση) δεν επηρεάζονται από τον αρχειακό δεσμό.</a:t>
            </a:r>
          </a:p>
          <a:p>
            <a:endParaRPr lang="el-GR" sz="28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pPr fontAlgn="auto">
              <a:spcAft>
                <a:spcPts val="0"/>
              </a:spcAft>
              <a:defRPr/>
            </a:pPr>
            <a:r>
              <a:rPr lang="el-GR" smtClean="0"/>
              <a:t>Πρόσκτηση</a:t>
            </a:r>
            <a:endParaRPr lang="el-GR"/>
          </a:p>
        </p:txBody>
      </p:sp>
    </p:spTree>
    <p:extLst>
      <p:ext uri="{BB962C8B-B14F-4D97-AF65-F5344CB8AC3E}">
        <p14:creationId xmlns:p14="http://schemas.microsoft.com/office/powerpoint/2010/main" val="17549663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Η διαδικασία της πρόσκτησης</a:t>
            </a:r>
            <a:endParaRPr lang="el-GR"/>
          </a:p>
        </p:txBody>
      </p:sp>
      <p:sp>
        <p:nvSpPr>
          <p:cNvPr id="10242" name="1 - Θέση περιεχομένου"/>
          <p:cNvSpPr>
            <a:spLocks noGrp="1"/>
          </p:cNvSpPr>
          <p:nvPr>
            <p:ph idx="1"/>
          </p:nvPr>
        </p:nvSpPr>
        <p:spPr>
          <a:xfrm>
            <a:off x="457200" y="1196752"/>
            <a:ext cx="8219256" cy="5544616"/>
          </a:xfrm>
        </p:spPr>
        <p:txBody>
          <a:bodyPr>
            <a:normAutofit/>
          </a:bodyPr>
          <a:lstStyle/>
          <a:p>
            <a:r>
              <a:rPr lang="el-GR" altLang="el-GR" sz="2800" dirty="0" smtClean="0"/>
              <a:t>Πρόσκτηση είναι η διαδικασία με την οποία η αρχειακή υπηρεσία γίνεται κάτοχος τεκμηρίων, προκειμένου να εμπλουτίσει ή να συμπληρώσει το αρχειακό υλικό της.</a:t>
            </a:r>
          </a:p>
          <a:p>
            <a:r>
              <a:rPr lang="el-GR" altLang="el-GR" sz="2800" dirty="0" smtClean="0"/>
              <a:t>Οι νομικές μορφές μέσω των οποίων πραγματοποιείται η πρόσκτηση είναι ποικίλες:</a:t>
            </a:r>
          </a:p>
          <a:p>
            <a:pPr lvl="1"/>
            <a:r>
              <a:rPr lang="el-GR" altLang="el-GR" sz="2400" dirty="0" smtClean="0"/>
              <a:t>Κατάθεση</a:t>
            </a:r>
            <a:r>
              <a:rPr lang="en-US" altLang="el-GR" sz="2400" dirty="0" smtClean="0"/>
              <a:t>.</a:t>
            </a:r>
            <a:endParaRPr lang="el-GR" altLang="el-GR" sz="2400" dirty="0" smtClean="0"/>
          </a:p>
          <a:p>
            <a:pPr lvl="1"/>
            <a:r>
              <a:rPr lang="el-GR" altLang="el-GR" sz="2400" dirty="0" smtClean="0"/>
              <a:t>Δωρεά</a:t>
            </a:r>
            <a:r>
              <a:rPr lang="en-US" altLang="el-GR" sz="2400" dirty="0" smtClean="0"/>
              <a:t>.</a:t>
            </a:r>
            <a:endParaRPr lang="el-GR" altLang="el-GR" sz="2400" dirty="0" smtClean="0"/>
          </a:p>
          <a:p>
            <a:pPr lvl="1"/>
            <a:r>
              <a:rPr lang="el-GR" altLang="el-GR" sz="2400" dirty="0" smtClean="0"/>
              <a:t>Κληροδότημα</a:t>
            </a:r>
            <a:r>
              <a:rPr lang="en-US" altLang="el-GR" sz="2400" dirty="0" smtClean="0"/>
              <a:t>.</a:t>
            </a:r>
            <a:endParaRPr lang="el-GR" altLang="el-GR" sz="2400" dirty="0" smtClean="0"/>
          </a:p>
          <a:p>
            <a:pPr lvl="1"/>
            <a:r>
              <a:rPr lang="el-GR" altLang="el-GR" sz="2400" dirty="0" smtClean="0"/>
              <a:t>Αγορά</a:t>
            </a:r>
            <a:r>
              <a:rPr lang="en-US" altLang="el-GR" sz="2400" dirty="0" smtClean="0"/>
              <a:t>.</a:t>
            </a:r>
            <a:endParaRPr lang="el-GR" altLang="el-GR" sz="2400" dirty="0" smtClean="0"/>
          </a:p>
          <a:p>
            <a:pPr lvl="1"/>
            <a:r>
              <a:rPr lang="el-GR" altLang="el-GR" sz="2400" dirty="0" smtClean="0"/>
              <a:t>Ανταλλαγή.</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spTree>
    <p:extLst>
      <p:ext uri="{BB962C8B-B14F-4D97-AF65-F5344CB8AC3E}">
        <p14:creationId xmlns:p14="http://schemas.microsoft.com/office/powerpoint/2010/main" val="6523189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Προσκτήσεις στην Ελλάδα</a:t>
            </a:r>
            <a:endParaRPr lang="el-GR"/>
          </a:p>
        </p:txBody>
      </p:sp>
      <p:sp>
        <p:nvSpPr>
          <p:cNvPr id="11266" name="1 - Θέση περιεχομένου"/>
          <p:cNvSpPr>
            <a:spLocks noGrp="1"/>
          </p:cNvSpPr>
          <p:nvPr>
            <p:ph idx="1"/>
          </p:nvPr>
        </p:nvSpPr>
        <p:spPr/>
        <p:txBody>
          <a:bodyPr>
            <a:normAutofit/>
          </a:bodyPr>
          <a:lstStyle/>
          <a:p>
            <a:r>
              <a:rPr lang="el-GR" altLang="el-GR" sz="2800" smtClean="0"/>
              <a:t>Στη χώρα μας οι αρχειακές υπηρεσίες περιορίζονται κατά κανόνα στις προσκτήσεις ιστορικών τεκμηρίων και μάλιστα κλειστών αρχειακών συνόλων.</a:t>
            </a:r>
          </a:p>
          <a:p>
            <a:r>
              <a:rPr lang="el-GR" altLang="el-GR" sz="2800" smtClean="0"/>
              <a:t>Ωστόσο, αυτή η πρακτική δεν είναι άμοιρη σφαλμάτων.</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16</a:t>
            </a:fld>
            <a:endParaRPr lang="el-GR"/>
          </a:p>
        </p:txBody>
      </p:sp>
    </p:spTree>
    <p:extLst>
      <p:ext uri="{BB962C8B-B14F-4D97-AF65-F5344CB8AC3E}">
        <p14:creationId xmlns:p14="http://schemas.microsoft.com/office/powerpoint/2010/main" val="38039175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1</a:t>
            </a:r>
            <a:r>
              <a:rPr lang="el-GR" baseline="30000" smtClean="0"/>
              <a:t>ο</a:t>
            </a:r>
            <a:r>
              <a:rPr lang="el-GR" smtClean="0"/>
              <a:t> ολίσθημα</a:t>
            </a:r>
            <a:endParaRPr lang="el-GR"/>
          </a:p>
        </p:txBody>
      </p:sp>
      <p:sp>
        <p:nvSpPr>
          <p:cNvPr id="12290" name="1 - Θέση περιεχομένου"/>
          <p:cNvSpPr>
            <a:spLocks noGrp="1"/>
          </p:cNvSpPr>
          <p:nvPr>
            <p:ph idx="1"/>
          </p:nvPr>
        </p:nvSpPr>
        <p:spPr/>
        <p:txBody>
          <a:bodyPr>
            <a:normAutofit/>
          </a:bodyPr>
          <a:lstStyle/>
          <a:p>
            <a:r>
              <a:rPr lang="el-GR" altLang="el-GR" sz="2800" smtClean="0"/>
              <a:t>Το πρώτο είναι η αντίληψη ότι τεκμήρια ποικίλων προελεύσεων, τα οποία απλώς σχετίζονται ή αναφέρονται σε ένα νομικό ή φυσικό πρόσωπο, είναι δυνατό να περιληφθούν στο αρχειακό του σύνολο. </a:t>
            </a:r>
          </a:p>
          <a:p>
            <a:r>
              <a:rPr lang="el-GR" altLang="el-GR" sz="2800" smtClean="0"/>
              <a:t>Είναι πολλές οι φορές που με τις καλύτερες προθέσεις ιστορικοί και αρχειοδίφες διέλυσαν ή ακρωτηρίασαν αρχειακά σύνολα, προκειμένου να δημιουργήσουν θεματικές συλλογές τεκμηρίων.</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17</a:t>
            </a:fld>
            <a:endParaRPr lang="el-GR"/>
          </a:p>
        </p:txBody>
      </p:sp>
    </p:spTree>
    <p:extLst>
      <p:ext uri="{BB962C8B-B14F-4D97-AF65-F5344CB8AC3E}">
        <p14:creationId xmlns:p14="http://schemas.microsoft.com/office/powerpoint/2010/main" val="39482530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2</a:t>
            </a:r>
            <a:r>
              <a:rPr lang="el-GR" baseline="30000" smtClean="0"/>
              <a:t>ο</a:t>
            </a:r>
            <a:r>
              <a:rPr lang="el-GR" smtClean="0"/>
              <a:t> ολίσθημα</a:t>
            </a:r>
            <a:endParaRPr lang="el-GR"/>
          </a:p>
        </p:txBody>
      </p:sp>
      <p:sp>
        <p:nvSpPr>
          <p:cNvPr id="13314" name="1 - Θέση περιεχομένου"/>
          <p:cNvSpPr>
            <a:spLocks noGrp="1"/>
          </p:cNvSpPr>
          <p:nvPr>
            <p:ph idx="1"/>
          </p:nvPr>
        </p:nvSpPr>
        <p:spPr/>
        <p:txBody>
          <a:bodyPr>
            <a:normAutofit/>
          </a:bodyPr>
          <a:lstStyle/>
          <a:p>
            <a:r>
              <a:rPr lang="el-GR" altLang="el-GR" sz="2800" smtClean="0"/>
              <a:t>Το δεύτερο είναι η πρόσκτηση ακρωτηριασμένων αρχειακών συνόλων, απλών ομάδων τεκμηρίων ή ακόμη και μεμονωμένων τεκμηρίων.</a:t>
            </a:r>
          </a:p>
          <a:p>
            <a:r>
              <a:rPr lang="el-GR" altLang="el-GR" sz="2800" smtClean="0"/>
              <a:t>Το φαινόμενο αυτό – αποτέλεσμα του ανταγωνισμού και της έλλειψης συντονισμού των διάφορων αρχειακών υπηρεσιών – μπορεί σήμερα να αντιμετωπισθεί με τις λεγόμενες πολιτικές προσκτήσεων.</a:t>
            </a:r>
          </a:p>
          <a:p>
            <a:r>
              <a:rPr lang="el-GR" altLang="el-GR" sz="2800" smtClean="0"/>
              <a:t>Πρόκειται για κείμενα στα οποία δηλώνεται το αρχειακό υλικό που μια υπηρεσία προτίθεται να αποκτήσει.</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18</a:t>
            </a:fld>
            <a:endParaRPr lang="el-GR"/>
          </a:p>
        </p:txBody>
      </p:sp>
    </p:spTree>
    <p:extLst>
      <p:ext uri="{BB962C8B-B14F-4D97-AF65-F5344CB8AC3E}">
        <p14:creationId xmlns:p14="http://schemas.microsoft.com/office/powerpoint/2010/main" val="42245419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l-GR" dirty="0"/>
              <a:t>Μικρή </a:t>
            </a:r>
            <a:r>
              <a:rPr lang="el-GR" dirty="0" smtClean="0"/>
              <a:t>επανάληψη</a:t>
            </a:r>
            <a:endParaRPr lang="el-G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fontScale="90000"/>
          </a:bodyPr>
          <a:lstStyle/>
          <a:p>
            <a:pPr fontAlgn="auto">
              <a:spcAft>
                <a:spcPts val="0"/>
              </a:spcAft>
              <a:defRPr/>
            </a:pPr>
            <a:r>
              <a:rPr lang="el-GR" smtClean="0"/>
              <a:t>Η πολιτική προσκτήσεων στον Καναδά</a:t>
            </a:r>
            <a:endParaRPr lang="el-GR"/>
          </a:p>
        </p:txBody>
      </p:sp>
      <p:sp>
        <p:nvSpPr>
          <p:cNvPr id="14338" name="1 - Θέση περιεχομένου"/>
          <p:cNvSpPr>
            <a:spLocks noGrp="1"/>
          </p:cNvSpPr>
          <p:nvPr>
            <p:ph idx="1"/>
          </p:nvPr>
        </p:nvSpPr>
        <p:spPr/>
        <p:txBody>
          <a:bodyPr>
            <a:noAutofit/>
          </a:bodyPr>
          <a:lstStyle/>
          <a:p>
            <a:r>
              <a:rPr lang="el-GR" altLang="el-GR" sz="2800" smtClean="0"/>
              <a:t>Στον Καναδά, όπου το σύστημα εφαρμόζεται με επιτυχία, κάθε αρχειακή υπηρεσία έχει επιλέξει και περιορίζεται στην απόκτηση αρχείων ορισμένου περιεχομένου.</a:t>
            </a:r>
          </a:p>
          <a:p>
            <a:r>
              <a:rPr lang="el-GR" altLang="el-GR" sz="2800" smtClean="0"/>
              <a:t>Έτσι η Εθνική Βιβλιοθήκη ειδικεύεται στα λογοτεχνικά αρχεία, το Καναδικό Κέντρο Αρχιτεκτονικής στα αρχιτεκτονικά αρχεία, ενώ τα πανεπιστήμια </a:t>
            </a:r>
            <a:r>
              <a:rPr lang="en-US" altLang="el-GR" sz="2800" smtClean="0"/>
              <a:t>Concordia </a:t>
            </a:r>
            <a:r>
              <a:rPr lang="el-GR" altLang="el-GR" sz="2800" smtClean="0"/>
              <a:t>και </a:t>
            </a:r>
            <a:r>
              <a:rPr lang="en-US" altLang="el-GR" sz="2800" smtClean="0"/>
              <a:t>UQAM</a:t>
            </a:r>
            <a:r>
              <a:rPr lang="el-GR" altLang="el-GR" sz="2800" smtClean="0"/>
              <a:t>, πέρα από τα πανεπιστημιακά αρχεία, ενδιαφέρονται το πρώτο για την ιστορία της τζαζ και το δεύτερο για τα κοινωνικά κινήματα και τις συνδικαλιστικές συσσωματώσεις.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19</a:t>
            </a:fld>
            <a:endParaRPr lang="el-GR"/>
          </a:p>
        </p:txBody>
      </p:sp>
    </p:spTree>
    <p:extLst>
      <p:ext uri="{BB962C8B-B14F-4D97-AF65-F5344CB8AC3E}">
        <p14:creationId xmlns:p14="http://schemas.microsoft.com/office/powerpoint/2010/main" val="21225914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Αποτέλεσμα</a:t>
            </a:r>
            <a:endParaRPr lang="el-GR"/>
          </a:p>
        </p:txBody>
      </p:sp>
      <p:sp>
        <p:nvSpPr>
          <p:cNvPr id="15362" name="1 - Θέση περιεχομένου"/>
          <p:cNvSpPr>
            <a:spLocks noGrp="1"/>
          </p:cNvSpPr>
          <p:nvPr>
            <p:ph idx="1"/>
          </p:nvPr>
        </p:nvSpPr>
        <p:spPr/>
        <p:txBody>
          <a:bodyPr/>
          <a:lstStyle/>
          <a:p>
            <a:r>
              <a:rPr lang="el-GR" altLang="el-GR" dirty="0" smtClean="0"/>
              <a:t>Κατ’ αυτό τον  τρόπο αποφεύγεται ο ανταγωνισμός και τα αρχειακά σύνολα κατευθύνονται σε αρχειακές υπηρεσίες με πείρα και εξειδίκευση στην επεξεργασία τους.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20</a:t>
            </a:fld>
            <a:endParaRPr lang="el-GR"/>
          </a:p>
        </p:txBody>
      </p:sp>
    </p:spTree>
    <p:extLst>
      <p:ext uri="{BB962C8B-B14F-4D97-AF65-F5344CB8AC3E}">
        <p14:creationId xmlns:p14="http://schemas.microsoft.com/office/powerpoint/2010/main" val="10980889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fontScale="90000"/>
          </a:bodyPr>
          <a:lstStyle/>
          <a:p>
            <a:pPr fontAlgn="auto">
              <a:spcAft>
                <a:spcPts val="0"/>
              </a:spcAft>
              <a:defRPr/>
            </a:pPr>
            <a:r>
              <a:rPr lang="el-GR" smtClean="0"/>
              <a:t>Η πολιτική προσκτήσεων στην Ελλάδα</a:t>
            </a:r>
            <a:endParaRPr lang="el-GR"/>
          </a:p>
        </p:txBody>
      </p:sp>
      <p:sp>
        <p:nvSpPr>
          <p:cNvPr id="16386" name="1 - Θέση περιεχομένου"/>
          <p:cNvSpPr>
            <a:spLocks noGrp="1"/>
          </p:cNvSpPr>
          <p:nvPr>
            <p:ph idx="1"/>
          </p:nvPr>
        </p:nvSpPr>
        <p:spPr/>
        <p:txBody>
          <a:bodyPr>
            <a:normAutofit/>
          </a:bodyPr>
          <a:lstStyle/>
          <a:p>
            <a:r>
              <a:rPr lang="el-GR" altLang="el-GR" sz="2800" dirty="0" smtClean="0"/>
              <a:t>Στη χώρα μας, που συχνά έχουν παρατηρηθεί φαινόμενα ανταγωνισμού και τριβών μεταξύ αρχειακών υπηρεσιών, θα μπορούσε να εφαρμοστεί ένα ανάλογο σύστημα.</a:t>
            </a:r>
          </a:p>
          <a:p>
            <a:r>
              <a:rPr lang="el-GR" altLang="el-GR" sz="2800" dirty="0" smtClean="0"/>
              <a:t>Η εθνική αρχειακή υπηρεσία θα έπρεπε να έχει την ευθύνη να εγκρίνει και να συντονίζει τις διάφορες πολιτικές.</a:t>
            </a:r>
          </a:p>
          <a:p>
            <a:r>
              <a:rPr lang="el-GR" altLang="el-GR" sz="2800" dirty="0" smtClean="0"/>
              <a:t>Η έγκριση μάλιστα μιας τέτοιας πολιτικής θα μπορούσε να είναι προϋπόθεση για το χαρακτηρισμό μιας αρχειακής υπηρεσίας ως «Ειδικό Αρχείο».</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21</a:t>
            </a:fld>
            <a:endParaRPr lang="el-GR"/>
          </a:p>
        </p:txBody>
      </p:sp>
    </p:spTree>
    <p:extLst>
      <p:ext uri="{BB962C8B-B14F-4D97-AF65-F5344CB8AC3E}">
        <p14:creationId xmlns:p14="http://schemas.microsoft.com/office/powerpoint/2010/main" val="18237167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fontScale="90000"/>
          </a:bodyPr>
          <a:lstStyle/>
          <a:p>
            <a:pPr fontAlgn="auto">
              <a:spcAft>
                <a:spcPts val="0"/>
              </a:spcAft>
              <a:defRPr/>
            </a:pPr>
            <a:r>
              <a:rPr lang="el-GR" smtClean="0"/>
              <a:t>Η περίπτωση των ανοικτών αρχειακών συνόλων</a:t>
            </a:r>
            <a:endParaRPr lang="el-GR"/>
          </a:p>
        </p:txBody>
      </p:sp>
      <p:sp>
        <p:nvSpPr>
          <p:cNvPr id="17410" name="1 - Θέση περιεχομένου"/>
          <p:cNvSpPr>
            <a:spLocks noGrp="1"/>
          </p:cNvSpPr>
          <p:nvPr>
            <p:ph idx="1"/>
          </p:nvPr>
        </p:nvSpPr>
        <p:spPr/>
        <p:txBody>
          <a:bodyPr/>
          <a:lstStyle/>
          <a:p>
            <a:r>
              <a:rPr lang="el-GR" altLang="el-GR" smtClean="0"/>
              <a:t>Ως προς τα ανοικτά αρχειακά σύνολα η αρχειακή υπηρεσία πρέπει να είναι προετοιμασμένη, για να αντιμετωπίσει τις μετονομασίες και τις ποικίλες μεταβολές των οργανισμών – παραγωγών.</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22</a:t>
            </a:fld>
            <a:endParaRPr lang="el-GR"/>
          </a:p>
        </p:txBody>
      </p:sp>
    </p:spTree>
    <p:extLst>
      <p:ext uri="{BB962C8B-B14F-4D97-AF65-F5344CB8AC3E}">
        <p14:creationId xmlns:p14="http://schemas.microsoft.com/office/powerpoint/2010/main" val="20046299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Δελτίο πρόσκτησης</a:t>
            </a:r>
            <a:endParaRPr lang="el-GR"/>
          </a:p>
        </p:txBody>
      </p:sp>
      <p:sp>
        <p:nvSpPr>
          <p:cNvPr id="18434" name="1 - Θέση περιεχομένου"/>
          <p:cNvSpPr>
            <a:spLocks noGrp="1"/>
          </p:cNvSpPr>
          <p:nvPr>
            <p:ph idx="1"/>
          </p:nvPr>
        </p:nvSpPr>
        <p:spPr/>
        <p:txBody>
          <a:bodyPr>
            <a:normAutofit/>
          </a:bodyPr>
          <a:lstStyle/>
          <a:p>
            <a:r>
              <a:rPr lang="el-GR" altLang="el-GR" sz="2800" smtClean="0"/>
              <a:t>Σε ένα ειδικό δελτίο (δελτίο πρόσκτησης) θα σημειώνονται:</a:t>
            </a:r>
          </a:p>
          <a:p>
            <a:pPr lvl="1"/>
            <a:r>
              <a:rPr lang="el-GR" altLang="el-GR" sz="2400" smtClean="0"/>
              <a:t>η σημερινή και οι παλαιότερες ονομασίες του οργανισμού – παραγωγού, </a:t>
            </a:r>
          </a:p>
          <a:p>
            <a:pPr lvl="1"/>
            <a:r>
              <a:rPr lang="el-GR" altLang="el-GR" sz="2400" smtClean="0"/>
              <a:t>το αντικείμενό του, </a:t>
            </a:r>
          </a:p>
          <a:p>
            <a:pPr lvl="1"/>
            <a:r>
              <a:rPr lang="el-GR" altLang="el-GR" sz="2400" smtClean="0"/>
              <a:t>η διοικητική του θέση (διοικητικό καθεστώς, προϊστάμενη υπηρεσία, υφιστάμενες υπηρεσίες), </a:t>
            </a:r>
          </a:p>
          <a:p>
            <a:pPr lvl="1"/>
            <a:r>
              <a:rPr lang="el-GR" altLang="el-GR" sz="2400" smtClean="0"/>
              <a:t>η συνάφεια με άλλους οργανισμούς (προηγούμενος οργανισμός, διάδοχος οργανισμός ή οργανισμοί, οργανισμοί με συναφές αντικείμενο), και τέλος</a:t>
            </a:r>
          </a:p>
          <a:p>
            <a:pPr lvl="1"/>
            <a:r>
              <a:rPr lang="el-GR" altLang="el-GR" sz="2400" smtClean="0"/>
              <a:t>οι μεταφορές τεκμηρίων από υπηρεσία σε υπηρεσία.</a:t>
            </a:r>
          </a:p>
          <a:p>
            <a:endParaRPr lang="el-GR" altLang="el-GR" sz="280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23</a:t>
            </a:fld>
            <a:endParaRPr lang="el-GR"/>
          </a:p>
        </p:txBody>
      </p:sp>
    </p:spTree>
    <p:extLst>
      <p:ext uri="{BB962C8B-B14F-4D97-AF65-F5344CB8AC3E}">
        <p14:creationId xmlns:p14="http://schemas.microsoft.com/office/powerpoint/2010/main" val="36188162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Σημαντικότητα δελτίου πρόσκτησης</a:t>
            </a:r>
            <a:endParaRPr lang="el-GR"/>
          </a:p>
        </p:txBody>
      </p:sp>
      <p:sp>
        <p:nvSpPr>
          <p:cNvPr id="19458" name="1 - Θέση περιεχομένου"/>
          <p:cNvSpPr>
            <a:spLocks noGrp="1"/>
          </p:cNvSpPr>
          <p:nvPr>
            <p:ph idx="1"/>
          </p:nvPr>
        </p:nvSpPr>
        <p:spPr/>
        <p:txBody>
          <a:bodyPr>
            <a:normAutofit/>
          </a:bodyPr>
          <a:lstStyle/>
          <a:p>
            <a:r>
              <a:rPr lang="el-GR" altLang="el-GR" sz="2800" smtClean="0"/>
              <a:t>Αυτές οι πληροφορίες όχι μόνο είναι απαραίτητες για τη διαχείριση των ανοικτών συνόλων, αλλά είναι δυνατό να αξιοποιηθούν και κατά την περιγραφή του αρχειακού συνόλου.</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24</a:t>
            </a:fld>
            <a:endParaRPr lang="el-GR"/>
          </a:p>
        </p:txBody>
      </p:sp>
    </p:spTree>
    <p:extLst>
      <p:ext uri="{BB962C8B-B14F-4D97-AF65-F5344CB8AC3E}">
        <p14:creationId xmlns:p14="http://schemas.microsoft.com/office/powerpoint/2010/main" val="28733613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839641"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5625"/>
          <a:stretch/>
        </p:blipFill>
        <p:spPr bwMode="auto">
          <a:xfrm>
            <a:off x="3995936" y="5931169"/>
            <a:ext cx="3346093" cy="720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62251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36435710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Γιώργος Γιαννακόπουλος 2014. Γιώργος Γιαννακόπουλος. «Εισαγωγή στην </a:t>
            </a:r>
            <a:r>
              <a:rPr lang="el-GR" sz="2000" dirty="0" err="1"/>
              <a:t>Αρχειονομία</a:t>
            </a:r>
            <a:r>
              <a:rPr lang="el-GR" sz="2000" dirty="0"/>
              <a:t>. Ενότητα 10: Αρχειακές εργασίες (μέρος 1ο). </a:t>
            </a:r>
            <a:r>
              <a:rPr lang="el-GR" sz="2000" dirty="0" smtClean="0"/>
              <a:t>Πρόσκτηση».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31830214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28159516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eaLnBrk="1" fontAlgn="auto" hangingPunct="1">
              <a:spcAft>
                <a:spcPts val="0"/>
              </a:spcAft>
              <a:defRPr/>
            </a:pPr>
            <a:r>
              <a:rPr lang="el-GR" err="1" smtClean="0"/>
              <a:t>Τεκμηριωτικό</a:t>
            </a:r>
            <a:r>
              <a:rPr lang="el-GR" smtClean="0"/>
              <a:t> δυναμικό</a:t>
            </a:r>
            <a:endParaRPr lang="el-GR"/>
          </a:p>
        </p:txBody>
      </p:sp>
      <p:sp>
        <p:nvSpPr>
          <p:cNvPr id="27650" name="1 - Θέση περιεχομένου"/>
          <p:cNvSpPr>
            <a:spLocks noGrp="1"/>
          </p:cNvSpPr>
          <p:nvPr>
            <p:ph idx="1"/>
          </p:nvPr>
        </p:nvSpPr>
        <p:spPr/>
        <p:txBody>
          <a:bodyPr>
            <a:normAutofit/>
          </a:bodyPr>
          <a:lstStyle/>
          <a:p>
            <a:pPr eaLnBrk="1" hangingPunct="1"/>
            <a:r>
              <a:rPr lang="el-GR" altLang="el-GR" sz="2800" smtClean="0"/>
              <a:t>Κάθε αρχειακή πληροφορία «χρωματίζεται» από την προσπάθεια μιας ορισμένης διοίκησης ή ενός ιδιώτη να πραγματοποιήσει συγκεκριμένες δραστηριότητες.</a:t>
            </a:r>
          </a:p>
          <a:p>
            <a:pPr eaLnBrk="1" hangingPunct="1"/>
            <a:r>
              <a:rPr lang="el-GR" altLang="el-GR" sz="2800" smtClean="0"/>
              <a:t>Ο «χρωματισμός» αυτός αποτελεί μέρος της ουσίας, του λόγου ύπαρξης, της αρχειακής πληροφορίας.</a:t>
            </a:r>
          </a:p>
          <a:p>
            <a:pPr eaLnBrk="1" hangingPunct="1"/>
            <a:r>
              <a:rPr lang="el-GR" altLang="el-GR" sz="2800" smtClean="0"/>
              <a:t>Τα τεκμήρια μπορούν να απελευθερώσουν το μέγιστο του τεκμηριωτικού τους δυναμικού, μόνο εφ’ όσον ενταχθούν στο περιβάλλον που τα παρήγαγε και εξεταστούν υπό το πρίσμα  της λειτουργίας που επιτέλεσαν.</a:t>
            </a:r>
          </a:p>
          <a:p>
            <a:pPr eaLnBrk="1" hangingPunct="1"/>
            <a:endParaRPr lang="el-GR" altLang="el-GR" sz="280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6498430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26263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34651248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a:t>
            </a:r>
            <a:r>
              <a:rPr lang="el-GR" sz="2000" dirty="0" smtClean="0"/>
              <a:t>περιεχομένου από τα ακόλουθα έργα</a:t>
            </a:r>
            <a:r>
              <a:rPr lang="en-US" sz="2000" dirty="0" smtClean="0"/>
              <a:t>:</a:t>
            </a:r>
          </a:p>
          <a:p>
            <a:pPr marL="457200" indent="-457200">
              <a:buFont typeface="+mj-lt"/>
              <a:buAutoNum type="arabicPeriod"/>
            </a:pPr>
            <a:r>
              <a:rPr lang="el-GR" sz="2000" dirty="0" err="1"/>
              <a:t>Μπάγιας</a:t>
            </a:r>
            <a:r>
              <a:rPr lang="el-GR" sz="2000" dirty="0"/>
              <a:t> Ανδρέας, Εγχειρίδιο </a:t>
            </a:r>
            <a:r>
              <a:rPr lang="el-GR" sz="2000" dirty="0" err="1"/>
              <a:t>αρχειονομίας</a:t>
            </a:r>
            <a:r>
              <a:rPr lang="el-GR" sz="2000" dirty="0"/>
              <a:t>. Η επεξεργασία ενός ιστορικού αρχείου, Αθήνα: Κριτική, 1991. </a:t>
            </a:r>
            <a:endParaRPr lang="el-GR" sz="2000" dirty="0" smtClean="0"/>
          </a:p>
          <a:p>
            <a:pPr marL="0" indent="0">
              <a:buNone/>
            </a:pPr>
            <a:endParaRPr lang="el-GR" sz="2000" dirty="0" smtClean="0"/>
          </a:p>
          <a:p>
            <a:pPr marL="457200" indent="-457200">
              <a:buFont typeface="+mj-lt"/>
              <a:buAutoNum type="arabicPeriod"/>
            </a:pPr>
            <a:endParaRPr lang="el-GR" sz="2000" dirty="0"/>
          </a:p>
        </p:txBody>
      </p:sp>
    </p:spTree>
    <p:extLst>
      <p:ext uri="{BB962C8B-B14F-4D97-AF65-F5344CB8AC3E}">
        <p14:creationId xmlns:p14="http://schemas.microsoft.com/office/powerpoint/2010/main" val="26163149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Αθήνας</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2018734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eaLnBrk="1" fontAlgn="auto" hangingPunct="1">
              <a:spcAft>
                <a:spcPts val="0"/>
              </a:spcAft>
              <a:defRPr/>
            </a:pPr>
            <a:r>
              <a:rPr lang="el-GR" smtClean="0"/>
              <a:t>Αρχειακός Δεσμός</a:t>
            </a:r>
            <a:endParaRPr lang="el-GR"/>
          </a:p>
        </p:txBody>
      </p:sp>
      <p:sp>
        <p:nvSpPr>
          <p:cNvPr id="29698" name="1 - Θέση περιεχομένου"/>
          <p:cNvSpPr>
            <a:spLocks noGrp="1"/>
          </p:cNvSpPr>
          <p:nvPr>
            <p:ph idx="1"/>
          </p:nvPr>
        </p:nvSpPr>
        <p:spPr/>
        <p:txBody>
          <a:bodyPr>
            <a:normAutofit/>
          </a:bodyPr>
          <a:lstStyle/>
          <a:p>
            <a:pPr eaLnBrk="1" hangingPunct="1"/>
            <a:r>
              <a:rPr lang="el-GR" altLang="el-GR" sz="2800" dirty="0" smtClean="0"/>
              <a:t>Είναι η αρχή σύμφωνα με την οποία τα τεκμήρια που προέρχονται από ένα νομικό ή φυσικό πρόσωπο πρέπει να μένουν συγκεντρωμένα και να μη κατατέμνονται, διασκορπίζονται ή αναμειγνύονται με τεκμήρια άλλων προσώπων (πρώτο επίπεδο).</a:t>
            </a:r>
            <a:r>
              <a:rPr lang="en-US" altLang="el-GR" sz="2800" dirty="0" smtClean="0"/>
              <a:t> </a:t>
            </a:r>
          </a:p>
          <a:p>
            <a:pPr marL="355600" indent="0" eaLnBrk="1" hangingPunct="1">
              <a:buNone/>
            </a:pPr>
            <a:r>
              <a:rPr lang="el-GR" altLang="el-GR" sz="2800" b="1" dirty="0" smtClean="0"/>
              <a:t>Αλλιώς</a:t>
            </a:r>
            <a:r>
              <a:rPr lang="el-GR" altLang="el-GR" sz="2800" b="1" dirty="0" smtClean="0"/>
              <a:t>: Αρχή της προέλευσης. </a:t>
            </a:r>
          </a:p>
          <a:p>
            <a:pPr eaLnBrk="1" hangingPunct="1"/>
            <a:r>
              <a:rPr lang="el-GR" altLang="el-GR" sz="2800" dirty="0" smtClean="0"/>
              <a:t>Περαιτέρω τα τεκμήρια πρέπει να διατηρούν την ταξινόμηση που τους δόθηκε από τον παραγωγό του αρχείου (δεύτερο επίπεδο).</a:t>
            </a:r>
          </a:p>
          <a:p>
            <a:pPr marL="355600" indent="0">
              <a:buNone/>
            </a:pPr>
            <a:r>
              <a:rPr lang="el-GR" altLang="el-GR" sz="2800" b="1" dirty="0" smtClean="0"/>
              <a:t>Αλλιώς</a:t>
            </a:r>
            <a:r>
              <a:rPr lang="el-GR" altLang="el-GR" sz="2800" b="1" dirty="0" smtClean="0"/>
              <a:t>: Αρχή της αρχικής τάξης.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26227548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Ο παραγωγός του αρχειακού συνόλου</a:t>
            </a:r>
            <a:endParaRPr lang="el-GR" dirty="0"/>
          </a:p>
        </p:txBody>
      </p:sp>
      <p:sp>
        <p:nvSpPr>
          <p:cNvPr id="3" name="2 - Θέση περιεχομένου"/>
          <p:cNvSpPr>
            <a:spLocks noGrp="1"/>
          </p:cNvSpPr>
          <p:nvPr>
            <p:ph idx="1"/>
          </p:nvPr>
        </p:nvSpPr>
        <p:spPr/>
        <p:txBody>
          <a:bodyPr>
            <a:normAutofit/>
          </a:bodyPr>
          <a:lstStyle/>
          <a:p>
            <a:r>
              <a:rPr lang="el-GR" altLang="el-GR" sz="2800" dirty="0" smtClean="0"/>
              <a:t>Το πρώτο και βασικότερο πρόβλημα είναι να καθορίσει κανείς τι συνιστά το αρχειακό σύνολο και ποια είναι τα όρια του. </a:t>
            </a:r>
          </a:p>
          <a:p>
            <a:r>
              <a:rPr lang="el-GR" altLang="el-GR" sz="2800" dirty="0" smtClean="0"/>
              <a:t>Το πρόβλημα προκύπτει από τη δυσκολία καθορισμού και διάκρισης των παραγωγών των αρχειακών συνόλων, των νομικών ή φυσικών προσώπων δηλαδή, από τις δραστηριότητες των οποίων έχουν απορρεύσει τα αρχειακά σύνολα.</a:t>
            </a:r>
          </a:p>
          <a:p>
            <a:endParaRPr lang="el-GR" sz="28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mtClean="0"/>
              <a:t>Νέα ταξινόμηση ή διατήρηση υπάρχουσας; </a:t>
            </a:r>
            <a:endParaRPr lang="el-GR"/>
          </a:p>
        </p:txBody>
      </p:sp>
      <p:sp>
        <p:nvSpPr>
          <p:cNvPr id="3" name="2 - Θέση περιεχομένου"/>
          <p:cNvSpPr>
            <a:spLocks noGrp="1"/>
          </p:cNvSpPr>
          <p:nvPr>
            <p:ph idx="1"/>
          </p:nvPr>
        </p:nvSpPr>
        <p:spPr>
          <a:xfrm>
            <a:off x="457200" y="1196752"/>
            <a:ext cx="8291264" cy="5472608"/>
          </a:xfrm>
        </p:spPr>
        <p:txBody>
          <a:bodyPr>
            <a:normAutofit/>
          </a:bodyPr>
          <a:lstStyle/>
          <a:p>
            <a:pPr>
              <a:defRPr/>
            </a:pPr>
            <a:r>
              <a:rPr lang="el-GR" sz="2400" dirty="0" smtClean="0"/>
              <a:t>Εν πρώτοις δεν πρέπει να αποφεύγεται η εκ νέου ταξινόμηση ενός αρχειακού συνόλου με την πρόφαση πως, αφήνοντας το αταξινόμητο, προβάλλουμε την έλλειψη οργάνωσης του παραγωγού του. </a:t>
            </a:r>
          </a:p>
          <a:p>
            <a:pPr>
              <a:defRPr/>
            </a:pPr>
            <a:r>
              <a:rPr lang="el-GR" sz="2400" dirty="0" smtClean="0"/>
              <a:t>Αν αντίθετα ο παραγωγός του αρχειακού συνόλου το έχει ταξινομήσει με ένα ορισμένο σύστημα, πρέπει να εξετάσουμε:</a:t>
            </a:r>
          </a:p>
          <a:p>
            <a:pPr marL="822960" lvl="1" indent="-457200">
              <a:defRPr/>
            </a:pPr>
            <a:r>
              <a:rPr lang="el-GR" sz="2000" dirty="0" smtClean="0"/>
              <a:t>αν αυτή η οργάνωση είναι αρχειακού χαρακτήρα (και όχι μια απλή αποθηκευτική διάταξη, λ.χ., ανάλογα με το σχήμα των τεκμηρίων), </a:t>
            </a:r>
          </a:p>
          <a:p>
            <a:pPr marL="822960" lvl="1" indent="-457200">
              <a:defRPr/>
            </a:pPr>
            <a:r>
              <a:rPr lang="el-GR" sz="2000" dirty="0" smtClean="0"/>
              <a:t>αν αφορά σε όλα τα τεκμήρια και </a:t>
            </a:r>
          </a:p>
          <a:p>
            <a:pPr marL="822960" lvl="1" indent="-457200">
              <a:defRPr/>
            </a:pPr>
            <a:r>
              <a:rPr lang="el-GR" sz="2000" dirty="0" smtClean="0"/>
              <a:t>Αν εφαρμόστηκε συστηματικά και με συνέχεια στο χρόνο. </a:t>
            </a:r>
          </a:p>
          <a:p>
            <a:pPr>
              <a:defRPr/>
            </a:pPr>
            <a:r>
              <a:rPr lang="el-GR" sz="2400" dirty="0" smtClean="0"/>
              <a:t>Με άλλα λόγια, το ζητούμενο ο' αυτή τη φάση είναι αν η ταξινόμηση συγκεντρώνει τις στοιχειώδεις προϋποθέσεις που θα της προσέδιδαν </a:t>
            </a:r>
            <a:r>
              <a:rPr lang="el-GR" sz="2400" dirty="0" err="1" smtClean="0"/>
              <a:t>τεκμηριωτική</a:t>
            </a:r>
            <a:r>
              <a:rPr lang="el-GR" sz="2400" dirty="0" smtClean="0"/>
              <a:t> αξία.</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Το ανοικτό αρχειακό σύνολο</a:t>
            </a:r>
            <a:endParaRPr lang="el-GR" dirty="0"/>
          </a:p>
        </p:txBody>
      </p:sp>
      <p:sp>
        <p:nvSpPr>
          <p:cNvPr id="3" name="2 - Θέση περιεχομένου"/>
          <p:cNvSpPr>
            <a:spLocks noGrp="1"/>
          </p:cNvSpPr>
          <p:nvPr>
            <p:ph idx="1"/>
          </p:nvPr>
        </p:nvSpPr>
        <p:spPr/>
        <p:txBody>
          <a:bodyPr>
            <a:normAutofit fontScale="85000" lnSpcReduction="10000"/>
          </a:bodyPr>
          <a:lstStyle/>
          <a:p>
            <a:pPr>
              <a:defRPr/>
            </a:pPr>
            <a:r>
              <a:rPr lang="el-GR" dirty="0" smtClean="0"/>
              <a:t>Το ανοικτό αρχειακό σύνολο δεν προέρχεται αποκλειστικά από τη δημόσια διοίκηση, αλλά συναντάται και σε ιδιωτικές υπηρεσίες ή εταιρίες - ακόμα και φυσικά πρόσωπα. </a:t>
            </a:r>
          </a:p>
          <a:p>
            <a:pPr>
              <a:defRPr/>
            </a:pPr>
            <a:r>
              <a:rPr lang="el-GR" dirty="0" smtClean="0"/>
              <a:t>Η έλλειψη χώρου, η αναζήτηση καλύτερων συνθηκών συντήρησης καθώς επίσης και οικονομικά κίνητρα μπορούν να εξωθήσουν έναν ιδιώτη στην τμηματική κατάθεση του αρχείου του. </a:t>
            </a:r>
          </a:p>
          <a:p>
            <a:pPr>
              <a:defRPr/>
            </a:pPr>
            <a:r>
              <a:rPr lang="el-GR" dirty="0" smtClean="0"/>
              <a:t>Τούτη όμως η επιλογή οδηγεί στην κατάτμηση, κάποτε μάλιστα αυθαίρετη, του αρχειακού υλικού και ενέχει τον κίνδυνο τμήματα του αυτού αρχειακού υλικού να κατευθυνθούν σε διαφορετικές αρχειακές </a:t>
            </a:r>
            <a:r>
              <a:rPr lang="el-GR" dirty="0" smtClean="0"/>
              <a:t>υπηρεσίες</a:t>
            </a:r>
            <a:r>
              <a:rPr lang="en-US" dirty="0" smtClean="0"/>
              <a:t>.</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Αποφυγή κατάτμησης αρχειακού συνόλου</a:t>
            </a:r>
            <a:endParaRPr lang="el-GR" dirty="0"/>
          </a:p>
        </p:txBody>
      </p:sp>
      <p:sp>
        <p:nvSpPr>
          <p:cNvPr id="3" name="2 - Θέση περιεχομένου"/>
          <p:cNvSpPr>
            <a:spLocks noGrp="1"/>
          </p:cNvSpPr>
          <p:nvPr>
            <p:ph idx="1"/>
          </p:nvPr>
        </p:nvSpPr>
        <p:spPr/>
        <p:txBody>
          <a:bodyPr>
            <a:normAutofit/>
          </a:bodyPr>
          <a:lstStyle/>
          <a:p>
            <a:r>
              <a:rPr lang="el-GR" altLang="el-GR" sz="2800" dirty="0" smtClean="0"/>
              <a:t>Η αρχειακή υπηρεσία οφείλει να εξασφαλίσει (εάν είναι δυνατό και με έγγραφη συμφωνία) την κατάθεση ολόκληρου του αρχειακού υλικού από μέρους του φυσικού ή νομικού προσώπου. </a:t>
            </a:r>
          </a:p>
          <a:p>
            <a:r>
              <a:rPr lang="el-GR" altLang="el-GR" sz="2800" dirty="0" smtClean="0"/>
              <a:t>Πρέπει επίσης να εκπονήσει μια «πολιτική προσκτήσεων», η οποία θα καθορίζει με ευκρίνεια το πεδίο των προσκτήσεων της και δε θα αφήνει περιθώριο ανταγωνισμού με άλλες αρχειακές υπηρεσίες.</a:t>
            </a:r>
          </a:p>
          <a:p>
            <a:endParaRPr lang="el-GR" sz="28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Εσωτερική ταξινόμηση</a:t>
            </a:r>
            <a:endParaRPr lang="el-GR" dirty="0"/>
          </a:p>
        </p:txBody>
      </p:sp>
      <p:sp>
        <p:nvSpPr>
          <p:cNvPr id="3" name="2 - Θέση περιεχομένου"/>
          <p:cNvSpPr>
            <a:spLocks noGrp="1"/>
          </p:cNvSpPr>
          <p:nvPr>
            <p:ph idx="1"/>
          </p:nvPr>
        </p:nvSpPr>
        <p:spPr/>
        <p:txBody>
          <a:bodyPr>
            <a:noAutofit/>
          </a:bodyPr>
          <a:lstStyle/>
          <a:p>
            <a:pPr>
              <a:defRPr/>
            </a:pPr>
            <a:r>
              <a:rPr lang="el-GR" sz="2400" dirty="0" smtClean="0"/>
              <a:t>Το δεύτερο πρόβλημα του ανοικτού αρχειακού συνόλου αφορά στην ταξινόμησή του. </a:t>
            </a:r>
          </a:p>
          <a:p>
            <a:pPr>
              <a:defRPr/>
            </a:pPr>
            <a:r>
              <a:rPr lang="el-GR" sz="2400" dirty="0" smtClean="0"/>
              <a:t>Οι διάφορες τμηματικές καταθέσεις μιας υπηρεσίας πρέπει να ενταχθούν στο αρχικό ταξινομικό δένδρο του οργανισμού ή να διατηρήσουν την ιδιαίτερή τους εσωτερική ταξινόμηση; </a:t>
            </a:r>
          </a:p>
          <a:p>
            <a:pPr>
              <a:defRPr/>
            </a:pPr>
            <a:r>
              <a:rPr lang="el-GR" sz="2400" dirty="0" smtClean="0"/>
              <a:t>Στις περιπτώσεις των αρχείων ιδιωτών, η αρχειακή υπηρεσία είναι προτιμότερο να αναμείνει την ολοκλήρωση των καταθέσεων του αρχειακού υλικού και εν συνεχεία να προβεί στη συνολική επεξεργασία του. </a:t>
            </a:r>
          </a:p>
          <a:p>
            <a:pPr>
              <a:defRPr/>
            </a:pPr>
            <a:r>
              <a:rPr lang="el-GR" sz="2400" dirty="0" smtClean="0"/>
              <a:t>Στα διοικητικά αρχεία, όπου δεν παρέχεται αυτή η ευχέρεια, ο </a:t>
            </a:r>
            <a:r>
              <a:rPr lang="el-GR" sz="2400" dirty="0" err="1" smtClean="0"/>
              <a:t>αρχειονόμος</a:t>
            </a:r>
            <a:r>
              <a:rPr lang="el-GR" sz="2400" dirty="0" smtClean="0"/>
              <a:t> θα εκλάβει ως μονάδα εργασίας για την ταξινόμηση το περιοδικώς κατατιθέμενο τμήμα του αρχειακού υλικού.</a:t>
            </a:r>
          </a:p>
          <a:p>
            <a:endParaRPr lang="el-GR" sz="24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e88bea22e81fa6c68aaf2e7d3235c5e76df857"/>
  <p:tag name="ISPRING_RESOURCE_PATHS_HASH_PRESENTER" val="254dae1946ea5cd81120f217898c5a22ec9725dc"/>
</p:tagLst>
</file>

<file path=ppt/theme/theme1.xml><?xml version="1.0" encoding="utf-8"?>
<a:theme xmlns:a="http://schemas.openxmlformats.org/drawingml/2006/main" name="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347</TotalTime>
  <Words>2003</Words>
  <Application>Microsoft Office PowerPoint</Application>
  <PresentationFormat>Προβολή στην οθόνη (4:3)</PresentationFormat>
  <Paragraphs>195</Paragraphs>
  <Slides>33</Slides>
  <Notes>22</Notes>
  <HiddenSlides>0</HiddenSlides>
  <MMClips>0</MMClips>
  <ScaleCrop>false</ScaleCrop>
  <HeadingPairs>
    <vt:vector size="4" baseType="variant">
      <vt:variant>
        <vt:lpstr>Θέμα</vt:lpstr>
      </vt:variant>
      <vt:variant>
        <vt:i4>1</vt:i4>
      </vt:variant>
      <vt:variant>
        <vt:lpstr>Τίτλοι διαφανειών</vt:lpstr>
      </vt:variant>
      <vt:variant>
        <vt:i4>33</vt:i4>
      </vt:variant>
    </vt:vector>
  </HeadingPairs>
  <TitlesOfParts>
    <vt:vector size="34" baseType="lpstr">
      <vt:lpstr>OC_template_updated</vt:lpstr>
      <vt:lpstr>Εισαγωγή στην Αρχειονομία</vt:lpstr>
      <vt:lpstr>Μικρή επανάληψη</vt:lpstr>
      <vt:lpstr>Τεκμηριωτικό δυναμικό</vt:lpstr>
      <vt:lpstr>Αρχειακός Δεσμός</vt:lpstr>
      <vt:lpstr>Ο παραγωγός του αρχειακού συνόλου</vt:lpstr>
      <vt:lpstr>Νέα ταξινόμηση ή διατήρηση υπάρχουσας; </vt:lpstr>
      <vt:lpstr>Το ανοικτό αρχειακό σύνολο</vt:lpstr>
      <vt:lpstr>Αποφυγή κατάτμησης αρχειακού συνόλου</vt:lpstr>
      <vt:lpstr>Εσωτερική ταξινόμηση</vt:lpstr>
      <vt:lpstr>Διατήρηση της υπάρχουσας ταξινόμησης</vt:lpstr>
      <vt:lpstr>Αρχειακές εργασίες</vt:lpstr>
      <vt:lpstr>Αρχειακή αλυσίδα</vt:lpstr>
      <vt:lpstr>Αρχειακές εργασίες</vt:lpstr>
      <vt:lpstr>Αρχειακές εργασίες και αρχειακός δεσμός</vt:lpstr>
      <vt:lpstr>Πρόσκτηση</vt:lpstr>
      <vt:lpstr>Η διαδικασία της πρόσκτησης</vt:lpstr>
      <vt:lpstr>Προσκτήσεις στην Ελλάδα</vt:lpstr>
      <vt:lpstr>1ο ολίσθημα</vt:lpstr>
      <vt:lpstr>2ο ολίσθημα</vt:lpstr>
      <vt:lpstr>Η πολιτική προσκτήσεων στον Καναδά</vt:lpstr>
      <vt:lpstr>Αποτέλεσμα</vt:lpstr>
      <vt:lpstr>Η πολιτική προσκτήσεων στην Ελλάδα</vt:lpstr>
      <vt:lpstr>Η περίπτωση των ανοικτών αρχειακών συνόλων</vt:lpstr>
      <vt:lpstr>Δελτίο πρόσκτησης</vt:lpstr>
      <vt:lpstr>Σημαντικότητα δελτίου πρόσκτησης</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Σημείωμα Χρήσης Έργων Τρίτων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fkaram2</cp:lastModifiedBy>
  <cp:revision>153</cp:revision>
  <dcterms:created xsi:type="dcterms:W3CDTF">2013-03-04T13:35:19Z</dcterms:created>
  <dcterms:modified xsi:type="dcterms:W3CDTF">2015-06-12T10:06:45Z</dcterms:modified>
</cp:coreProperties>
</file>