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48"/>
  </p:notesMasterIdLst>
  <p:handoutMasterIdLst>
    <p:handoutMasterId r:id="rId49"/>
  </p:handoutMasterIdLst>
  <p:sldIdLst>
    <p:sldId id="256" r:id="rId3"/>
    <p:sldId id="30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04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2" r:id="rId39"/>
    <p:sldId id="303" r:id="rId40"/>
    <p:sldId id="257" r:id="rId41"/>
    <p:sldId id="262" r:id="rId42"/>
    <p:sldId id="264" r:id="rId43"/>
    <p:sldId id="306" r:id="rId44"/>
    <p:sldId id="307" r:id="rId45"/>
    <p:sldId id="266" r:id="rId46"/>
    <p:sldId id="26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0033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108" autoAdjust="0"/>
  </p:normalViewPr>
  <p:slideViewPr>
    <p:cSldViewPr>
      <p:cViewPr>
        <p:scale>
          <a:sx n="100" d="100"/>
          <a:sy n="100" d="100"/>
        </p:scale>
        <p:origin x="-21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E16A-FE70-4B47-8C51-9A77616501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638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10</a:t>
            </a:r>
            <a:r>
              <a:rPr lang="el-GR" sz="2800" dirty="0" smtClean="0"/>
              <a:t>:</a:t>
            </a:r>
            <a:r>
              <a:rPr lang="en-US" sz="2800" dirty="0" smtClean="0"/>
              <a:t> O </a:t>
            </a:r>
            <a:r>
              <a:rPr lang="el-GR" sz="2800" dirty="0" smtClean="0"/>
              <a:t>έλεγχος ποιότητας στη γενική εξέταση σπέρματος. Οι αναλυτές </a:t>
            </a:r>
            <a:r>
              <a:rPr lang="en-US" sz="2800" dirty="0" smtClean="0"/>
              <a:t>CASA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488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05967"/>
              </p:ext>
            </p:extLst>
          </p:nvPr>
        </p:nvGraphicFramePr>
        <p:xfrm>
          <a:off x="269875" y="76240"/>
          <a:ext cx="8604250" cy="670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25"/>
                <a:gridCol w="3794125"/>
              </a:tblGrid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Εύρος μέσου όρου των δύο μετρήσεων (%)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Οριακή διαφορά των δύο μετρήσεων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 horzOverflow="overflow">
                    <a:solidFill>
                      <a:srgbClr val="004B82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 – 03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04 - 06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07 - 09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10 -13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14 - 19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20 - 27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28 - 44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45 - 55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56 - 72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73 - 80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81 - 86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87 - 90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91 - 93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94 - 96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97 - 98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99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  <a:tr h="244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7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27481"/>
              </p:ext>
            </p:extLst>
          </p:nvPr>
        </p:nvGraphicFramePr>
        <p:xfrm>
          <a:off x="467544" y="1884423"/>
          <a:ext cx="7848600" cy="144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037"/>
                <a:gridCol w="1527175"/>
                <a:gridCol w="1511300"/>
                <a:gridCol w="1873250"/>
                <a:gridCol w="1366838"/>
              </a:tblGrid>
              <a:tr h="640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Δείγματα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Ζωηρή προωθητική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Νωθρή προωθητική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Μη προωθητική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Ακινησία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>
                    <a:solidFill>
                      <a:srgbClr val="004B82"/>
                    </a:solidFill>
                  </a:tcPr>
                </a:tc>
              </a:tr>
              <a:tr h="396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  <a:tr h="412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</a:tbl>
          </a:graphicData>
        </a:graphic>
      </p:graphicFrame>
      <p:sp>
        <p:nvSpPr>
          <p:cNvPr id="11293" name="Text Box 75"/>
          <p:cNvSpPr txBox="1">
            <a:spLocks noChangeArrowheads="1"/>
          </p:cNvSpPr>
          <p:nvPr/>
        </p:nvSpPr>
        <p:spPr bwMode="auto">
          <a:xfrm>
            <a:off x="395288" y="1484313"/>
            <a:ext cx="5327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Έστω τα αποτελέσματα δύο μετρήσεων</a:t>
            </a:r>
          </a:p>
        </p:txBody>
      </p:sp>
      <p:sp>
        <p:nvSpPr>
          <p:cNvPr id="11294" name="Text Box 79"/>
          <p:cNvSpPr txBox="1">
            <a:spLocks noChangeArrowheads="1"/>
          </p:cNvSpPr>
          <p:nvPr/>
        </p:nvSpPr>
        <p:spPr bwMode="auto">
          <a:xfrm>
            <a:off x="395288" y="3356992"/>
            <a:ext cx="8137152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000" dirty="0">
                <a:latin typeface="+mn-lt"/>
              </a:rPr>
              <a:t>Το μεγαλύτερο ποσοστό εμφανίζεται στη νωθρή προωθητική κίνηση.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dirty="0">
                <a:latin typeface="+mn-lt"/>
              </a:rPr>
              <a:t>Ο μέσος όρος των δύο ποσοστών είναι 45% + 53% / 2 = 49%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dirty="0">
                <a:latin typeface="+mn-lt"/>
              </a:rPr>
              <a:t>Η διαφορά των δύο ποσοστών είναι 53 – 45 = 8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dirty="0">
                <a:latin typeface="+mn-lt"/>
              </a:rPr>
              <a:t>Από τον πίνακα τιμών ο μέσος όρος 49% ανήκει στο ποσοστό 45 – 55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dirty="0">
                <a:latin typeface="+mn-lt"/>
              </a:rPr>
              <a:t>Σύμφωνα με τον πίνακα ελέγχου η μέγιστη διαφορά του ποσοστού 45 – 55 είναι 10.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dirty="0">
                <a:latin typeface="+mn-lt"/>
              </a:rPr>
              <a:t>Κατά συνέπεια η διαφορά 8 είναι αποδεκτή. Οι μετρήσεις μας είναι αποδεκτές.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ελέγχου ποιότητας </a:t>
            </a:r>
            <a:br>
              <a:rPr lang="el-GR" dirty="0"/>
            </a:br>
            <a:r>
              <a:rPr lang="el-GR" dirty="0"/>
              <a:t>στο προσδιορισμό της </a:t>
            </a:r>
            <a:r>
              <a:rPr lang="el-GR" dirty="0" smtClean="0"/>
              <a:t>κινητικότητας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24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ποιότητας στο προσδιορισμό </a:t>
            </a:r>
            <a:br>
              <a:rPr lang="el-GR" dirty="0"/>
            </a:br>
            <a:r>
              <a:rPr lang="el-GR" dirty="0"/>
              <a:t>της συγκέντρωσης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Βασικοί κανόνες ποιότητας για τον προσδιορισμό </a:t>
            </a:r>
            <a:r>
              <a:rPr lang="el-GR" sz="3200" dirty="0" smtClean="0"/>
              <a:t>της </a:t>
            </a:r>
            <a:r>
              <a:rPr lang="el-GR" sz="3200" dirty="0"/>
              <a:t>συγκέντρωσης των </a:t>
            </a:r>
            <a:r>
              <a:rPr lang="el-GR" sz="3200" dirty="0" smtClean="0"/>
              <a:t>σπερματοζωαρίων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>
            <a:noAutofit/>
          </a:bodyPr>
          <a:lstStyle/>
          <a:p>
            <a:pPr marL="355600" lvl="3" indent="-355600">
              <a:spcBef>
                <a:spcPts val="600"/>
              </a:spcBef>
              <a:buFontTx/>
              <a:buAutoNum type="arabicPeriod"/>
            </a:pPr>
            <a:r>
              <a:rPr lang="el-GR" altLang="el-GR" dirty="0"/>
              <a:t>Φτιάχνουμε </a:t>
            </a:r>
            <a:r>
              <a:rPr lang="el-GR" altLang="el-GR" b="1" dirty="0">
                <a:solidFill>
                  <a:srgbClr val="820000"/>
                </a:solidFill>
              </a:rPr>
              <a:t>δύο αραιώσεις σπέρματος</a:t>
            </a:r>
            <a:r>
              <a:rPr lang="el-GR" altLang="el-GR" dirty="0"/>
              <a:t>.</a:t>
            </a:r>
          </a:p>
          <a:p>
            <a:pPr marL="355600" lvl="3" indent="-355600">
              <a:spcBef>
                <a:spcPts val="600"/>
              </a:spcBef>
              <a:buFontTx/>
              <a:buAutoNum type="arabicPeriod"/>
            </a:pPr>
            <a:r>
              <a:rPr lang="el-GR" altLang="el-GR" dirty="0"/>
              <a:t>Τοποθετούμε 10 μ</a:t>
            </a:r>
            <a:r>
              <a:rPr lang="en-US" altLang="el-GR" dirty="0"/>
              <a:t>l </a:t>
            </a:r>
            <a:r>
              <a:rPr lang="el-GR" altLang="el-GR" b="1" dirty="0">
                <a:solidFill>
                  <a:srgbClr val="820000"/>
                </a:solidFill>
              </a:rPr>
              <a:t>από κάθε διαφορετική αραίωση </a:t>
            </a:r>
            <a:r>
              <a:rPr lang="el-GR" altLang="el-GR" dirty="0"/>
              <a:t>σε κάθε ένα από τους δύο θαλάμους της πλάκας </a:t>
            </a:r>
            <a:r>
              <a:rPr lang="en-US" altLang="el-GR" dirty="0"/>
              <a:t>Neubauer</a:t>
            </a:r>
            <a:r>
              <a:rPr lang="el-GR" altLang="el-GR" dirty="0"/>
              <a:t>.</a:t>
            </a:r>
          </a:p>
          <a:p>
            <a:pPr marL="355600" lvl="3" indent="-355600">
              <a:spcBef>
                <a:spcPts val="600"/>
              </a:spcBef>
              <a:buFontTx/>
              <a:buAutoNum type="arabicPeriod"/>
            </a:pPr>
            <a:r>
              <a:rPr lang="el-GR" altLang="el-GR" b="1" dirty="0">
                <a:solidFill>
                  <a:srgbClr val="820000"/>
                </a:solidFill>
              </a:rPr>
              <a:t>Υπολογίζουμε την διαφορά των δύο αθροισμάτων</a:t>
            </a:r>
            <a:r>
              <a:rPr lang="el-GR" altLang="el-GR" dirty="0"/>
              <a:t>.</a:t>
            </a:r>
          </a:p>
          <a:p>
            <a:pPr marL="355600" lvl="3" indent="-355600">
              <a:spcBef>
                <a:spcPts val="600"/>
              </a:spcBef>
              <a:buFontTx/>
              <a:buAutoNum type="arabicPeriod"/>
            </a:pPr>
            <a:r>
              <a:rPr lang="el-GR" altLang="el-GR" b="1" dirty="0">
                <a:solidFill>
                  <a:srgbClr val="820000"/>
                </a:solidFill>
              </a:rPr>
              <a:t>Υπολογίζουμε τον μέσο όρο των δύο αθροισμάτων</a:t>
            </a:r>
            <a:r>
              <a:rPr lang="el-GR" altLang="el-GR" dirty="0"/>
              <a:t>.</a:t>
            </a:r>
          </a:p>
          <a:p>
            <a:pPr marL="355600" lvl="3" indent="-355600">
              <a:spcBef>
                <a:spcPts val="600"/>
              </a:spcBef>
              <a:buFontTx/>
              <a:buAutoNum type="arabicPeriod"/>
            </a:pPr>
            <a:r>
              <a:rPr lang="el-GR" altLang="el-GR" dirty="0"/>
              <a:t>Από σχετικούς πίνακες ποιότητας βρίσκουμε το εύρος μέσα στο οποίο ανήκει ο μέσος όρος των δύο αθροισμάτων. </a:t>
            </a:r>
          </a:p>
          <a:p>
            <a:pPr marL="355600" lvl="3" indent="-355600">
              <a:spcBef>
                <a:spcPts val="600"/>
              </a:spcBef>
              <a:buFontTx/>
              <a:buAutoNum type="arabicPeriod"/>
            </a:pPr>
            <a:r>
              <a:rPr lang="el-GR" altLang="el-GR" dirty="0"/>
              <a:t>Βρίσκουμε από τους σχετικούς πίνακες ποιότητας ποια είναι η μέγιστη διαφορά που επιτρέπεται. </a:t>
            </a:r>
          </a:p>
          <a:p>
            <a:pPr marL="355600" lvl="3" indent="-355600">
              <a:spcBef>
                <a:spcPts val="600"/>
              </a:spcBef>
              <a:buFontTx/>
              <a:buAutoNum type="arabicPeriod"/>
            </a:pPr>
            <a:r>
              <a:rPr lang="el-GR" altLang="el-GR" dirty="0"/>
              <a:t>Αν η διαφορά των δύο αθροισμάτων είναι μεγαλύτερη από το προβλεπόμενη, </a:t>
            </a:r>
            <a:r>
              <a:rPr lang="el-GR" altLang="el-GR" b="1" dirty="0">
                <a:solidFill>
                  <a:srgbClr val="820000"/>
                </a:solidFill>
              </a:rPr>
              <a:t>αναδεύουμε ξανά τις δύο αραιώσεις </a:t>
            </a:r>
            <a:r>
              <a:rPr lang="el-GR" altLang="el-GR" dirty="0"/>
              <a:t>και επαναλαμβάνουμε την μέτρηση.</a:t>
            </a:r>
          </a:p>
          <a:p>
            <a:pPr marL="355600" lvl="3" indent="-355600">
              <a:spcBef>
                <a:spcPts val="600"/>
              </a:spcBef>
              <a:buFontTx/>
              <a:buAutoNum type="arabicPeriod"/>
            </a:pPr>
            <a:r>
              <a:rPr lang="el-GR" altLang="el-GR" dirty="0"/>
              <a:t>Αν η διαφορά των δύο αθροισμάτων παραμένει μεγαλύτερη από την προβλεπόμενη τότε φτιάχνουμε νέες αραιώσεις και επαναλαμβάνουμε την μέτρηση</a:t>
            </a:r>
            <a:r>
              <a:rPr lang="el-GR" alt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11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551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74247"/>
              </p:ext>
            </p:extLst>
          </p:nvPr>
        </p:nvGraphicFramePr>
        <p:xfrm>
          <a:off x="611560" y="76160"/>
          <a:ext cx="8352247" cy="67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089"/>
                <a:gridCol w="4716158"/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Μέσος όρος αθροισμάτων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Οριακή διαφορά των 2 μετρήσεων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solidFill>
                      <a:srgbClr val="004B82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969 – 1000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938 – 968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907 – 937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876 – 906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846 – 875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817 – 845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788 – 816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760 – 787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732 – 759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704 – 731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678 – 703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651 – 677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625 – 650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600 – 624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576 – 599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551 – 575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528 – 550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504 – 527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482 – 503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1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20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13923"/>
              </p:ext>
            </p:extLst>
          </p:nvPr>
        </p:nvGraphicFramePr>
        <p:xfrm>
          <a:off x="467544" y="76200"/>
          <a:ext cx="8496264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785"/>
                <a:gridCol w="4797479"/>
              </a:tblGrid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Μέσος όρος αθροισμάτων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Οριακή διαφορά των δύο μετρήσεων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376 – 395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357 – 375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338 – 356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319 – 337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301 – 318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284 - 300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267 - 283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251 - 266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235 - 250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219 - 234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206 - 218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190 - 205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176 - 189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163 - 175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150 - 162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138 - 149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126 - 137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115 - 125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3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105 - 114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644" name="Group 2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59618"/>
              </p:ext>
            </p:extLst>
          </p:nvPr>
        </p:nvGraphicFramePr>
        <p:xfrm>
          <a:off x="683568" y="76200"/>
          <a:ext cx="828024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315"/>
                <a:gridCol w="4772925"/>
              </a:tblGrid>
              <a:tr h="308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Μέσος όρος αθροισμάτων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Οριακή διαφορά των δύο μετρήσεων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94 – 104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 – 93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 – 84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 – 75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 – 66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 – 58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 – 51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 – 43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– 37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 – 31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 – 26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– 21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 – 16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10 - 1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7 - 9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– 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– 4 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8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ελέγχου ποιότητας </a:t>
            </a:r>
            <a:br>
              <a:rPr lang="el-GR" dirty="0"/>
            </a:br>
            <a:r>
              <a:rPr lang="el-GR" dirty="0"/>
              <a:t>στο προσδιορισμό της </a:t>
            </a:r>
            <a:r>
              <a:rPr lang="el-GR" dirty="0" smtClean="0"/>
              <a:t>συγκέντρωσης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Έστω ότι τα αθροίσματα των σπερματοζωαρίων που μετρήθηκαν στις δύο θέσεις της πλάκας </a:t>
            </a:r>
            <a:r>
              <a:rPr lang="en-US" altLang="el-GR" sz="2400" dirty="0"/>
              <a:t>Neubauer </a:t>
            </a:r>
            <a:r>
              <a:rPr lang="el-GR" altLang="el-GR" sz="2400" dirty="0"/>
              <a:t>είναι 234 και 245.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Ο μέσος όρος των δύο αθροισμάτων είναι 234 + 245 / 2 = 239.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Η διαφορά των δύο αθροισμάτων είναι 245 – 234 = 11.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Από τους πίνακες ποιότητας βρίσκουμε ότι ο μέσος όρος 239 περιλαμβάνεται στο εύρος 235 – 250 το οποίο θα πρέπει να έχει διαφορά μέχρι 30.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Κατά συνέπεια η διαφορά 11 είναι αποδεκτή  οπότε και ο προσδιορισμός της συγκέντρωσης που έγινε είναι αποδεκτός.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361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ποιότητας στο προσδιορισμό </a:t>
            </a:r>
            <a:br>
              <a:rPr lang="el-GR" dirty="0"/>
            </a:br>
            <a:r>
              <a:rPr lang="el-GR" dirty="0"/>
              <a:t>της μορφολογίας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18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Έλεγχος ποιότητας στο προσδιορισμό της </a:t>
            </a:r>
            <a:r>
              <a:rPr lang="el-GR" dirty="0" smtClean="0"/>
              <a:t>μορφολογίας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lvl="3" indent="-3556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Φτιάχνονται πάντα </a:t>
            </a:r>
            <a:r>
              <a:rPr lang="el-GR" altLang="el-GR" sz="2400" b="1" dirty="0">
                <a:solidFill>
                  <a:srgbClr val="820000"/>
                </a:solidFill>
              </a:rPr>
              <a:t>τέσσερα</a:t>
            </a:r>
            <a:r>
              <a:rPr lang="el-GR" altLang="el-GR" sz="2400" dirty="0"/>
              <a:t> επιχρίσματα. Τα δύο βάφονται και μετρώνται και τα άλλα δύο φυλάσσονται για την περίπτωση όπου η χρώση δεν πέτυχε και πρέπει να επαναληφθεί. </a:t>
            </a:r>
          </a:p>
          <a:p>
            <a:pPr marL="355600" lvl="3" indent="-3556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Απαιτείται η μέτρηση </a:t>
            </a:r>
            <a:r>
              <a:rPr lang="el-GR" altLang="el-GR" sz="2400" b="1" dirty="0">
                <a:solidFill>
                  <a:srgbClr val="820000"/>
                </a:solidFill>
              </a:rPr>
              <a:t>100 σπερματοζωαρίων εις διπλούν</a:t>
            </a:r>
            <a:r>
              <a:rPr lang="el-GR" altLang="el-GR" sz="2400" dirty="0"/>
              <a:t>. Για ερευνητικούς λόγους συστήνεται η μέτρηση 200 σπερματοζωαρίων εις διπλούν. </a:t>
            </a:r>
          </a:p>
          <a:p>
            <a:pPr marL="355600" lvl="3" indent="-3556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Το τελικό αποτέλεσμα είναι ο μέσος όρος των δύο μετρήσεων. </a:t>
            </a:r>
          </a:p>
          <a:p>
            <a:pPr marL="355600" lvl="3" indent="-3556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l-GR" altLang="el-GR" sz="2400" dirty="0"/>
              <a:t>Συνίσταται η συχνή πρακτική άσκηση του προσωπικού με φωτογραφίες ή </a:t>
            </a:r>
            <a:r>
              <a:rPr lang="en-US" altLang="el-GR" sz="2400" dirty="0"/>
              <a:t>video</a:t>
            </a:r>
            <a:r>
              <a:rPr lang="el-GR" altLang="el-GR" sz="2400" dirty="0" smtClean="0"/>
              <a:t>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3044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O </a:t>
            </a:r>
            <a:r>
              <a:rPr lang="el-GR" sz="4800" dirty="0" smtClean="0"/>
              <a:t>έλεγχος ποιότητας στους αναλυτές σπέρματος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Εξωτερικός έλεγχος ποιότητας </a:t>
            </a:r>
            <a:br>
              <a:rPr lang="el-GR" dirty="0"/>
            </a:br>
            <a:r>
              <a:rPr lang="el-GR" dirty="0"/>
              <a:t>στην βασική ανάλυση </a:t>
            </a:r>
            <a:r>
              <a:rPr lang="el-GR" dirty="0" smtClean="0"/>
              <a:t>σπέρματος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10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Τα προγράμματα εξωτερικού ελέγχου ποιότητας για την βασική εξέταση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>
              <a:spcBef>
                <a:spcPts val="600"/>
              </a:spcBef>
            </a:pPr>
            <a:r>
              <a:rPr lang="el-GR" altLang="el-GR" sz="2000" dirty="0" smtClean="0"/>
              <a:t>Ο </a:t>
            </a:r>
            <a:r>
              <a:rPr lang="el-GR" altLang="el-GR" sz="2000" dirty="0"/>
              <a:t>εξωτερικός έλεγχος ποιότητας γίνεται σε συνεργασία με εξωτερικό κέντρο αναφοράς.</a:t>
            </a:r>
          </a:p>
          <a:p>
            <a:pPr marL="355600" indent="-355600">
              <a:spcBef>
                <a:spcPts val="600"/>
              </a:spcBef>
            </a:pPr>
            <a:r>
              <a:rPr lang="el-GR" altLang="el-GR" sz="2000" dirty="0" smtClean="0"/>
              <a:t>Στην </a:t>
            </a:r>
            <a:r>
              <a:rPr lang="el-GR" altLang="el-GR" sz="2000" dirty="0"/>
              <a:t>Ευρώπη γνωστά είναι τα προγράμματα </a:t>
            </a:r>
            <a:r>
              <a:rPr lang="en-US" altLang="el-GR" sz="2000" dirty="0"/>
              <a:t>UK NEQAS (</a:t>
            </a:r>
            <a:r>
              <a:rPr lang="el-GR" altLang="el-GR" sz="2000" dirty="0"/>
              <a:t>από την Βρετανία) και το πρόγραμμα </a:t>
            </a:r>
            <a:r>
              <a:rPr lang="en-US" altLang="el-GR" sz="2000" dirty="0"/>
              <a:t>ESHRE EQA Scheme </a:t>
            </a:r>
            <a:r>
              <a:rPr lang="el-GR" altLang="el-GR" sz="2000" dirty="0"/>
              <a:t>(από την Σουηδία).</a:t>
            </a:r>
          </a:p>
          <a:p>
            <a:pPr marL="355600" indent="-355600">
              <a:spcBef>
                <a:spcPts val="600"/>
              </a:spcBef>
            </a:pPr>
            <a:r>
              <a:rPr lang="el-GR" altLang="el-GR" sz="2000" dirty="0" smtClean="0"/>
              <a:t>Και </a:t>
            </a:r>
            <a:r>
              <a:rPr lang="el-GR" altLang="el-GR" sz="2000" dirty="0"/>
              <a:t>τα δύο προγράμματα περιλαμβάνουν τον εξωτερικό έλεγχο</a:t>
            </a:r>
            <a:r>
              <a:rPr lang="en-US" altLang="el-GR" sz="2000" dirty="0"/>
              <a:t>:</a:t>
            </a:r>
          </a:p>
          <a:p>
            <a:pPr marL="723900" indent="-368300">
              <a:spcBef>
                <a:spcPts val="600"/>
              </a:spcBef>
              <a:buFont typeface="+mj-lt"/>
              <a:buAutoNum type="arabicPeriod"/>
            </a:pPr>
            <a:r>
              <a:rPr lang="en-US" altLang="el-GR" sz="2000" dirty="0" smtClean="0"/>
              <a:t>T</a:t>
            </a:r>
            <a:r>
              <a:rPr lang="el-GR" altLang="el-GR" sz="2000" dirty="0"/>
              <a:t>ης </a:t>
            </a:r>
            <a:r>
              <a:rPr lang="el-GR" altLang="el-GR" sz="2000" b="1" dirty="0">
                <a:solidFill>
                  <a:srgbClr val="820000"/>
                </a:solidFill>
              </a:rPr>
              <a:t>κινητικότητας</a:t>
            </a:r>
            <a:r>
              <a:rPr lang="el-GR" altLang="el-GR" sz="2000" dirty="0"/>
              <a:t> (με </a:t>
            </a:r>
            <a:r>
              <a:rPr lang="en-US" altLang="el-GR" sz="2000" dirty="0"/>
              <a:t>DVD)</a:t>
            </a:r>
            <a:r>
              <a:rPr lang="el-GR" altLang="el-GR" sz="2000" dirty="0"/>
              <a:t>.</a:t>
            </a:r>
            <a:endParaRPr lang="en-US" altLang="el-GR" sz="2000" dirty="0"/>
          </a:p>
          <a:p>
            <a:pPr marL="723900" indent="-3683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Της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000" b="1" dirty="0">
                <a:solidFill>
                  <a:srgbClr val="820000"/>
                </a:solidFill>
              </a:rPr>
              <a:t>συγκέντρωσης </a:t>
            </a:r>
            <a:r>
              <a:rPr lang="el-GR" altLang="el-GR" sz="2000" dirty="0"/>
              <a:t>(με δείγμα σπέρματος συντηρημένο σε φορμαλδεΰδη).</a:t>
            </a:r>
          </a:p>
          <a:p>
            <a:pPr marL="723900" indent="-3683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Της </a:t>
            </a:r>
            <a:r>
              <a:rPr lang="el-GR" altLang="el-GR" sz="2000" b="1" dirty="0">
                <a:solidFill>
                  <a:srgbClr val="820000"/>
                </a:solidFill>
              </a:rPr>
              <a:t>μορφολογίας </a:t>
            </a:r>
            <a:r>
              <a:rPr lang="el-GR" altLang="el-GR" sz="2000" dirty="0"/>
              <a:t>(με επιχρίσματα βαμμένα με χρώση Παπανικολάου ή    άβαφτα).</a:t>
            </a:r>
          </a:p>
          <a:p>
            <a:pPr marL="723900" indent="-3683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Την </a:t>
            </a:r>
            <a:r>
              <a:rPr lang="el-GR" altLang="el-GR" sz="2000" b="1" dirty="0">
                <a:solidFill>
                  <a:srgbClr val="820000"/>
                </a:solidFill>
              </a:rPr>
              <a:t>ζωτικότητα</a:t>
            </a:r>
            <a:r>
              <a:rPr lang="el-GR" altLang="el-GR" sz="2000" dirty="0"/>
              <a:t> (με βαμμένα παρασκευάσματα)</a:t>
            </a:r>
          </a:p>
          <a:p>
            <a:pPr marL="723900" indent="-3683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000" dirty="0" smtClean="0"/>
              <a:t>5</a:t>
            </a:r>
            <a:r>
              <a:rPr lang="el-GR" altLang="el-GR" sz="2000" dirty="0"/>
              <a:t>.  Των </a:t>
            </a:r>
            <a:r>
              <a:rPr lang="el-GR" altLang="el-GR" sz="2000" b="1" dirty="0">
                <a:solidFill>
                  <a:srgbClr val="820000"/>
                </a:solidFill>
              </a:rPr>
              <a:t>αντισπερματικών αντισωμάτων </a:t>
            </a:r>
            <a:r>
              <a:rPr lang="el-GR" altLang="el-GR" sz="2000" dirty="0"/>
              <a:t>(με δείγμα σπέρματος συντηρημένο σε φορμαλδεΰδη</a:t>
            </a:r>
            <a:r>
              <a:rPr lang="el-GR" altLang="el-GR" sz="2000" dirty="0" smtClean="0"/>
              <a:t>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670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Τρόπος διενέργειας των προγραμμάτων </a:t>
            </a:r>
            <a:br>
              <a:rPr lang="el-GR" dirty="0"/>
            </a:br>
            <a:r>
              <a:rPr lang="el-GR" dirty="0"/>
              <a:t>εξωτερικού ελέγχου </a:t>
            </a:r>
            <a:r>
              <a:rPr lang="el-GR" dirty="0" smtClean="0"/>
              <a:t>ποιότητας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400" dirty="0"/>
              <a:t>Τα προγράμματα αυτά περιλαμβάνουν τις αποστολές 2 – 4 δειγμάτων τον χρόνο.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400" dirty="0"/>
              <a:t>Στα προγράμματα αυτά τα εργαστήρια αποστέλλουν τις απαντήσεις τους μέσα σε συγκεκριμένες ημερομηνίες.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400" dirty="0"/>
              <a:t>Οι φορείς διενέργειας του εξωτερικού ελέγχου αναλύουν στατιστικά τα αποτελέσματα όλων των εργαστηρίων.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400" dirty="0"/>
              <a:t>Οι φορείς αποστέλλουν σε κάθε εργαστήριο δύο ειδών αξιολογήσεις.   </a:t>
            </a:r>
          </a:p>
          <a:p>
            <a:pPr lvl="1" indent="-387350">
              <a:spcBef>
                <a:spcPts val="600"/>
              </a:spcBef>
              <a:buFontTx/>
              <a:buAutoNum type="arabicPeriod"/>
            </a:pPr>
            <a:r>
              <a:rPr lang="el-GR" altLang="el-GR" sz="2400" dirty="0"/>
              <a:t>Αξιολόγηση σε σύγκριση με όλα τα υπόλοιπα εργαστήρια.</a:t>
            </a:r>
          </a:p>
          <a:p>
            <a:pPr lvl="1" indent="-387350">
              <a:spcBef>
                <a:spcPts val="600"/>
              </a:spcBef>
              <a:buFontTx/>
              <a:buAutoNum type="arabicPeriod"/>
            </a:pPr>
            <a:r>
              <a:rPr lang="el-GR" altLang="el-GR" sz="2400" dirty="0"/>
              <a:t>Αξιολόγηση σε σύγκριση με εξειδικευμένα εργαστήρια που τηρούν αυστηρούς κανόνες ποιότητας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10037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3851275" y="2636838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  <a:ea typeface="Cambria Math" panose="02040503050406030204" pitchFamily="18" charset="0"/>
              </a:rPr>
              <a:t>Ζ =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4284663" y="2420938"/>
            <a:ext cx="4859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  <a:ea typeface="Cambria Math" panose="02040503050406030204" pitchFamily="18" charset="0"/>
              </a:rPr>
              <a:t>Τιμή εργαστηρίου – Μέση τιμή εργαστηρίων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4535488" y="2831124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  <a:ea typeface="Cambria Math" panose="02040503050406030204" pitchFamily="18" charset="0"/>
              </a:rPr>
              <a:t>     Τυπική απόκλιση εργαστηρίων</a:t>
            </a:r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4284663" y="2852738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4067944" y="4797152"/>
            <a:ext cx="4535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latin typeface="+mn-lt"/>
              </a:rPr>
              <a:t>Το Ζ πρέπει να είναι από -2 μέχρι +2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Αποτελέσματα ζωτικότητας και συγκέντρωσης εξωτερικού ελέγχου ποιότητας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0446158"/>
                  </p:ext>
                </p:extLst>
              </p:nvPr>
            </p:nvGraphicFramePr>
            <p:xfrm>
              <a:off x="226691" y="1485360"/>
              <a:ext cx="3479799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9933"/>
                    <a:gridCol w="1159933"/>
                    <a:gridCol w="1159933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Vitality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88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0.38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250446158"/>
                  </p:ext>
                </p:extLst>
              </p:nvPr>
            </p:nvGraphicFramePr>
            <p:xfrm>
              <a:off x="226691" y="1485360"/>
              <a:ext cx="3479799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9933"/>
                    <a:gridCol w="1159933"/>
                    <a:gridCol w="1159933"/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Vitality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88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87500" r="-20105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0.38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392627"/>
                  </p:ext>
                </p:extLst>
              </p:nvPr>
            </p:nvGraphicFramePr>
            <p:xfrm>
              <a:off x="251520" y="3985265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Concentration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-0.08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-0.32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0.51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144392627"/>
                  </p:ext>
                </p:extLst>
              </p:nvPr>
            </p:nvGraphicFramePr>
            <p:xfrm>
              <a:off x="251520" y="3985265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Concentration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-0.08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-0.32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87500" r="-40175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0.51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1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Aποτελ</a:t>
            </a:r>
            <a:r>
              <a:rPr lang="el-GR" dirty="0"/>
              <a:t>έ</a:t>
            </a:r>
            <a:r>
              <a:rPr lang="el-GR" dirty="0" smtClean="0"/>
              <a:t>σματα </a:t>
            </a:r>
            <a:r>
              <a:rPr lang="el-GR" dirty="0"/>
              <a:t>μορφολογίας εξωτερικού ελέγχου </a:t>
            </a:r>
            <a:r>
              <a:rPr lang="el-GR" dirty="0" smtClean="0"/>
              <a:t>ποιότητας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069769"/>
                  </p:ext>
                </p:extLst>
              </p:nvPr>
            </p:nvGraphicFramePr>
            <p:xfrm>
              <a:off x="4211960" y="1124744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%sperm with tail defect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-0.82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-0.91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-1.30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-0.92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-0.48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-1.40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494069769"/>
                  </p:ext>
                </p:extLst>
              </p:nvPr>
            </p:nvGraphicFramePr>
            <p:xfrm>
              <a:off x="4211960" y="1124744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%sperm with tail defect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-0.82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-0.91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-1.30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-0.92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77" t="-393651" r="-400877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-0.48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-1.40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280456"/>
                  </p:ext>
                </p:extLst>
              </p:nvPr>
            </p:nvGraphicFramePr>
            <p:xfrm>
              <a:off x="377083" y="1125227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Proportion</a:t>
                          </a:r>
                          <a:r>
                            <a:rPr lang="en-US" baseline="0" dirty="0" smtClean="0"/>
                            <a:t> normal sperm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-0.44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-0.01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-0.35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-0.30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1.70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0.95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410280456"/>
                  </p:ext>
                </p:extLst>
              </p:nvPr>
            </p:nvGraphicFramePr>
            <p:xfrm>
              <a:off x="377083" y="1125227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Proportion</a:t>
                          </a:r>
                          <a:r>
                            <a:rPr lang="en-US" baseline="0" dirty="0" smtClean="0"/>
                            <a:t> normal sperm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-0.44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-0.01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-0.35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-0.30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77" t="-387500" r="-40087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1.70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0.95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0794029"/>
                  </p:ext>
                </p:extLst>
              </p:nvPr>
            </p:nvGraphicFramePr>
            <p:xfrm>
              <a:off x="4211960" y="3068960"/>
              <a:ext cx="460851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702"/>
                    <a:gridCol w="921702"/>
                    <a:gridCol w="921702"/>
                    <a:gridCol w="921702"/>
                    <a:gridCol w="921702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%sperm with abnormal cytoplasmic droplet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-0.18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0.57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0.52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1.31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-0.21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-0.06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-0.17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40794029"/>
                  </p:ext>
                </p:extLst>
              </p:nvPr>
            </p:nvGraphicFramePr>
            <p:xfrm>
              <a:off x="4211960" y="3068960"/>
              <a:ext cx="460851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702"/>
                    <a:gridCol w="921702"/>
                    <a:gridCol w="921702"/>
                    <a:gridCol w="921702"/>
                    <a:gridCol w="921702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%sperm with abnormal cytoplasmic droplet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-0.18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0.57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0.52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1.31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2" t="-387500" r="-400662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-0.21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-0.06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-0.17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5338418"/>
                  </p:ext>
                </p:extLst>
              </p:nvPr>
            </p:nvGraphicFramePr>
            <p:xfrm>
              <a:off x="377083" y="3069443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%sperm with head defect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-0.68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-0.17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0.43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0.30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-1.70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-0.88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-0.95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85338418"/>
                  </p:ext>
                </p:extLst>
              </p:nvPr>
            </p:nvGraphicFramePr>
            <p:xfrm>
              <a:off x="377083" y="3069443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%sperm with head defect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-0.68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-0.17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0.43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0.30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877" t="-393651" r="-400877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-1.70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-0.88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-0.95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4501286"/>
                  </p:ext>
                </p:extLst>
              </p:nvPr>
            </p:nvGraphicFramePr>
            <p:xfrm>
              <a:off x="377083" y="5013659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%sperm with head defect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-0.65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-0.77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-1.78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-0.25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-0.70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-0.47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-1.28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954501286"/>
                  </p:ext>
                </p:extLst>
              </p:nvPr>
            </p:nvGraphicFramePr>
            <p:xfrm>
              <a:off x="377083" y="5013659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%sperm with head defect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-0.65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-0.77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-1.78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877" t="-387500" r="-400877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-0.25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-0.70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-0.47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-1.28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6288252"/>
                  </p:ext>
                </p:extLst>
              </p:nvPr>
            </p:nvGraphicFramePr>
            <p:xfrm>
              <a:off x="4211960" y="4998831"/>
              <a:ext cx="460851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702"/>
                    <a:gridCol w="921702"/>
                    <a:gridCol w="921702"/>
                    <a:gridCol w="921702"/>
                    <a:gridCol w="921702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Teratozoospermia index (WHO 1992)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1.50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1.22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-0.67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-0.49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-0.70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-1.42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-0.48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-0.28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-0.74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1.71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46288252"/>
                  </p:ext>
                </p:extLst>
              </p:nvPr>
            </p:nvGraphicFramePr>
            <p:xfrm>
              <a:off x="4211960" y="4998831"/>
              <a:ext cx="460851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702"/>
                    <a:gridCol w="921702"/>
                    <a:gridCol w="921702"/>
                    <a:gridCol w="921702"/>
                    <a:gridCol w="921702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Teratozoospermia</a:t>
                          </a:r>
                          <a:r>
                            <a:rPr lang="en-US" dirty="0" smtClean="0"/>
                            <a:t> index (WHO 1992)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1.50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1.22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-0.67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-0.49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-0.70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-1.42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662" t="-387500" r="-40066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-0.48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-0.28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-0.74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1.71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90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Aποτελέσματα κινητικότητας εξωτερικού ελέγχου </a:t>
            </a:r>
            <a:r>
              <a:rPr lang="el-GR" dirty="0" smtClean="0"/>
              <a:t>ποιότητας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4289104"/>
                  </p:ext>
                </p:extLst>
              </p:nvPr>
            </p:nvGraphicFramePr>
            <p:xfrm>
              <a:off x="4211960" y="1124744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 Progressive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-0.45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-0.53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-0.56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-0.91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-0.89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-0.70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104289104"/>
                  </p:ext>
                </p:extLst>
              </p:nvPr>
            </p:nvGraphicFramePr>
            <p:xfrm>
              <a:off x="4211960" y="1124744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Non Progressive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-0.45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-0.53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-0.56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-0.91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77" t="-393651" r="-400877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-0.89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-0.70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5760141"/>
                  </p:ext>
                </p:extLst>
              </p:nvPr>
            </p:nvGraphicFramePr>
            <p:xfrm>
              <a:off x="377083" y="1125227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Rapidly Progressive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-1.06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-0.72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-0.80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-1.25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-0.32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-1.00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-1.33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35760141"/>
                  </p:ext>
                </p:extLst>
              </p:nvPr>
            </p:nvGraphicFramePr>
            <p:xfrm>
              <a:off x="377083" y="1125227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Rapidly Progressive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-1.06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-0.72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-0.80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77" t="-387500" r="-400877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-1.25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-0.32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-1.00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-1.33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6358510"/>
                  </p:ext>
                </p:extLst>
              </p:nvPr>
            </p:nvGraphicFramePr>
            <p:xfrm>
              <a:off x="4211960" y="3068960"/>
              <a:ext cx="460851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702"/>
                    <a:gridCol w="921702"/>
                    <a:gridCol w="921702"/>
                    <a:gridCol w="921702"/>
                    <a:gridCol w="921702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Immotile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-0.41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-0.42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-0.31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0.16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0.41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0.78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256358510"/>
                  </p:ext>
                </p:extLst>
              </p:nvPr>
            </p:nvGraphicFramePr>
            <p:xfrm>
              <a:off x="4211960" y="3068960"/>
              <a:ext cx="460851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1702"/>
                    <a:gridCol w="921702"/>
                    <a:gridCol w="921702"/>
                    <a:gridCol w="921702"/>
                    <a:gridCol w="921702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Immotile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28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45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-0.41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-0.42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-0.31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0.16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62" t="-387500" r="-400662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0.41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0.78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9131832"/>
                  </p:ext>
                </p:extLst>
              </p:nvPr>
            </p:nvGraphicFramePr>
            <p:xfrm>
              <a:off x="377083" y="3069443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Slowly progressive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1.11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0.82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0.92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1.23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079131832"/>
                  </p:ext>
                </p:extLst>
              </p:nvPr>
            </p:nvGraphicFramePr>
            <p:xfrm>
              <a:off x="377083" y="3069443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Slowly progressive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39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1.11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0.82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877" t="-393651" r="-400877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0.92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1.23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5371660"/>
                  </p:ext>
                </p:extLst>
              </p:nvPr>
            </p:nvGraphicFramePr>
            <p:xfrm>
              <a:off x="377083" y="5013659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All progressive motile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0.74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0.76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0.23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-0.03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-0.32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045371660"/>
                  </p:ext>
                </p:extLst>
              </p:nvPr>
            </p:nvGraphicFramePr>
            <p:xfrm>
              <a:off x="377083" y="5013659"/>
              <a:ext cx="3479800" cy="18711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5960"/>
                    <a:gridCol w="695960"/>
                    <a:gridCol w="695960"/>
                    <a:gridCol w="695960"/>
                    <a:gridCol w="695960"/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All progressive motile</a:t>
                          </a:r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>
                        <a:solidFill>
                          <a:srgbClr val="004B8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714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Raw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Z</a:t>
                          </a:r>
                          <a:endParaRPr lang="el-G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0.74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0.76</a:t>
                          </a:r>
                          <a:endParaRPr lang="el-G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0.23</a:t>
                          </a:r>
                          <a:endParaRPr lang="el-GR" dirty="0" smtClean="0"/>
                        </a:p>
                      </a:txBody>
                      <a:tcPr/>
                    </a:tc>
                  </a:tr>
                  <a:tr h="387795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877" t="-387500" r="-400877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-0.03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0.64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0.67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-0.32</a:t>
                          </a:r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08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Autofit/>
          </a:bodyPr>
          <a:lstStyle/>
          <a:p>
            <a:r>
              <a:rPr lang="el-GR" sz="4800" dirty="0" smtClean="0"/>
              <a:t>Οι αναλυτές σπέρματος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CASA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400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95536" y="908720"/>
            <a:ext cx="84597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Πρόκειται για συστήματα εκτίμησης</a:t>
            </a:r>
            <a:r>
              <a:rPr lang="en-US" sz="2000" dirty="0"/>
              <a:t>:</a:t>
            </a:r>
            <a:r>
              <a:rPr lang="el-GR" sz="2000" dirty="0"/>
              <a:t> Κινητικότητας</a:t>
            </a:r>
          </a:p>
          <a:p>
            <a:pPr>
              <a:spcBef>
                <a:spcPct val="50000"/>
              </a:spcBef>
            </a:pPr>
            <a:r>
              <a:rPr lang="el-GR" sz="2000" dirty="0"/>
              <a:t>                                                          Μορφολογίας</a:t>
            </a:r>
          </a:p>
          <a:p>
            <a:pPr>
              <a:spcBef>
                <a:spcPct val="50000"/>
              </a:spcBef>
            </a:pPr>
            <a:r>
              <a:rPr lang="el-GR" sz="2000" dirty="0"/>
              <a:t>                                                          Συγκέντρωσης σπερματοζωαρίων 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				    </a:t>
            </a:r>
            <a:r>
              <a:rPr lang="el-GR" sz="2000" dirty="0"/>
              <a:t>  Ζωτικότητας</a:t>
            </a:r>
          </a:p>
        </p:txBody>
      </p:sp>
      <p:pic>
        <p:nvPicPr>
          <p:cNvPr id="3075" name="Picture 9" descr="UltiMate Analyz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565400"/>
            <a:ext cx="259238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7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708275"/>
            <a:ext cx="4762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547664" y="6165304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atin typeface="+mn-lt"/>
              </a:rPr>
              <a:t>Γνωστά μοντέλα από διαφημιστικές ιστοσελίδες</a:t>
            </a:r>
            <a:endParaRPr lang="el-GR" sz="14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9144000" cy="90872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Οι αναλυτές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B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CASA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004B8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620713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67544" y="260648"/>
            <a:ext cx="4824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600" b="1" dirty="0">
                <a:solidFill>
                  <a:srgbClr val="004B82"/>
                </a:solidFill>
                <a:latin typeface="+mn-lt"/>
              </a:rPr>
              <a:t>Ο θάλαμος μέτρησης αριθμού σπερματοζωαρίων </a:t>
            </a:r>
            <a:r>
              <a:rPr lang="en-US" sz="3600" b="1" dirty="0">
                <a:solidFill>
                  <a:srgbClr val="004B82"/>
                </a:solidFill>
                <a:latin typeface="+mn-lt"/>
              </a:rPr>
              <a:t>Makler</a:t>
            </a:r>
            <a:endParaRPr lang="el-GR" sz="36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683568" y="3068960"/>
            <a:ext cx="41767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dirty="0">
                <a:latin typeface="+mn-lt"/>
              </a:rPr>
              <a:t>Πρόκειται για ειδικό θάλαμο μέτρησης σπερματοζωαρίων ο οποίος επιτρέπει στα σπερματοζωάρια να κινούνται.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dirty="0">
                <a:latin typeface="+mn-lt"/>
              </a:rPr>
              <a:t>Τοποθετείται κάτω από μικροσκόπιο.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dirty="0">
                <a:latin typeface="+mn-lt"/>
              </a:rPr>
              <a:t>Το δείγμα τοποθετείται χωρίς αραίωση.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dirty="0">
                <a:latin typeface="+mn-lt"/>
              </a:rPr>
              <a:t>Χρησιμοποιείται για την εκτίμηση του αριθμού, της κινητικότητας, της μορφολογίας και της ζωτικότητας των σπερματοζωαρίων.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852738"/>
            <a:ext cx="32734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36004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9608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τρόπος τοποθέτησης του δείγματος στην πλάκα </a:t>
            </a:r>
            <a:r>
              <a:rPr lang="en-US" dirty="0" smtClean="0"/>
              <a:t>Makler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Γενικοί κανόνες ελέγχου </a:t>
            </a:r>
            <a:r>
              <a:rPr lang="el-GR" sz="3600" dirty="0" smtClean="0"/>
              <a:t>ποιότητας</a:t>
            </a:r>
            <a:r>
              <a:rPr lang="en-US" sz="3600" dirty="0" smtClean="0"/>
              <a:t> </a:t>
            </a:r>
            <a:r>
              <a:rPr lang="en-US" sz="3600" b="0" dirty="0" smtClean="0"/>
              <a:t>1/2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0850" indent="-45085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altLang="el-GR" dirty="0"/>
              <a:t>Φροντίζουμε για την καλή ποιότητα του εξοπλισμού.</a:t>
            </a:r>
          </a:p>
          <a:p>
            <a:pPr marL="450850" indent="-45085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altLang="el-GR" dirty="0"/>
              <a:t>Φροντίζουμε για την διαρκή εκπαίδευση και ποιότητα εργασίας του προσωπικού.</a:t>
            </a:r>
          </a:p>
          <a:p>
            <a:pPr marL="450850" indent="-45085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altLang="el-GR" dirty="0"/>
              <a:t>Διατηρούμε τα δείγματα σπέρματος διαρκώς σε θερμοκρασία 37</a:t>
            </a:r>
            <a:r>
              <a:rPr lang="el-GR" altLang="el-GR" baseline="30000" dirty="0"/>
              <a:t>ο</a:t>
            </a:r>
            <a:r>
              <a:rPr lang="el-GR" altLang="el-GR" dirty="0"/>
              <a:t> </a:t>
            </a:r>
            <a:r>
              <a:rPr lang="en-US" altLang="el-GR" dirty="0"/>
              <a:t>C.</a:t>
            </a:r>
            <a:endParaRPr lang="el-GR" altLang="el-GR" dirty="0"/>
          </a:p>
          <a:p>
            <a:pPr marL="450850" indent="-45085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altLang="el-GR" dirty="0"/>
              <a:t>Αποφεύγουμε να χρησιμοποιούμε γυάλινα σκεύη</a:t>
            </a:r>
            <a:r>
              <a:rPr lang="en-US" altLang="el-GR" dirty="0"/>
              <a:t> (</a:t>
            </a:r>
            <a:r>
              <a:rPr lang="el-GR" altLang="el-GR" dirty="0"/>
              <a:t>κολλάνε τα κινητά σπερματοζωάρια πάνω σε αυτά).</a:t>
            </a:r>
          </a:p>
          <a:p>
            <a:pPr marL="450850" indent="-45085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altLang="el-GR" dirty="0"/>
              <a:t>Αναδεύουμε διαρκώς τα δείγματα και ιδιαίτερα πριν από κάθε μέτρηση (τα κινητά σπερματοζωάρια κολλούν στον πυθμένα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63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product_3_2_2_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33600"/>
            <a:ext cx="47910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724525" y="2133600"/>
            <a:ext cx="341947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>
                <a:latin typeface="+mn-lt"/>
              </a:rPr>
              <a:t>Μπάρα εργαλείων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>
                <a:latin typeface="+mn-lt"/>
              </a:rPr>
              <a:t>Δημογραφικά στοιχεία ασθενούς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>
                <a:latin typeface="+mn-lt"/>
              </a:rPr>
              <a:t>Μέσες τιμές ασθενούς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>
                <a:latin typeface="+mn-lt"/>
              </a:rPr>
              <a:t>Ιστόγραμμα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>
                <a:latin typeface="+mn-lt"/>
              </a:rPr>
              <a:t>Σχεδιάγραμμα κίνησης σπερματοζωαρίων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dirty="0">
                <a:latin typeface="+mn-lt"/>
              </a:rPr>
              <a:t>Ζωντανό </a:t>
            </a:r>
            <a:r>
              <a:rPr lang="en-US" dirty="0">
                <a:latin typeface="+mn-lt"/>
              </a:rPr>
              <a:t>video</a:t>
            </a:r>
            <a:endParaRPr lang="el-GR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l-GR" dirty="0">
              <a:latin typeface="+mn-lt"/>
            </a:endParaRPr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 flipH="1" flipV="1">
            <a:off x="3708400" y="2276475"/>
            <a:ext cx="20875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4" name="Line 11"/>
          <p:cNvSpPr>
            <a:spLocks noChangeShapeType="1"/>
          </p:cNvSpPr>
          <p:nvPr/>
        </p:nvSpPr>
        <p:spPr bwMode="auto">
          <a:xfrm flipH="1">
            <a:off x="1476375" y="2708275"/>
            <a:ext cx="4391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 flipH="1">
            <a:off x="2627313" y="3429000"/>
            <a:ext cx="31686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 flipH="1">
            <a:off x="1116013" y="3860800"/>
            <a:ext cx="47513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H="1">
            <a:off x="2411413" y="4292600"/>
            <a:ext cx="3529012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 flipH="1" flipV="1">
            <a:off x="4427538" y="3789363"/>
            <a:ext cx="13684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</a:t>
            </a:r>
            <a:r>
              <a:rPr lang="en-US" dirty="0"/>
              <a:t>CASA </a:t>
            </a:r>
            <a:r>
              <a:rPr lang="el-GR" dirty="0"/>
              <a:t>για προσδιορισμό </a:t>
            </a:r>
            <a:r>
              <a:rPr lang="el-GR" dirty="0" smtClean="0"/>
              <a:t>κινητικότητας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roduct_3_2_2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96975"/>
            <a:ext cx="65532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Ζωντανό </a:t>
            </a:r>
            <a:r>
              <a:rPr lang="en-US" dirty="0"/>
              <a:t>video </a:t>
            </a:r>
            <a:r>
              <a:rPr lang="el-GR" dirty="0"/>
              <a:t>μέτρησης κινητικότητας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73150"/>
            <a:ext cx="6751637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Ιστόγραμμα κατανομής μέτρησης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3373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10000"/>
              </a:spcBef>
            </a:pPr>
            <a:r>
              <a:rPr lang="el-GR" dirty="0"/>
              <a:t>Η μαθηματική εκτίμηση της κινητικότητας </a:t>
            </a:r>
            <a:br>
              <a:rPr lang="el-GR" dirty="0"/>
            </a:br>
            <a:r>
              <a:rPr lang="el-GR" dirty="0"/>
              <a:t>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00113" y="1484784"/>
            <a:ext cx="7514493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6000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VAP: Smoothed Path Velocity (microns/sec) 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VCL: Track Velocity (microns/sec) 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VSL: Straight Line Velocity (microns/sec) 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ALH: Amplitude of Lateral Head Displacement (microns) 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BCF: Beat Cross Frequency (hertz) 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LIN: Linearity (ratio of VSL/VCL) 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STR: Straightness (ratio of VSL/VAP) 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Elongation: head shape (ratio of minor to major axis of sperm head) 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000" dirty="0">
                <a:latin typeface="+mn-lt"/>
              </a:rPr>
              <a:t> Area: head size (square microns) </a:t>
            </a:r>
          </a:p>
          <a:p>
            <a:pPr eaLnBrk="0" hangingPunct="0">
              <a:defRPr/>
            </a:pPr>
            <a:endParaRPr lang="el-GR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ct val="5000"/>
              </a:spcBef>
            </a:pPr>
            <a:r>
              <a:rPr lang="el-GR" dirty="0"/>
              <a:t>Παράμετροι εκτίμησης της κινητικότητας </a:t>
            </a:r>
            <a:br>
              <a:rPr lang="el-GR" dirty="0"/>
            </a:br>
            <a:r>
              <a:rPr lang="el-GR" dirty="0"/>
              <a:t>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448945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795963" y="2420938"/>
            <a:ext cx="280828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0000"/>
              </a:spcBef>
            </a:pPr>
            <a:r>
              <a:rPr lang="el-GR" dirty="0"/>
              <a:t>Α. Ζωηρή προωθητική</a:t>
            </a:r>
          </a:p>
          <a:p>
            <a:pPr>
              <a:spcBef>
                <a:spcPct val="70000"/>
              </a:spcBef>
            </a:pPr>
            <a:r>
              <a:rPr lang="el-GR" dirty="0"/>
              <a:t>Β. Νωθρή προωθητική</a:t>
            </a:r>
          </a:p>
          <a:p>
            <a:pPr>
              <a:spcBef>
                <a:spcPct val="70000"/>
              </a:spcBef>
            </a:pPr>
            <a:r>
              <a:rPr lang="en-US" dirty="0"/>
              <a:t>C. </a:t>
            </a:r>
            <a:r>
              <a:rPr lang="el-GR" dirty="0"/>
              <a:t>Μη προωθητική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Σχηματική εκτίμηση της κινητικότητας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764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tegory Set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28396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Εκτίμηση μορφολογίας σε αναλυτή </a:t>
            </a:r>
            <a:r>
              <a:rPr lang="el-GR" dirty="0" smtClean="0"/>
              <a:t>σπέρματος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Ορθογώνιο"/>
          <p:cNvSpPr>
            <a:spLocks noChangeArrowheads="1"/>
          </p:cNvSpPr>
          <p:nvPr/>
        </p:nvSpPr>
        <p:spPr bwMode="auto">
          <a:xfrm>
            <a:off x="611560" y="5733256"/>
            <a:ext cx="8352928" cy="9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+mn-lt"/>
              </a:rPr>
              <a:t>Με διαφορετική φθορίζουσα χρωστική σημαίνονται τα ζωντανά και νεκρά σπερματοζωάρια.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4641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Διάκριση ζωντανών και νεκρών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permometer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Sperm Quality Analyzer SQA IIc-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7752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Μικροί αναλυτές μέτρησης κινητικότητας και αριθμού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Γενικοί κανόνες ελέγχου ποιότητας</a:t>
            </a:r>
            <a:r>
              <a:rPr lang="en-US" sz="3600" dirty="0"/>
              <a:t> </a:t>
            </a:r>
            <a:r>
              <a:rPr lang="en-US" sz="3600" b="0" dirty="0" smtClean="0"/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45000"/>
              </a:lnSpc>
              <a:spcBef>
                <a:spcPct val="40000"/>
              </a:spcBef>
              <a:buFont typeface="+mj-lt"/>
              <a:buAutoNum type="arabicPeriod" startAt="6"/>
            </a:pPr>
            <a:r>
              <a:rPr lang="el-GR" altLang="el-GR" dirty="0" smtClean="0"/>
              <a:t>Τηρούμε </a:t>
            </a:r>
            <a:r>
              <a:rPr lang="el-GR" altLang="el-GR" dirty="0"/>
              <a:t>ευλαβικά τους χρόνους προσδιορισμών σύμφωνα με τις οδηγίες (π.χ. </a:t>
            </a:r>
            <a:r>
              <a:rPr lang="en-US" altLang="el-GR" dirty="0"/>
              <a:t>pH, </a:t>
            </a:r>
            <a:r>
              <a:rPr lang="el-GR" altLang="el-GR" dirty="0"/>
              <a:t>κινητικότητα, ζωτικότητα).</a:t>
            </a:r>
            <a:endParaRPr lang="en-US" altLang="el-GR" dirty="0"/>
          </a:p>
          <a:p>
            <a:pPr marL="514350" indent="-514350">
              <a:lnSpc>
                <a:spcPct val="145000"/>
              </a:lnSpc>
              <a:spcBef>
                <a:spcPct val="40000"/>
              </a:spcBef>
              <a:buFont typeface="+mj-lt"/>
              <a:buAutoNum type="arabicPeriod" startAt="6"/>
            </a:pPr>
            <a:r>
              <a:rPr lang="el-GR" altLang="el-GR" dirty="0" smtClean="0"/>
              <a:t>Κάνουμε </a:t>
            </a:r>
            <a:r>
              <a:rPr lang="el-GR" altLang="el-GR" dirty="0"/>
              <a:t>όλους τους προσδιορισμούς εις διπλούν.</a:t>
            </a:r>
            <a:endParaRPr lang="en-US" altLang="el-GR" dirty="0"/>
          </a:p>
          <a:p>
            <a:pPr marL="514350" indent="-514350">
              <a:lnSpc>
                <a:spcPct val="145000"/>
              </a:lnSpc>
              <a:spcBef>
                <a:spcPct val="40000"/>
              </a:spcBef>
              <a:buFont typeface="+mj-lt"/>
              <a:buAutoNum type="arabicPeriod" startAt="6"/>
            </a:pPr>
            <a:r>
              <a:rPr lang="el-GR" altLang="el-GR" dirty="0" smtClean="0"/>
              <a:t>Μετράμε </a:t>
            </a:r>
            <a:r>
              <a:rPr lang="el-GR" altLang="el-GR" dirty="0"/>
              <a:t>πάντα 200 σπερματοζωάρια (εις διπλούν).</a:t>
            </a:r>
            <a:endParaRPr lang="en-US" altLang="el-GR" dirty="0"/>
          </a:p>
          <a:p>
            <a:pPr marL="514350" indent="-514350">
              <a:lnSpc>
                <a:spcPct val="145000"/>
              </a:lnSpc>
              <a:spcBef>
                <a:spcPct val="40000"/>
              </a:spcBef>
              <a:buFont typeface="+mj-lt"/>
              <a:buAutoNum type="arabicPeriod" startAt="6"/>
            </a:pPr>
            <a:r>
              <a:rPr lang="el-GR" altLang="el-GR" dirty="0" smtClean="0"/>
              <a:t>Τηρούμε </a:t>
            </a:r>
            <a:r>
              <a:rPr lang="el-GR" altLang="el-GR" dirty="0"/>
              <a:t>τους κανόνες εσωτερικού ελέγχου ποιότητας</a:t>
            </a:r>
            <a:endParaRPr lang="en-US" altLang="el-GR" dirty="0"/>
          </a:p>
          <a:p>
            <a:pPr marL="514350" indent="-514350">
              <a:lnSpc>
                <a:spcPct val="145000"/>
              </a:lnSpc>
              <a:spcBef>
                <a:spcPct val="40000"/>
              </a:spcBef>
              <a:buFont typeface="+mj-lt"/>
              <a:buAutoNum type="arabicPeriod" startAt="6"/>
            </a:pPr>
            <a:r>
              <a:rPr lang="el-GR" altLang="el-GR" dirty="0" smtClean="0"/>
              <a:t>Συμμετέχουμε </a:t>
            </a:r>
            <a:r>
              <a:rPr lang="el-GR" altLang="el-GR" dirty="0"/>
              <a:t>σε πρόγραμμα εξωτερικού ελέγχου ποιότητας.</a:t>
            </a:r>
          </a:p>
          <a:p>
            <a:pPr marL="514350" indent="-514350">
              <a:buFont typeface="+mj-lt"/>
              <a:buAutoNum type="arabicPeriod" startAt="6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2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l-GR" sz="2000" dirty="0" smtClean="0"/>
              <a:t>10:  Έλεγχος ποιότητας στη γενική εξέταση σπέρματος και αναλυτές </a:t>
            </a:r>
            <a:r>
              <a:rPr lang="en-US" sz="2000" dirty="0" smtClean="0"/>
              <a:t>CASA</a:t>
            </a:r>
            <a:r>
              <a:rPr lang="el-GR" sz="2000" dirty="0" smtClean="0"/>
              <a:t>». Έκδοση: 1.0. Αθήνα 201</a:t>
            </a:r>
            <a:r>
              <a:rPr lang="en-US" sz="2000" dirty="0" smtClean="0"/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Τo </a:t>
            </a:r>
            <a:r>
              <a:rPr lang="el-GR" dirty="0"/>
              <a:t>πρόβλημα της αποχής από την σεξουαλική </a:t>
            </a:r>
            <a:r>
              <a:rPr lang="el-GR" dirty="0" smtClean="0"/>
              <a:t>επαφή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l-GR" altLang="el-GR" sz="3100" dirty="0"/>
              <a:t>Ζητείται από τους εξεταζομένους αποχή 3 – 4 ημερών.</a:t>
            </a:r>
          </a:p>
          <a:p>
            <a:pPr marL="971550" lvl="1" indent="-5143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altLang="el-GR" sz="3100" dirty="0"/>
              <a:t>Η αποχή 3 – 4 ημερών παράγει συγκρίσιμα αποτελέσματα μεταξύ διαφορετικών λήψεων.</a:t>
            </a:r>
          </a:p>
          <a:p>
            <a:pPr marL="971550" lvl="1" indent="-5143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altLang="el-GR" sz="3100" dirty="0"/>
              <a:t>Αποχή μικρότερη των 2 ημερών προκαλεί σπέρμα εξαιρετικά αραιωμένο.</a:t>
            </a:r>
          </a:p>
          <a:p>
            <a:pPr marL="971550" lvl="1" indent="-5143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l-GR" altLang="el-GR" sz="3100" dirty="0"/>
              <a:t>Αποχή μεγαλύτερη των 9 ημερών προκαλεί σπέρμα με</a:t>
            </a:r>
            <a:r>
              <a:rPr lang="en-US" altLang="el-GR" sz="3100" dirty="0"/>
              <a:t>:</a:t>
            </a:r>
          </a:p>
          <a:p>
            <a:pPr marL="1371600" lvl="2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sz="2800" dirty="0"/>
              <a:t>Μεγαλύτερο αριθμό σπερματοζωαρίων από το πραγματικό.</a:t>
            </a:r>
          </a:p>
          <a:p>
            <a:pPr marL="1371600" lvl="2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sz="2800" dirty="0"/>
              <a:t>Μεγαλύτερο αριθμό νεκρών σπερματοζωαρίων από το πραγματικό.</a:t>
            </a:r>
          </a:p>
          <a:p>
            <a:pPr marL="1371600" lvl="2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sz="2800" dirty="0"/>
              <a:t>Πολύ μεγάλο αριθμό συσσωρεύσεων.</a:t>
            </a:r>
          </a:p>
          <a:p>
            <a:pPr marL="1371600" lvl="2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sz="2800" dirty="0"/>
              <a:t>Μεγάλο αριθμό παθολογικών μορφών σπερματοζωαρίων (ιδιαίτερα με περιελιγμένη ουρά).</a:t>
            </a:r>
          </a:p>
          <a:p>
            <a:pPr marL="1371600" lvl="2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sz="2800" dirty="0"/>
              <a:t>Θολό δείγμα.</a:t>
            </a:r>
          </a:p>
          <a:p>
            <a:pPr marL="1371600" lvl="2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sz="2800" dirty="0"/>
              <a:t>Κίτρινο χρώμα δείγματος.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39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Πότε πρέπει να γίνεται η βασική ανάλυση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Η βασική ανάλυση σπέρματος πρέπει να γίνεται στον άνδρα που δεν κατάφερε να τεκνοποιήσει μετά από ένα χρόνο συχνών ελεύθερων επαφών</a:t>
            </a:r>
            <a:r>
              <a:rPr lang="el-GR" altLang="el-GR" sz="2400" dirty="0" smtClean="0"/>
              <a:t>.</a:t>
            </a:r>
          </a:p>
          <a:p>
            <a:r>
              <a:rPr lang="el-GR" altLang="el-GR" sz="2400" dirty="0"/>
              <a:t>Γίνονται πάντα δύο σπερμοδιαγράμματα σε απόσταση τριών μηνών.</a:t>
            </a:r>
          </a:p>
          <a:p>
            <a:r>
              <a:rPr lang="el-GR" altLang="el-GR" sz="2400" dirty="0"/>
              <a:t>Μετά από κάθε σχετική θεραπευτική επέμβαση (χειρουργική επέμβαση, φαρμακευτική θεραπεία θα πρέπει να γίνεται σπερμοδιάγραμμα μετά από την παρέλευση τουλάχιστον τριών μηνών από την έναρξη της θεραπείας.</a:t>
            </a:r>
          </a:p>
          <a:p>
            <a:r>
              <a:rPr lang="el-GR" altLang="el-GR" sz="2400" dirty="0"/>
              <a:t>Η επανάληψη του σπερμοδιαγράμματος καλό είναι να γίνεται σε διαφορετική εποχή του έτους (χειμώνα – καλοκαίρι).</a:t>
            </a:r>
          </a:p>
          <a:p>
            <a:endParaRPr lang="el-GR" alt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587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Έλεγχος ποιότητας στη μέτρηση της </a:t>
            </a:r>
            <a:r>
              <a:rPr lang="el-GR" dirty="0" smtClean="0"/>
              <a:t>κινητικότητας</a:t>
            </a:r>
            <a:endParaRPr lang="el-G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κανόνες για τον προσδιορισμό της </a:t>
            </a:r>
            <a:r>
              <a:rPr lang="el-GR" dirty="0" smtClean="0"/>
              <a:t>κινητικότητας</a:t>
            </a:r>
            <a:r>
              <a:rPr lang="en-US" dirty="0" smtClean="0"/>
              <a:t> </a:t>
            </a:r>
            <a:r>
              <a:rPr lang="en-US" b="0" dirty="0" smtClean="0"/>
              <a:t>1/2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200" dirty="0"/>
              <a:t>Η μέτρηση γίνεται </a:t>
            </a:r>
            <a:r>
              <a:rPr lang="el-GR" altLang="el-GR" sz="2200" b="1" dirty="0">
                <a:solidFill>
                  <a:srgbClr val="820000"/>
                </a:solidFill>
              </a:rPr>
              <a:t>πριν ολοκληρωθεί η πρώτη ώρα </a:t>
            </a:r>
            <a:r>
              <a:rPr lang="el-GR" altLang="el-GR" sz="2200" dirty="0"/>
              <a:t>από την λήψη του δείγματος.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200" dirty="0"/>
              <a:t>Αφήνουμε το δείγμα να αναδευτεί στους 37</a:t>
            </a:r>
            <a:r>
              <a:rPr lang="el-GR" altLang="el-GR" sz="2200" baseline="30000" dirty="0"/>
              <a:t>ο</a:t>
            </a:r>
            <a:r>
              <a:rPr lang="el-GR" altLang="el-GR" sz="2200" dirty="0"/>
              <a:t> </a:t>
            </a:r>
            <a:r>
              <a:rPr lang="en-US" altLang="el-GR" sz="2200" dirty="0"/>
              <a:t>C </a:t>
            </a:r>
            <a:r>
              <a:rPr lang="el-GR" altLang="el-GR" sz="2200" dirty="0"/>
              <a:t>για τουλάχιστον </a:t>
            </a:r>
            <a:r>
              <a:rPr lang="el-GR" altLang="el-GR" sz="2200" b="1" dirty="0">
                <a:solidFill>
                  <a:srgbClr val="820000"/>
                </a:solidFill>
              </a:rPr>
              <a:t>20 λεπτά</a:t>
            </a:r>
            <a:r>
              <a:rPr lang="el-GR" altLang="el-GR" sz="2200" dirty="0"/>
              <a:t>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200" dirty="0"/>
              <a:t>Χρησιμοποιούμε πάντα </a:t>
            </a:r>
            <a:r>
              <a:rPr lang="el-GR" altLang="el-GR" sz="2200" b="1" dirty="0">
                <a:solidFill>
                  <a:srgbClr val="820000"/>
                </a:solidFill>
              </a:rPr>
              <a:t>προθερμαινόμενες αντικειμενοφόρες πλάκες και καλυπτρίδες</a:t>
            </a:r>
            <a:r>
              <a:rPr lang="el-GR" altLang="el-GR" sz="2200" dirty="0"/>
              <a:t>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200" dirty="0"/>
              <a:t>Τοποθετούμε πάνω στην καλυπτρίδα μόνο 10 μ</a:t>
            </a:r>
            <a:r>
              <a:rPr lang="en-US" altLang="el-GR" sz="2200" dirty="0"/>
              <a:t>l </a:t>
            </a:r>
            <a:r>
              <a:rPr lang="el-GR" altLang="el-GR" sz="2200" dirty="0"/>
              <a:t>δείγματος και σκεπάζουμε το δείγμα προσεκτικά με καλυπτρίδα 22 </a:t>
            </a:r>
            <a:r>
              <a:rPr lang="en-US" altLang="el-GR" sz="2200" dirty="0"/>
              <a:t>x 22 </a:t>
            </a:r>
            <a:r>
              <a:rPr lang="el-GR" altLang="el-GR" sz="2200" dirty="0"/>
              <a:t>μμ.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200" dirty="0"/>
              <a:t> Αν μετά 60 δευτερόλεπτα δεν σταματήσει η κίνηση του δείγματος μέσα στο οπτικό πεδίο </a:t>
            </a:r>
            <a:r>
              <a:rPr lang="el-GR" altLang="el-GR" sz="2200" b="1" dirty="0">
                <a:solidFill>
                  <a:srgbClr val="820000"/>
                </a:solidFill>
              </a:rPr>
              <a:t>τοποθετούμε νέα σταγόνα σε νέα αντικειμενοφόρα πλάκα</a:t>
            </a:r>
            <a:r>
              <a:rPr lang="el-GR" altLang="el-GR" sz="2200" dirty="0"/>
              <a:t>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l-GR" altLang="el-GR" sz="2200" dirty="0"/>
              <a:t>Προσδιορίζουμε την κίνηση των σπερματοζωαρίων στο </a:t>
            </a:r>
            <a:r>
              <a:rPr lang="el-GR" altLang="el-GR" sz="2200" b="1" dirty="0">
                <a:solidFill>
                  <a:srgbClr val="820000"/>
                </a:solidFill>
              </a:rPr>
              <a:t>κέντρο της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καλυπτρίδας </a:t>
            </a:r>
            <a:r>
              <a:rPr lang="el-GR" altLang="el-GR" sz="2200" dirty="0" smtClean="0"/>
              <a:t>(στα </a:t>
            </a:r>
            <a:r>
              <a:rPr lang="el-GR" altLang="el-GR" sz="2200" dirty="0"/>
              <a:t>άκρα το δείγμα αφυδατώνεται και η κίνηση και ο αριθμός των σπερματοζωαρίων μειώνεται</a:t>
            </a:r>
            <a:r>
              <a:rPr lang="el-GR" altLang="el-GR" sz="2200" dirty="0" smtClean="0"/>
              <a:t>).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104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κανόνες για τον προσδιορισμό της </a:t>
            </a:r>
            <a:r>
              <a:rPr lang="el-GR" dirty="0" smtClean="0"/>
              <a:t>κινητικότητας</a:t>
            </a:r>
            <a:r>
              <a:rPr lang="en-US" dirty="0" smtClean="0"/>
              <a:t> </a:t>
            </a:r>
            <a:r>
              <a:rPr lang="en-US" b="0" dirty="0" smtClean="0"/>
              <a:t>2/2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 smtClean="0"/>
              <a:t>Προσδιορίζουμε </a:t>
            </a:r>
            <a:r>
              <a:rPr lang="el-GR" altLang="el-GR" dirty="0"/>
              <a:t>την </a:t>
            </a:r>
            <a:r>
              <a:rPr lang="el-GR" altLang="el-GR" b="1" dirty="0">
                <a:solidFill>
                  <a:srgbClr val="820000"/>
                </a:solidFill>
              </a:rPr>
              <a:t>κινητικότητα σε 200 σπερματοζωάρια</a:t>
            </a:r>
            <a:r>
              <a:rPr lang="el-GR" altLang="el-GR" dirty="0"/>
              <a:t>.</a:t>
            </a:r>
          </a:p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b="1" dirty="0" smtClean="0">
                <a:solidFill>
                  <a:srgbClr val="820000"/>
                </a:solidFill>
              </a:rPr>
              <a:t>Επαναλαμβάνουμε </a:t>
            </a:r>
            <a:r>
              <a:rPr lang="el-GR" altLang="el-GR" b="1" dirty="0">
                <a:solidFill>
                  <a:srgbClr val="820000"/>
                </a:solidFill>
              </a:rPr>
              <a:t>την μέτρηση για άλλα 200 σπερματοζωάρια </a:t>
            </a:r>
            <a:r>
              <a:rPr lang="el-GR" altLang="el-GR" dirty="0"/>
              <a:t>σε νέα αντικειμενοφόρο πλάκα.</a:t>
            </a:r>
          </a:p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 smtClean="0"/>
              <a:t>Υπολογίζουμε </a:t>
            </a:r>
            <a:r>
              <a:rPr lang="el-GR" altLang="el-GR" dirty="0"/>
              <a:t>την κίνηση με το </a:t>
            </a:r>
            <a:r>
              <a:rPr lang="el-GR" altLang="el-GR" b="1" dirty="0">
                <a:solidFill>
                  <a:srgbClr val="820000"/>
                </a:solidFill>
              </a:rPr>
              <a:t>μεγαλύτερο ποσοστό </a:t>
            </a:r>
            <a:r>
              <a:rPr lang="el-GR" altLang="el-GR" dirty="0"/>
              <a:t>στις δύο σταγόνες.</a:t>
            </a:r>
          </a:p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 smtClean="0"/>
              <a:t>Υπολογίζουμε </a:t>
            </a:r>
            <a:r>
              <a:rPr lang="el-GR" altLang="el-GR" dirty="0"/>
              <a:t>την διαφορά των δύο ποσοστών.</a:t>
            </a:r>
          </a:p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 smtClean="0"/>
              <a:t>Προσδιορίζουμε </a:t>
            </a:r>
            <a:r>
              <a:rPr lang="el-GR" altLang="el-GR" dirty="0"/>
              <a:t>αν η διαφορά των δύο δειγμάτων είναι μεγαλύτερο από </a:t>
            </a:r>
            <a:r>
              <a:rPr lang="en-US" altLang="el-GR" dirty="0"/>
              <a:t> </a:t>
            </a:r>
            <a:r>
              <a:rPr lang="el-GR" altLang="el-GR" dirty="0"/>
              <a:t>το προβλεπόμενο σύμφωνα με τον «πίνακα ελέγχου κινητικότητας».</a:t>
            </a:r>
          </a:p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l-GR" altLang="el-GR" dirty="0" smtClean="0"/>
              <a:t>Αν </a:t>
            </a:r>
            <a:r>
              <a:rPr lang="el-GR" altLang="el-GR" dirty="0"/>
              <a:t>η διαφορά είναι μεγαλύτερη από το προβλεπόμενο τότε θα πρέπει να επαναλάβουμε την μέτρηση </a:t>
            </a:r>
            <a:r>
              <a:rPr lang="el-GR" altLang="el-GR" b="1" dirty="0">
                <a:solidFill>
                  <a:srgbClr val="820000"/>
                </a:solidFill>
              </a:rPr>
              <a:t>μετρώντας 200 σπερματοζωάρια</a:t>
            </a:r>
            <a:r>
              <a:rPr lang="el-GR" altLang="el-GR" dirty="0"/>
              <a:t> σε δύο νέες πλάκες.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0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42236524612c2fe4c788b135fc72e1ed2e09d34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2727</Words>
  <Application>Microsoft Office PowerPoint</Application>
  <PresentationFormat>Προβολή στην οθόνη (4:3)</PresentationFormat>
  <Paragraphs>632</Paragraphs>
  <Slides>45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45</vt:i4>
      </vt:variant>
    </vt:vector>
  </HeadingPairs>
  <TitlesOfParts>
    <vt:vector size="47" baseType="lpstr">
      <vt:lpstr>OC_template_updated</vt:lpstr>
      <vt:lpstr>1_OC_template_updated</vt:lpstr>
      <vt:lpstr>Ανάλυση Βιολογικών Υγρών &amp; Εκκριμάτων (Ε)</vt:lpstr>
      <vt:lpstr>O έλεγχος ποιότητας στους αναλυτές σπέρματος</vt:lpstr>
      <vt:lpstr>Γενικοί κανόνες ελέγχου ποιότητας 1/2</vt:lpstr>
      <vt:lpstr>Γενικοί κανόνες ελέγχου ποιότητας 2/2</vt:lpstr>
      <vt:lpstr>Τo πρόβλημα της αποχής από την σεξουαλική επαφή</vt:lpstr>
      <vt:lpstr>Πότε πρέπει να γίνεται η βασική ανάλυση σπέρματος</vt:lpstr>
      <vt:lpstr>Έλεγχος ποιότητας στη μέτρηση της κινητικότητας</vt:lpstr>
      <vt:lpstr>Βασικοί κανόνες για τον προσδιορισμό της κινητικότητας 1/2</vt:lpstr>
      <vt:lpstr>Βασικοί κανόνες για τον προσδιορισμό της κινητικότητας 2/2</vt:lpstr>
      <vt:lpstr>Παρουσίαση του PowerPoint</vt:lpstr>
      <vt:lpstr>Παράδειγμα ελέγχου ποιότητας  στο προσδιορισμό της κινητικότητας</vt:lpstr>
      <vt:lpstr>Έλεγχος ποιότητας στο προσδιορισμό  της συγκέντρωσης των σπερματοζωαρίων</vt:lpstr>
      <vt:lpstr>Βασικοί κανόνες ποιότητας για τον προσδιορισμό της συγκέντρωσης των σπερματοζωαρίων</vt:lpstr>
      <vt:lpstr>Παρουσίαση του PowerPoint</vt:lpstr>
      <vt:lpstr>Παρουσίαση του PowerPoint</vt:lpstr>
      <vt:lpstr>Παρουσίαση του PowerPoint</vt:lpstr>
      <vt:lpstr>Παράδειγμα ελέγχου ποιότητας  στο προσδιορισμό της συγκέντρωσης</vt:lpstr>
      <vt:lpstr>Έλεγχος ποιότητας στο προσδιορισμό  της μορφολογίας των σπερματοζωαρίων</vt:lpstr>
      <vt:lpstr>Έλεγχος ποιότητας στο προσδιορισμό της μορφολογίας</vt:lpstr>
      <vt:lpstr>Εξωτερικός έλεγχος ποιότητας  στην βασική ανάλυση σπέρματος</vt:lpstr>
      <vt:lpstr>Τα προγράμματα εξωτερικού ελέγχου ποιότητας για την βασική εξέταση σπέρματος</vt:lpstr>
      <vt:lpstr>Τρόπος διενέργειας των προγραμμάτων  εξωτερικού ελέγχου ποιότητας</vt:lpstr>
      <vt:lpstr>Αποτελέσματα ζωτικότητας και συγκέντρωσης εξωτερικού ελέγχου ποιότητας</vt:lpstr>
      <vt:lpstr>Aποτελέσματα μορφολογίας εξωτερικού ελέγχου ποιότητας</vt:lpstr>
      <vt:lpstr>Aποτελέσματα κινητικότητας εξωτερικού ελέγχου ποιότητας</vt:lpstr>
      <vt:lpstr>Οι αναλυτές σπέρματος  CASA</vt:lpstr>
      <vt:lpstr>Παρουσίαση του PowerPoint</vt:lpstr>
      <vt:lpstr>Παρουσίαση του PowerPoint</vt:lpstr>
      <vt:lpstr>Ο τρόπος τοποθέτησης του δείγματος στην πλάκα Makler</vt:lpstr>
      <vt:lpstr>Σύστημα CASA για προσδιορισμό κινητικότητας</vt:lpstr>
      <vt:lpstr>Ζωντανό video μέτρησης κινητικότητας σπερματοζωαρίων</vt:lpstr>
      <vt:lpstr>Ιστόγραμμα κατανομής μέτρησης σπερματοζωαρίων</vt:lpstr>
      <vt:lpstr>Η μαθηματική εκτίμηση της κινητικότητας  των σπερματοζωαρίων</vt:lpstr>
      <vt:lpstr>Παράμετροι εκτίμησης της κινητικότητας  των σπερματοζωαρίων</vt:lpstr>
      <vt:lpstr>Σχηματική εκτίμηση της κινητικότητας των σπερματοζωαρίων</vt:lpstr>
      <vt:lpstr>Εκτίμηση μορφολογίας σε αναλυτή σπέρματος</vt:lpstr>
      <vt:lpstr>Διάκριση ζωντανών και νεκρών σπερματοζωαρίων</vt:lpstr>
      <vt:lpstr>Μικροί αναλυτές μέτρησης κινητικότητας και αριθμού σπερματοζωαρίων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88</cp:revision>
  <dcterms:created xsi:type="dcterms:W3CDTF">2013-03-04T13:35:19Z</dcterms:created>
  <dcterms:modified xsi:type="dcterms:W3CDTF">2015-03-26T10:00:11Z</dcterms:modified>
</cp:coreProperties>
</file>