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6"/>
  </p:notesMasterIdLst>
  <p:handoutMasterIdLst>
    <p:handoutMasterId r:id="rId37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57" r:id="rId30"/>
    <p:sldId id="262" r:id="rId31"/>
    <p:sldId id="264" r:id="rId32"/>
    <p:sldId id="265" r:id="rId33"/>
    <p:sldId id="266" r:id="rId34"/>
    <p:sldId id="261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945-2847-4049-9CBE-6020C4F2F2D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0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>
              <a:lnSpc>
                <a:spcPct val="112000"/>
              </a:lnSpc>
              <a:spcBef>
                <a:spcPts val="1200"/>
              </a:spcBef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000"/>
            </a:lvl3pPr>
            <a:lvl4pPr>
              <a:lnSpc>
                <a:spcPct val="112000"/>
              </a:lnSpc>
              <a:spcBef>
                <a:spcPts val="1200"/>
              </a:spcBef>
              <a:defRPr/>
            </a:lvl4pPr>
            <a:lvl5pPr>
              <a:lnSpc>
                <a:spcPct val="112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186E-D60B-4CDD-9FD8-A6DE36940F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2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D0-66B7-4D3E-BEFA-3A5749DB5A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38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588E-C273-4551-A61E-70770FDC1B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11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BAF-4289-4E97-B8FE-D38388B285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68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256-C28D-4585-A84E-B5EA5447E67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76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37D-F420-40C5-A708-E2DBA986A6C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54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A404-5686-4959-B81B-38DF6B9F889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53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A3F-F673-4AC3-A4F7-E7489CBDB5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6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7C7-DD63-4868-AE31-298FDA5F29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5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0A24D2A-0851-435F-A906-0013047BCC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9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Χημεία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 lvl="0"/>
            <a:r>
              <a:rPr lang="el-GR" sz="2600" b="1" dirty="0">
                <a:solidFill>
                  <a:prstClr val="black"/>
                </a:solidFill>
              </a:rPr>
              <a:t>Ενότητα </a:t>
            </a:r>
            <a:r>
              <a:rPr lang="el-GR" sz="2600" b="1" dirty="0" smtClean="0">
                <a:solidFill>
                  <a:prstClr val="black"/>
                </a:solidFill>
              </a:rPr>
              <a:t>14</a:t>
            </a:r>
            <a:r>
              <a:rPr lang="el-GR" sz="2600" dirty="0" smtClean="0">
                <a:solidFill>
                  <a:prstClr val="black"/>
                </a:solidFill>
              </a:rPr>
              <a:t>: </a:t>
            </a:r>
            <a:r>
              <a:rPr lang="el-GR" altLang="el-GR" sz="2600" dirty="0"/>
              <a:t>Στοιχεία </a:t>
            </a:r>
            <a:r>
              <a:rPr lang="el-GR" altLang="el-GR" sz="2600" dirty="0" err="1"/>
              <a:t>Ηλεκτροχημείας(Ι</a:t>
            </a:r>
            <a:r>
              <a:rPr lang="el-GR" altLang="el-GR" sz="2600" dirty="0"/>
              <a:t>): Γαλβανικά στοιχεία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Δρ. </a:t>
            </a:r>
            <a:r>
              <a:rPr lang="el-GR" altLang="el-GR" sz="22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2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Α. Μέτρηση δυναμικού</a:t>
            </a:r>
            <a:r>
              <a:rPr lang="el-GR" dirty="0" smtClean="0"/>
              <a:t> </a:t>
            </a:r>
            <a:r>
              <a:rPr lang="el-GR" b="1" dirty="0" smtClean="0"/>
              <a:t>ηλεκτροχημικού στοιχείου </a:t>
            </a:r>
            <a:r>
              <a:rPr lang="el-GR" sz="3300" b="0" dirty="0" smtClean="0"/>
              <a:t>(1 από 2)</a:t>
            </a:r>
            <a:endParaRPr lang="el-GR" sz="33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>
            <a:normAutofit/>
          </a:bodyPr>
          <a:lstStyle/>
          <a:p>
            <a:r>
              <a:rPr lang="el-GR" dirty="0" smtClean="0"/>
              <a:t>Το συνολικό </a:t>
            </a:r>
            <a:r>
              <a:rPr lang="el-GR" b="1" dirty="0" smtClean="0"/>
              <a:t>δυναμικό</a:t>
            </a:r>
            <a:r>
              <a:rPr lang="el-GR" dirty="0" smtClean="0"/>
              <a:t> του ηλεκτροχημικού στοιχείου προκύπτει από το αλγεβρικό άθροισμα των δυναμικών των δύο </a:t>
            </a:r>
            <a:r>
              <a:rPr lang="el-GR" dirty="0" err="1" smtClean="0"/>
              <a:t>ημιστοιχείων</a:t>
            </a:r>
            <a:r>
              <a:rPr lang="el-GR" dirty="0" smtClean="0"/>
              <a:t> (συχνά αναφέρεται και σαν </a:t>
            </a:r>
            <a:r>
              <a:rPr lang="el-GR" b="1" dirty="0" smtClean="0"/>
              <a:t>ΗΕΔ</a:t>
            </a:r>
            <a:r>
              <a:rPr lang="el-GR" dirty="0" smtClean="0"/>
              <a:t> δηλαδή ηλεκτρεγερτική δύναμη του στοιχείου) και μπορεί να μετρηθεί με ένα ψηφιακό βολτόμετρο.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Α. Μέτρηση δυναμικού</a:t>
            </a:r>
            <a:r>
              <a:rPr lang="el-GR" dirty="0" smtClean="0"/>
              <a:t> </a:t>
            </a:r>
            <a:r>
              <a:rPr lang="el-GR" b="1" dirty="0" smtClean="0"/>
              <a:t>ηλεκτροχημικού στοιχείου </a:t>
            </a:r>
            <a:r>
              <a:rPr lang="el-GR" sz="3300" b="0" dirty="0" smtClean="0"/>
              <a:t>(</a:t>
            </a:r>
            <a:r>
              <a:rPr lang="el-GR" sz="3300" b="0" dirty="0"/>
              <a:t>2</a:t>
            </a:r>
            <a:r>
              <a:rPr lang="el-GR" sz="3300" b="0" dirty="0" smtClean="0"/>
              <a:t> από 2)</a:t>
            </a:r>
            <a:endParaRPr lang="el-GR" sz="33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- Θέση περιεχομένου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1015"/>
                <a:ext cx="8229600" cy="5040313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Εάν θεωρήσουμε τη θερμοκρασία λειτουργίας του γαλβανικού στοιχείου σταθερή και ίση με 25 </a:t>
                </a:r>
                <a:r>
                  <a:rPr lang="en-US" dirty="0" smtClean="0">
                    <a:sym typeface="Symbol"/>
                  </a:rPr>
                  <a:t></a:t>
                </a:r>
                <a:r>
                  <a:rPr lang="en-US" dirty="0" smtClean="0"/>
                  <a:t>C</a:t>
                </a:r>
                <a:r>
                  <a:rPr lang="el-GR" dirty="0" smtClean="0"/>
                  <a:t>, τις </a:t>
                </a:r>
                <a:r>
                  <a:rPr lang="el-GR" dirty="0" err="1" smtClean="0"/>
                  <a:t>ενεργότητες</a:t>
                </a:r>
                <a:r>
                  <a:rPr lang="el-GR" dirty="0" smtClean="0"/>
                  <a:t> των ιόντων ανόδου και καθόδου ίσες με τις συγκεντρώσεις τους  </a:t>
                </a:r>
                <a:r>
                  <a:rPr lang="en-US" dirty="0" smtClean="0"/>
                  <a:t>C</a:t>
                </a:r>
                <a:r>
                  <a:rPr lang="el-GR" baseline="-25000" dirty="0" smtClean="0"/>
                  <a:t>-</a:t>
                </a:r>
                <a:r>
                  <a:rPr lang="el-GR" dirty="0" smtClean="0"/>
                  <a:t> και </a:t>
                </a:r>
                <a:r>
                  <a:rPr lang="en-US" dirty="0" smtClean="0"/>
                  <a:t>C</a:t>
                </a:r>
                <a:r>
                  <a:rPr lang="el-GR" baseline="-25000" dirty="0" smtClean="0"/>
                  <a:t>+</a:t>
                </a:r>
                <a:r>
                  <a:rPr lang="el-GR" dirty="0" smtClean="0"/>
                  <a:t> αντίστοιχα, οι παραπάνω σχέσεις δίνουν την παρακάτω πολύ χρήσιμη και απλουστευμένη μορφή της εξίσωσης του </a:t>
                </a:r>
                <a:r>
                  <a:rPr lang="en-US" dirty="0" smtClean="0"/>
                  <a:t>Nernst</a:t>
                </a:r>
                <a:r>
                  <a:rPr lang="el-GR" dirty="0" smtClean="0"/>
                  <a:t>, που είναι: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/>
                        </a:rPr>
                        <m:t>𝚬</m:t>
                      </m:r>
                      <m:r>
                        <a:rPr lang="el-GR" b="1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latin typeface="Cambria Math"/>
                            </a:rPr>
                            <m:t>𝚬</m:t>
                          </m:r>
                        </m:e>
                        <m:sub>
                          <m:sSub>
                            <m:sSubPr>
                              <m:ctrlPr>
                                <a:rPr lang="el-G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l-GR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b="1" i="1" smtClean="0">
                                      <a:latin typeface="Cambria Math"/>
                                    </a:rPr>
                                    <m:t>−</m:t>
                                  </m:r>
                                </m:e>
                              </m:d>
                            </m:sub>
                          </m:sSub>
                        </m:sub>
                      </m:sSub>
                      <m:r>
                        <a:rPr lang="el-GR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latin typeface="Cambria Math"/>
                            </a:rPr>
                            <m:t>𝚬</m:t>
                          </m:r>
                        </m:e>
                        <m:sub>
                          <m:sSub>
                            <m:sSubPr>
                              <m:ctrlPr>
                                <a:rPr lang="el-G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l-GR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b="1" i="1" smtClean="0">
                                      <a:latin typeface="Cambria Math"/>
                                    </a:rPr>
                                    <m:t>+</m:t>
                                  </m:r>
                                </m:e>
                              </m:d>
                            </m:sub>
                          </m:sSub>
                        </m:sub>
                      </m:sSub>
                      <m:r>
                        <a:rPr lang="el-GR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,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𝟎𝟓𝟗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den>
                      </m:f>
                      <m:func>
                        <m:func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l-GR" b="1" dirty="0" smtClean="0"/>
              </a:p>
              <a:p>
                <a:pPr marL="355600" indent="0">
                  <a:buNone/>
                </a:pPr>
                <a:r>
                  <a:rPr lang="el-GR" dirty="0" smtClean="0"/>
                  <a:t>όπου στον παράγοντα 0.059 ενσωματώνονται η σταθερά </a:t>
                </a:r>
                <a:r>
                  <a:rPr lang="en-US" dirty="0" smtClean="0"/>
                  <a:t>R</a:t>
                </a:r>
                <a:r>
                  <a:rPr lang="el-GR" dirty="0" smtClean="0"/>
                  <a:t>, η θερμοκρασία </a:t>
                </a:r>
                <a:r>
                  <a:rPr lang="en-US" dirty="0" smtClean="0"/>
                  <a:t>T</a:t>
                </a:r>
                <a:r>
                  <a:rPr lang="el-GR" dirty="0" smtClean="0"/>
                  <a:t>=298 </a:t>
                </a:r>
                <a:r>
                  <a:rPr lang="en-US" dirty="0" smtClean="0">
                    <a:sym typeface="Symbol"/>
                  </a:rPr>
                  <a:t></a:t>
                </a:r>
                <a:r>
                  <a:rPr lang="en-US" dirty="0" smtClean="0"/>
                  <a:t>K</a:t>
                </a:r>
                <a:r>
                  <a:rPr lang="el-GR" dirty="0" smtClean="0"/>
                  <a:t> και ο συντελεστής μετατροπής των φυσικών λογαρίθμων σε δεκαδικούς.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2 - Θέση περιεχομένου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1015"/>
                <a:ext cx="8229600" cy="5040313"/>
              </a:xfrm>
              <a:blipFill rotWithShape="1">
                <a:blip r:embed="rId2"/>
                <a:stretch>
                  <a:fillRect l="-963" t="-605" r="-12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Σκοπός της άσκησης</a:t>
            </a:r>
            <a:r>
              <a:rPr lang="el-GR" dirty="0" smtClean="0"/>
              <a:t> είναι να κατασκευαστεί και να μετρηθεί η διαφορά δυναμικού διαφόρων γαλβανικών στοιχείων, όπως περιγράφονται παρακάτω.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Απαιτούμενα όργανα και υλικά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Γυάλινα ποτήρια.</a:t>
            </a:r>
          </a:p>
          <a:p>
            <a:pPr lvl="0"/>
            <a:r>
              <a:rPr lang="el-GR" dirty="0" smtClean="0"/>
              <a:t>Ηλεκτρολυτικοί &amp; ηλεκτρικοί σύνδεσμοι.</a:t>
            </a:r>
          </a:p>
          <a:p>
            <a:pPr lvl="0"/>
            <a:r>
              <a:rPr lang="el-GR" dirty="0" smtClean="0"/>
              <a:t>Ψηφιακό βολτόμετρο.</a:t>
            </a:r>
          </a:p>
          <a:p>
            <a:pPr lvl="0"/>
            <a:r>
              <a:rPr lang="el-GR" dirty="0" smtClean="0"/>
              <a:t>Ελάσματα </a:t>
            </a:r>
            <a:r>
              <a:rPr lang="el-GR" dirty="0" err="1" smtClean="0"/>
              <a:t>Cu</a:t>
            </a:r>
            <a:r>
              <a:rPr lang="el-GR" dirty="0" smtClean="0"/>
              <a:t> και </a:t>
            </a:r>
            <a:r>
              <a:rPr lang="el-GR" dirty="0" err="1" smtClean="0"/>
              <a:t>Zn</a:t>
            </a:r>
            <a:r>
              <a:rPr lang="el-GR" dirty="0"/>
              <a:t>.</a:t>
            </a:r>
            <a:endParaRPr lang="el-GR" dirty="0" smtClean="0"/>
          </a:p>
          <a:p>
            <a:pPr lvl="0"/>
            <a:r>
              <a:rPr lang="el-GR" dirty="0" smtClean="0"/>
              <a:t>Διαλύματα </a:t>
            </a:r>
            <a:r>
              <a:rPr lang="en-US" dirty="0" err="1" smtClean="0"/>
              <a:t>CuSO</a:t>
            </a:r>
            <a:r>
              <a:rPr lang="el-GR" baseline="-25000" dirty="0" smtClean="0"/>
              <a:t>4 </a:t>
            </a:r>
            <a:r>
              <a:rPr lang="el-GR" dirty="0" smtClean="0"/>
              <a:t>και </a:t>
            </a:r>
            <a:r>
              <a:rPr lang="en-US" dirty="0" err="1" smtClean="0"/>
              <a:t>ZnSO</a:t>
            </a:r>
            <a:r>
              <a:rPr lang="el-GR" baseline="-25000" dirty="0" smtClean="0"/>
              <a:t>4</a:t>
            </a:r>
            <a:r>
              <a:rPr lang="el-GR" dirty="0" smtClean="0"/>
              <a:t> συγκεντρώσεων 1 Μ, 0,1 Μ, 0,01 Μ και 0,001 Μ.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Πειραματική διαδικασία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200" dirty="0" smtClean="0"/>
              <a:t>Κατασκευάζονται γαλβανικά στοιχεία με συνδυασμό των παρακάτω </a:t>
            </a:r>
            <a:r>
              <a:rPr lang="el-GR" sz="2200" dirty="0" err="1" smtClean="0"/>
              <a:t>ημιστοιχείων</a:t>
            </a:r>
            <a:r>
              <a:rPr lang="el-GR" sz="2200" dirty="0" smtClean="0"/>
              <a:t>:</a:t>
            </a:r>
          </a:p>
          <a:p>
            <a:pPr marL="538163">
              <a:buFont typeface="Courier New" panose="02070309020205020404" pitchFamily="49" charset="0"/>
              <a:buChar char="o"/>
            </a:pPr>
            <a:r>
              <a:rPr lang="el-GR" sz="2200" dirty="0" err="1" smtClean="0"/>
              <a:t>ημιστοιχείο</a:t>
            </a:r>
            <a:r>
              <a:rPr lang="el-GR" sz="2200" dirty="0" smtClean="0"/>
              <a:t> </a:t>
            </a:r>
            <a:r>
              <a:rPr lang="en-US" sz="2200" dirty="0" smtClean="0"/>
              <a:t>Cu</a:t>
            </a:r>
            <a:r>
              <a:rPr lang="el-GR" sz="2200" dirty="0" smtClean="0"/>
              <a:t>/</a:t>
            </a:r>
            <a:r>
              <a:rPr lang="en-US" sz="2200" dirty="0" err="1" smtClean="0"/>
              <a:t>CuSO</a:t>
            </a:r>
            <a:r>
              <a:rPr lang="el-GR" sz="2200" baseline="-25000" dirty="0" smtClean="0"/>
              <a:t>4</a:t>
            </a:r>
            <a:r>
              <a:rPr lang="el-GR" sz="2200" dirty="0" smtClean="0"/>
              <a:t> (0.001 </a:t>
            </a:r>
            <a:r>
              <a:rPr lang="en-US" sz="2200" dirty="0" smtClean="0"/>
              <a:t>M</a:t>
            </a:r>
            <a:r>
              <a:rPr lang="el-GR" sz="2200" dirty="0" smtClean="0"/>
              <a:t>)και </a:t>
            </a:r>
            <a:r>
              <a:rPr lang="el-GR" sz="2200" dirty="0" err="1" smtClean="0"/>
              <a:t>ημιστοιχείο</a:t>
            </a:r>
            <a:r>
              <a:rPr lang="el-GR" sz="2200" dirty="0" smtClean="0"/>
              <a:t> </a:t>
            </a:r>
            <a:r>
              <a:rPr lang="en-US" sz="2200" dirty="0" err="1" smtClean="0"/>
              <a:t>ZnSO</a:t>
            </a:r>
            <a:r>
              <a:rPr lang="el-GR" sz="2200" baseline="-25000" dirty="0" smtClean="0"/>
              <a:t>4</a:t>
            </a:r>
            <a:r>
              <a:rPr lang="el-GR" sz="2200" dirty="0" smtClean="0"/>
              <a:t> (1 </a:t>
            </a:r>
            <a:r>
              <a:rPr lang="en-US" sz="2200" dirty="0" smtClean="0"/>
              <a:t>M</a:t>
            </a:r>
            <a:r>
              <a:rPr lang="el-GR" sz="2200" dirty="0" smtClean="0"/>
              <a:t>)</a:t>
            </a:r>
          </a:p>
          <a:p>
            <a:pPr marL="538163">
              <a:buFont typeface="Courier New" panose="02070309020205020404" pitchFamily="49" charset="0"/>
              <a:buChar char="o"/>
            </a:pPr>
            <a:r>
              <a:rPr lang="el-GR" sz="2200" dirty="0" err="1" smtClean="0"/>
              <a:t>ημιστοιχείο</a:t>
            </a:r>
            <a:r>
              <a:rPr lang="el-GR" sz="2200" dirty="0" smtClean="0"/>
              <a:t> </a:t>
            </a:r>
            <a:r>
              <a:rPr lang="en-US" sz="2200" dirty="0" smtClean="0"/>
              <a:t>Cu</a:t>
            </a:r>
            <a:r>
              <a:rPr lang="el-GR" sz="2200" dirty="0" smtClean="0"/>
              <a:t>/</a:t>
            </a:r>
            <a:r>
              <a:rPr lang="en-US" sz="2200" dirty="0" err="1" smtClean="0"/>
              <a:t>CuSO</a:t>
            </a:r>
            <a:r>
              <a:rPr lang="el-GR" sz="2200" baseline="-25000" dirty="0" smtClean="0"/>
              <a:t>4</a:t>
            </a:r>
            <a:r>
              <a:rPr lang="el-GR" sz="2200" dirty="0" smtClean="0"/>
              <a:t> (0.01 </a:t>
            </a:r>
            <a:r>
              <a:rPr lang="en-US" sz="2200" dirty="0" smtClean="0"/>
              <a:t>M</a:t>
            </a:r>
            <a:r>
              <a:rPr lang="el-GR" sz="2200" dirty="0" smtClean="0"/>
              <a:t>)και </a:t>
            </a:r>
            <a:r>
              <a:rPr lang="el-GR" sz="2200" dirty="0" err="1" smtClean="0"/>
              <a:t>ημιστοιχείο</a:t>
            </a:r>
            <a:r>
              <a:rPr lang="el-GR" sz="2200" dirty="0" smtClean="0"/>
              <a:t> </a:t>
            </a:r>
            <a:r>
              <a:rPr lang="en-US" sz="2200" dirty="0" err="1" smtClean="0"/>
              <a:t>ZnSO</a:t>
            </a:r>
            <a:r>
              <a:rPr lang="el-GR" sz="2200" baseline="-25000" dirty="0" smtClean="0"/>
              <a:t>4</a:t>
            </a:r>
            <a:r>
              <a:rPr lang="el-GR" sz="2200" dirty="0" smtClean="0"/>
              <a:t> (0.1 </a:t>
            </a:r>
            <a:r>
              <a:rPr lang="en-US" sz="2200" dirty="0" smtClean="0"/>
              <a:t>M</a:t>
            </a:r>
            <a:r>
              <a:rPr lang="el-GR" sz="2200" dirty="0" smtClean="0"/>
              <a:t>)</a:t>
            </a:r>
          </a:p>
          <a:p>
            <a:pPr marL="538163">
              <a:buFont typeface="Courier New" panose="02070309020205020404" pitchFamily="49" charset="0"/>
              <a:buChar char="o"/>
            </a:pPr>
            <a:r>
              <a:rPr lang="el-GR" sz="2200" dirty="0" err="1" smtClean="0"/>
              <a:t>ημιστοιχείο</a:t>
            </a:r>
            <a:r>
              <a:rPr lang="el-GR" sz="2200" dirty="0" smtClean="0"/>
              <a:t> </a:t>
            </a:r>
            <a:r>
              <a:rPr lang="en-US" sz="2200" dirty="0" smtClean="0"/>
              <a:t>Cu</a:t>
            </a:r>
            <a:r>
              <a:rPr lang="el-GR" sz="2200" dirty="0" smtClean="0"/>
              <a:t>/</a:t>
            </a:r>
            <a:r>
              <a:rPr lang="en-US" sz="2200" dirty="0" err="1" smtClean="0"/>
              <a:t>CuSO</a:t>
            </a:r>
            <a:r>
              <a:rPr lang="el-GR" sz="2200" baseline="-25000" dirty="0" smtClean="0"/>
              <a:t>4</a:t>
            </a:r>
            <a:r>
              <a:rPr lang="el-GR" sz="2200" dirty="0" smtClean="0"/>
              <a:t> (0.1 </a:t>
            </a:r>
            <a:r>
              <a:rPr lang="en-US" sz="2200" dirty="0" smtClean="0"/>
              <a:t>M</a:t>
            </a:r>
            <a:r>
              <a:rPr lang="el-GR" sz="2200" dirty="0" smtClean="0"/>
              <a:t>)και </a:t>
            </a:r>
            <a:r>
              <a:rPr lang="el-GR" sz="2200" dirty="0" err="1" smtClean="0"/>
              <a:t>ημιστοιχείο</a:t>
            </a:r>
            <a:r>
              <a:rPr lang="el-GR" sz="2200" dirty="0" smtClean="0"/>
              <a:t> </a:t>
            </a:r>
            <a:r>
              <a:rPr lang="en-US" sz="2200" dirty="0" err="1" smtClean="0"/>
              <a:t>ZnSO</a:t>
            </a:r>
            <a:r>
              <a:rPr lang="el-GR" sz="2200" baseline="-25000" dirty="0" smtClean="0"/>
              <a:t>4</a:t>
            </a:r>
            <a:r>
              <a:rPr lang="el-GR" sz="2200" dirty="0" smtClean="0"/>
              <a:t> (0.01 </a:t>
            </a:r>
            <a:r>
              <a:rPr lang="en-US" sz="2200" dirty="0" smtClean="0"/>
              <a:t>M</a:t>
            </a:r>
            <a:r>
              <a:rPr lang="el-GR" sz="2200" dirty="0" smtClean="0"/>
              <a:t>)</a:t>
            </a:r>
          </a:p>
          <a:p>
            <a:pPr marL="538163">
              <a:buFont typeface="Courier New" panose="02070309020205020404" pitchFamily="49" charset="0"/>
              <a:buChar char="o"/>
            </a:pPr>
            <a:r>
              <a:rPr lang="el-GR" sz="2200" dirty="0" err="1" smtClean="0"/>
              <a:t>ημιστοιχείο</a:t>
            </a:r>
            <a:r>
              <a:rPr lang="el-GR" sz="2200" dirty="0" smtClean="0"/>
              <a:t> </a:t>
            </a:r>
            <a:r>
              <a:rPr lang="en-US" sz="2200" dirty="0" smtClean="0"/>
              <a:t>Cu</a:t>
            </a:r>
            <a:r>
              <a:rPr lang="el-GR" sz="2200" dirty="0" smtClean="0"/>
              <a:t>/</a:t>
            </a:r>
            <a:r>
              <a:rPr lang="en-US" sz="2200" dirty="0" err="1" smtClean="0"/>
              <a:t>CuSO</a:t>
            </a:r>
            <a:r>
              <a:rPr lang="el-GR" sz="2200" baseline="-25000" dirty="0" smtClean="0"/>
              <a:t>4</a:t>
            </a:r>
            <a:r>
              <a:rPr lang="el-GR" sz="2200" dirty="0" smtClean="0"/>
              <a:t> (1 </a:t>
            </a:r>
            <a:r>
              <a:rPr lang="en-US" sz="2200" dirty="0" smtClean="0"/>
              <a:t>M</a:t>
            </a:r>
            <a:r>
              <a:rPr lang="el-GR" sz="2200" dirty="0" smtClean="0"/>
              <a:t>)και </a:t>
            </a:r>
            <a:r>
              <a:rPr lang="el-GR" sz="2200" dirty="0" err="1" smtClean="0"/>
              <a:t>ημιστοιχείο</a:t>
            </a:r>
            <a:r>
              <a:rPr lang="el-GR" sz="2200" dirty="0" smtClean="0"/>
              <a:t> </a:t>
            </a:r>
            <a:r>
              <a:rPr lang="en-US" sz="2200" dirty="0" err="1" smtClean="0"/>
              <a:t>ZnSO</a:t>
            </a:r>
            <a:r>
              <a:rPr lang="el-GR" sz="2200" baseline="-25000" dirty="0" smtClean="0"/>
              <a:t>4</a:t>
            </a:r>
            <a:r>
              <a:rPr lang="el-GR" sz="2200" dirty="0" smtClean="0"/>
              <a:t> (0.001 </a:t>
            </a:r>
            <a:r>
              <a:rPr lang="en-US" sz="2200" dirty="0" smtClean="0"/>
              <a:t>M</a:t>
            </a:r>
            <a:r>
              <a:rPr lang="el-GR" sz="2200" dirty="0" smtClean="0"/>
              <a:t>)</a:t>
            </a:r>
          </a:p>
          <a:p>
            <a:r>
              <a:rPr lang="el-GR" sz="2200" dirty="0" smtClean="0"/>
              <a:t>Η κατασκευή του κάθε </a:t>
            </a:r>
            <a:r>
              <a:rPr lang="el-GR" sz="2200" dirty="0" err="1" smtClean="0"/>
              <a:t>ημιστοιχείου</a:t>
            </a:r>
            <a:r>
              <a:rPr lang="el-GR" sz="2200" dirty="0" smtClean="0"/>
              <a:t> γίνεται με εμβάπτιση μεταλλικού ελάσματος </a:t>
            </a:r>
            <a:r>
              <a:rPr lang="el-GR" sz="2200" dirty="0" err="1" smtClean="0"/>
              <a:t>Cu</a:t>
            </a:r>
            <a:r>
              <a:rPr lang="el-GR" sz="2200" dirty="0" smtClean="0"/>
              <a:t> ή </a:t>
            </a:r>
            <a:r>
              <a:rPr lang="el-GR" sz="2200" dirty="0" err="1" smtClean="0"/>
              <a:t>Zn</a:t>
            </a:r>
            <a:r>
              <a:rPr lang="el-GR" sz="2200" dirty="0" smtClean="0"/>
              <a:t> σε διάλυμα των ιόντων του. Το κύκλωμα για την κατασκευή των ζητούμενων γαλβανικών στοιχείων κλείνει με την βοήθεια ηλεκτρολυτικού συνδέσμου.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Πειραματική διαδικασία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Μετράται η διαφορά δυναμικού μεταξύ των πόλων του κάθε γαλβανικού στοιχείου με την βοήθεια </a:t>
            </a:r>
            <a:r>
              <a:rPr lang="el-GR" dirty="0" err="1" smtClean="0"/>
              <a:t>πολυμέτρου</a:t>
            </a:r>
            <a:r>
              <a:rPr lang="el-GR" dirty="0" smtClean="0"/>
              <a:t>. Ταυτόχρονα επισημαίνεται η πολικότητα των δύο </a:t>
            </a:r>
            <a:r>
              <a:rPr lang="el-GR" dirty="0" err="1" smtClean="0"/>
              <a:t>ημιστοιχείων</a:t>
            </a:r>
            <a:r>
              <a:rPr lang="el-GR" dirty="0" smtClean="0"/>
              <a:t> (δηλαδή ποιο αποτελεί τον θετικό και ποιό τον αρνητικό πόλο του).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Συμπληρώνεται ο πίνακας μετρήσεων και αποτελεσμάτων.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Υπολογίζονται οι θεωρητικές τιμές των δυναμικών των γαλβανικών στοιχείων που κατασκευάστηκαν.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Συγκρίνονται οι πειραματικές με τις θεωρητικές τιμές των δυναμικών και σχολιάζονται τα αποτελέσματα.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μετρήσεων</a:t>
            </a:r>
            <a:endParaRPr lang="el-GR" dirty="0"/>
          </a:p>
        </p:txBody>
      </p:sp>
      <p:graphicFrame>
        <p:nvGraphicFramePr>
          <p:cNvPr id="4" name="3 - Θέση περιεχομένου" descr="Πίνακας μετρήσεων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586381"/>
              </p:ext>
            </p:extLst>
          </p:nvPr>
        </p:nvGraphicFramePr>
        <p:xfrm>
          <a:off x="457200" y="1518763"/>
          <a:ext cx="8363272" cy="3703320"/>
        </p:xfrm>
        <a:graphic>
          <a:graphicData uri="http://schemas.openxmlformats.org/drawingml/2006/table">
            <a:tbl>
              <a:tblPr firstRow="1"/>
              <a:tblGrid>
                <a:gridCol w="1511406"/>
                <a:gridCol w="1416160"/>
                <a:gridCol w="1777092"/>
                <a:gridCol w="1776257"/>
                <a:gridCol w="188235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A0507"/>
                          </a:solidFill>
                          <a:latin typeface="Calibri"/>
                          <a:ea typeface="Times New Roman"/>
                          <a:cs typeface="Calibri"/>
                        </a:rPr>
                        <a:t>Ανοδικό </a:t>
                      </a:r>
                      <a:r>
                        <a:rPr lang="el-GR" sz="1800" b="1" dirty="0" err="1">
                          <a:solidFill>
                            <a:srgbClr val="0A0507"/>
                          </a:solidFill>
                          <a:latin typeface="Calibri"/>
                          <a:ea typeface="Times New Roman"/>
                          <a:cs typeface="Calibri"/>
                        </a:rPr>
                        <a:t>ημιστοιχείο</a:t>
                      </a:r>
                      <a:endParaRPr lang="el-GR" sz="1800" dirty="0">
                        <a:latin typeface="Arial"/>
                        <a:ea typeface="Times New Roman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A0507"/>
                          </a:solidFill>
                          <a:latin typeface="Calibri"/>
                          <a:ea typeface="Times New Roman"/>
                          <a:cs typeface="Calibri"/>
                        </a:rPr>
                        <a:t>Καθοδικό </a:t>
                      </a:r>
                      <a:r>
                        <a:rPr lang="el-GR" sz="1800" b="1" dirty="0" err="1">
                          <a:solidFill>
                            <a:srgbClr val="0A0507"/>
                          </a:solidFill>
                          <a:latin typeface="Calibri"/>
                          <a:ea typeface="Times New Roman"/>
                          <a:cs typeface="Calibri"/>
                        </a:rPr>
                        <a:t>ημιστοιχείο</a:t>
                      </a:r>
                      <a:endParaRPr lang="el-GR" sz="1800" dirty="0">
                        <a:latin typeface="Arial"/>
                        <a:ea typeface="Times New Roman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A0507"/>
                          </a:solidFill>
                          <a:latin typeface="Calibri"/>
                          <a:ea typeface="Times New Roman"/>
                          <a:cs typeface="Calibri"/>
                        </a:rPr>
                        <a:t>Γαλβανικό στοιχείο</a:t>
                      </a:r>
                      <a:endParaRPr lang="el-GR" sz="1800" dirty="0">
                        <a:latin typeface="Arial"/>
                        <a:ea typeface="Times New Roman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A0507"/>
                          </a:solidFill>
                          <a:latin typeface="Calibri"/>
                          <a:ea typeface="Times New Roman"/>
                          <a:cs typeface="Calibri"/>
                        </a:rPr>
                        <a:t>Θεωρητική τιμή δυναμικού (</a:t>
                      </a:r>
                      <a:r>
                        <a:rPr lang="en-US" sz="1800" b="1" dirty="0">
                          <a:solidFill>
                            <a:srgbClr val="0A0507"/>
                          </a:solidFill>
                          <a:latin typeface="Calibri"/>
                          <a:ea typeface="Times New Roman"/>
                          <a:cs typeface="Calibri"/>
                        </a:rPr>
                        <a:t>V)</a:t>
                      </a:r>
                      <a:endParaRPr lang="el-GR" sz="1800" dirty="0">
                        <a:latin typeface="Arial"/>
                        <a:ea typeface="Times New Roman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A0507"/>
                          </a:solidFill>
                          <a:latin typeface="Calibri"/>
                          <a:ea typeface="Times New Roman"/>
                          <a:cs typeface="Calibri"/>
                        </a:rPr>
                        <a:t>Πειραματική τιμή δυναμικού (</a:t>
                      </a:r>
                      <a:r>
                        <a:rPr lang="en-US" sz="1800" b="1" dirty="0">
                          <a:solidFill>
                            <a:srgbClr val="0A0507"/>
                          </a:solidFill>
                          <a:latin typeface="Calibri"/>
                          <a:ea typeface="Times New Roman"/>
                          <a:cs typeface="Calibri"/>
                        </a:rPr>
                        <a:t>V)</a:t>
                      </a:r>
                      <a:endParaRPr lang="el-GR" sz="1800" dirty="0">
                        <a:latin typeface="Arial"/>
                        <a:ea typeface="Times New Roman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rgbClr val="0A0507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0233" marR="90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87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Β. Μελέτη της χημικής δραστικότητας των στοιχείων  (</a:t>
            </a:r>
            <a:r>
              <a:rPr lang="el-GR" b="1" dirty="0" err="1" smtClean="0"/>
              <a:t>Ηλεκτροδιακά</a:t>
            </a:r>
            <a:r>
              <a:rPr lang="el-GR" b="1" dirty="0" smtClean="0"/>
              <a:t> δυναμικά)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488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Η τάση ενός στοιχείου να αποβάλλει ή να προσλάβει ηλεκτρόνια μπορεί να μετρηθεί ως </a:t>
            </a:r>
            <a:r>
              <a:rPr lang="el-GR" sz="2200" b="1" dirty="0" smtClean="0"/>
              <a:t>διαφορά δυναμικού Ε°</a:t>
            </a:r>
            <a:r>
              <a:rPr lang="el-GR" sz="2200" dirty="0" smtClean="0"/>
              <a:t> μεταξύ του ηλεκτροδίου του στοιχείου που βρίσκεται στην κανονική του κατάσταση και του κανονικού ηλεκτροδίου του υδρογόνου. </a:t>
            </a:r>
          </a:p>
          <a:p>
            <a:r>
              <a:rPr lang="el-GR" sz="2200" dirty="0" smtClean="0"/>
              <a:t>Η </a:t>
            </a:r>
            <a:r>
              <a:rPr lang="el-GR" sz="2200" b="1" dirty="0" smtClean="0"/>
              <a:t>κανονική κατάσταση</a:t>
            </a:r>
            <a:r>
              <a:rPr lang="el-GR" sz="2200" dirty="0" smtClean="0"/>
              <a:t> αντιστοιχεί σε θερμοκρασία 25°C, σε πίεση 1 </a:t>
            </a:r>
            <a:r>
              <a:rPr lang="el-GR" sz="2200" dirty="0" err="1" smtClean="0"/>
              <a:t>atm</a:t>
            </a:r>
            <a:r>
              <a:rPr lang="el-GR" sz="2200" dirty="0" smtClean="0"/>
              <a:t> και για ιοντικά διαλύματα, σε συγκέντρωση 1 Μ. </a:t>
            </a:r>
          </a:p>
          <a:p>
            <a:r>
              <a:rPr lang="el-GR" sz="2200" dirty="0" smtClean="0"/>
              <a:t>Η σειρά των κανονικών δυναμικών των στοιχείων, ονομάζεται </a:t>
            </a:r>
            <a:r>
              <a:rPr lang="el-GR" sz="2200" b="1" dirty="0" smtClean="0"/>
              <a:t>ηλεκτροχημική σειρά των στοιχείων</a:t>
            </a:r>
            <a:r>
              <a:rPr lang="el-GR" sz="2200" dirty="0" smtClean="0"/>
              <a:t> ή </a:t>
            </a:r>
            <a:r>
              <a:rPr lang="el-GR" sz="2200" b="1" dirty="0" smtClean="0"/>
              <a:t>σειρά δραστικότητας</a:t>
            </a:r>
            <a:r>
              <a:rPr lang="el-GR" sz="2200" dirty="0" smtClean="0"/>
              <a:t> και δίνεται στον παρακάτω πίνακα.</a:t>
            </a:r>
          </a:p>
          <a:p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5888"/>
            <a:ext cx="9143999" cy="90963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Ηλεκτροχημική σειρά διαφόρων στοιχείων (πρότυπα δυναμικά οξείδωσης, Ε</a:t>
            </a:r>
            <a:r>
              <a:rPr lang="el-GR" baseline="30000" dirty="0" smtClean="0"/>
              <a:t>0</a:t>
            </a:r>
            <a:r>
              <a:rPr lang="el-GR" dirty="0" smtClean="0"/>
              <a:t>)</a:t>
            </a:r>
            <a:endParaRPr lang="el-GR" dirty="0"/>
          </a:p>
        </p:txBody>
      </p:sp>
      <p:graphicFrame>
        <p:nvGraphicFramePr>
          <p:cNvPr id="8" name="3 - Θέση περιεχομένου" descr="πινακα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620939"/>
              </p:ext>
            </p:extLst>
          </p:nvPr>
        </p:nvGraphicFramePr>
        <p:xfrm>
          <a:off x="457200" y="1495326"/>
          <a:ext cx="4042792" cy="4937760"/>
        </p:xfrm>
        <a:graphic>
          <a:graphicData uri="http://schemas.openxmlformats.org/drawingml/2006/table">
            <a:tbl>
              <a:tblPr firstRow="1"/>
              <a:tblGrid>
                <a:gridCol w="1306488"/>
                <a:gridCol w="1584176"/>
                <a:gridCol w="1152128"/>
              </a:tblGrid>
              <a:tr h="2155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dirty="0">
                          <a:latin typeface="Calibri"/>
                          <a:ea typeface="Times New Roman"/>
                          <a:cs typeface="Calibri"/>
                        </a:rPr>
                        <a:t>Ηλεκτρόδιο</a:t>
                      </a:r>
                      <a:endParaRPr lang="el-GR" sz="1800" u="none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dirty="0">
                          <a:latin typeface="Calibri"/>
                          <a:ea typeface="Times New Roman"/>
                          <a:cs typeface="Calibri"/>
                        </a:rPr>
                        <a:t>Οξειδωτική δράση</a:t>
                      </a:r>
                      <a:endParaRPr lang="el-GR" sz="1800" u="none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dirty="0">
                          <a:latin typeface="Calibri"/>
                          <a:ea typeface="Times New Roman"/>
                          <a:cs typeface="Calibri"/>
                        </a:rPr>
                        <a:t>Δυναμικό (</a:t>
                      </a:r>
                      <a:r>
                        <a:rPr lang="en-US" sz="1800" b="1" u="none" dirty="0">
                          <a:latin typeface="Calibri"/>
                          <a:ea typeface="Times New Roman"/>
                          <a:cs typeface="Calibri"/>
                        </a:rPr>
                        <a:t>V</a:t>
                      </a:r>
                      <a:r>
                        <a:rPr lang="el-GR" sz="1800" b="1" u="none" dirty="0"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el-GR" sz="1800" u="none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K</a:t>
                      </a:r>
                      <a:r>
                        <a:rPr lang="el-GR" sz="18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K</a:t>
                      </a:r>
                      <a:r>
                        <a:rPr lang="el-GR" sz="1800" baseline="30000" dirty="0">
                          <a:latin typeface="Calibri"/>
                          <a:ea typeface="Times New Roman"/>
                          <a:cs typeface="Calibri"/>
                        </a:rPr>
                        <a:t>+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K→K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+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+e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+2,9241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Ca/Ca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Ca→Ca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+2e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+2,7630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Na/Na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+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Calibri"/>
                        </a:rPr>
                        <a:t>Na→Na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+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+e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+2,7614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Mg/Mg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Mg→Mg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+2e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+1,866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Al/Al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3+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Al→Al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3+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+3e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+1,69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Zn/Zn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Zn→Zn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+2e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+0,76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Fe/Fe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Fe→Fe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+2e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+0,441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Cd/Cd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Cd→Cd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+2e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+0,4021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Co/Co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Co→Co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+2e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+-0,268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Ni/Ni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Ni→Ni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+2e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+0,236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3 - Θέση περιεχομένου" descr="πινακας 2&#10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266733"/>
              </p:ext>
            </p:extLst>
          </p:nvPr>
        </p:nvGraphicFramePr>
        <p:xfrm>
          <a:off x="4716016" y="1484784"/>
          <a:ext cx="4263104" cy="4937760"/>
        </p:xfrm>
        <a:graphic>
          <a:graphicData uri="http://schemas.openxmlformats.org/drawingml/2006/table">
            <a:tbl>
              <a:tblPr firstRow="1"/>
              <a:tblGrid>
                <a:gridCol w="1360100"/>
                <a:gridCol w="1750876"/>
                <a:gridCol w="1152128"/>
              </a:tblGrid>
              <a:tr h="2155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dirty="0">
                          <a:latin typeface="Calibri"/>
                          <a:ea typeface="Times New Roman"/>
                          <a:cs typeface="Calibri"/>
                        </a:rPr>
                        <a:t>Ηλεκτρόδιο</a:t>
                      </a:r>
                      <a:endParaRPr lang="el-GR" sz="1800" u="none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dirty="0">
                          <a:latin typeface="Calibri"/>
                          <a:ea typeface="Times New Roman"/>
                          <a:cs typeface="Calibri"/>
                        </a:rPr>
                        <a:t>Οξειδωτική δράση</a:t>
                      </a:r>
                      <a:endParaRPr lang="el-GR" sz="1800" u="none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dirty="0">
                          <a:latin typeface="Calibri"/>
                          <a:ea typeface="Times New Roman"/>
                          <a:cs typeface="Calibri"/>
                        </a:rPr>
                        <a:t>Δυναμικό (</a:t>
                      </a:r>
                      <a:r>
                        <a:rPr lang="en-US" sz="1800" b="1" u="none" dirty="0">
                          <a:latin typeface="Calibri"/>
                          <a:ea typeface="Times New Roman"/>
                          <a:cs typeface="Calibri"/>
                        </a:rPr>
                        <a:t>V</a:t>
                      </a:r>
                      <a:r>
                        <a:rPr lang="el-GR" sz="1800" b="1" u="none" dirty="0"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el-GR" sz="1800" u="none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Sn/Sn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Sn→Sn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+2e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+0,1406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Pb/Pb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Pb→Pb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+2e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+0,1264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/H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+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→H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+</a:t>
                      </a: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+e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0,000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Cu/Cu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Cu→Cu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+2e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-0,3441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Co/Co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3+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Co→Co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3+</a:t>
                      </a: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+3e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-0,40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S/S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2-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S→S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2—</a:t>
                      </a: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2e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-0,48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Cu/Cu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+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Cu→Cu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+</a:t>
                      </a: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+e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-0,52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Ag/Ag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+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Ag→Ag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+</a:t>
                      </a: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+e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-0,7990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Pt/Pt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Pt→Pt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2+</a:t>
                      </a: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+2e</a:t>
                      </a:r>
                      <a:r>
                        <a:rPr lang="en-US" sz="1800" baseline="30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Calibri"/>
                        </a:rPr>
                        <a:t>-1,20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Au/Au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3+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Au→Au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3+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+3e</a:t>
                      </a:r>
                      <a:r>
                        <a:rPr lang="en-US" sz="1800" baseline="300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Calibri"/>
                        </a:rPr>
                        <a:t>-1,36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95723" marR="9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Σκοπός της άσκησης</a:t>
            </a:r>
            <a:r>
              <a:rPr lang="el-GR" dirty="0" smtClean="0"/>
              <a:t> είναι να εξεταστεί η χημική δραστικότητα των στοιχείων και να συσχετιστεί με τη θέση τους στην </a:t>
            </a:r>
            <a:r>
              <a:rPr lang="el-GR" dirty="0" err="1" smtClean="0"/>
              <a:t>ηλεκτροδιακή</a:t>
            </a:r>
            <a:r>
              <a:rPr lang="el-GR" dirty="0" smtClean="0"/>
              <a:t> σειρά, που έχουν στον Πίνακα των κανονικών δυναμικών οξείδωσης.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Στοιχεία Ηλεκτροχημείας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Οι </a:t>
            </a:r>
            <a:r>
              <a:rPr lang="el-GR" sz="2200" b="1" dirty="0" smtClean="0"/>
              <a:t>χημικές αντιδράσεις </a:t>
            </a:r>
            <a:r>
              <a:rPr lang="el-GR" sz="2200" dirty="0" smtClean="0"/>
              <a:t>συνοδεύονται από </a:t>
            </a:r>
            <a:r>
              <a:rPr lang="el-GR" sz="2200" b="1" dirty="0" smtClean="0"/>
              <a:t>ενεργειακές μεταβολές</a:t>
            </a:r>
            <a:r>
              <a:rPr lang="el-GR" sz="2200" dirty="0" smtClean="0"/>
              <a:t>. </a:t>
            </a:r>
          </a:p>
          <a:p>
            <a:r>
              <a:rPr lang="el-GR" sz="2200" dirty="0" smtClean="0"/>
              <a:t>Αυτό εκφράζεται με την έκλυση θερμότητας (π.χ. καύση οργανικών ενώσεων - εξώθερμες αντιδράσεις). Άλλοτε πάλι, η πραγματοποίηση χημικών αντιδράσεων έχει σαν αποτέλεσμα την παραγωγή ηλεκτρικής ενέργειας (παράδειγμα: μπαταρία). </a:t>
            </a:r>
          </a:p>
          <a:p>
            <a:r>
              <a:rPr lang="el-GR" sz="2200" dirty="0" smtClean="0"/>
              <a:t>Αντιστρόφως, η κατανάλωση ηλεκτρικής ενέργειας μπορεί να προκαλέσει χημικά φαινόμενα (παράδειγμα: επιμετάλλωση). </a:t>
            </a:r>
          </a:p>
          <a:p>
            <a:r>
              <a:rPr lang="el-GR" sz="2200" dirty="0" smtClean="0"/>
              <a:t>Η μελέτη της αλληλεπίδρασης της ηλεκτρικής και της χημικής ενέργειας, αποτελούν το αντικείμενο ενός κλάδου της Επιστήμης, που λέγεται </a:t>
            </a:r>
            <a:r>
              <a:rPr lang="el-GR" sz="2200" b="1" dirty="0" smtClean="0"/>
              <a:t>Ηλεκτροχημεία</a:t>
            </a:r>
            <a:r>
              <a:rPr lang="el-GR" sz="2200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Πίνακας κανονικών δυναμικών οξείδωσης </a:t>
            </a:r>
            <a:r>
              <a:rPr lang="el-GR" sz="3300" b="0" dirty="0" smtClean="0"/>
              <a:t>(1 από 2)</a:t>
            </a:r>
            <a:endParaRPr lang="el-GR" sz="33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/>
              <a:t>Από τον Πίνακα  προκύπτουν ορισμένα χρήσιμα συμπεράσματα: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 smtClean="0"/>
              <a:t>Η </a:t>
            </a:r>
            <a:r>
              <a:rPr lang="el-GR" sz="2200" dirty="0" err="1" smtClean="0"/>
              <a:t>ηλεκτροδιακή</a:t>
            </a:r>
            <a:r>
              <a:rPr lang="el-GR" sz="2200" dirty="0" smtClean="0"/>
              <a:t> σειρά των μετάλλων με βάση την δράση οξείδωσης αποτελεί και σειρά </a:t>
            </a:r>
            <a:r>
              <a:rPr lang="el-GR" sz="2200" dirty="0" err="1" smtClean="0"/>
              <a:t>ελαττούμενης</a:t>
            </a:r>
            <a:r>
              <a:rPr lang="el-GR" sz="2200" dirty="0" smtClean="0"/>
              <a:t> προδιάθεσης για οξείδωση. Π.χ. ο </a:t>
            </a:r>
            <a:r>
              <a:rPr lang="el-GR" sz="2200" dirty="0" err="1" smtClean="0"/>
              <a:t>Zn</a:t>
            </a:r>
            <a:r>
              <a:rPr lang="el-GR" sz="2200" dirty="0" smtClean="0"/>
              <a:t> οξειδώνεται ευκολότερα από το </a:t>
            </a:r>
            <a:r>
              <a:rPr lang="el-GR" sz="2200" dirty="0" err="1" smtClean="0"/>
              <a:t>Fe</a:t>
            </a:r>
            <a:r>
              <a:rPr lang="el-GR" sz="2200" dirty="0" smtClean="0"/>
              <a:t> και ο </a:t>
            </a:r>
            <a:r>
              <a:rPr lang="el-GR" sz="2200" dirty="0" err="1" smtClean="0"/>
              <a:t>Fe</a:t>
            </a:r>
            <a:r>
              <a:rPr lang="el-GR" sz="2200" dirty="0" smtClean="0"/>
              <a:t> ευκολότερα από το </a:t>
            </a:r>
            <a:r>
              <a:rPr lang="el-GR" sz="2200" dirty="0" err="1" smtClean="0"/>
              <a:t>Au</a:t>
            </a:r>
            <a:r>
              <a:rPr lang="el-GR" sz="2200" dirty="0" smtClean="0"/>
              <a:t>. Είναι φανερό, λοιπόν, ότι η </a:t>
            </a:r>
            <a:r>
              <a:rPr lang="el-GR" sz="2200" dirty="0" err="1" smtClean="0"/>
              <a:t>ηλεκτροδιακή</a:t>
            </a:r>
            <a:r>
              <a:rPr lang="el-GR" sz="2200" dirty="0" smtClean="0"/>
              <a:t> σειρά είναι και η σειρά αυξανόμενης "ευγένειας" των μετάλλων. Στη πράξη ορισμένα από τα μέταλλα παρουσιάζουν, σε σύγκριση με άλλα μέταλλα, ανθεκτικότητα στην οξείδωση, αν και έχουν υψηλότερο </a:t>
            </a:r>
            <a:r>
              <a:rPr lang="el-GR" sz="2200" dirty="0" err="1" smtClean="0"/>
              <a:t>ηλεκτροδιακό</a:t>
            </a:r>
            <a:r>
              <a:rPr lang="el-GR" sz="2200" dirty="0" smtClean="0"/>
              <a:t> δυναμικό. Αυτό οφείλεται στην αυθόρμητη δημιουργία στρώματος ανθεκτικού και παθητικού οξειδίου στην επιφάνεια τους, όπως π.χ. το αργίλιο, ο μόλυβδος, κτλ.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Πίνακας κανονικών δυναμικών οξείδωσης </a:t>
            </a:r>
            <a:r>
              <a:rPr lang="el-GR" sz="3300" b="0" dirty="0" smtClean="0"/>
              <a:t>(2 από 2)</a:t>
            </a:r>
            <a:endParaRPr lang="el-GR" sz="33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sz="2200" dirty="0" smtClean="0"/>
              <a:t>Με τον ίδιο τρόπο (από πάνω προς τα κάτω) ελαττώνεται και η ευχέρεια διάλυσης των μετάλλων στα οξέα, με ταυτόχρονη έκλυση υδρογόνου. Τα μέταλλα που βρίσκονται κάτω από το υδρογόνο στον πίνακα δεν διαλύονται στα οξέα (εξαίρεση ο </a:t>
            </a:r>
            <a:r>
              <a:rPr lang="el-GR" sz="2200" dirty="0" err="1" smtClean="0"/>
              <a:t>Cu</a:t>
            </a:r>
            <a:r>
              <a:rPr lang="el-GR" sz="2200" dirty="0" smtClean="0"/>
              <a:t> που διαλύεται σε θειικό οξύ και νιτρικό οξύ. Αυτό οφείλεται στην αρχική δημιουργία </a:t>
            </a:r>
            <a:r>
              <a:rPr lang="el-GR" sz="2200" dirty="0" err="1" smtClean="0"/>
              <a:t>CuO</a:t>
            </a:r>
            <a:r>
              <a:rPr lang="el-GR" sz="2200" dirty="0" smtClean="0"/>
              <a:t> και στην συνέχεια στη διάλυση του).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l-GR" sz="2200" dirty="0" smtClean="0"/>
              <a:t>Εάν ένα μέταλλο βυθιστεί σε διάλυμα ιόντων άλλου μετάλλου, που βρίσκεται κάτω απ' αυτό στην </a:t>
            </a:r>
            <a:r>
              <a:rPr lang="el-GR" sz="2200" dirty="0" err="1" smtClean="0"/>
              <a:t>ηλεκτροδιακή</a:t>
            </a:r>
            <a:r>
              <a:rPr lang="el-GR" sz="2200" dirty="0" smtClean="0"/>
              <a:t> σειρά, διαλύεται και τα εκτοπίζει, ενώ αποβάλλεται πάνω του με μεταλλική μορφή το </a:t>
            </a:r>
            <a:r>
              <a:rPr lang="el-GR" sz="2200" dirty="0" err="1" smtClean="0"/>
              <a:t>εκτοπιζόμενο</a:t>
            </a:r>
            <a:r>
              <a:rPr lang="el-GR" sz="2200" dirty="0" smtClean="0"/>
              <a:t> μέταλλο. Π.χ. αν μεταλλικός </a:t>
            </a:r>
            <a:r>
              <a:rPr lang="el-GR" sz="2200" dirty="0" err="1" smtClean="0"/>
              <a:t>Zn</a:t>
            </a:r>
            <a:r>
              <a:rPr lang="el-GR" sz="2200" dirty="0" smtClean="0"/>
              <a:t> βυθιστεί σε διάλυμα που περιέχει ιόντα </a:t>
            </a:r>
            <a:r>
              <a:rPr lang="el-GR" sz="2200" dirty="0" err="1" smtClean="0"/>
              <a:t>Cu</a:t>
            </a:r>
            <a:r>
              <a:rPr lang="el-GR" sz="2200" dirty="0" smtClean="0"/>
              <a:t>, ο ίδιος διαλύεται, ενώ μεταλλικός </a:t>
            </a:r>
            <a:r>
              <a:rPr lang="el-GR" sz="2200" dirty="0" err="1" smtClean="0"/>
              <a:t>Cu</a:t>
            </a:r>
            <a:r>
              <a:rPr lang="el-GR" sz="2200" dirty="0" smtClean="0"/>
              <a:t> αποβάλλεται πάνω του. </a:t>
            </a:r>
          </a:p>
          <a:p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Σημειώνεται ότι οι παραπάνω τιμές των δυναμικών ισχύουν για την περίπτωση, όπου όλες οι διαλυμένες ουσίες έχουν </a:t>
            </a:r>
            <a:r>
              <a:rPr lang="el-GR" dirty="0" err="1" smtClean="0"/>
              <a:t>ενεργότητα</a:t>
            </a:r>
            <a:r>
              <a:rPr lang="el-GR" dirty="0" smtClean="0"/>
              <a:t> ίση με την μονάδα, όλα τα αέρια μερική πίεση 1 </a:t>
            </a:r>
            <a:r>
              <a:rPr lang="el-GR" dirty="0" err="1" smtClean="0"/>
              <a:t>atm</a:t>
            </a:r>
            <a:r>
              <a:rPr lang="el-GR" dirty="0" smtClean="0"/>
              <a:t> και η θερμοκρασία είναι 25°C. </a:t>
            </a:r>
          </a:p>
          <a:p>
            <a:r>
              <a:rPr lang="el-GR" dirty="0" smtClean="0"/>
              <a:t>Πολλές φορές, τα κανονικά δυναμικά που δίνονται, αναφέρονται σε αντιδράσεις αναγωγής και για τον λόγο αυτό αναφέρονται σαν </a:t>
            </a:r>
            <a:r>
              <a:rPr lang="el-GR" b="1" dirty="0" smtClean="0"/>
              <a:t>κανονικά δυναμικά αναγωγής</a:t>
            </a:r>
            <a:r>
              <a:rPr lang="el-GR" dirty="0" smtClean="0"/>
              <a:t>, σε αντιδιαστολή προς τα </a:t>
            </a:r>
            <a:r>
              <a:rPr lang="el-GR" b="1" dirty="0" smtClean="0"/>
              <a:t>κανονικά δυναμικά οξείδωσης</a:t>
            </a:r>
            <a:r>
              <a:rPr lang="el-GR" dirty="0" smtClean="0"/>
              <a:t>. Τα κανονικά δυναμικά αναγωγής συμπίπτουν κατά απόλυτη τιμή με τα κανονικά δυναμικά οξείδωσης, έχουν όμως αντίθετο πρόσημο.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Απαιτούμενα αντιδραστήρια και σκεύη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Λαβίδες και δοκιμαστικοί σωλήνες.</a:t>
            </a:r>
          </a:p>
          <a:p>
            <a:pPr lvl="0"/>
            <a:r>
              <a:rPr lang="el-GR" dirty="0" smtClean="0"/>
              <a:t>Ρινίσματα μετάλλων: </a:t>
            </a:r>
            <a:r>
              <a:rPr lang="en-US" dirty="0" smtClean="0"/>
              <a:t>Zn</a:t>
            </a:r>
            <a:r>
              <a:rPr lang="el-GR" dirty="0" smtClean="0"/>
              <a:t>, </a:t>
            </a:r>
            <a:r>
              <a:rPr lang="en-US" dirty="0" smtClean="0"/>
              <a:t>Fe</a:t>
            </a:r>
            <a:r>
              <a:rPr lang="el-GR" dirty="0" smtClean="0"/>
              <a:t>, </a:t>
            </a:r>
            <a:r>
              <a:rPr lang="en-US" dirty="0" err="1" smtClean="0"/>
              <a:t>Sn</a:t>
            </a:r>
            <a:r>
              <a:rPr lang="el-GR" dirty="0" smtClean="0"/>
              <a:t>, </a:t>
            </a:r>
            <a:r>
              <a:rPr lang="en-US" dirty="0" err="1" smtClean="0"/>
              <a:t>Pb</a:t>
            </a:r>
            <a:r>
              <a:rPr lang="el-GR" dirty="0" smtClean="0"/>
              <a:t>, </a:t>
            </a:r>
            <a:r>
              <a:rPr lang="en-US" dirty="0" smtClean="0"/>
              <a:t>Cu</a:t>
            </a:r>
            <a:r>
              <a:rPr lang="el-GR" dirty="0"/>
              <a:t>.</a:t>
            </a:r>
            <a:endParaRPr lang="el-GR" dirty="0" smtClean="0"/>
          </a:p>
          <a:p>
            <a:pPr lvl="0"/>
            <a:r>
              <a:rPr lang="el-GR" dirty="0" smtClean="0"/>
              <a:t>Διαλύματα αλάτων μετάλλων: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400" dirty="0" smtClean="0"/>
              <a:t>θειικός ψευδάργυρος,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400" dirty="0" smtClean="0"/>
              <a:t>δισθενής θειικός σίδηρος,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400" dirty="0" smtClean="0"/>
              <a:t>δισθενής χλωριούχος κασσίτερος,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400" dirty="0" smtClean="0"/>
              <a:t>οξικός ή νιτρικός μόλυβδος,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400" dirty="0" smtClean="0"/>
              <a:t>θειικός χαλκός,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400" dirty="0" smtClean="0"/>
              <a:t>νιτρικός άργυρος.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Πειραματική διαδικασία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540037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200" dirty="0" smtClean="0"/>
              <a:t>Σε έξι δοκιμαστικούς σωλήνες τοποθετούνται ξεχωριστά λίγες σταγόνες διαλυμάτων συγκεντρώσεων 1 Ν των παραπάνω αλάτων.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 smtClean="0"/>
              <a:t>Σε κάθε ένα από τα παραπάνω διαλύματα, εκτός από εκείνο του ψευδαργύρου, βυθίζεται ένα λεπτό έλασμα μεταλλικού ψευδαργύρου.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 smtClean="0"/>
              <a:t>Μετά από 2-3 </a:t>
            </a:r>
            <a:r>
              <a:rPr lang="el-GR" sz="2200" dirty="0" err="1" smtClean="0"/>
              <a:t>min</a:t>
            </a:r>
            <a:r>
              <a:rPr lang="el-GR" sz="2200" dirty="0" smtClean="0"/>
              <a:t>: Παρατηρείται η αντίδραση πάνω στη μεταλλική επιφάνεια σε όλους τους δοκιμαστικούς σωλήνες και καταγράφονται οι παρατηρήσεις μας και οι ηλεκτροχημικές δράσεις που γίνονται σε κάθε δοκιμαστικό σωλήνα και χαρακτηρίζονται (ως οξείδωση ή αναγωγή).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 smtClean="0"/>
              <a:t>Τα αποτελέσματα καταγράφονται σε πίνακα και γίνεται σχολιασμός τους.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a typeface="Times New Roman"/>
                <a:cs typeface="Calibri"/>
              </a:rPr>
              <a:t>Πίνακας μετρήσεων – Αποτελεσμάτων</a:t>
            </a:r>
            <a:endParaRPr lang="el-GR" dirty="0"/>
          </a:p>
        </p:txBody>
      </p:sp>
      <p:graphicFrame>
        <p:nvGraphicFramePr>
          <p:cNvPr id="4" name="3 - Πίνακας" descr="Πίνακας μετρήσεων – Αποτελεσμάτων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105120"/>
              </p:ext>
            </p:extLst>
          </p:nvPr>
        </p:nvGraphicFramePr>
        <p:xfrm>
          <a:off x="1259632" y="1965960"/>
          <a:ext cx="6360368" cy="3200400"/>
        </p:xfrm>
        <a:graphic>
          <a:graphicData uri="http://schemas.openxmlformats.org/drawingml/2006/table">
            <a:tbl>
              <a:tblPr firstRow="1"/>
              <a:tblGrid>
                <a:gridCol w="1155817"/>
                <a:gridCol w="866703"/>
                <a:gridCol w="867322"/>
                <a:gridCol w="867322"/>
                <a:gridCol w="867941"/>
                <a:gridCol w="867941"/>
                <a:gridCol w="867322"/>
              </a:tblGrid>
              <a:tr h="356332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+mn-lt"/>
                          <a:ea typeface="Times New Roman"/>
                          <a:cs typeface="Calibri"/>
                        </a:rPr>
                        <a:t>Πίνακας μετρήσεων – Αποτελεσμάτων</a:t>
                      </a:r>
                      <a:endParaRPr lang="el-GR" sz="2000" dirty="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56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latin typeface="+mn-lt"/>
                          <a:ea typeface="Times New Roman"/>
                          <a:cs typeface="Calibri"/>
                        </a:rPr>
                        <a:t>Μέταλλο</a:t>
                      </a: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latin typeface="+mn-lt"/>
                          <a:ea typeface="Times New Roman"/>
                          <a:cs typeface="Calibri"/>
                        </a:rPr>
                        <a:t>Μεταλλικό ιόν στο διάλυμα</a:t>
                      </a: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56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Calibri"/>
                        </a:rPr>
                        <a:t>Zn</a:t>
                      </a: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Calibri"/>
                        </a:rPr>
                        <a:t>Zn</a:t>
                      </a:r>
                      <a:r>
                        <a:rPr lang="en-US" sz="2000" b="1" baseline="30000">
                          <a:latin typeface="+mn-lt"/>
                          <a:ea typeface="Times New Roman"/>
                          <a:cs typeface="Calibri"/>
                        </a:rPr>
                        <a:t>2+</a:t>
                      </a: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Calibri"/>
                        </a:rPr>
                        <a:t>Fe</a:t>
                      </a:r>
                      <a:r>
                        <a:rPr lang="en-US" sz="2000" b="1" baseline="30000">
                          <a:latin typeface="+mn-lt"/>
                          <a:ea typeface="Times New Roman"/>
                          <a:cs typeface="Calibri"/>
                        </a:rPr>
                        <a:t>2+</a:t>
                      </a: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Calibri"/>
                        </a:rPr>
                        <a:t>Sn</a:t>
                      </a:r>
                      <a:r>
                        <a:rPr lang="en-US" sz="2000" b="1" baseline="30000">
                          <a:latin typeface="+mn-lt"/>
                          <a:ea typeface="Times New Roman"/>
                          <a:cs typeface="Calibri"/>
                        </a:rPr>
                        <a:t>2+</a:t>
                      </a: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Calibri"/>
                        </a:rPr>
                        <a:t>Pb</a:t>
                      </a:r>
                      <a:r>
                        <a:rPr lang="en-US" sz="2000" b="1" baseline="30000">
                          <a:latin typeface="+mn-lt"/>
                          <a:ea typeface="Times New Roman"/>
                          <a:cs typeface="Calibri"/>
                        </a:rPr>
                        <a:t>2+</a:t>
                      </a: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Calibri"/>
                        </a:rPr>
                        <a:t>Cu</a:t>
                      </a:r>
                      <a:r>
                        <a:rPr lang="en-US" sz="2000" b="1" baseline="30000">
                          <a:latin typeface="+mn-lt"/>
                          <a:ea typeface="Times New Roman"/>
                          <a:cs typeface="Calibri"/>
                        </a:rPr>
                        <a:t>2+</a:t>
                      </a: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Calibri"/>
                        </a:rPr>
                        <a:t>Ag</a:t>
                      </a:r>
                      <a:r>
                        <a:rPr lang="en-US" sz="2000" b="1" baseline="30000">
                          <a:latin typeface="+mn-lt"/>
                          <a:ea typeface="Times New Roman"/>
                          <a:cs typeface="Calibri"/>
                        </a:rPr>
                        <a:t>+</a:t>
                      </a: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Calibri"/>
                        </a:rPr>
                        <a:t>Fe</a:t>
                      </a: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latin typeface="+mn-lt"/>
                          <a:ea typeface="Times New Roman"/>
                          <a:cs typeface="Calibri"/>
                        </a:rPr>
                        <a:t>Χ</a:t>
                      </a:r>
                      <a:endParaRPr lang="el-GR" sz="2000" dirty="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Calibri"/>
                        </a:rPr>
                        <a:t>Sn</a:t>
                      </a: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latin typeface="+mn-lt"/>
                          <a:ea typeface="Times New Roman"/>
                          <a:cs typeface="Calibri"/>
                        </a:rPr>
                        <a:t>Χ</a:t>
                      </a: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Calibri"/>
                        </a:rPr>
                        <a:t>Pb</a:t>
                      </a: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latin typeface="+mn-lt"/>
                          <a:ea typeface="Times New Roman"/>
                          <a:cs typeface="Calibri"/>
                        </a:rPr>
                        <a:t>Χ</a:t>
                      </a: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Calibri"/>
                        </a:rPr>
                        <a:t>Cu</a:t>
                      </a: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 dirty="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latin typeface="+mn-lt"/>
                          <a:ea typeface="Times New Roman"/>
                          <a:cs typeface="Calibri"/>
                        </a:rPr>
                        <a:t>Χ</a:t>
                      </a:r>
                      <a:endParaRPr lang="el-GR" sz="200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 dirty="0">
                        <a:latin typeface="+mn-lt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 </a:t>
            </a:r>
            <a:r>
              <a:rPr lang="el-GR" altLang="el-GR" sz="3200" b="0" dirty="0" smtClean="0"/>
              <a:t>(1 από 2)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Χημεία Γραφικών Τεχνών,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 2005 </a:t>
            </a:r>
          </a:p>
          <a:p>
            <a:pPr lvl="0"/>
            <a:r>
              <a:rPr lang="el-GR" dirty="0" smtClean="0"/>
              <a:t>Γενική Χημεία, </a:t>
            </a:r>
            <a:r>
              <a:rPr lang="en-US" dirty="0" smtClean="0"/>
              <a:t>D</a:t>
            </a:r>
            <a:r>
              <a:rPr lang="el-GR" dirty="0" smtClean="0"/>
              <a:t>. </a:t>
            </a:r>
            <a:r>
              <a:rPr lang="en-US" dirty="0" smtClean="0"/>
              <a:t>Ebbing</a:t>
            </a:r>
            <a:r>
              <a:rPr lang="el-GR" dirty="0" smtClean="0"/>
              <a:t>, </a:t>
            </a:r>
            <a:r>
              <a:rPr lang="en-US" dirty="0" smtClean="0"/>
              <a:t>S</a:t>
            </a:r>
            <a:r>
              <a:rPr lang="el-GR" dirty="0" smtClean="0"/>
              <a:t>. </a:t>
            </a:r>
            <a:r>
              <a:rPr lang="en-US" dirty="0" smtClean="0"/>
              <a:t>Gammon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Τραυλός, Αθήνα, 2011</a:t>
            </a:r>
          </a:p>
          <a:p>
            <a:pPr lvl="0"/>
            <a:r>
              <a:rPr lang="el-GR" dirty="0" smtClean="0"/>
              <a:t>Χημεία, Εισαγωγικές Έννοιες, Ε. Λυμπεράκη, </a:t>
            </a:r>
            <a:r>
              <a:rPr lang="el-GR" dirty="0" err="1" smtClean="0"/>
              <a:t>εκδ</a:t>
            </a:r>
            <a:r>
              <a:rPr lang="el-GR" dirty="0" smtClean="0"/>
              <a:t>. </a:t>
            </a:r>
            <a:r>
              <a:rPr lang="el-GR" dirty="0" err="1" smtClean="0"/>
              <a:t>Αλτιντζή</a:t>
            </a:r>
            <a:r>
              <a:rPr lang="el-GR" dirty="0" smtClean="0"/>
              <a:t>, 2009</a:t>
            </a:r>
          </a:p>
          <a:p>
            <a:pPr lvl="0"/>
            <a:r>
              <a:rPr lang="el-GR" dirty="0" smtClean="0"/>
              <a:t>Χημεία για Τεχνολόγους, Φ. </a:t>
            </a:r>
            <a:r>
              <a:rPr lang="el-GR" dirty="0" err="1" smtClean="0"/>
              <a:t>Νόμπελη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Αθήνα, 2003</a:t>
            </a:r>
          </a:p>
          <a:p>
            <a:pPr lvl="0"/>
            <a:r>
              <a:rPr lang="el-GR" dirty="0" smtClean="0"/>
              <a:t>Διδακτική της Χημείας ΙΙ, </a:t>
            </a:r>
            <a:r>
              <a:rPr lang="el-GR" dirty="0" err="1" smtClean="0"/>
              <a:t>Γιούρη</a:t>
            </a:r>
            <a:r>
              <a:rPr lang="el-GR" dirty="0" smtClean="0"/>
              <a:t>-</a:t>
            </a:r>
            <a:r>
              <a:rPr lang="el-GR" dirty="0" err="1" smtClean="0"/>
              <a:t>Τσοχατζή</a:t>
            </a:r>
            <a:r>
              <a:rPr lang="el-GR" dirty="0" smtClean="0"/>
              <a:t>, </a:t>
            </a:r>
            <a:r>
              <a:rPr lang="el-GR" dirty="0" err="1" smtClean="0"/>
              <a:t>Μανουσάκης</a:t>
            </a:r>
            <a:r>
              <a:rPr lang="el-GR" dirty="0" smtClean="0"/>
              <a:t>, </a:t>
            </a:r>
            <a:r>
              <a:rPr lang="el-GR" dirty="0" err="1" smtClean="0"/>
              <a:t>Θεσ</a:t>
            </a:r>
            <a:r>
              <a:rPr lang="el-GR" dirty="0" smtClean="0"/>
              <a:t>/κη, 1994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</a:t>
            </a:r>
            <a:r>
              <a:rPr lang="el-GR" altLang="el-GR" b="0" dirty="0" smtClean="0"/>
              <a:t> </a:t>
            </a:r>
            <a:r>
              <a:rPr lang="el-GR" altLang="el-GR" sz="3200" b="0" dirty="0" smtClean="0"/>
              <a:t>(2 από 2)</a:t>
            </a:r>
            <a:r>
              <a:rPr lang="el-GR" altLang="el-GR" sz="3200" dirty="0" smtClean="0"/>
              <a:t>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Εργαστηριακές ασκήσεις Χημείας,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ΤΕΙ Αθήνας, 1997</a:t>
            </a:r>
          </a:p>
          <a:p>
            <a:pPr lvl="0"/>
            <a:r>
              <a:rPr lang="el-GR" dirty="0" smtClean="0"/>
              <a:t>Εργαστηριακές ασκήσεις Χημικής &amp; </a:t>
            </a:r>
            <a:r>
              <a:rPr lang="el-GR" dirty="0" err="1" smtClean="0"/>
              <a:t>Περιβ</a:t>
            </a:r>
            <a:r>
              <a:rPr lang="el-GR" dirty="0" smtClean="0"/>
              <a:t>. Τεχνολογίας, Ε. </a:t>
            </a:r>
            <a:r>
              <a:rPr lang="el-GR" dirty="0" err="1" smtClean="0"/>
              <a:t>Φουντουκίδης</a:t>
            </a:r>
            <a:r>
              <a:rPr lang="el-GR" dirty="0" smtClean="0"/>
              <a:t>,  </a:t>
            </a:r>
            <a:r>
              <a:rPr lang="el-GR" dirty="0" err="1" smtClean="0"/>
              <a:t>εκδ</a:t>
            </a:r>
            <a:r>
              <a:rPr lang="el-GR" dirty="0" smtClean="0"/>
              <a:t>. Πουκαμισάς, 2009 </a:t>
            </a:r>
          </a:p>
          <a:p>
            <a:pPr lvl="0"/>
            <a:r>
              <a:rPr lang="el-GR" dirty="0" smtClean="0"/>
              <a:t>Σημειώσεις Εργαστηρίου Ηλεκτροχημείας, Σ. Καλογεροπούλου, ΤΕΙ Πειραιά, 2000 </a:t>
            </a:r>
          </a:p>
          <a:p>
            <a:pPr lvl="0"/>
            <a:r>
              <a:rPr lang="el-GR" dirty="0" smtClean="0"/>
              <a:t>Σημειώσεις Εργαστηρίου «Επιφανειακή επεξεργασία και χρωματισμός των υλικών», Ε. Τσαγκαράκη – </a:t>
            </a:r>
            <a:r>
              <a:rPr lang="el-GR" dirty="0" err="1" smtClean="0"/>
              <a:t>Καπλάνογλου</a:t>
            </a:r>
            <a:r>
              <a:rPr lang="el-GR" dirty="0" smtClean="0"/>
              <a:t>, Ε.Κ.Π.Α. 2006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Στοιχεία Ηλεκτροχημείας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b="1" dirty="0" smtClean="0"/>
              <a:t>Ηλεκτροχημεία</a:t>
            </a:r>
            <a:r>
              <a:rPr lang="el-GR" dirty="0" smtClean="0"/>
              <a:t> περιλαμβάνει δυο επιστημονικές περιοχές: την περιοχή, όπου μελετάται </a:t>
            </a:r>
            <a:r>
              <a:rPr lang="el-GR" b="1" dirty="0" smtClean="0"/>
              <a:t>η παραγωγή ηλεκτρικής ενέργειας </a:t>
            </a:r>
            <a:r>
              <a:rPr lang="el-GR" dirty="0" smtClean="0"/>
              <a:t>από κατάλληλες </a:t>
            </a:r>
            <a:r>
              <a:rPr lang="el-GR" b="1" dirty="0" smtClean="0"/>
              <a:t>χημικές αντιδράσεις </a:t>
            </a:r>
            <a:r>
              <a:rPr lang="el-GR" dirty="0" smtClean="0"/>
              <a:t>(γαλβανικά ή βολταϊκά στοιχεία: μετατροπή χημικής σε ηλεκτρική ενέργεια) κι εκείνη την περιοχή, όπου σε κατάλληλες διατάξεις, </a:t>
            </a:r>
            <a:r>
              <a:rPr lang="el-GR" b="1" dirty="0" smtClean="0"/>
              <a:t>η</a:t>
            </a:r>
            <a:r>
              <a:rPr lang="el-GR" dirty="0" smtClean="0"/>
              <a:t> </a:t>
            </a:r>
            <a:r>
              <a:rPr lang="el-GR" b="1" dirty="0" smtClean="0"/>
              <a:t>ηλεκτρική ενέργεια </a:t>
            </a:r>
            <a:r>
              <a:rPr lang="el-GR" dirty="0" smtClean="0"/>
              <a:t>προκαλεί</a:t>
            </a:r>
            <a:r>
              <a:rPr lang="el-GR" b="1" dirty="0" smtClean="0"/>
              <a:t> χημικές μεταβολές </a:t>
            </a:r>
            <a:r>
              <a:rPr lang="el-GR" dirty="0" smtClean="0"/>
              <a:t>(ηλεκτρολυτικά στοιχεία: μετατροπή ηλεκτρικής σε χημική ενέργεια).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Χημεία Γραφικών Τεχνών (Ε)</a:t>
            </a:r>
            <a:r>
              <a:rPr lang="el-GR" sz="2000" dirty="0" smtClean="0"/>
              <a:t>. Ενότητα 14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/>
              <a:t>Στοιχεία </a:t>
            </a:r>
            <a:r>
              <a:rPr lang="el-GR" altLang="el-GR" sz="2000" dirty="0" err="1"/>
              <a:t>Ηλεκτροχημείας(Ι</a:t>
            </a:r>
            <a:r>
              <a:rPr lang="el-GR" altLang="el-GR" sz="2000" dirty="0"/>
              <a:t>): Γαλβανικά στοιχεία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Γαλβανικά ή βολταϊκά στοιχεία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/>
          <a:lstStyle/>
          <a:p>
            <a:r>
              <a:rPr lang="el-GR" dirty="0" smtClean="0"/>
              <a:t>Τα γαλβανικά στοιχεία είναι η στοιχειώδης ή απλούστερη μονάδα παραγωγής ηλεκτρικού έργου από φυσικές ή κυρίως χημικές αντιδράσεις (αντιδράσεις οξειδοαναγωγής), που πραγματοποιούνται σ' αυτά.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Ημιστοιχείο</a:t>
            </a:r>
            <a:r>
              <a:rPr lang="el-GR" b="1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Τα μέταλλα είναι </a:t>
            </a:r>
            <a:r>
              <a:rPr lang="el-GR" b="1" dirty="0" err="1" smtClean="0"/>
              <a:t>ηλεκτροθετικά</a:t>
            </a:r>
            <a:r>
              <a:rPr lang="el-GR" b="1" dirty="0" smtClean="0"/>
              <a:t> στοιχεία</a:t>
            </a:r>
            <a:r>
              <a:rPr lang="el-GR" dirty="0" smtClean="0"/>
              <a:t>. Έχουν, δηλαδή, την αυθόρμητη τάση να αποβάλλουν ηλεκτρόνια. </a:t>
            </a:r>
          </a:p>
          <a:p>
            <a:r>
              <a:rPr lang="el-GR" dirty="0" smtClean="0"/>
              <a:t>Εάν βυθίσουμε ένα έλασμα </a:t>
            </a:r>
            <a:r>
              <a:rPr lang="el-GR" dirty="0" err="1" smtClean="0"/>
              <a:t>Ζη</a:t>
            </a:r>
            <a:r>
              <a:rPr lang="el-GR" dirty="0" smtClean="0"/>
              <a:t> σε ένα διάλυμα ιόντων Ζη</a:t>
            </a:r>
            <a:r>
              <a:rPr lang="el-GR" baseline="30000" dirty="0" smtClean="0"/>
              <a:t>2+</a:t>
            </a:r>
            <a:r>
              <a:rPr lang="el-GR" dirty="0" smtClean="0"/>
              <a:t> π.χ. διάλυμα ZnSO</a:t>
            </a:r>
            <a:r>
              <a:rPr lang="el-GR" baseline="-25000" dirty="0" smtClean="0"/>
              <a:t>4</a:t>
            </a:r>
            <a:r>
              <a:rPr lang="el-GR" dirty="0" smtClean="0"/>
              <a:t>, τότε άτομα </a:t>
            </a:r>
            <a:r>
              <a:rPr lang="el-GR" dirty="0" err="1" smtClean="0"/>
              <a:t>Ζη</a:t>
            </a:r>
            <a:r>
              <a:rPr lang="el-GR" dirty="0" smtClean="0"/>
              <a:t> από το μεταλλικό έλασμα έχουν την τάση να μετατραπούν σε ιόντα Ζη</a:t>
            </a:r>
            <a:r>
              <a:rPr lang="el-GR" baseline="30000" dirty="0" smtClean="0"/>
              <a:t>2+</a:t>
            </a:r>
            <a:r>
              <a:rPr lang="el-GR" dirty="0" smtClean="0"/>
              <a:t> και να περάσουν στο διάλυμα, αφήνοντας τα ηλεκτρόνια τους πάνω στο έλασμα. </a:t>
            </a:r>
          </a:p>
          <a:p>
            <a:r>
              <a:rPr lang="el-GR" dirty="0" smtClean="0"/>
              <a:t>Το φαινόμενο συνεχίζεται μέχρι να αποκατασταθεί η χημική ισορροπία: </a:t>
            </a:r>
            <a:r>
              <a:rPr lang="el-GR" dirty="0" err="1" smtClean="0"/>
              <a:t>Ζη</a:t>
            </a:r>
            <a:r>
              <a:rPr lang="el-GR" dirty="0" smtClean="0"/>
              <a:t> </a:t>
            </a:r>
            <a:r>
              <a:rPr lang="el-GR" dirty="0" smtClean="0"/>
              <a:t>↔  Ζη</a:t>
            </a:r>
            <a:r>
              <a:rPr lang="el-GR" baseline="30000" dirty="0" smtClean="0"/>
              <a:t>2+</a:t>
            </a:r>
            <a:r>
              <a:rPr lang="el-GR" dirty="0" smtClean="0"/>
              <a:t>+2e </a:t>
            </a:r>
          </a:p>
          <a:p>
            <a:r>
              <a:rPr lang="el-GR" dirty="0" smtClean="0"/>
              <a:t>Η παραπάνω διάταξη αποτελεί ένα </a:t>
            </a:r>
            <a:r>
              <a:rPr lang="el-GR" b="1" dirty="0" err="1" smtClean="0"/>
              <a:t>ημιστοιχείο</a:t>
            </a:r>
            <a:r>
              <a:rPr lang="el-GR" dirty="0" smtClean="0"/>
              <a:t>, και συμβολίζεται ως </a:t>
            </a:r>
            <a:r>
              <a:rPr lang="el-GR" b="1" dirty="0" smtClean="0"/>
              <a:t>Ζη/Ζη</a:t>
            </a:r>
            <a:r>
              <a:rPr lang="el-GR" b="1" baseline="30000" dirty="0" smtClean="0"/>
              <a:t>2+</a:t>
            </a:r>
            <a:r>
              <a:rPr lang="el-GR" b="1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Ημιστοιχείο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Αντίστοιχα, εάν βυθίσουμε ένα έλασμα </a:t>
            </a:r>
            <a:r>
              <a:rPr lang="el-GR" dirty="0" err="1" smtClean="0"/>
              <a:t>Cu</a:t>
            </a:r>
            <a:r>
              <a:rPr lang="el-GR" dirty="0" smtClean="0"/>
              <a:t> σε ένα διάλυμα ιόντων Cu</a:t>
            </a:r>
            <a:r>
              <a:rPr lang="el-GR" baseline="30000" dirty="0" smtClean="0"/>
              <a:t>2+</a:t>
            </a:r>
            <a:r>
              <a:rPr lang="el-GR" dirty="0" smtClean="0"/>
              <a:t> π.χ. διάλυμα CuSO</a:t>
            </a:r>
            <a:r>
              <a:rPr lang="el-GR" baseline="-25000" dirty="0" smtClean="0"/>
              <a:t>4</a:t>
            </a:r>
            <a:r>
              <a:rPr lang="el-GR" dirty="0" smtClean="0"/>
              <a:t>, τότε άτομα </a:t>
            </a:r>
            <a:r>
              <a:rPr lang="el-GR" dirty="0" err="1" smtClean="0"/>
              <a:t>Cu</a:t>
            </a:r>
            <a:r>
              <a:rPr lang="el-GR" dirty="0" smtClean="0"/>
              <a:t> από το μεταλλικό έλασμα έχουν την τάση να μετατραπούν σε ιόντα Cu</a:t>
            </a:r>
            <a:r>
              <a:rPr lang="el-GR" baseline="30000" dirty="0" smtClean="0"/>
              <a:t>2+</a:t>
            </a:r>
            <a:r>
              <a:rPr lang="el-GR" dirty="0" smtClean="0"/>
              <a:t> και να περάσουν στο διάλυμα, αφήνοντας τα ηλεκτρόνια τους πάνω στο έλασμα.</a:t>
            </a:r>
          </a:p>
          <a:p>
            <a:r>
              <a:rPr lang="el-GR" dirty="0" smtClean="0"/>
              <a:t>Το φαινόμενο συνεχίζεται μέχρι να αποκατασταθεί χημική ισορροπία:		</a:t>
            </a:r>
            <a:r>
              <a:rPr lang="el-GR" b="1" dirty="0" err="1" smtClean="0"/>
              <a:t>Cu</a:t>
            </a:r>
            <a:r>
              <a:rPr lang="el-GR" b="1" dirty="0" smtClean="0"/>
              <a:t>      ↔ Cu</a:t>
            </a:r>
            <a:r>
              <a:rPr lang="el-GR" b="1" baseline="30000" dirty="0" smtClean="0"/>
              <a:t>2+</a:t>
            </a:r>
            <a:r>
              <a:rPr lang="el-GR" b="1" dirty="0" smtClean="0"/>
              <a:t>   +2e </a:t>
            </a:r>
          </a:p>
          <a:p>
            <a:r>
              <a:rPr lang="el-GR" dirty="0" smtClean="0"/>
              <a:t>Η παραπάνω διάταξη αποτελεί ένα δεύτερο </a:t>
            </a:r>
            <a:r>
              <a:rPr lang="el-GR" dirty="0" err="1" smtClean="0"/>
              <a:t>ημιστοιχείο</a:t>
            </a:r>
            <a:r>
              <a:rPr lang="el-GR" dirty="0" smtClean="0"/>
              <a:t> το </a:t>
            </a:r>
            <a:r>
              <a:rPr lang="el-GR" b="1" dirty="0" err="1" smtClean="0"/>
              <a:t>Cu</a:t>
            </a:r>
            <a:r>
              <a:rPr lang="el-GR" b="1" dirty="0" smtClean="0"/>
              <a:t> /</a:t>
            </a:r>
            <a:r>
              <a:rPr lang="el-GR" b="1" dirty="0" err="1" smtClean="0"/>
              <a:t>Cu</a:t>
            </a:r>
            <a:r>
              <a:rPr lang="el-GR" b="1" baseline="30000" dirty="0" err="1" smtClean="0"/>
              <a:t>2</a:t>
            </a:r>
            <a:r>
              <a:rPr lang="el-GR" b="1" baseline="30000" dirty="0" smtClean="0"/>
              <a:t>+</a:t>
            </a:r>
            <a:r>
              <a:rPr lang="el-GR" b="1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086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Ηλεκτροχημικό στοιχείο</a:t>
            </a:r>
            <a:br>
              <a:rPr lang="el-GR" b="1" dirty="0" smtClean="0"/>
            </a:br>
            <a:r>
              <a:rPr lang="el-GR" b="1" dirty="0" smtClean="0"/>
              <a:t>(γαλβανικό στοιχείο)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>
            <a:normAutofit/>
          </a:bodyPr>
          <a:lstStyle/>
          <a:p>
            <a:r>
              <a:rPr lang="el-GR" dirty="0" smtClean="0"/>
              <a:t>Εάν συνδέσουμε τα δύο προηγούμενα </a:t>
            </a:r>
            <a:r>
              <a:rPr lang="el-GR" dirty="0" err="1" smtClean="0"/>
              <a:t>ημιστοιχεία</a:t>
            </a:r>
            <a:r>
              <a:rPr lang="el-GR" dirty="0" smtClean="0"/>
              <a:t> με ένα αγώγιμο</a:t>
            </a:r>
            <a:r>
              <a:rPr lang="el-GR" b="1" dirty="0" smtClean="0"/>
              <a:t> </a:t>
            </a:r>
            <a:r>
              <a:rPr lang="el-GR" dirty="0" smtClean="0"/>
              <a:t>ηλεκτρολυτικό σύνδεσμο και ένα μεταλλικό αγωγό (σύρμα), το ηλεκτρικό κύκλωμα κλείνει.</a:t>
            </a:r>
          </a:p>
          <a:p>
            <a:r>
              <a:rPr lang="el-GR" dirty="0" smtClean="0"/>
              <a:t>Ο ηλεκτρολυτικός σύνδεσμος μπορεί να είναι ένα απορροφητικό χαρτί εμβαπτισμένο σε ένα διάλυμα άλατος (π.χ. </a:t>
            </a:r>
            <a:r>
              <a:rPr lang="el-GR" dirty="0" err="1" smtClean="0"/>
              <a:t>KCl</a:t>
            </a:r>
            <a:r>
              <a:rPr lang="el-GR" dirty="0" smtClean="0"/>
              <a:t>)  ή ένας γυάλινος σωλήνας σχήματος </a:t>
            </a:r>
            <a:r>
              <a:rPr lang="el-GR" b="1" dirty="0" smtClean="0"/>
              <a:t>U,  </a:t>
            </a:r>
            <a:r>
              <a:rPr lang="el-GR" dirty="0" smtClean="0"/>
              <a:t>που είναι γεμάτος με ένα ζελέ (</a:t>
            </a:r>
            <a:r>
              <a:rPr lang="el-GR" dirty="0" err="1" smtClean="0"/>
              <a:t>άγαρ</a:t>
            </a:r>
            <a:r>
              <a:rPr lang="el-GR" dirty="0" smtClean="0"/>
              <a:t>-</a:t>
            </a:r>
            <a:r>
              <a:rPr lang="el-GR" dirty="0" err="1" smtClean="0"/>
              <a:t>άγαρ</a:t>
            </a:r>
            <a:r>
              <a:rPr lang="el-GR" dirty="0" smtClean="0"/>
              <a:t>) που περιέχει </a:t>
            </a:r>
            <a:r>
              <a:rPr lang="el-GR" dirty="0" err="1" smtClean="0"/>
              <a:t>KCl</a:t>
            </a:r>
            <a:r>
              <a:rPr lang="el-GR" b="1" dirty="0" smtClean="0"/>
              <a:t> </a:t>
            </a:r>
            <a:r>
              <a:rPr lang="el-GR" dirty="0" smtClean="0"/>
              <a:t>.</a:t>
            </a:r>
            <a:r>
              <a:rPr lang="el-GR" b="1" dirty="0" smtClean="0"/>
              <a:t>  </a:t>
            </a:r>
            <a:endParaRPr lang="el-GR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086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Ηλεκτροχημικό στοιχείο</a:t>
            </a:r>
            <a:br>
              <a:rPr lang="el-GR" b="1" dirty="0" smtClean="0"/>
            </a:br>
            <a:r>
              <a:rPr lang="el-GR" b="1" dirty="0" smtClean="0"/>
              <a:t>(γαλβανικό στοιχείο) </a:t>
            </a:r>
            <a:r>
              <a:rPr lang="el-GR" sz="3300" b="0" dirty="0" smtClean="0"/>
              <a:t>2/2</a:t>
            </a:r>
            <a:endParaRPr lang="el-GR" sz="33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Στα δύο </a:t>
            </a:r>
            <a:r>
              <a:rPr lang="el-GR" dirty="0" err="1" smtClean="0"/>
              <a:t>ημιστοιχεία</a:t>
            </a:r>
            <a:r>
              <a:rPr lang="el-GR" dirty="0" smtClean="0"/>
              <a:t> πραγματοποιούνται οι αντιδράσεις:</a:t>
            </a:r>
          </a:p>
          <a:p>
            <a:r>
              <a:rPr lang="el-GR" b="1" dirty="0" smtClean="0"/>
              <a:t>Άνοδος (αρνητικός πόλος)</a:t>
            </a:r>
            <a:r>
              <a:rPr lang="el-GR" dirty="0" smtClean="0"/>
              <a:t>:  </a:t>
            </a:r>
            <a:r>
              <a:rPr lang="el-GR" dirty="0" err="1" smtClean="0"/>
              <a:t>Zn</a:t>
            </a:r>
            <a:r>
              <a:rPr lang="el-GR" dirty="0" smtClean="0"/>
              <a:t> ↔   Zn</a:t>
            </a:r>
            <a:r>
              <a:rPr lang="el-GR" baseline="30000" dirty="0" smtClean="0"/>
              <a:t>2+</a:t>
            </a:r>
            <a:r>
              <a:rPr lang="el-GR" dirty="0" smtClean="0"/>
              <a:t>  + 2e     (οξείδωση = αποβολή </a:t>
            </a:r>
            <a:r>
              <a:rPr lang="el-GR" dirty="0" err="1" smtClean="0"/>
              <a:t>ηλεκτρονιών</a:t>
            </a:r>
            <a:r>
              <a:rPr lang="el-GR" dirty="0" smtClean="0"/>
              <a:t>)</a:t>
            </a:r>
          </a:p>
          <a:p>
            <a:r>
              <a:rPr lang="el-GR" b="1" dirty="0" smtClean="0"/>
              <a:t>Κάθοδος (θετικός πόλος)</a:t>
            </a:r>
            <a:r>
              <a:rPr lang="el-GR" dirty="0" smtClean="0"/>
              <a:t>:  Cu</a:t>
            </a:r>
            <a:r>
              <a:rPr lang="el-GR" baseline="30000" dirty="0" smtClean="0"/>
              <a:t>2+</a:t>
            </a:r>
            <a:r>
              <a:rPr lang="el-GR" dirty="0" smtClean="0"/>
              <a:t>   +  2e ↔   </a:t>
            </a:r>
            <a:r>
              <a:rPr lang="el-GR" dirty="0" err="1" smtClean="0"/>
              <a:t>Cu</a:t>
            </a:r>
            <a:r>
              <a:rPr lang="el-GR" dirty="0" smtClean="0"/>
              <a:t>     (αναγωγή = πρόσληψη ηλεκτρονίων)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Στο </a:t>
            </a:r>
            <a:r>
              <a:rPr lang="el-GR" dirty="0" err="1" smtClean="0"/>
              <a:t>ημιστοιχείο</a:t>
            </a:r>
            <a:r>
              <a:rPr lang="el-GR" dirty="0" smtClean="0"/>
              <a:t>   Ζη/Ζη</a:t>
            </a:r>
            <a:r>
              <a:rPr lang="el-GR" baseline="30000" dirty="0" smtClean="0"/>
              <a:t>2+</a:t>
            </a:r>
            <a:r>
              <a:rPr lang="el-GR" dirty="0" smtClean="0"/>
              <a:t> (άνοδος), ο </a:t>
            </a:r>
            <a:r>
              <a:rPr lang="el-GR" dirty="0" err="1" smtClean="0"/>
              <a:t>Zn</a:t>
            </a:r>
            <a:r>
              <a:rPr lang="el-GR" dirty="0" smtClean="0"/>
              <a:t> διαλύεται και περνά στο διάλυμα ZnSO</a:t>
            </a:r>
            <a:r>
              <a:rPr lang="el-GR" baseline="-25000" dirty="0" smtClean="0"/>
              <a:t>4</a:t>
            </a:r>
            <a:r>
              <a:rPr lang="el-GR" dirty="0" smtClean="0"/>
              <a:t> υπό μορφή ιόντων Ζη</a:t>
            </a:r>
            <a:r>
              <a:rPr lang="el-GR" baseline="30000" dirty="0" smtClean="0"/>
              <a:t>2+</a:t>
            </a:r>
            <a:r>
              <a:rPr lang="el-GR" dirty="0" smtClean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Στο </a:t>
            </a:r>
            <a:r>
              <a:rPr lang="el-GR" dirty="0" err="1" smtClean="0"/>
              <a:t>ημιστοιχείο</a:t>
            </a:r>
            <a:r>
              <a:rPr lang="el-GR" dirty="0" smtClean="0"/>
              <a:t>   Cu/Cu</a:t>
            </a:r>
            <a:r>
              <a:rPr lang="el-GR" baseline="30000" dirty="0" smtClean="0"/>
              <a:t>2+</a:t>
            </a:r>
            <a:r>
              <a:rPr lang="el-GR" dirty="0" smtClean="0"/>
              <a:t> (κάθοδος), ιόντα Cu</a:t>
            </a:r>
            <a:r>
              <a:rPr lang="el-GR" baseline="30000" dirty="0" smtClean="0"/>
              <a:t>2+</a:t>
            </a:r>
            <a:r>
              <a:rPr lang="el-GR" dirty="0" smtClean="0"/>
              <a:t> από το διάλυμα CuSO</a:t>
            </a:r>
            <a:r>
              <a:rPr lang="el-GR" baseline="-25000" dirty="0" smtClean="0"/>
              <a:t>4</a:t>
            </a:r>
            <a:r>
              <a:rPr lang="el-GR" dirty="0" smtClean="0"/>
              <a:t>  επικάθονται στο έλασμα του </a:t>
            </a:r>
            <a:r>
              <a:rPr lang="el-GR" dirty="0" err="1" smtClean="0"/>
              <a:t>Cu</a:t>
            </a:r>
            <a:r>
              <a:rPr lang="el-GR" dirty="0" smtClean="0"/>
              <a:t> και μετατρέπονται σε μεταλλικό </a:t>
            </a:r>
            <a:r>
              <a:rPr lang="el-GR" dirty="0" err="1" smtClean="0"/>
              <a:t>Cu</a:t>
            </a:r>
            <a:r>
              <a:rPr lang="el-GR" dirty="0" smtClean="0"/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Γαλβανικό ή ηλεκτροχημικό στοιχείο (στοιχείο </a:t>
            </a:r>
            <a:r>
              <a:rPr lang="el-GR" dirty="0" err="1" smtClean="0"/>
              <a:t>Daniel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9520" y="1629023"/>
            <a:ext cx="7698904" cy="2016001"/>
          </a:xfrm>
        </p:spPr>
        <p:txBody>
          <a:bodyPr/>
          <a:lstStyle/>
          <a:p>
            <a:r>
              <a:rPr lang="el-GR" dirty="0"/>
              <a:t>Η διάταξη αποτελεί ένα ηλεκτροχημικό στοιχείο (γαλβανικό στοιχείο) που μετατρέπει την χημική ενέργεια σε ηλεκτρικό ρεύμα, όπως φαίνεται και στο σχήμα:</a:t>
            </a:r>
          </a:p>
          <a:p>
            <a:endParaRPr lang="el-GR" dirty="0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1334483" y="2995945"/>
            <a:ext cx="6475033" cy="3672407"/>
            <a:chOff x="2334" y="596"/>
            <a:chExt cx="6432" cy="3649"/>
          </a:xfrm>
        </p:grpSpPr>
        <p:sp>
          <p:nvSpPr>
            <p:cNvPr id="2089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334" y="596"/>
              <a:ext cx="6432" cy="364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88" name="Line 40"/>
            <p:cNvSpPr>
              <a:spLocks noChangeShapeType="1"/>
            </p:cNvSpPr>
            <p:nvPr/>
          </p:nvSpPr>
          <p:spPr bwMode="auto">
            <a:xfrm>
              <a:off x="3966" y="1172"/>
              <a:ext cx="355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>
              <a:off x="3966" y="1172"/>
              <a:ext cx="1" cy="17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>
              <a:off x="7518" y="1172"/>
              <a:ext cx="1" cy="17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>
              <a:off x="3390" y="2516"/>
              <a:ext cx="1" cy="17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>
              <a:off x="3390" y="4244"/>
              <a:ext cx="211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 flipH="1" flipV="1">
              <a:off x="5502" y="2516"/>
              <a:ext cx="1" cy="17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3486" y="2900"/>
              <a:ext cx="768" cy="105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3390" y="2708"/>
              <a:ext cx="115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 flipV="1">
              <a:off x="4542" y="1844"/>
              <a:ext cx="1" cy="13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>
              <a:off x="4542" y="1844"/>
              <a:ext cx="240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5982" y="2516"/>
              <a:ext cx="1" cy="17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>
              <a:off x="8094" y="2516"/>
              <a:ext cx="1" cy="17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7230" y="2900"/>
              <a:ext cx="768" cy="105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5982" y="4244"/>
              <a:ext cx="211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4542" y="3188"/>
              <a:ext cx="6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 flipV="1">
              <a:off x="5214" y="2324"/>
              <a:ext cx="1" cy="8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6942" y="1844"/>
              <a:ext cx="1" cy="13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>
              <a:off x="5214" y="2324"/>
              <a:ext cx="10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6270" y="2324"/>
              <a:ext cx="0" cy="8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6270" y="3188"/>
              <a:ext cx="6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>
              <a:off x="5214" y="2708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5982" y="2708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6942" y="2708"/>
              <a:ext cx="115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3582" y="2996"/>
              <a:ext cx="576" cy="3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l-GR" sz="12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Zn</a:t>
              </a:r>
              <a:endParaRPr lang="el-G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7326" y="2996"/>
              <a:ext cx="576" cy="3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l-GR" sz="12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Cu</a:t>
              </a:r>
              <a:endParaRPr lang="el-G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4239" y="1322"/>
              <a:ext cx="2688" cy="3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l-GR" sz="12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</a:t>
              </a:r>
              <a:r>
                <a:rPr lang="el-GR" sz="11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Ηλεκτρολυτικός Σύνδεσμος</a:t>
              </a:r>
              <a:endParaRPr 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4734" y="596"/>
              <a:ext cx="2016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l-GR" b="1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e</a:t>
              </a:r>
              <a:endParaRPr lang="el-G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5502" y="884"/>
              <a:ext cx="6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5310" y="1940"/>
              <a:ext cx="864" cy="3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l-GR" sz="12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 KC</a:t>
              </a:r>
              <a:r>
                <a:rPr lang="en-US" sz="12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l</a:t>
              </a: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4350" y="3380"/>
              <a:ext cx="1159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l-GR" sz="12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Zn</a:t>
              </a:r>
              <a:r>
                <a:rPr lang="el-GR" sz="1200" baseline="300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+2 </a:t>
              </a:r>
              <a:r>
                <a:rPr lang="el-GR" sz="12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SO</a:t>
              </a:r>
              <a:r>
                <a:rPr lang="el-GR" sz="1200" baseline="-300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r>
                <a:rPr lang="el-GR" sz="1200" baseline="300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-2</a:t>
              </a:r>
              <a:endParaRPr 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6078" y="3476"/>
              <a:ext cx="1155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l-GR" sz="12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Cu</a:t>
              </a:r>
              <a:r>
                <a:rPr lang="el-GR" sz="1200" baseline="300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+2 </a:t>
              </a:r>
              <a:r>
                <a:rPr lang="el-GR" sz="12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SO</a:t>
              </a:r>
              <a:r>
                <a:rPr lang="el-GR" sz="1200" baseline="-300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r>
                <a:rPr lang="el-GR" sz="1200" baseline="300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-2</a:t>
              </a:r>
              <a:endParaRPr 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4638" y="2804"/>
              <a:ext cx="480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l-GR" sz="12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Cl</a:t>
              </a:r>
              <a:r>
                <a:rPr lang="el-GR" sz="1200" baseline="300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-</a:t>
              </a:r>
              <a:endParaRPr lang="el-G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6366" y="2804"/>
              <a:ext cx="480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l-GR" sz="12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K</a:t>
              </a:r>
              <a:r>
                <a:rPr lang="el-GR" sz="1200" baseline="300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+</a:t>
              </a:r>
              <a:endParaRPr lang="el-G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4830" y="309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6558" y="309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3966" y="3188"/>
              <a:ext cx="48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 flipV="1">
              <a:off x="6558" y="3188"/>
              <a:ext cx="76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2718" y="1940"/>
              <a:ext cx="1152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l-GR" sz="12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Άνοδος</a:t>
              </a:r>
              <a:endParaRPr lang="el-GR" sz="7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/>
              <a:r>
                <a:rPr lang="el-GR" sz="12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Οξείδωση</a:t>
              </a:r>
              <a:endParaRPr lang="el-G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" name="Text Box 2"/>
            <p:cNvSpPr txBox="1">
              <a:spLocks noChangeArrowheads="1"/>
            </p:cNvSpPr>
            <p:nvPr/>
          </p:nvSpPr>
          <p:spPr bwMode="auto">
            <a:xfrm>
              <a:off x="7710" y="1940"/>
              <a:ext cx="1056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l-GR" sz="12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Κάθοδος</a:t>
              </a:r>
              <a:endParaRPr lang="el-GR" sz="7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r>
                <a:rPr lang="el-GR" sz="120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Αναγωγή</a:t>
              </a:r>
              <a:endParaRPr lang="el-G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31e9e22af2dacbea41ae208432221c197f9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</TotalTime>
  <Words>2345</Words>
  <Application>Microsoft Office PowerPoint</Application>
  <PresentationFormat>On-screen Show (4:3)</PresentationFormat>
  <Paragraphs>267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OC_template_updated</vt:lpstr>
      <vt:lpstr>template</vt:lpstr>
      <vt:lpstr>Χημεία Γραφικών Τεχνών (Ε)</vt:lpstr>
      <vt:lpstr>Στοιχεία Ηλεκτροχημείας (1 από 2)</vt:lpstr>
      <vt:lpstr>Στοιχεία Ηλεκτροχημείας (2 από 2)</vt:lpstr>
      <vt:lpstr>Γαλβανικά ή βολταϊκά στοιχεία</vt:lpstr>
      <vt:lpstr>Ημιστοιχείο (1 από 2)</vt:lpstr>
      <vt:lpstr>Ημιστοιχείο (2 από 2)</vt:lpstr>
      <vt:lpstr>Ηλεκτροχημικό στοιχείο (γαλβανικό στοιχείο) 1/2</vt:lpstr>
      <vt:lpstr>Ηλεκτροχημικό στοιχείο (γαλβανικό στοιχείο) 2/2</vt:lpstr>
      <vt:lpstr>Γαλβανικό ή ηλεκτροχημικό στοιχείο (στοιχείο Daniel)</vt:lpstr>
      <vt:lpstr>Α. Μέτρηση δυναμικού ηλεκτροχημικού στοιχείου (1 από 2)</vt:lpstr>
      <vt:lpstr>Α. Μέτρηση δυναμικού ηλεκτροχημικού στοιχείου (2 από 2)</vt:lpstr>
      <vt:lpstr>Σκοπός</vt:lpstr>
      <vt:lpstr>Απαιτούμενα όργανα και υλικά </vt:lpstr>
      <vt:lpstr>Πειραματική διαδικασία (1 από 2)</vt:lpstr>
      <vt:lpstr>Πειραματική διαδικασία (2 από 2)</vt:lpstr>
      <vt:lpstr>Πίνακας μετρήσεων</vt:lpstr>
      <vt:lpstr>Β. Μελέτη της χημικής δραστικότητας των στοιχείων  (Ηλεκτροδιακά δυναμικά) </vt:lpstr>
      <vt:lpstr>Ηλεκτροχημική σειρά διαφόρων στοιχείων (πρότυπα δυναμικά οξείδωσης, Ε0)</vt:lpstr>
      <vt:lpstr>Σκοπός</vt:lpstr>
      <vt:lpstr>Πίνακας κανονικών δυναμικών οξείδωσης (1 από 2)</vt:lpstr>
      <vt:lpstr>Πίνακας κανονικών δυναμικών οξείδωσης (2 από 2)</vt:lpstr>
      <vt:lpstr>Παρατηρήσεις</vt:lpstr>
      <vt:lpstr>Απαιτούμενα αντιδραστήρια και σκεύη </vt:lpstr>
      <vt:lpstr>Πειραματική διαδικασία</vt:lpstr>
      <vt:lpstr>Πίνακας μετρήσεων – Αποτελεσμάτων</vt:lpstr>
      <vt:lpstr>Βιβλιογραφία (1 από 2) </vt:lpstr>
      <vt:lpstr>Βιβλιογραφία (2 από 2)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Γραφικών Τεχνών (Ε)</dc:title>
  <dc:creator>opencourses@teiath.gr</dc:creator>
  <cp:lastModifiedBy>alex</cp:lastModifiedBy>
  <cp:revision>5</cp:revision>
  <dcterms:created xsi:type="dcterms:W3CDTF">2014-09-29T07:07:08Z</dcterms:created>
  <dcterms:modified xsi:type="dcterms:W3CDTF">2015-01-28T14:09:31Z</dcterms:modified>
</cp:coreProperties>
</file>