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257" r:id="rId42"/>
    <p:sldId id="262" r:id="rId43"/>
    <p:sldId id="264" r:id="rId44"/>
    <p:sldId id="307" r:id="rId45"/>
    <p:sldId id="308" r:id="rId46"/>
    <p:sldId id="266" r:id="rId47"/>
    <p:sldId id="261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432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2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36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17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70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76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28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0907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231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285750">
              <a:buClr>
                <a:srgbClr val="004A82"/>
              </a:buClr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Clr>
                <a:srgbClr val="004A82"/>
              </a:buClr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sep10.phys.utk.edu/astr162/lect/light/bohr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commons.wikimedia.org/wiki/User:Rozzycha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Energylevels.p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youtube.com/watch?v=QI50GBUJ48s&amp;feature=player_detailpage#t=13s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undless.com/physics/textbooks/boundless-physics-textbook/atomic-physics-29/atomic-physics-and-quantum-mechanics-186/atomic-physics-and-quantum-mechanics-186-powerpoint-templates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4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o.wikipedia.org/wiki/Orbital#mediaviewer/File:Single_electron_orbitals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Haad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lechkowski_rule_2.sv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AManWithNoPlan&amp;action=edit&amp;redlink=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upload.wikimedia.org/wikipedia/commons/b/b6/PTable_structur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Borgdylan&amp;action=edit&amp;redlink=1" TargetMode="External"/><Relationship Id="rId4" Type="http://schemas.openxmlformats.org/officeDocument/2006/relationships/hyperlink" Target="http://commons.wikimedia.org/wiki/File:PTable_structure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nalwiki.org/wiki/File:Stylised_Lithium_Atom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deed.e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νόργανη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Δομή του Ατόμου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Φούντζουλα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l-GR" sz="3200" b="0" dirty="0" smtClean="0"/>
              <a:t>4</a:t>
            </a:r>
            <a:r>
              <a:rPr lang="en-US" sz="3200" b="0" dirty="0" smtClean="0"/>
              <a:t>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9634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Πρότυπο </a:t>
            </a:r>
            <a:r>
              <a:rPr lang="el-GR" b="1" dirty="0" err="1" smtClean="0">
                <a:solidFill>
                  <a:srgbClr val="820000"/>
                </a:solidFill>
              </a:rPr>
              <a:t>Bohr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/>
              <a:t>Το άτομο αποτελείται από τον πυρήνα, που είναι θετικά φορτισμένος και τα ηλεκτρόνια, που είναι αρνητικά φορτισμένα και κινούνται σε </a:t>
            </a:r>
            <a:r>
              <a:rPr lang="el-GR" b="1" dirty="0"/>
              <a:t>ορισμένες κυκλικές τροχιές, </a:t>
            </a:r>
            <a:r>
              <a:rPr lang="el-GR" dirty="0"/>
              <a:t>γύρω από τον πυρήνα, τις λεγόμενες επιτρεπόμενες και </a:t>
            </a:r>
            <a:r>
              <a:rPr lang="el-GR" b="1" dirty="0"/>
              <a:t>έχουν καθορισμένη ενέργεια.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20000"/>
                </a:solidFill>
              </a:rPr>
              <a:t>n : </a:t>
            </a:r>
            <a:r>
              <a:rPr lang="el-GR" b="1" dirty="0">
                <a:solidFill>
                  <a:srgbClr val="820000"/>
                </a:solidFill>
              </a:rPr>
              <a:t>κύριος κβαντικός αριθμός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graphicFrame>
        <p:nvGraphicFramePr>
          <p:cNvPr id="5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26571"/>
              </p:ext>
            </p:extLst>
          </p:nvPr>
        </p:nvGraphicFramePr>
        <p:xfrm>
          <a:off x="323528" y="4221088"/>
          <a:ext cx="8747711" cy="1976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612"/>
                <a:gridCol w="1159113"/>
                <a:gridCol w="1230646"/>
                <a:gridCol w="1230646"/>
                <a:gridCol w="1230646"/>
                <a:gridCol w="682012"/>
                <a:gridCol w="682012"/>
                <a:gridCol w="682012"/>
                <a:gridCol w="682012"/>
              </a:tblGrid>
              <a:tr h="370907">
                <a:tc>
                  <a:txBody>
                    <a:bodyPr/>
                    <a:lstStyle/>
                    <a:p>
                      <a:pPr algn="ctr"/>
                      <a:r>
                        <a:rPr lang="el-GR" sz="1500" b="1" dirty="0" smtClean="0"/>
                        <a:t>Τιμές </a:t>
                      </a:r>
                      <a:r>
                        <a:rPr lang="en-US" sz="1500" b="1" dirty="0" smtClean="0"/>
                        <a:t>n</a:t>
                      </a:r>
                      <a:endParaRPr lang="el-GR" sz="15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b="1" dirty="0" smtClean="0"/>
                        <a:t>1</a:t>
                      </a:r>
                      <a:endParaRPr lang="el-GR" sz="15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b="1" dirty="0" smtClean="0"/>
                        <a:t>2</a:t>
                      </a:r>
                      <a:endParaRPr lang="el-GR" sz="15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b="1" dirty="0" smtClean="0"/>
                        <a:t>3</a:t>
                      </a:r>
                      <a:endParaRPr lang="el-GR" sz="15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b="1" dirty="0" smtClean="0"/>
                        <a:t>4</a:t>
                      </a:r>
                      <a:endParaRPr lang="el-GR" sz="15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b="1" dirty="0" smtClean="0"/>
                        <a:t>5</a:t>
                      </a:r>
                      <a:endParaRPr lang="el-GR" sz="15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b="1" dirty="0" smtClean="0"/>
                        <a:t>6</a:t>
                      </a:r>
                      <a:endParaRPr lang="el-GR" sz="15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b="1" dirty="0" smtClean="0"/>
                        <a:t>7</a:t>
                      </a:r>
                      <a:endParaRPr lang="el-GR" sz="15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b="1" dirty="0" smtClean="0"/>
                        <a:t>…</a:t>
                      </a:r>
                      <a:endParaRPr lang="el-GR" sz="1500" b="1" dirty="0"/>
                    </a:p>
                  </a:txBody>
                  <a:tcPr marL="91432" marR="91432" marT="45728" marB="45728" anchor="ctr"/>
                </a:tc>
              </a:tr>
              <a:tr h="1006023">
                <a:tc>
                  <a:txBody>
                    <a:bodyPr/>
                    <a:lstStyle/>
                    <a:p>
                      <a:pPr algn="ctr"/>
                      <a:r>
                        <a:rPr lang="el-GR" sz="1500" dirty="0" smtClean="0"/>
                        <a:t>Στοιβάδα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 smtClean="0"/>
                        <a:t>1</a:t>
                      </a:r>
                      <a:r>
                        <a:rPr lang="el-GR" sz="1500" baseline="30000" dirty="0" smtClean="0"/>
                        <a:t>η</a:t>
                      </a:r>
                      <a:r>
                        <a:rPr lang="el-GR" sz="1500" dirty="0" smtClean="0"/>
                        <a:t> ή</a:t>
                      </a:r>
                    </a:p>
                    <a:p>
                      <a:pPr algn="ctr"/>
                      <a:r>
                        <a:rPr lang="el-GR" sz="1500" dirty="0" smtClean="0"/>
                        <a:t>θεμελιώδης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 smtClean="0"/>
                        <a:t>2</a:t>
                      </a:r>
                      <a:r>
                        <a:rPr lang="el-GR" sz="1500" baseline="30000" dirty="0" smtClean="0"/>
                        <a:t>η</a:t>
                      </a:r>
                      <a:r>
                        <a:rPr lang="el-GR" sz="1500" dirty="0" smtClean="0"/>
                        <a:t> ή</a:t>
                      </a:r>
                    </a:p>
                    <a:p>
                      <a:pPr algn="ctr"/>
                      <a:r>
                        <a:rPr lang="el-GR" sz="1500" dirty="0" smtClean="0"/>
                        <a:t>1</a:t>
                      </a:r>
                      <a:r>
                        <a:rPr lang="el-GR" sz="1500" baseline="30000" dirty="0" smtClean="0"/>
                        <a:t>η</a:t>
                      </a:r>
                      <a:r>
                        <a:rPr lang="el-GR" sz="1500" dirty="0" smtClean="0"/>
                        <a:t> </a:t>
                      </a:r>
                      <a:r>
                        <a:rPr lang="el-GR" sz="1500" dirty="0" err="1" smtClean="0"/>
                        <a:t>διηγερμένη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500" dirty="0" smtClean="0"/>
                    </a:p>
                    <a:p>
                      <a:pPr algn="ctr"/>
                      <a:r>
                        <a:rPr lang="el-GR" sz="1500" dirty="0" smtClean="0"/>
                        <a:t>3</a:t>
                      </a:r>
                      <a:r>
                        <a:rPr lang="el-GR" sz="1500" baseline="30000" dirty="0" smtClean="0"/>
                        <a:t>η</a:t>
                      </a:r>
                      <a:r>
                        <a:rPr lang="el-GR" sz="1500" dirty="0" smtClean="0"/>
                        <a:t> ή</a:t>
                      </a:r>
                    </a:p>
                    <a:p>
                      <a:pPr algn="ctr"/>
                      <a:r>
                        <a:rPr lang="el-GR" sz="1500" dirty="0" smtClean="0"/>
                        <a:t>2</a:t>
                      </a:r>
                      <a:r>
                        <a:rPr lang="el-GR" sz="1500" baseline="30000" dirty="0" smtClean="0"/>
                        <a:t>η</a:t>
                      </a:r>
                      <a:r>
                        <a:rPr lang="el-GR" sz="1500" dirty="0" smtClean="0"/>
                        <a:t> </a:t>
                      </a:r>
                      <a:r>
                        <a:rPr lang="el-GR" sz="1500" dirty="0" err="1" smtClean="0"/>
                        <a:t>διηγερμένη</a:t>
                      </a:r>
                      <a:endParaRPr lang="el-GR" sz="1500" dirty="0" smtClean="0"/>
                    </a:p>
                    <a:p>
                      <a:pPr algn="ctr"/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500" dirty="0" smtClean="0"/>
                    </a:p>
                    <a:p>
                      <a:pPr algn="ctr"/>
                      <a:r>
                        <a:rPr lang="el-GR" sz="1500" dirty="0" smtClean="0"/>
                        <a:t>4</a:t>
                      </a:r>
                      <a:r>
                        <a:rPr lang="el-GR" sz="1500" baseline="30000" dirty="0" smtClean="0"/>
                        <a:t>η</a:t>
                      </a:r>
                      <a:r>
                        <a:rPr lang="el-GR" sz="1500" dirty="0" smtClean="0"/>
                        <a:t> ή</a:t>
                      </a:r>
                    </a:p>
                    <a:p>
                      <a:pPr algn="ctr"/>
                      <a:r>
                        <a:rPr lang="el-GR" sz="1500" dirty="0" smtClean="0"/>
                        <a:t>3</a:t>
                      </a:r>
                      <a:r>
                        <a:rPr lang="el-GR" sz="1500" baseline="30000" dirty="0" smtClean="0"/>
                        <a:t>η</a:t>
                      </a:r>
                      <a:r>
                        <a:rPr lang="el-GR" sz="1500" dirty="0" smtClean="0"/>
                        <a:t> </a:t>
                      </a:r>
                      <a:r>
                        <a:rPr lang="el-GR" sz="1500" dirty="0" err="1" smtClean="0"/>
                        <a:t>διηγερμένη</a:t>
                      </a:r>
                      <a:endParaRPr lang="el-GR" sz="1500" dirty="0" smtClean="0"/>
                    </a:p>
                    <a:p>
                      <a:pPr algn="ctr"/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 smtClean="0"/>
                        <a:t>5</a:t>
                      </a:r>
                      <a:r>
                        <a:rPr lang="el-GR" sz="1500" baseline="30000" dirty="0" smtClean="0"/>
                        <a:t>η</a:t>
                      </a:r>
                      <a:r>
                        <a:rPr lang="el-GR" sz="1500" dirty="0" smtClean="0"/>
                        <a:t> …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 smtClean="0"/>
                        <a:t>6</a:t>
                      </a:r>
                      <a:r>
                        <a:rPr lang="el-GR" sz="1500" baseline="30000" dirty="0" smtClean="0"/>
                        <a:t>η</a:t>
                      </a:r>
                      <a:r>
                        <a:rPr lang="el-GR" sz="1500" dirty="0" smtClean="0"/>
                        <a:t> …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 smtClean="0"/>
                        <a:t>7</a:t>
                      </a:r>
                      <a:r>
                        <a:rPr lang="el-GR" sz="1500" baseline="30000" dirty="0" smtClean="0"/>
                        <a:t>η</a:t>
                      </a:r>
                      <a:r>
                        <a:rPr lang="el-GR" sz="1500" dirty="0" smtClean="0"/>
                        <a:t> …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 smtClean="0"/>
                        <a:t>…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</a:tr>
              <a:tr h="370907">
                <a:tc>
                  <a:txBody>
                    <a:bodyPr/>
                    <a:lstStyle/>
                    <a:p>
                      <a:pPr algn="ctr"/>
                      <a:r>
                        <a:rPr lang="el-GR" sz="1500" dirty="0" smtClean="0"/>
                        <a:t>Ονομασία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K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Q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l-GR" sz="1500" dirty="0"/>
                    </a:p>
                  </a:txBody>
                  <a:tcPr marL="91432" marR="91432" marT="45728" marB="45728" anchor="ctr"/>
                </a:tc>
              </a:tr>
            </a:tbl>
          </a:graphicData>
        </a:graphic>
      </p:graphicFrame>
      <p:pic>
        <p:nvPicPr>
          <p:cNvPr id="6" name="Picture 10" descr="http://csep10.phys.utk.edu/astr162/lect/light/bohrframe/boh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27250"/>
            <a:ext cx="943868" cy="9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n-US" sz="3200" b="0" dirty="0" smtClean="0"/>
              <a:t>5/18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>
                <a:sym typeface="Wingdings" panose="05000000000000000000" pitchFamily="2" charset="2"/>
              </a:rPr>
              <a:t>Η μεταπήδηση </a:t>
            </a:r>
            <a:r>
              <a:rPr lang="en-US" altLang="el-GR" dirty="0">
                <a:sym typeface="Wingdings" panose="05000000000000000000" pitchFamily="2" charset="2"/>
              </a:rPr>
              <a:t>e</a:t>
            </a:r>
            <a:r>
              <a:rPr lang="el-GR" altLang="el-GR" dirty="0">
                <a:sym typeface="Wingdings" panose="05000000000000000000" pitchFamily="2" charset="2"/>
              </a:rPr>
              <a:t> από μια τροχιά με Ε</a:t>
            </a:r>
            <a:r>
              <a:rPr lang="el-GR" altLang="el-GR" baseline="-25000" dirty="0">
                <a:sym typeface="Wingdings" panose="05000000000000000000" pitchFamily="2" charset="2"/>
              </a:rPr>
              <a:t>1</a:t>
            </a:r>
            <a:r>
              <a:rPr lang="el-GR" altLang="el-GR" dirty="0">
                <a:sym typeface="Wingdings" panose="05000000000000000000" pitchFamily="2" charset="2"/>
              </a:rPr>
              <a:t> σε μια τροχιά με Ε</a:t>
            </a:r>
            <a:r>
              <a:rPr lang="el-GR" altLang="el-GR" baseline="-25000" dirty="0">
                <a:sym typeface="Wingdings" panose="05000000000000000000" pitchFamily="2" charset="2"/>
              </a:rPr>
              <a:t>2</a:t>
            </a:r>
            <a:r>
              <a:rPr lang="el-GR" altLang="el-GR" dirty="0">
                <a:sym typeface="Wingdings" panose="05000000000000000000" pitchFamily="2" charset="2"/>
              </a:rPr>
              <a:t>, όπου Ε</a:t>
            </a:r>
            <a:r>
              <a:rPr lang="el-GR" altLang="el-GR" baseline="-25000" dirty="0">
                <a:sym typeface="Wingdings" panose="05000000000000000000" pitchFamily="2" charset="2"/>
              </a:rPr>
              <a:t>2</a:t>
            </a:r>
            <a:r>
              <a:rPr lang="el-GR" altLang="el-GR" dirty="0">
                <a:sym typeface="Wingdings" panose="05000000000000000000" pitchFamily="2" charset="2"/>
              </a:rPr>
              <a:t>&gt;Ε</a:t>
            </a:r>
            <a:r>
              <a:rPr lang="el-GR" altLang="el-GR" baseline="-25000" dirty="0">
                <a:sym typeface="Wingdings" panose="05000000000000000000" pitchFamily="2" charset="2"/>
              </a:rPr>
              <a:t>1</a:t>
            </a:r>
            <a:r>
              <a:rPr lang="el-GR" altLang="el-GR" dirty="0">
                <a:sym typeface="Wingdings" panose="05000000000000000000" pitchFamily="2" charset="2"/>
              </a:rPr>
              <a:t> συνοδεύεται από απορρόφηση ακτινοβολίας Ε</a:t>
            </a:r>
            <a:r>
              <a:rPr lang="el-GR" altLang="el-GR" baseline="-25000" dirty="0">
                <a:sym typeface="Wingdings" panose="05000000000000000000" pitchFamily="2" charset="2"/>
              </a:rPr>
              <a:t>2</a:t>
            </a:r>
            <a:r>
              <a:rPr lang="el-GR" altLang="el-GR" dirty="0">
                <a:sym typeface="Wingdings" panose="05000000000000000000" pitchFamily="2" charset="2"/>
              </a:rPr>
              <a:t>-Ε</a:t>
            </a:r>
            <a:r>
              <a:rPr lang="el-GR" altLang="el-GR" baseline="-25000" dirty="0">
                <a:sym typeface="Wingdings" panose="05000000000000000000" pitchFamily="2" charset="2"/>
              </a:rPr>
              <a:t>1</a:t>
            </a:r>
            <a:r>
              <a:rPr lang="el-GR" altLang="el-GR" dirty="0">
                <a:sym typeface="Wingdings" panose="05000000000000000000" pitchFamily="2" charset="2"/>
              </a:rPr>
              <a:t>= </a:t>
            </a:r>
            <a:r>
              <a:rPr lang="en-US" altLang="el-GR" dirty="0" err="1" smtClean="0">
                <a:sym typeface="Wingdings" panose="05000000000000000000" pitchFamily="2" charset="2"/>
              </a:rPr>
              <a:t>hv</a:t>
            </a:r>
            <a:endParaRPr lang="en-US" altLang="el-GR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l-GR" altLang="el-GR" dirty="0">
                <a:sym typeface="Wingdings" panose="05000000000000000000" pitchFamily="2" charset="2"/>
              </a:rPr>
              <a:t>Η μεταπήδηση </a:t>
            </a:r>
            <a:r>
              <a:rPr lang="en-US" altLang="el-GR" dirty="0">
                <a:sym typeface="Wingdings" panose="05000000000000000000" pitchFamily="2" charset="2"/>
              </a:rPr>
              <a:t>e</a:t>
            </a:r>
            <a:r>
              <a:rPr lang="el-GR" altLang="el-GR" dirty="0">
                <a:sym typeface="Wingdings" panose="05000000000000000000" pitchFamily="2" charset="2"/>
              </a:rPr>
              <a:t> από μια τροχιά με Ε</a:t>
            </a:r>
            <a:r>
              <a:rPr lang="el-GR" altLang="el-GR" baseline="-25000" dirty="0">
                <a:sym typeface="Wingdings" panose="05000000000000000000" pitchFamily="2" charset="2"/>
              </a:rPr>
              <a:t>2</a:t>
            </a:r>
            <a:r>
              <a:rPr lang="el-GR" altLang="el-GR" dirty="0">
                <a:sym typeface="Wingdings" panose="05000000000000000000" pitchFamily="2" charset="2"/>
              </a:rPr>
              <a:t> σε μια τροχιά με Ε</a:t>
            </a:r>
            <a:r>
              <a:rPr lang="el-GR" altLang="el-GR" baseline="-25000" dirty="0">
                <a:sym typeface="Wingdings" panose="05000000000000000000" pitchFamily="2" charset="2"/>
              </a:rPr>
              <a:t>1</a:t>
            </a:r>
            <a:r>
              <a:rPr lang="el-GR" altLang="el-GR" dirty="0">
                <a:sym typeface="Wingdings" panose="05000000000000000000" pitchFamily="2" charset="2"/>
              </a:rPr>
              <a:t>, όπου Ε</a:t>
            </a:r>
            <a:r>
              <a:rPr lang="el-GR" altLang="el-GR" baseline="-25000" dirty="0">
                <a:sym typeface="Wingdings" panose="05000000000000000000" pitchFamily="2" charset="2"/>
              </a:rPr>
              <a:t>2</a:t>
            </a:r>
            <a:r>
              <a:rPr lang="el-GR" altLang="el-GR" dirty="0">
                <a:sym typeface="Wingdings" panose="05000000000000000000" pitchFamily="2" charset="2"/>
              </a:rPr>
              <a:t>&gt;Ε</a:t>
            </a:r>
            <a:r>
              <a:rPr lang="el-GR" altLang="el-GR" baseline="-25000" dirty="0">
                <a:sym typeface="Wingdings" panose="05000000000000000000" pitchFamily="2" charset="2"/>
              </a:rPr>
              <a:t>1</a:t>
            </a:r>
            <a:r>
              <a:rPr lang="el-GR" altLang="el-GR" dirty="0">
                <a:sym typeface="Wingdings" panose="05000000000000000000" pitchFamily="2" charset="2"/>
              </a:rPr>
              <a:t> συνοδεύεται από εκπομπή ακτινοβολίας Ε</a:t>
            </a:r>
            <a:r>
              <a:rPr lang="el-GR" altLang="el-GR" baseline="-25000" dirty="0">
                <a:sym typeface="Wingdings" panose="05000000000000000000" pitchFamily="2" charset="2"/>
              </a:rPr>
              <a:t>2</a:t>
            </a:r>
            <a:r>
              <a:rPr lang="el-GR" altLang="el-GR" dirty="0">
                <a:sym typeface="Wingdings" panose="05000000000000000000" pitchFamily="2" charset="2"/>
              </a:rPr>
              <a:t>-Ε</a:t>
            </a:r>
            <a:r>
              <a:rPr lang="el-GR" altLang="el-GR" baseline="-25000" dirty="0">
                <a:sym typeface="Wingdings" panose="05000000000000000000" pitchFamily="2" charset="2"/>
              </a:rPr>
              <a:t>1</a:t>
            </a:r>
            <a:r>
              <a:rPr lang="el-GR" altLang="el-GR" dirty="0">
                <a:sym typeface="Wingdings" panose="05000000000000000000" pitchFamily="2" charset="2"/>
              </a:rPr>
              <a:t>= </a:t>
            </a:r>
            <a:r>
              <a:rPr lang="en-US" altLang="el-GR" dirty="0" err="1">
                <a:sym typeface="Wingdings" panose="05000000000000000000" pitchFamily="2" charset="2"/>
              </a:rPr>
              <a:t>hv</a:t>
            </a:r>
            <a:r>
              <a:rPr lang="en-US" altLang="el-GR" dirty="0">
                <a:sym typeface="Wingdings" panose="05000000000000000000" pitchFamily="2" charset="2"/>
              </a:rPr>
              <a:t>  </a:t>
            </a:r>
            <a:r>
              <a:rPr lang="el-GR" altLang="el-GR" dirty="0">
                <a:sym typeface="Wingdings" panose="05000000000000000000" pitchFamily="2" charset="2"/>
              </a:rPr>
              <a:t>γραμμικό φάσμα.</a:t>
            </a:r>
            <a:endParaRPr lang="en-US" altLang="el-GR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l-GR" dirty="0">
              <a:sym typeface="Wingdings" panose="05000000000000000000" pitchFamily="2" charset="2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849354" y="6158332"/>
            <a:ext cx="1465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latin typeface="+mn-lt"/>
                <a:hlinkClick r:id="rId2"/>
              </a:rPr>
              <a:t>csep10.phys.utk.edu</a:t>
            </a:r>
            <a:endParaRPr lang="el-GR" sz="1200" dirty="0">
              <a:latin typeface="+mn-lt"/>
            </a:endParaRPr>
          </a:p>
        </p:txBody>
      </p:sp>
      <p:pic>
        <p:nvPicPr>
          <p:cNvPr id="6" name="Picture 4" descr="http://csep10.phys.utk.edu/astr162/lect/light/excit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53027"/>
            <a:ext cx="3744416" cy="23204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6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n-US" sz="3200" b="0" dirty="0" smtClean="0"/>
              <a:t>6/18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6848" y="1372694"/>
            <a:ext cx="3610744" cy="504056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Ενέργεια του ηλεκτρονίου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468664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47592" y="1196752"/>
                <a:ext cx="3672408" cy="855940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2,18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592" y="1196752"/>
                <a:ext cx="3672408" cy="8559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3843745" y="2024037"/>
            <a:ext cx="3880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όπου n ο κύριος κβαντικός αριθμός</a:t>
            </a:r>
          </a:p>
        </p:txBody>
      </p:sp>
      <p:pic>
        <p:nvPicPr>
          <p:cNvPr id="7" name="Picture 6" descr="atoms3.gif (411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59" y="2654557"/>
            <a:ext cx="1920721" cy="1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le:Energyleve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21952"/>
            <a:ext cx="2232248" cy="200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/>
          <p:nvPr/>
        </p:nvSpPr>
        <p:spPr>
          <a:xfrm>
            <a:off x="4588215" y="4398084"/>
            <a:ext cx="2775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Energylevels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7"/>
              </a:rPr>
              <a:t>Rozzychan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5924077"/>
                  </p:ext>
                </p:extLst>
              </p:nvPr>
            </p:nvGraphicFramePr>
            <p:xfrm>
              <a:off x="107504" y="4981867"/>
              <a:ext cx="8738121" cy="17540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8090"/>
                    <a:gridCol w="1029826"/>
                    <a:gridCol w="904155"/>
                    <a:gridCol w="987524"/>
                    <a:gridCol w="1004577"/>
                    <a:gridCol w="1004577"/>
                    <a:gridCol w="451846"/>
                    <a:gridCol w="817526"/>
                  </a:tblGrid>
                  <a:tr h="765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500" dirty="0" err="1" smtClean="0"/>
                            <a:t>Διηγερμένη</a:t>
                          </a:r>
                          <a:r>
                            <a:rPr lang="el-GR" sz="1500" dirty="0" smtClean="0"/>
                            <a:t> κατάσταση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K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L(n=2)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5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/>
                            <a:t>M(n=3)</a:t>
                          </a:r>
                          <a:endParaRPr lang="el-GR" sz="1500" dirty="0" smtClean="0"/>
                        </a:p>
                        <a:p>
                          <a:pPr algn="ctr"/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5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/>
                            <a:t>N (n=4)</a:t>
                          </a:r>
                          <a:endParaRPr lang="el-GR" sz="1500" dirty="0" smtClean="0"/>
                        </a:p>
                        <a:p>
                          <a:pPr algn="ctr"/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O (n=5)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…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(n=</a:t>
                          </a:r>
                          <a:r>
                            <a:rPr lang="en-US" sz="1500" dirty="0" smtClean="0">
                              <a:sym typeface="Symbol"/>
                            </a:rPr>
                            <a:t></a:t>
                          </a:r>
                          <a:r>
                            <a:rPr lang="en-US" sz="1500" dirty="0" smtClean="0"/>
                            <a:t>)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</a:tr>
                  <a:tr h="8614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500" dirty="0" smtClean="0"/>
                            <a:t>Ενέργεια</a:t>
                          </a:r>
                        </a:p>
                        <a:p>
                          <a:pPr algn="ctr"/>
                          <a:r>
                            <a:rPr lang="el-GR" sz="1500" dirty="0" err="1" smtClean="0"/>
                            <a:t>διηγερμένης</a:t>
                          </a:r>
                          <a:r>
                            <a:rPr lang="el-GR" sz="1500" dirty="0" smtClean="0"/>
                            <a:t> κατάστασης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l-GR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5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e>
                                      <m:sub>
                                        <m:r>
                                          <a:rPr lang="el-GR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l-GR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5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e>
                                      <m:sub>
                                        <m:r>
                                          <a:rPr lang="el-GR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15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l-GR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5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e>
                                      <m:sub>
                                        <m:r>
                                          <a:rPr lang="el-GR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5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l-G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15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l-GR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5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e>
                                      <m:sub>
                                        <m:r>
                                          <a:rPr lang="el-GR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5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l-G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l-G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a:rPr lang="el-GR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l-GR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8" marR="91448" marT="45740" marB="4574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5924077"/>
                  </p:ext>
                </p:extLst>
              </p:nvPr>
            </p:nvGraphicFramePr>
            <p:xfrm>
              <a:off x="107504" y="4981867"/>
              <a:ext cx="8738121" cy="17540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8090"/>
                    <a:gridCol w="1029826"/>
                    <a:gridCol w="904155"/>
                    <a:gridCol w="987524"/>
                    <a:gridCol w="1004577"/>
                    <a:gridCol w="1004577"/>
                    <a:gridCol w="451846"/>
                    <a:gridCol w="817526"/>
                  </a:tblGrid>
                  <a:tr h="777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500" dirty="0" err="1" smtClean="0"/>
                            <a:t>Διηγερμένη</a:t>
                          </a:r>
                          <a:r>
                            <a:rPr lang="el-GR" sz="1500" dirty="0" smtClean="0"/>
                            <a:t> κατάσταση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K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L(n=2)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5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/>
                            <a:t>M(n=3)</a:t>
                          </a:r>
                          <a:endParaRPr lang="el-GR" sz="1500" dirty="0" smtClean="0"/>
                        </a:p>
                        <a:p>
                          <a:pPr algn="ctr"/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5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/>
                            <a:t>N (n=4)</a:t>
                          </a:r>
                          <a:endParaRPr lang="el-GR" sz="1500" dirty="0" smtClean="0"/>
                        </a:p>
                        <a:p>
                          <a:pPr algn="ctr"/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O (n=5)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…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(n=</a:t>
                          </a:r>
                          <a:r>
                            <a:rPr lang="en-US" sz="1500" dirty="0" smtClean="0">
                              <a:sym typeface="Symbol"/>
                            </a:rPr>
                            <a:t></a:t>
                          </a:r>
                          <a:r>
                            <a:rPr lang="en-US" sz="1500" dirty="0" smtClean="0"/>
                            <a:t>)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</a:tr>
                  <a:tr h="9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500" dirty="0" smtClean="0"/>
                            <a:t>Ενέργεια</a:t>
                          </a:r>
                        </a:p>
                        <a:p>
                          <a:pPr algn="ctr"/>
                          <a:r>
                            <a:rPr lang="el-GR" sz="1500" dirty="0" err="1" smtClean="0"/>
                            <a:t>διηγερμένης</a:t>
                          </a:r>
                          <a:r>
                            <a:rPr lang="el-GR" sz="1500" dirty="0" smtClean="0"/>
                            <a:t> κατάστασης</a:t>
                          </a:r>
                          <a:endParaRPr lang="el-GR" sz="1500" dirty="0"/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8" marR="91448" marT="45740" marB="45740" anchor="ctr">
                        <a:blipFill rotWithShape="0">
                          <a:blip r:embed="rId9"/>
                          <a:stretch>
                            <a:fillRect l="-247337" t="-80625" r="-503550" b="-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8" marR="91448" marT="45740" marB="45740" anchor="ctr">
                        <a:blipFill rotWithShape="0">
                          <a:blip r:embed="rId9"/>
                          <a:stretch>
                            <a:fillRect l="-396622" t="-80625" r="-475000" b="-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8" marR="91448" marT="45740" marB="45740" anchor="ctr">
                        <a:blipFill rotWithShape="0">
                          <a:blip r:embed="rId9"/>
                          <a:stretch>
                            <a:fillRect l="-450920" t="-80625" r="-331288" b="-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8" marR="91448" marT="45740" marB="45740" anchor="ctr">
                        <a:blipFill rotWithShape="0">
                          <a:blip r:embed="rId9"/>
                          <a:stretch>
                            <a:fillRect l="-544242" t="-80625" r="-227273" b="-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8" marR="91448" marT="45740" marB="45740" anchor="ctr">
                        <a:blipFill rotWithShape="0">
                          <a:blip r:embed="rId9"/>
                          <a:stretch>
                            <a:fillRect l="-644242" t="-80625" r="-127273" b="-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l-G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8" marR="91448" marT="45740" marB="45740" anchor="ctr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8" marR="91448" marT="45740" marB="45740" anchor="ctr">
                        <a:blipFill rotWithShape="0">
                          <a:blip r:embed="rId9"/>
                          <a:stretch>
                            <a:fillRect l="-971642" t="-80625" r="-1493" b="-18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24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l-GR" sz="3200" b="0" dirty="0" smtClean="0"/>
              <a:t>7</a:t>
            </a:r>
            <a:r>
              <a:rPr lang="en-US" sz="3200" b="0" dirty="0" smtClean="0"/>
              <a:t>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Φάσμα εκπομπής υδρογόνου</a:t>
            </a:r>
          </a:p>
          <a:p>
            <a:r>
              <a:rPr lang="el-GR" dirty="0" smtClean="0"/>
              <a:t>Παρακολουθήστε το παρακάτω βίντεο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26379"/>
            <a:ext cx="443785" cy="443785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209705" y="2232628"/>
            <a:ext cx="4176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Emission spectrum of hydrogen </a:t>
            </a:r>
            <a:endParaRPr lang="el-GR" sz="2400" dirty="0">
              <a:latin typeface="+mn-lt"/>
            </a:endParaRPr>
          </a:p>
        </p:txBody>
      </p:sp>
      <p:pic>
        <p:nvPicPr>
          <p:cNvPr id="7" name="Picture 4" descr="http://t2.gstatic.com/images?q=tbn:ANd9GcQTTRcMzxwRTnohbuPiZDGoT6RKY9BiXbX6jBXVdDf0J918NA1VXp7GEU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99010"/>
            <a:ext cx="2664296" cy="150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chemguide.co.uk/atoms/properties/spectrumwav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872" y="4385584"/>
            <a:ext cx="2663527" cy="10476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9" name="Picture 8" descr="http://www.chemguide.co.uk/atoms/properties/spectrumfreq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560" y="5601235"/>
            <a:ext cx="2663527" cy="11135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0" name="Ορθογώνιο 9"/>
          <p:cNvSpPr/>
          <p:nvPr/>
        </p:nvSpPr>
        <p:spPr>
          <a:xfrm>
            <a:off x="5238964" y="2694293"/>
            <a:ext cx="23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+mn-lt"/>
              </a:rPr>
              <a:t>Εξίσωση 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Rydberg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30765" y="3258725"/>
                <a:ext cx="4320480" cy="942887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=3,29∙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65" y="3258725"/>
                <a:ext cx="4320480" cy="942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http://csep10.phys.utk.edu/astr162/lect/light/bohrframe/h-spectrum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33" y="4431610"/>
            <a:ext cx="2713757" cy="20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4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n-US" sz="3200" b="0" dirty="0" smtClean="0"/>
              <a:t>8/18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Κβαντομηχανική θεώρηση της ύλης</a:t>
            </a:r>
          </a:p>
          <a:p>
            <a:r>
              <a:rPr lang="el-GR" dirty="0"/>
              <a:t>Η γέννηση της κβαντομηχανικής βασίστηκε στις ιδέες λαμπρών ερευνητών που οι σημαντικότερες είναι:</a:t>
            </a:r>
          </a:p>
          <a:p>
            <a:pPr lvl="1"/>
            <a:r>
              <a:rPr lang="el-GR" dirty="0"/>
              <a:t>Η </a:t>
            </a:r>
            <a:r>
              <a:rPr lang="el-GR" dirty="0" err="1"/>
              <a:t>κβάντωση</a:t>
            </a:r>
            <a:r>
              <a:rPr lang="el-GR" dirty="0"/>
              <a:t> της ενέργειας. (</a:t>
            </a:r>
            <a:r>
              <a:rPr lang="en-US" dirty="0"/>
              <a:t>Max Planck 1900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l-GR" dirty="0"/>
              <a:t>Η </a:t>
            </a:r>
            <a:r>
              <a:rPr lang="el-GR" dirty="0" err="1"/>
              <a:t>κυματοσωματιδιακή</a:t>
            </a:r>
            <a:r>
              <a:rPr lang="el-GR" dirty="0"/>
              <a:t> θεωρία. (</a:t>
            </a:r>
            <a:r>
              <a:rPr lang="en-US" dirty="0"/>
              <a:t>Louis De Broglie 1924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l-GR" dirty="0"/>
              <a:t>Η αρχή της αβεβαιότητας. (</a:t>
            </a:r>
            <a:r>
              <a:rPr lang="en-US" dirty="0"/>
              <a:t>Werner Heisenberg 1925, Nobel </a:t>
            </a:r>
            <a:r>
              <a:rPr lang="el-GR" dirty="0"/>
              <a:t>Φυσικής 1932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Η εξίσωση του </a:t>
            </a:r>
            <a:r>
              <a:rPr lang="en-US" dirty="0"/>
              <a:t>Schrodinger. (</a:t>
            </a:r>
            <a:r>
              <a:rPr lang="en-US" dirty="0" err="1"/>
              <a:t>Årwin</a:t>
            </a:r>
            <a:r>
              <a:rPr lang="en-US" dirty="0"/>
              <a:t> Schrodinger 1926</a:t>
            </a:r>
            <a:r>
              <a:rPr lang="en-US" dirty="0" smtClean="0"/>
              <a:t>).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90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n-US" sz="3200" b="0" dirty="0" smtClean="0"/>
              <a:t>9/18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l-GR" dirty="0" smtClean="0"/>
                  <a:t>Η </a:t>
                </a:r>
                <a:r>
                  <a:rPr lang="el-GR" dirty="0" err="1"/>
                  <a:t>κυματοσωματιδιακή</a:t>
                </a:r>
                <a:r>
                  <a:rPr lang="el-GR" dirty="0"/>
                  <a:t> θεωρία</a:t>
                </a:r>
              </a:p>
              <a:p>
                <a:pPr marL="0" indent="0" algn="ctr">
                  <a:buNone/>
                </a:pPr>
                <a:r>
                  <a:rPr lang="el-GR" dirty="0"/>
                  <a:t>Δυαδικότητα του φωτός και της ύλης</a:t>
                </a:r>
              </a:p>
              <a:p>
                <a:pPr marL="0" indent="0" algn="ctr">
                  <a:buNone/>
                </a:pPr>
                <a:r>
                  <a:rPr lang="el-GR" b="1" dirty="0">
                    <a:solidFill>
                      <a:srgbClr val="820000"/>
                    </a:solidFill>
                  </a:rPr>
                  <a:t>Κάθε υποατομικό σωματίδιο έχει διττή </a:t>
                </a:r>
                <a:r>
                  <a:rPr lang="el-GR" b="1" dirty="0" smtClean="0">
                    <a:solidFill>
                      <a:srgbClr val="820000"/>
                    </a:solidFill>
                  </a:rPr>
                  <a:t>φύση:</a:t>
                </a:r>
                <a:r>
                  <a:rPr lang="en-US" b="1" dirty="0" smtClean="0">
                    <a:solidFill>
                      <a:srgbClr val="820000"/>
                    </a:solidFill>
                  </a:rPr>
                  <a:t> </a:t>
                </a:r>
                <a:r>
                  <a:rPr lang="el-GR" b="1" dirty="0" smtClean="0">
                    <a:solidFill>
                      <a:srgbClr val="820000"/>
                    </a:solidFill>
                  </a:rPr>
                  <a:t>υλική </a:t>
                </a:r>
                <a:r>
                  <a:rPr lang="el-GR" b="1" dirty="0">
                    <a:solidFill>
                      <a:srgbClr val="820000"/>
                    </a:solidFill>
                  </a:rPr>
                  <a:t>και κυματική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n-US" altLang="el-GR" sz="2200" dirty="0">
                    <a:cs typeface="Times New Roman" panose="02020603050405020304" pitchFamily="18" charset="0"/>
                  </a:rPr>
                  <a:t>h = </a:t>
                </a:r>
                <a:r>
                  <a:rPr lang="el-GR" altLang="el-GR" sz="2200" dirty="0">
                    <a:cs typeface="Times New Roman" panose="02020603050405020304" pitchFamily="18" charset="0"/>
                  </a:rPr>
                  <a:t>6.62606957×10</a:t>
                </a:r>
                <a:r>
                  <a:rPr lang="el-GR" altLang="el-GR" sz="2200" baseline="30000" dirty="0">
                    <a:cs typeface="Times New Roman" panose="02020603050405020304" pitchFamily="18" charset="0"/>
                  </a:rPr>
                  <a:t>−34</a:t>
                </a:r>
                <a:r>
                  <a:rPr lang="en-US" altLang="el-GR" sz="2200" baseline="30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l-GR" sz="2200" dirty="0" err="1">
                    <a:cs typeface="Times New Roman" panose="02020603050405020304" pitchFamily="18" charset="0"/>
                  </a:rPr>
                  <a:t>Js</a:t>
                </a:r>
                <a:endParaRPr lang="el-GR" altLang="el-GR" sz="22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/>
                  <a:t>h = </a:t>
                </a:r>
                <a:r>
                  <a:rPr lang="el-GR" sz="2200" dirty="0"/>
                  <a:t>4.135667516×10</a:t>
                </a:r>
                <a:r>
                  <a:rPr lang="el-GR" sz="2200" baseline="30000" dirty="0"/>
                  <a:t>−15</a:t>
                </a:r>
                <a:r>
                  <a:rPr lang="en-US" sz="2200" dirty="0"/>
                  <a:t> eVs</a:t>
                </a:r>
                <a:endParaRPr lang="el-GR" sz="2200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6179840" y="2636912"/>
            <a:ext cx="2880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200" dirty="0">
                <a:latin typeface="+mn-lt"/>
              </a:rPr>
              <a:t>λ=μήκος κύματος, </a:t>
            </a:r>
          </a:p>
          <a:p>
            <a:r>
              <a:rPr lang="el-GR" altLang="el-GR" sz="2200" dirty="0">
                <a:latin typeface="+mn-lt"/>
              </a:rPr>
              <a:t>p=ορμή, </a:t>
            </a:r>
          </a:p>
          <a:p>
            <a:r>
              <a:rPr lang="el-GR" altLang="el-GR" sz="2200" dirty="0">
                <a:latin typeface="+mn-lt"/>
              </a:rPr>
              <a:t>m=μάζα,</a:t>
            </a:r>
          </a:p>
          <a:p>
            <a:r>
              <a:rPr lang="el-GR" altLang="el-GR" sz="2200" dirty="0">
                <a:latin typeface="+mn-lt"/>
              </a:rPr>
              <a:t>υ=ταχύτητα</a:t>
            </a:r>
          </a:p>
        </p:txBody>
      </p:sp>
    </p:spTree>
    <p:extLst>
      <p:ext uri="{BB962C8B-B14F-4D97-AF65-F5344CB8AC3E}">
        <p14:creationId xmlns:p14="http://schemas.microsoft.com/office/powerpoint/2010/main" val="33749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l-GR" sz="3200" b="0" dirty="0" smtClean="0"/>
              <a:t>10</a:t>
            </a:r>
            <a:r>
              <a:rPr lang="en-US" sz="3200" b="0" dirty="0" smtClean="0"/>
              <a:t>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κίνηση του ηλεκτρονίου στο άτομο είναι περιορισμένη γύρω από τον  πυρήνα του ατόμου, έτσι ώστε ως κύμα να «συναντά» τον εαυτό του και να δημιουργείται </a:t>
            </a:r>
            <a:r>
              <a:rPr lang="el-GR" b="1" dirty="0"/>
              <a:t>στάσιμο κύμα.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5" name="Picture 4" descr="http://cnx.org/resources/fc1803658cf67d6e2f0fd63366737f33/Figure_31_06_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122088" cy="331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799882" y="6207067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>
                <a:latin typeface="+mn-lt"/>
                <a:hlinkClick r:id="rId3"/>
              </a:rPr>
              <a:t>boundless.com</a:t>
            </a:r>
            <a:r>
              <a:rPr lang="el-GR" sz="1200" dirty="0" smtClean="0">
                <a:latin typeface="+mn-lt"/>
              </a:rPr>
              <a:t> διαθέσιμο με άδεια </a:t>
            </a:r>
            <a:r>
              <a:rPr lang="en-US" sz="1200" dirty="0" smtClean="0">
                <a:latin typeface="+mn-lt"/>
                <a:hlinkClick r:id="rId4"/>
              </a:rPr>
              <a:t>CC </a:t>
            </a:r>
            <a:r>
              <a:rPr lang="en-US" sz="1200" dirty="0">
                <a:latin typeface="+mn-lt"/>
                <a:hlinkClick r:id="rId4"/>
              </a:rPr>
              <a:t>BY-SA 4.0</a:t>
            </a:r>
            <a:r>
              <a:rPr lang="el-GR" sz="1200" dirty="0" smtClean="0">
                <a:latin typeface="+mn-lt"/>
                <a:hlinkClick r:id="rId4"/>
              </a:rPr>
              <a:t> 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l-GR" sz="3200" b="0" dirty="0" smtClean="0"/>
              <a:t>11</a:t>
            </a:r>
            <a:r>
              <a:rPr lang="en-US" sz="3200" b="0" dirty="0" smtClean="0"/>
              <a:t>/18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" name="Picture 14" descr="http://www.kennethsnelson.net/atom/6-deBrogAt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0" y="1196752"/>
            <a:ext cx="5169768" cy="387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6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l-GR" sz="3200" b="0" dirty="0" smtClean="0"/>
              <a:t>1</a:t>
            </a:r>
            <a:r>
              <a:rPr lang="en-US" sz="3200" b="0" dirty="0" smtClean="0"/>
              <a:t>2/18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r>
              <a:rPr lang="el-GR" dirty="0"/>
              <a:t>Η δημιουργία στάσιμου κύματος, δεν αποδεικνύεται θεωρητικά αλλά είναι μια εμπειρική παραδοχή.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cxnSp>
        <p:nvCxnSpPr>
          <p:cNvPr id="6" name="Ευθύγραμμο βέλος σύνδεσης 5"/>
          <p:cNvCxnSpPr>
            <a:stCxn id="3" idx="2"/>
            <a:endCxn id="7" idx="0"/>
          </p:cNvCxnSpPr>
          <p:nvPr/>
        </p:nvCxnSpPr>
        <p:spPr>
          <a:xfrm flipH="1">
            <a:off x="2078596" y="2276872"/>
            <a:ext cx="2493404" cy="1008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/>
          <p:cNvSpPr/>
          <p:nvPr/>
        </p:nvSpPr>
        <p:spPr>
          <a:xfrm>
            <a:off x="179512" y="3284984"/>
            <a:ext cx="3798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Εξασφαλίζει την μη μετάδοση ενέργειας κατά την κίνηση του ηλεκτρονίου.</a:t>
            </a:r>
          </a:p>
        </p:txBody>
      </p:sp>
      <p:cxnSp>
        <p:nvCxnSpPr>
          <p:cNvPr id="10" name="Ευθύγραμμο βέλος σύνδεσης 9"/>
          <p:cNvCxnSpPr>
            <a:stCxn id="3" idx="2"/>
            <a:endCxn id="13" idx="0"/>
          </p:cNvCxnSpPr>
          <p:nvPr/>
        </p:nvCxnSpPr>
        <p:spPr>
          <a:xfrm>
            <a:off x="4572000" y="2276872"/>
            <a:ext cx="2115108" cy="1008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/>
          <p:cNvSpPr/>
          <p:nvPr/>
        </p:nvSpPr>
        <p:spPr>
          <a:xfrm>
            <a:off x="4788024" y="3284983"/>
            <a:ext cx="3798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Προσδίδει στα ηλεκτρόνια των ατόμων διακριτές στάθμες ενέργειας.</a:t>
            </a:r>
          </a:p>
        </p:txBody>
      </p:sp>
    </p:spTree>
    <p:extLst>
      <p:ext uri="{BB962C8B-B14F-4D97-AF65-F5344CB8AC3E}">
        <p14:creationId xmlns:p14="http://schemas.microsoft.com/office/powerpoint/2010/main" val="26525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l-GR" sz="3200" b="0" dirty="0" smtClean="0"/>
              <a:t>1</a:t>
            </a:r>
            <a:r>
              <a:rPr lang="en-US" sz="3200" b="0" dirty="0" smtClean="0"/>
              <a:t>3/18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Αρχή της αβεβαιότητας του </a:t>
                </a:r>
                <a:r>
                  <a:rPr lang="el-GR" dirty="0" err="1" smtClean="0"/>
                  <a:t>Heisenberg</a:t>
                </a:r>
                <a:r>
                  <a:rPr lang="en-US" dirty="0" smtClean="0"/>
                  <a:t>: </a:t>
                </a:r>
                <a:r>
                  <a:rPr lang="el-GR" dirty="0" smtClean="0"/>
                  <a:t>«Είναι </a:t>
                </a:r>
                <a:r>
                  <a:rPr lang="el-GR" dirty="0"/>
                  <a:t>αδύνατο να γνωρίζουμε ταυτόχρονα και με ακρίβεια τη θέση και την ορμή ενός τόσο μικρού σωματιδίου όπως είναι το ηλεκτρόνιο</a:t>
                </a:r>
                <a:r>
                  <a:rPr lang="el-GR" dirty="0" smtClean="0"/>
                  <a:t>»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/>
                <a:r>
                  <a:rPr lang="el-GR" altLang="el-GR" sz="2000" dirty="0"/>
                  <a:t>Δ</a:t>
                </a:r>
                <a:r>
                  <a:rPr lang="en-US" altLang="el-GR" sz="2000" dirty="0"/>
                  <a:t>x</a:t>
                </a:r>
                <a:r>
                  <a:rPr lang="el-GR" altLang="el-GR" sz="2000" dirty="0"/>
                  <a:t>=σφάλμα καθορισμού θέσης.</a:t>
                </a:r>
              </a:p>
              <a:p>
                <a:pPr lvl="1"/>
                <a:r>
                  <a:rPr lang="el-GR" altLang="el-GR" sz="2000" dirty="0" err="1"/>
                  <a:t>Δp</a:t>
                </a:r>
                <a:r>
                  <a:rPr lang="en-US" altLang="el-GR" sz="2000" baseline="-25000" dirty="0"/>
                  <a:t>x </a:t>
                </a:r>
                <a:r>
                  <a:rPr lang="el-GR" altLang="el-GR" sz="2000" dirty="0"/>
                  <a:t>=σφάλμα καθορισμού ορμής.</a:t>
                </a:r>
              </a:p>
              <a:p>
                <a:pPr marL="400050" lvl="1" indent="0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Υποατομικά σωματίδια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Πρωτόνια, νετρόνια και ηλεκτρόνια.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7220665"/>
                  </p:ext>
                </p:extLst>
              </p:nvPr>
            </p:nvGraphicFramePr>
            <p:xfrm>
              <a:off x="323528" y="2207491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32000"/>
                    <a:gridCol w="2288480"/>
                    <a:gridCol w="177552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Σχετική μάζα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Σχετικό</a:t>
                          </a:r>
                          <a:r>
                            <a:rPr lang="el-GR" baseline="0" dirty="0" smtClean="0"/>
                            <a:t> φορτίο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Πρωτόνιο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1</a:t>
                          </a:r>
                          <a:r>
                            <a:rPr lang="el-GR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l-GR" i="1" baseline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baseline="0" smtClean="0">
                                      <a:latin typeface="Cambria Math" panose="02040503050406030204" pitchFamily="18" charset="0"/>
                                    </a:rPr>
                                    <m:t>1,67</m:t>
                                  </m:r>
                                  <m:r>
                                    <a:rPr lang="el-GR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l-GR" b="0" i="1" baseline="0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l-GR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−24</m:t>
                                      </m:r>
                                    </m:sup>
                                  </m:s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oMath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+1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Νετρόνιο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0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Ηλεκτρόνιο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1</a:t>
                          </a:r>
                          <a:r>
                            <a:rPr lang="en-US" dirty="0" smtClean="0"/>
                            <a:t>/1836</a:t>
                          </a:r>
                          <a:r>
                            <a:rPr lang="el-GR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l-GR" i="1" baseline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l-GR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l-GR" b="0" i="1" baseline="0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l-GR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US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oMath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-1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7220665"/>
                  </p:ext>
                </p:extLst>
              </p:nvPr>
            </p:nvGraphicFramePr>
            <p:xfrm>
              <a:off x="323528" y="2207491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32000"/>
                    <a:gridCol w="2288480"/>
                    <a:gridCol w="177552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Σχετική μάζα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Σχετικό</a:t>
                          </a:r>
                          <a:r>
                            <a:rPr lang="el-GR" baseline="0" dirty="0" smtClean="0"/>
                            <a:t> φορτίο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Πρωτόνιο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9067" t="-108197" r="-778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+1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Νετρόνιο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0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Ηλεκτρόνιο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9067" t="-308197" r="-778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-1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8" name="Ευθύγραμμο βέλος σύνδεσης 7"/>
          <p:cNvCxnSpPr/>
          <p:nvPr/>
        </p:nvCxnSpPr>
        <p:spPr>
          <a:xfrm>
            <a:off x="5761112" y="3143595"/>
            <a:ext cx="1051520" cy="80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V="1">
            <a:off x="5761112" y="3223987"/>
            <a:ext cx="1051520" cy="279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6815570" y="3039321"/>
                <a:ext cx="1672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</a:rPr>
                        <m:t>1,67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570" y="3039321"/>
                <a:ext cx="167295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3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l-GR" sz="3200" b="0" dirty="0" smtClean="0"/>
              <a:t>14</a:t>
            </a:r>
            <a:r>
              <a:rPr lang="en-US" sz="3200" b="0" dirty="0" smtClean="0"/>
              <a:t>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Κυματική εξίσωση του </a:t>
            </a:r>
            <a:r>
              <a:rPr lang="el-GR" dirty="0" err="1" smtClean="0"/>
              <a:t>Schrodinger</a:t>
            </a:r>
            <a:r>
              <a:rPr lang="en-US" dirty="0"/>
              <a:t>:</a:t>
            </a:r>
            <a:r>
              <a:rPr lang="el-GR" dirty="0" smtClean="0"/>
              <a:t> Περιγραφή </a:t>
            </a:r>
            <a:r>
              <a:rPr lang="el-GR" dirty="0"/>
              <a:t>της κίνησης του ηλεκτρονίου, ως κύματος, γύρω από τον </a:t>
            </a:r>
            <a:r>
              <a:rPr lang="el-GR" dirty="0" smtClean="0"/>
              <a:t>πυρήνα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Από την επίλυση της, προκύπτουν οι </a:t>
            </a:r>
            <a:r>
              <a:rPr lang="el-GR" dirty="0" err="1"/>
              <a:t>κυματοσυναρτήσεις</a:t>
            </a:r>
            <a:r>
              <a:rPr lang="el-GR" dirty="0"/>
              <a:t>  που δίνουν τις κυματικές συμπεριφορές των σωματιδίων του μικρόκοσμου.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4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l-GR" sz="3200" b="0" dirty="0" smtClean="0"/>
              <a:t>1</a:t>
            </a:r>
            <a:r>
              <a:rPr lang="en-US" sz="3200" b="0" dirty="0" smtClean="0"/>
              <a:t>5/18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600" dirty="0"/>
              <a:t>Ατομικά τροχιακά</a:t>
            </a:r>
          </a:p>
          <a:p>
            <a:pPr marL="355600" indent="0">
              <a:buNone/>
            </a:pPr>
            <a:r>
              <a:rPr lang="el-GR" altLang="el-GR" sz="2600" dirty="0" smtClean="0"/>
              <a:t>Το </a:t>
            </a:r>
            <a:r>
              <a:rPr lang="el-GR" altLang="el-GR" sz="2600" dirty="0"/>
              <a:t>σύνολο των αποδεκτών λύσεων της </a:t>
            </a:r>
            <a:r>
              <a:rPr lang="el-GR" altLang="el-GR" sz="2600" dirty="0">
                <a:sym typeface="Wingdings" panose="05000000000000000000" pitchFamily="2" charset="2"/>
              </a:rPr>
              <a:t>εξίσωσης του </a:t>
            </a:r>
            <a:r>
              <a:rPr lang="en-US" altLang="el-GR" sz="2600" dirty="0">
                <a:sym typeface="Wingdings" panose="05000000000000000000" pitchFamily="2" charset="2"/>
              </a:rPr>
              <a:t>Schrödinger</a:t>
            </a:r>
            <a:r>
              <a:rPr lang="el-GR" altLang="el-GR" sz="2600" dirty="0">
                <a:sym typeface="Wingdings" panose="05000000000000000000" pitchFamily="2" charset="2"/>
              </a:rPr>
              <a:t>, που αντιστοιχούν σε συγκεκριμένη τιμή </a:t>
            </a:r>
            <a:r>
              <a:rPr lang="el-GR" altLang="el-GR" sz="2600" dirty="0" smtClean="0">
                <a:sym typeface="Wingdings" panose="05000000000000000000" pitchFamily="2" charset="2"/>
              </a:rPr>
              <a:t>ενέργειας</a:t>
            </a:r>
            <a:r>
              <a:rPr lang="en-US" altLang="el-GR" sz="2600" dirty="0" smtClean="0">
                <a:sym typeface="Wingdings" panose="05000000000000000000" pitchFamily="2" charset="2"/>
              </a:rPr>
              <a:t>.</a:t>
            </a:r>
            <a:endParaRPr lang="el-GR" altLang="el-GR" sz="26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l-GR" altLang="el-GR" sz="2600" b="1" dirty="0">
                <a:sym typeface="Wingdings" panose="05000000000000000000" pitchFamily="2" charset="2"/>
              </a:rPr>
              <a:t>Ε</a:t>
            </a:r>
            <a:r>
              <a:rPr lang="en-US" altLang="el-GR" sz="2600" b="1" baseline="-25000" dirty="0">
                <a:sym typeface="Wingdings" panose="05000000000000000000" pitchFamily="2" charset="2"/>
              </a:rPr>
              <a:t>n</a:t>
            </a:r>
            <a:r>
              <a:rPr lang="el-GR" altLang="el-GR" sz="2600" b="1" dirty="0">
                <a:sym typeface="Wingdings" panose="05000000000000000000" pitchFamily="2" charset="2"/>
              </a:rPr>
              <a:t>=-2,18</a:t>
            </a:r>
            <a:r>
              <a:rPr lang="en-US" altLang="el-GR" sz="2600" b="1" baseline="30000" dirty="0">
                <a:sym typeface="Wingdings" panose="05000000000000000000" pitchFamily="2" charset="2"/>
              </a:rPr>
              <a:t>.</a:t>
            </a:r>
            <a:r>
              <a:rPr lang="el-GR" altLang="el-GR" sz="2600" b="1" dirty="0">
                <a:sym typeface="Wingdings" panose="05000000000000000000" pitchFamily="2" charset="2"/>
              </a:rPr>
              <a:t>10</a:t>
            </a:r>
            <a:r>
              <a:rPr lang="el-GR" altLang="el-GR" sz="2600" b="1" baseline="30000" dirty="0">
                <a:sym typeface="Wingdings" panose="05000000000000000000" pitchFamily="2" charset="2"/>
              </a:rPr>
              <a:t>-18</a:t>
            </a:r>
            <a:r>
              <a:rPr lang="en-US" altLang="el-GR" sz="2600" b="1" dirty="0" smtClean="0">
                <a:sym typeface="Wingdings" panose="05000000000000000000" pitchFamily="2" charset="2"/>
              </a:rPr>
              <a:t>J/n</a:t>
            </a:r>
            <a:r>
              <a:rPr lang="en-US" altLang="el-GR" sz="2600" b="1" baseline="30000" dirty="0" smtClean="0">
                <a:sym typeface="Wingdings" panose="05000000000000000000" pitchFamily="2" charset="2"/>
              </a:rPr>
              <a:t>2</a:t>
            </a:r>
            <a:endParaRPr lang="en-US" altLang="el-GR" sz="2600" b="1" dirty="0" smtClean="0">
              <a:sym typeface="Wingdings" panose="05000000000000000000" pitchFamily="2" charset="2"/>
            </a:endParaRPr>
          </a:p>
          <a:p>
            <a:r>
              <a:rPr lang="el-GR" sz="2600" dirty="0"/>
              <a:t>Τα ΑΟ είναι στην ουσία συναρτήσεις E = ψ(x, y, z) που συσχετίζουν την ενέργεια Ε του ηλεκτρονίου με τις συντεταγμένες x, y, z των θέσεων που μπορεί να βρεθεί το ηλεκτρόνιο του υδρογόνου. </a:t>
            </a:r>
          </a:p>
          <a:p>
            <a:pPr marL="0" indent="0">
              <a:buNone/>
            </a:pPr>
            <a:endParaRPr lang="el-GR" altLang="el-GR" sz="2600" dirty="0">
              <a:sym typeface="Wingdings" panose="05000000000000000000" pitchFamily="2" charset="2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50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l-GR" sz="3200" b="0" dirty="0" smtClean="0"/>
              <a:t>1</a:t>
            </a:r>
            <a:r>
              <a:rPr lang="en-US" sz="3200" b="0" dirty="0" smtClean="0"/>
              <a:t>6/18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επίλυση της εξίσωσης </a:t>
            </a:r>
            <a:r>
              <a:rPr lang="el-GR" dirty="0" err="1"/>
              <a:t>Schrodinger</a:t>
            </a:r>
            <a:r>
              <a:rPr lang="el-GR" dirty="0"/>
              <a:t> είναι δυνατόν να γίνει μόνο για το άτομο του </a:t>
            </a:r>
            <a:r>
              <a:rPr lang="el-GR" dirty="0" smtClean="0"/>
              <a:t>υδρογόνου</a:t>
            </a:r>
            <a:r>
              <a:rPr lang="en-US" dirty="0" smtClean="0"/>
              <a:t>.</a:t>
            </a:r>
          </a:p>
          <a:p>
            <a:r>
              <a:rPr lang="el-GR" dirty="0"/>
              <a:t>Τα ΑΟ  μπορούν να χρησιμοποιηθούν με μεγάλη προσέγγιση και στα </a:t>
            </a:r>
            <a:r>
              <a:rPr lang="el-GR" dirty="0" err="1"/>
              <a:t>πολυηλεκτρονικά</a:t>
            </a:r>
            <a:r>
              <a:rPr lang="el-GR" dirty="0"/>
              <a:t> άτομα. </a:t>
            </a:r>
          </a:p>
          <a:p>
            <a:r>
              <a:rPr lang="el-GR" dirty="0"/>
              <a:t>Το τετράγωνο του τροχιακού, </a:t>
            </a:r>
            <a:r>
              <a:rPr lang="el-GR" dirty="0">
                <a:sym typeface="Wingdings" pitchFamily="2" charset="2"/>
              </a:rPr>
              <a:t>ψ</a:t>
            </a:r>
            <a:r>
              <a:rPr lang="el-GR" baseline="30000" dirty="0">
                <a:sym typeface="Wingdings" pitchFamily="2" charset="2"/>
              </a:rPr>
              <a:t>2</a:t>
            </a:r>
            <a:r>
              <a:rPr lang="el-GR" dirty="0" smtClean="0"/>
              <a:t>, </a:t>
            </a:r>
            <a:r>
              <a:rPr lang="el-GR" dirty="0"/>
              <a:t>εκφράζει την πιθανότητα ή την κατανομή 90-95% να βρεθεί το e σε ορισμένο σημείο του χώρου γύρω από τον πυρήνα.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2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l-GR" sz="3200" b="0" dirty="0" smtClean="0"/>
              <a:t>1</a:t>
            </a:r>
            <a:r>
              <a:rPr lang="en-US" sz="3200" b="0" dirty="0" smtClean="0"/>
              <a:t>7/18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Πρότυπο </a:t>
            </a:r>
            <a:r>
              <a:rPr lang="en-US" b="1" dirty="0">
                <a:solidFill>
                  <a:srgbClr val="820000"/>
                </a:solidFill>
              </a:rPr>
              <a:t>de Broglie</a:t>
            </a:r>
          </a:p>
          <a:p>
            <a:r>
              <a:rPr lang="el-GR" dirty="0" err="1"/>
              <a:t>Ηλεκτρονιακό</a:t>
            </a:r>
            <a:r>
              <a:rPr lang="el-GR" dirty="0"/>
              <a:t> </a:t>
            </a:r>
            <a:r>
              <a:rPr lang="el-GR" dirty="0" smtClean="0"/>
              <a:t>νέφος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err="1" smtClean="0"/>
              <a:t>Ηλεκτρονιακή</a:t>
            </a:r>
            <a:r>
              <a:rPr lang="el-GR" dirty="0" smtClean="0"/>
              <a:t> </a:t>
            </a:r>
            <a:r>
              <a:rPr lang="el-GR" dirty="0" smtClean="0"/>
              <a:t>πυκνότητα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5" name="Picture 2" descr="http://thewallmachine.com/files/1354233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3265631" cy="326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4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l-GR" sz="3200" b="0" dirty="0" smtClean="0"/>
              <a:t>1</a:t>
            </a:r>
            <a:r>
              <a:rPr lang="en-US" sz="3200" b="0" dirty="0" smtClean="0"/>
              <a:t>8/18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Πρότυπο de </a:t>
            </a:r>
            <a:r>
              <a:rPr lang="el-GR" b="1" dirty="0" err="1">
                <a:solidFill>
                  <a:srgbClr val="820000"/>
                </a:solidFill>
              </a:rPr>
              <a:t>Broglie</a:t>
            </a:r>
            <a:r>
              <a:rPr lang="el-GR" b="1" dirty="0">
                <a:solidFill>
                  <a:srgbClr val="820000"/>
                </a:solidFill>
              </a:rPr>
              <a:t> (κβαντομηχανική)</a:t>
            </a:r>
          </a:p>
          <a:p>
            <a:r>
              <a:rPr lang="el-GR" dirty="0" smtClean="0"/>
              <a:t>Κβαντικοί αριθμοί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 smtClean="0"/>
              <a:t>Καθορίζουν </a:t>
            </a:r>
            <a:r>
              <a:rPr lang="el-GR" dirty="0"/>
              <a:t>την ενέργεια και το σχήμα των τροχιακών και των </a:t>
            </a:r>
            <a:r>
              <a:rPr lang="el-GR" dirty="0" err="1"/>
              <a:t>ηλεκτρονιακών</a:t>
            </a:r>
            <a:r>
              <a:rPr lang="el-GR" dirty="0"/>
              <a:t> νεφών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Προκύπτουν </a:t>
            </a:r>
            <a:r>
              <a:rPr lang="el-GR" dirty="0"/>
              <a:t>από την επίλυση της εξίσωσης του </a:t>
            </a:r>
            <a:r>
              <a:rPr lang="el-GR" dirty="0" err="1" smtClean="0"/>
              <a:t>Schrödinger</a:t>
            </a:r>
            <a:r>
              <a:rPr lang="en-US" dirty="0" smtClean="0"/>
              <a:t>.</a:t>
            </a:r>
            <a:r>
              <a:rPr lang="el-GR" dirty="0"/>
              <a:t>		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6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Κβαντικοί </a:t>
            </a:r>
            <a:r>
              <a:rPr lang="el-GR" dirty="0" smtClean="0"/>
              <a:t>αριθμοί</a:t>
            </a:r>
            <a:r>
              <a:rPr lang="en-US" dirty="0" smtClean="0"/>
              <a:t> </a:t>
            </a:r>
            <a:r>
              <a:rPr lang="en-US" sz="3200" b="0" dirty="0" smtClean="0"/>
              <a:t>1/5</a:t>
            </a:r>
            <a:r>
              <a:rPr lang="el-GR" sz="3200" b="0" dirty="0" smtClean="0"/>
              <a:t>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defTabSz="214313">
              <a:lnSpc>
                <a:spcPct val="90000"/>
              </a:lnSpc>
              <a:buNone/>
            </a:pPr>
            <a:r>
              <a:rPr lang="el-GR" altLang="el-GR" b="1" dirty="0">
                <a:solidFill>
                  <a:srgbClr val="820000"/>
                </a:solidFill>
              </a:rPr>
              <a:t>Κύριος κβαντικός αριθμός (</a:t>
            </a:r>
            <a:r>
              <a:rPr lang="en-US" altLang="el-GR" b="1" dirty="0">
                <a:solidFill>
                  <a:srgbClr val="820000"/>
                </a:solidFill>
              </a:rPr>
              <a:t>n</a:t>
            </a:r>
            <a:r>
              <a:rPr lang="en-US" altLang="el-GR" b="1" dirty="0" smtClean="0">
                <a:solidFill>
                  <a:srgbClr val="820000"/>
                </a:solidFill>
              </a:rPr>
              <a:t>)</a:t>
            </a:r>
            <a:endParaRPr lang="el-GR" altLang="el-GR" b="1" dirty="0">
              <a:solidFill>
                <a:srgbClr val="820000"/>
              </a:solidFill>
            </a:endParaRPr>
          </a:p>
          <a:p>
            <a:pPr lvl="1" defTabSz="214313">
              <a:lnSpc>
                <a:spcPct val="90000"/>
              </a:lnSpc>
              <a:spcBef>
                <a:spcPts val="1800"/>
              </a:spcBef>
            </a:pPr>
            <a:r>
              <a:rPr lang="el-GR" altLang="el-GR" dirty="0" smtClean="0">
                <a:sym typeface="Wingdings" panose="05000000000000000000" pitchFamily="2" charset="2"/>
              </a:rPr>
              <a:t>Τιμές </a:t>
            </a:r>
            <a:r>
              <a:rPr lang="el-GR" altLang="el-GR" dirty="0">
                <a:sym typeface="Wingdings" panose="05000000000000000000" pitchFamily="2" charset="2"/>
              </a:rPr>
              <a:t>από 1- </a:t>
            </a:r>
            <a:r>
              <a:rPr lang="el-GR" altLang="el-GR" dirty="0">
                <a:sym typeface="Symbol" panose="05050102010706020507" pitchFamily="18" charset="2"/>
              </a:rPr>
              <a:t> (στην πράξη </a:t>
            </a:r>
            <a:r>
              <a:rPr lang="en-US" altLang="el-GR" dirty="0">
                <a:sym typeface="Symbol" panose="05050102010706020507" pitchFamily="18" charset="2"/>
              </a:rPr>
              <a:t>n=</a:t>
            </a:r>
            <a:r>
              <a:rPr lang="el-GR" altLang="el-GR" dirty="0">
                <a:sym typeface="Symbol" panose="05050102010706020507" pitchFamily="18" charset="2"/>
              </a:rPr>
              <a:t>1-7</a:t>
            </a:r>
            <a:r>
              <a:rPr lang="el-GR" altLang="el-GR" dirty="0" smtClean="0">
                <a:sym typeface="Symbol" panose="05050102010706020507" pitchFamily="18" charset="2"/>
              </a:rPr>
              <a:t>)</a:t>
            </a:r>
            <a:r>
              <a:rPr lang="en-US" altLang="el-GR" dirty="0" smtClean="0">
                <a:sym typeface="Symbol" panose="05050102010706020507" pitchFamily="18" charset="2"/>
              </a:rPr>
              <a:t>.</a:t>
            </a:r>
            <a:endParaRPr lang="en-US" altLang="el-GR" dirty="0">
              <a:sym typeface="Symbol" panose="05050102010706020507" pitchFamily="18" charset="2"/>
            </a:endParaRPr>
          </a:p>
          <a:p>
            <a:pPr lvl="1" defTabSz="214313">
              <a:lnSpc>
                <a:spcPct val="90000"/>
              </a:lnSpc>
              <a:spcBef>
                <a:spcPts val="1800"/>
              </a:spcBef>
            </a:pPr>
            <a:r>
              <a:rPr lang="el-GR" altLang="el-GR" dirty="0">
                <a:sym typeface="Symbol" panose="05050102010706020507" pitchFamily="18" charset="2"/>
              </a:rPr>
              <a:t>Καθορίζει την ενέργεια του </a:t>
            </a:r>
            <a:r>
              <a:rPr lang="en-US" altLang="el-GR" dirty="0">
                <a:sym typeface="Symbol" panose="05050102010706020507" pitchFamily="18" charset="2"/>
              </a:rPr>
              <a:t>e</a:t>
            </a:r>
            <a:r>
              <a:rPr lang="el-GR" altLang="el-GR" dirty="0">
                <a:sym typeface="Symbol" panose="05050102010706020507" pitchFamily="18" charset="2"/>
              </a:rPr>
              <a:t>, </a:t>
            </a:r>
            <a:r>
              <a:rPr lang="el-GR" altLang="el-GR" dirty="0">
                <a:sym typeface="Wingdings" panose="05000000000000000000" pitchFamily="2" charset="2"/>
              </a:rPr>
              <a:t>Ε</a:t>
            </a:r>
            <a:r>
              <a:rPr lang="en-US" altLang="el-GR" baseline="-25000" dirty="0">
                <a:sym typeface="Wingdings" panose="05000000000000000000" pitchFamily="2" charset="2"/>
              </a:rPr>
              <a:t>n</a:t>
            </a:r>
            <a:r>
              <a:rPr lang="el-GR" altLang="el-GR" dirty="0">
                <a:sym typeface="Wingdings" panose="05000000000000000000" pitchFamily="2" charset="2"/>
              </a:rPr>
              <a:t>=-2,18</a:t>
            </a:r>
            <a:r>
              <a:rPr lang="en-US" altLang="el-GR" baseline="30000" dirty="0">
                <a:sym typeface="Wingdings" panose="05000000000000000000" pitchFamily="2" charset="2"/>
              </a:rPr>
              <a:t>.</a:t>
            </a:r>
            <a:r>
              <a:rPr lang="el-GR" altLang="el-GR" dirty="0">
                <a:sym typeface="Wingdings" panose="05000000000000000000" pitchFamily="2" charset="2"/>
              </a:rPr>
              <a:t>10</a:t>
            </a:r>
            <a:r>
              <a:rPr lang="el-GR" altLang="el-GR" baseline="30000" dirty="0">
                <a:sym typeface="Wingdings" panose="05000000000000000000" pitchFamily="2" charset="2"/>
              </a:rPr>
              <a:t>18</a:t>
            </a:r>
            <a:r>
              <a:rPr lang="en-US" altLang="el-GR" dirty="0">
                <a:sym typeface="Wingdings" panose="05000000000000000000" pitchFamily="2" charset="2"/>
              </a:rPr>
              <a:t>J/n</a:t>
            </a:r>
            <a:r>
              <a:rPr lang="en-US" altLang="el-GR" baseline="30000" dirty="0">
                <a:sym typeface="Wingdings" panose="05000000000000000000" pitchFamily="2" charset="2"/>
              </a:rPr>
              <a:t>2</a:t>
            </a:r>
            <a:r>
              <a:rPr lang="el-GR" altLang="el-GR" baseline="30000" dirty="0">
                <a:sym typeface="Wingdings" panose="05000000000000000000" pitchFamily="2" charset="2"/>
              </a:rPr>
              <a:t> </a:t>
            </a:r>
            <a:r>
              <a:rPr lang="el-GR" altLang="el-GR" dirty="0">
                <a:sym typeface="Wingdings" panose="05000000000000000000" pitchFamily="2" charset="2"/>
              </a:rPr>
              <a:t>και το μέγεθος του </a:t>
            </a:r>
            <a:r>
              <a:rPr lang="el-GR" altLang="el-GR" dirty="0" err="1">
                <a:sym typeface="Wingdings" panose="05000000000000000000" pitchFamily="2" charset="2"/>
              </a:rPr>
              <a:t>ηλεκτρονιακού</a:t>
            </a:r>
            <a:r>
              <a:rPr lang="el-GR" altLang="el-GR" dirty="0">
                <a:sym typeface="Wingdings" panose="05000000000000000000" pitchFamily="2" charset="2"/>
              </a:rPr>
              <a:t> </a:t>
            </a:r>
            <a:r>
              <a:rPr lang="el-GR" altLang="el-GR" dirty="0" smtClean="0">
                <a:sym typeface="Wingdings" panose="05000000000000000000" pitchFamily="2" charset="2"/>
              </a:rPr>
              <a:t>νέφους</a:t>
            </a:r>
            <a:r>
              <a:rPr lang="en-US" altLang="el-GR" dirty="0" smtClean="0">
                <a:sym typeface="Wingdings" panose="05000000000000000000" pitchFamily="2" charset="2"/>
              </a:rPr>
              <a:t>.</a:t>
            </a:r>
            <a:endParaRPr lang="el-GR" altLang="el-GR" dirty="0">
              <a:sym typeface="Wingdings" panose="05000000000000000000" pitchFamily="2" charset="2"/>
            </a:endParaRPr>
          </a:p>
          <a:p>
            <a:pPr lvl="1" defTabSz="214313">
              <a:lnSpc>
                <a:spcPct val="90000"/>
              </a:lnSpc>
              <a:spcBef>
                <a:spcPts val="1800"/>
              </a:spcBef>
            </a:pPr>
            <a:r>
              <a:rPr lang="el-GR" altLang="el-GR" dirty="0">
                <a:sym typeface="Wingdings" panose="05000000000000000000" pitchFamily="2" charset="2"/>
              </a:rPr>
              <a:t> </a:t>
            </a:r>
            <a:r>
              <a:rPr lang="en-US" altLang="el-GR" dirty="0">
                <a:sym typeface="Wingdings" panose="05000000000000000000" pitchFamily="2" charset="2"/>
              </a:rPr>
              <a:t>n</a:t>
            </a:r>
            <a:r>
              <a:rPr lang="el-GR" altLang="el-GR" dirty="0">
                <a:sym typeface="Wingdings" panose="05000000000000000000" pitchFamily="2" charset="2"/>
              </a:rPr>
              <a:t> </a:t>
            </a:r>
            <a:r>
              <a:rPr lang="el-GR" altLang="el-GR" dirty="0" smtClean="0">
                <a:sym typeface="Wingdings" panose="05000000000000000000" pitchFamily="2" charset="2"/>
              </a:rPr>
              <a:t>→ </a:t>
            </a:r>
            <a:r>
              <a:rPr lang="el-GR" altLang="el-GR" dirty="0">
                <a:sym typeface="Wingdings" panose="05000000000000000000" pitchFamily="2" charset="2"/>
              </a:rPr>
              <a:t> το μέγεθος του τροχιακού,  η ενέργεια του τροχιακού,  η έλξη </a:t>
            </a:r>
            <a:r>
              <a:rPr lang="el-GR" altLang="el-GR" dirty="0" err="1">
                <a:sym typeface="Wingdings" panose="05000000000000000000" pitchFamily="2" charset="2"/>
              </a:rPr>
              <a:t>ηλεκτρονιακού</a:t>
            </a:r>
            <a:r>
              <a:rPr lang="el-GR" altLang="el-GR" dirty="0">
                <a:sym typeface="Wingdings" panose="05000000000000000000" pitchFamily="2" charset="2"/>
              </a:rPr>
              <a:t> νέφους- πυρήνα.</a:t>
            </a:r>
          </a:p>
          <a:p>
            <a:pPr marL="0" indent="0" algn="ctr">
              <a:buNone/>
            </a:pPr>
            <a:r>
              <a:rPr lang="el-GR" b="1" dirty="0"/>
              <a:t>Σύνολο τροχιακών με ίδιο n </a:t>
            </a:r>
            <a:r>
              <a:rPr lang="el-GR" b="1" dirty="0" smtClean="0"/>
              <a:t>→ </a:t>
            </a:r>
            <a:r>
              <a:rPr lang="el-GR" b="1" dirty="0" err="1"/>
              <a:t>ηλεκτρονιακές</a:t>
            </a:r>
            <a:r>
              <a:rPr lang="el-GR" b="1" dirty="0"/>
              <a:t> στοιβάδες ή φλοιοί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Κβαντικοί αριθμοί</a:t>
            </a:r>
            <a:r>
              <a:rPr lang="en-US" dirty="0"/>
              <a:t> </a:t>
            </a:r>
            <a:r>
              <a:rPr lang="en-US" sz="3200" b="0" dirty="0" smtClean="0"/>
              <a:t>2/5</a:t>
            </a:r>
            <a:r>
              <a:rPr lang="el-GR" sz="3200" b="0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95232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Δευτερεύων ή αζιμουθιακός αριθμός (l)</a:t>
            </a:r>
          </a:p>
          <a:p>
            <a:r>
              <a:rPr lang="el-GR" dirty="0"/>
              <a:t>Τιμές από 0,1,2,3,…, </a:t>
            </a:r>
            <a:r>
              <a:rPr lang="el-GR" dirty="0" smtClean="0"/>
              <a:t>n-1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Καθορίζει το σχήμα του </a:t>
            </a:r>
            <a:r>
              <a:rPr lang="el-GR" dirty="0" err="1"/>
              <a:t>ηλεκτρονιακού</a:t>
            </a:r>
            <a:r>
              <a:rPr lang="el-GR" dirty="0"/>
              <a:t> </a:t>
            </a:r>
            <a:r>
              <a:rPr lang="el-GR" dirty="0" smtClean="0"/>
              <a:t>νέφους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Ενδεικτικός της άπωσης μεταξύ των </a:t>
            </a:r>
            <a:r>
              <a:rPr lang="el-GR" dirty="0" smtClean="0"/>
              <a:t>ηλεκτρονίων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Σε κάθε τιμή l αντιστοιχεί </a:t>
            </a:r>
            <a:r>
              <a:rPr lang="el-GR" b="1" dirty="0"/>
              <a:t>υποσύνολο τροχιακών</a:t>
            </a:r>
            <a:r>
              <a:rPr lang="el-GR" dirty="0"/>
              <a:t> με 2l+1 </a:t>
            </a:r>
            <a:r>
              <a:rPr lang="el-GR" dirty="0" smtClean="0"/>
              <a:t>τροχιακά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08104" y="3717032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788024" y="4228138"/>
            <a:ext cx="2141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+mn-lt"/>
              </a:rPr>
              <a:t>s (sharp</a:t>
            </a:r>
            <a:r>
              <a:rPr lang="en-US" sz="2200" dirty="0" smtClean="0">
                <a:latin typeface="+mn-lt"/>
              </a:rPr>
              <a:t>)</a:t>
            </a:r>
          </a:p>
          <a:p>
            <a:r>
              <a:rPr lang="en-US" sz="2200" dirty="0" smtClean="0">
                <a:latin typeface="+mn-lt"/>
              </a:rPr>
              <a:t>p </a:t>
            </a:r>
            <a:r>
              <a:rPr lang="en-US" sz="2200" dirty="0">
                <a:latin typeface="+mn-lt"/>
              </a:rPr>
              <a:t>(principal)</a:t>
            </a:r>
          </a:p>
          <a:p>
            <a:r>
              <a:rPr lang="en-US" sz="2200" dirty="0" smtClean="0">
                <a:latin typeface="+mn-lt"/>
              </a:rPr>
              <a:t>d </a:t>
            </a:r>
            <a:r>
              <a:rPr lang="en-US" sz="2200" dirty="0">
                <a:latin typeface="+mn-lt"/>
              </a:rPr>
              <a:t>(</a:t>
            </a:r>
            <a:r>
              <a:rPr lang="en-US" sz="2200" dirty="0" smtClean="0">
                <a:latin typeface="+mn-lt"/>
              </a:rPr>
              <a:t>diffuse)</a:t>
            </a:r>
          </a:p>
          <a:p>
            <a:r>
              <a:rPr lang="en-US" sz="2200" dirty="0" smtClean="0">
                <a:latin typeface="+mn-lt"/>
              </a:rPr>
              <a:t>f </a:t>
            </a:r>
            <a:r>
              <a:rPr lang="en-US" sz="2200" dirty="0">
                <a:latin typeface="+mn-lt"/>
              </a:rPr>
              <a:t>(Fundamental</a:t>
            </a:r>
            <a:r>
              <a:rPr lang="en-US" sz="2200" dirty="0" smtClean="0">
                <a:latin typeface="+mn-lt"/>
              </a:rPr>
              <a:t>)</a:t>
            </a:r>
            <a:endParaRPr lang="en-US" sz="2200" dirty="0">
              <a:latin typeface="+mn-lt"/>
            </a:endParaRPr>
          </a:p>
        </p:txBody>
      </p:sp>
      <p:pic>
        <p:nvPicPr>
          <p:cNvPr id="7" name="Picture 8" descr="http://www.chemistryland.com/CHM130W/10-ModernAtom/Spectra/LdefinesSh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509293" cy="19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9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Κβαντικοί αριθμοί</a:t>
            </a:r>
            <a:r>
              <a:rPr lang="en-US" dirty="0"/>
              <a:t> </a:t>
            </a:r>
            <a:r>
              <a:rPr lang="en-US" sz="3200" b="0" dirty="0" smtClean="0"/>
              <a:t>3/5</a:t>
            </a:r>
            <a:r>
              <a:rPr lang="el-GR" sz="3200" b="0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Τρίτος ή μαγνητικός κβαντικός αριθμός (</a:t>
            </a:r>
            <a:r>
              <a:rPr lang="el-GR" b="1" dirty="0" err="1">
                <a:solidFill>
                  <a:srgbClr val="820000"/>
                </a:solidFill>
              </a:rPr>
              <a:t>ml</a:t>
            </a:r>
            <a:r>
              <a:rPr lang="el-GR" b="1" dirty="0" smtClean="0">
                <a:solidFill>
                  <a:srgbClr val="820000"/>
                </a:solidFill>
              </a:rPr>
              <a:t>)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/>
              <a:t>Τιμές από – l,…,0,…+ l (2l+1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Καθορίζει τον προσανατολισμό του </a:t>
            </a:r>
            <a:r>
              <a:rPr lang="el-GR" dirty="0" err="1"/>
              <a:t>ηλεκτρονιακού</a:t>
            </a:r>
            <a:r>
              <a:rPr lang="el-GR" dirty="0"/>
              <a:t> νέφους σε σχέση με τους άξονες </a:t>
            </a:r>
            <a:r>
              <a:rPr lang="el-GR" dirty="0" err="1" smtClean="0"/>
              <a:t>x,y,z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Σε κάθε τιμή </a:t>
            </a:r>
            <a:r>
              <a:rPr lang="el-GR" dirty="0" err="1"/>
              <a:t>ml</a:t>
            </a:r>
            <a:r>
              <a:rPr lang="el-GR" dirty="0"/>
              <a:t> αντιστοιχεί ένα </a:t>
            </a:r>
            <a:r>
              <a:rPr lang="el-GR" dirty="0" smtClean="0"/>
              <a:t>τροχιακό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5" name="Picture 6" descr="http://chemwiki.ucdavis.edu/@api/deki/files/4826/=Single_electron_orbit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79" y="3592662"/>
            <a:ext cx="4207421" cy="246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2481612" y="6125517"/>
            <a:ext cx="4180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Skisser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3"/>
              </a:rPr>
              <a:t>av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3"/>
              </a:rPr>
              <a:t>formene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 for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3"/>
              </a:rPr>
              <a:t>ett-elektron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 s,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3"/>
              </a:rPr>
              <a:t>p,d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3"/>
              </a:rPr>
              <a:t>og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 f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3"/>
              </a:rPr>
              <a:t>orbitaler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[3]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Haade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9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Στιβάδες και </a:t>
            </a:r>
            <a:r>
              <a:rPr lang="el-GR" dirty="0" err="1" smtClean="0"/>
              <a:t>υποστιβάδες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16832"/>
            <a:ext cx="3826768" cy="3600400"/>
          </a:xfrm>
        </p:spPr>
        <p:txBody>
          <a:bodyPr/>
          <a:lstStyle/>
          <a:p>
            <a:r>
              <a:rPr lang="el-GR" dirty="0"/>
              <a:t>Στιβάδα είναι το σύνολο των τροχιακών που έχουν τον ίδιο </a:t>
            </a:r>
            <a:r>
              <a:rPr lang="el-GR" dirty="0" smtClean="0"/>
              <a:t>κύριο κβαντικό </a:t>
            </a:r>
            <a:r>
              <a:rPr lang="el-GR" dirty="0"/>
              <a:t>αριθμό (n</a:t>
            </a:r>
            <a:r>
              <a:rPr lang="el-GR" dirty="0" smtClean="0"/>
              <a:t>).</a:t>
            </a:r>
            <a:endParaRPr lang="en-US" dirty="0" smtClean="0"/>
          </a:p>
          <a:p>
            <a:r>
              <a:rPr lang="el-GR" dirty="0" err="1"/>
              <a:t>Υποστιβάδα</a:t>
            </a:r>
            <a:r>
              <a:rPr lang="el-GR" dirty="0"/>
              <a:t> είναι το σύνολο των τροχιακών που έχουν τους ίδιους κβαντικούς αριθμούς (n) και (l).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313966"/>
              </p:ext>
            </p:extLst>
          </p:nvPr>
        </p:nvGraphicFramePr>
        <p:xfrm>
          <a:off x="4312096" y="1124744"/>
          <a:ext cx="4482207" cy="4531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emSketch" r:id="rId3" imgW="2986920" imgH="3020400" progId="ACD.ChemSketch.20">
                  <p:embed/>
                </p:oleObj>
              </mc:Choice>
              <mc:Fallback>
                <p:oleObj name="ChemSketch" r:id="rId3" imgW="2986920" imgH="3020400" progId="ACD.ChemSketch.2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096" y="1124744"/>
                        <a:ext cx="4482207" cy="4531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1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Κβαντικοί αριθμοί</a:t>
            </a:r>
            <a:r>
              <a:rPr lang="en-US" dirty="0"/>
              <a:t> </a:t>
            </a:r>
            <a:r>
              <a:rPr lang="en-US" sz="3200" b="0" dirty="0" smtClean="0"/>
              <a:t>4/5</a:t>
            </a:r>
            <a:r>
              <a:rPr lang="el-GR" sz="3200" b="0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630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Τέταρτος μαγνητικός κβαντικός αριθμός του </a:t>
            </a:r>
            <a:r>
              <a:rPr lang="el-GR" b="1" dirty="0" err="1">
                <a:solidFill>
                  <a:srgbClr val="820000"/>
                </a:solidFill>
              </a:rPr>
              <a:t>spin</a:t>
            </a:r>
            <a:r>
              <a:rPr lang="el-GR" b="1" dirty="0">
                <a:solidFill>
                  <a:srgbClr val="820000"/>
                </a:solidFill>
              </a:rPr>
              <a:t> (</a:t>
            </a:r>
            <a:r>
              <a:rPr lang="el-GR" b="1" dirty="0" err="1">
                <a:solidFill>
                  <a:srgbClr val="820000"/>
                </a:solidFill>
              </a:rPr>
              <a:t>ms</a:t>
            </a:r>
            <a:r>
              <a:rPr lang="el-GR" b="1" dirty="0" smtClean="0">
                <a:solidFill>
                  <a:srgbClr val="820000"/>
                </a:solidFill>
              </a:rPr>
              <a:t>)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/>
              <a:t>Τιμές +1/2 και -</a:t>
            </a:r>
            <a:r>
              <a:rPr lang="el-GR" dirty="0" smtClean="0"/>
              <a:t>1/2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Καθορίζει την περιστροφή του e γύρω από τον άξονά </a:t>
            </a:r>
            <a:r>
              <a:rPr lang="el-GR" dirty="0" smtClean="0"/>
              <a:t>του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Δε συμμετέχει στη διαμόρφωση της τιμής της ενέργειας του e ούτε στον καθορισμό του </a:t>
            </a:r>
            <a:r>
              <a:rPr lang="el-GR" dirty="0" smtClean="0"/>
              <a:t>τροχιακού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5" name="Picture 6" descr="http://www.quantum-field-theory.net/wp-content/uploads/2014/05/spin-quantum-numb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44" y="3501008"/>
            <a:ext cx="3276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πυρήνας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πυρήνας βρίσκεται στο κέντρο του ατόμου και περιέχει πρωτόνια και νετρόνια. Τα πρωτόνια και τα νετρόνια καλούνται </a:t>
            </a:r>
            <a:r>
              <a:rPr lang="el-GR" b="1" dirty="0" err="1"/>
              <a:t>νουκλεόνια</a:t>
            </a:r>
            <a:r>
              <a:rPr lang="el-GR" b="1" dirty="0"/>
              <a:t>.</a:t>
            </a:r>
          </a:p>
          <a:p>
            <a:r>
              <a:rPr lang="el-GR" dirty="0"/>
              <a:t>Σχεδόν όλη η μάζα του ατόμου είναι συγκεντρωμένη στον πυρήνα.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81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Κβαντικοί αριθμοί</a:t>
            </a:r>
            <a:r>
              <a:rPr lang="en-US" dirty="0"/>
              <a:t> </a:t>
            </a:r>
            <a:r>
              <a:rPr lang="el-GR" sz="3200" b="0" dirty="0" smtClean="0"/>
              <a:t>5</a:t>
            </a:r>
            <a:r>
              <a:rPr lang="en-US" sz="3200" b="0" dirty="0" smtClean="0"/>
              <a:t>/5</a:t>
            </a:r>
            <a:r>
              <a:rPr lang="el-GR" sz="3200" b="0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graphicFrame>
        <p:nvGraphicFramePr>
          <p:cNvPr id="5" name="Group 9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144884"/>
              </p:ext>
            </p:extLst>
          </p:nvPr>
        </p:nvGraphicFramePr>
        <p:xfrm>
          <a:off x="395536" y="1025352"/>
          <a:ext cx="8532812" cy="51509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48296"/>
                <a:gridCol w="1066371"/>
                <a:gridCol w="944605"/>
                <a:gridCol w="1142012"/>
                <a:gridCol w="2140122"/>
                <a:gridCol w="994419"/>
                <a:gridCol w="1296987"/>
              </a:tblGrid>
              <a:tr h="5038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στοιβάδα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υποστοιβάδα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</a:t>
                      </a:r>
                      <a:r>
                        <a:rPr kumimoji="0" lang="en-US" sz="15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</a:t>
                      </a:r>
                      <a:r>
                        <a:rPr kumimoji="0" lang="en-US" sz="150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90488" marR="0" lvl="0" indent="-904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Αριθμός</a:t>
                      </a: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ηλεκτρονίων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</a:tr>
              <a:tr h="4009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Κ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±1/2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</a:tr>
              <a:tr h="4631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l-GR" sz="1500" u="none" strike="noStrike" cap="none" normalizeH="0" baseline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-1,0,1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±1/2</a:t>
                      </a:r>
                      <a:endParaRPr kumimoji="0" lang="el-GR" sz="1500" u="none" strike="noStrike" cap="none" normalizeH="0" baseline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±1/2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l-GR" sz="1500" u="none" strike="noStrike" cap="none" normalizeH="0" baseline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</a:tr>
              <a:tr h="7001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-1,0,1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-2,-1,0,1,2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±1/2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±1/2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±1/2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</a:tr>
              <a:tr h="4009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±1/2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</a:tr>
              <a:tr h="40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-1,0,1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±1/2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</a:tr>
              <a:tr h="40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d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-2,-1,0,1,2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±1/2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</a:tr>
              <a:tr h="40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-3,-2,-1,0,1,2,3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±1/2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</a:tr>
              <a:tr h="713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</a:tr>
              <a:tr h="4014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0→ n-1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-(n-1),…,0,…,(n-1)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±1/2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2n</a:t>
                      </a:r>
                      <a:r>
                        <a:rPr kumimoji="0" lang="en-US" sz="15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23" marB="4572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5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Αρχές δόμησης </a:t>
            </a:r>
            <a:r>
              <a:rPr lang="el-GR" dirty="0" err="1"/>
              <a:t>πολυηλεκτρονικών</a:t>
            </a:r>
            <a:r>
              <a:rPr lang="el-GR" dirty="0"/>
              <a:t> </a:t>
            </a:r>
            <a:r>
              <a:rPr lang="el-GR" dirty="0" smtClean="0"/>
              <a:t>ατόμων </a:t>
            </a:r>
            <a:r>
              <a:rPr lang="el-GR" sz="3600" b="0" dirty="0" smtClean="0"/>
              <a:t>1/10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584176"/>
          </a:xfrm>
        </p:spPr>
        <p:txBody>
          <a:bodyPr/>
          <a:lstStyle/>
          <a:p>
            <a:r>
              <a:rPr lang="el-GR" dirty="0"/>
              <a:t>H απαγορευτική αρχή του </a:t>
            </a:r>
            <a:r>
              <a:rPr lang="el-GR" dirty="0" err="1" smtClean="0"/>
              <a:t>Pauli</a:t>
            </a:r>
            <a:r>
              <a:rPr lang="el-GR" dirty="0" smtClean="0"/>
              <a:t>,</a:t>
            </a:r>
            <a:endParaRPr lang="el-GR" dirty="0"/>
          </a:p>
          <a:p>
            <a:r>
              <a:rPr lang="el-GR" dirty="0"/>
              <a:t>Η αρχή της ελάχιστης </a:t>
            </a:r>
            <a:r>
              <a:rPr lang="el-GR" dirty="0" smtClean="0"/>
              <a:t>ενέργειας,</a:t>
            </a:r>
            <a:endParaRPr lang="el-GR" dirty="0"/>
          </a:p>
          <a:p>
            <a:r>
              <a:rPr lang="el-GR" dirty="0"/>
              <a:t>Ο κανόνας του </a:t>
            </a:r>
            <a:r>
              <a:rPr lang="el-GR" dirty="0" err="1" smtClean="0"/>
              <a:t>Hund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2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Αρχές δόμησης </a:t>
            </a:r>
            <a:r>
              <a:rPr lang="el-GR" dirty="0" err="1"/>
              <a:t>πολυηλεκτρονικών</a:t>
            </a:r>
            <a:r>
              <a:rPr lang="el-GR" dirty="0"/>
              <a:t> ατόμων </a:t>
            </a:r>
            <a:r>
              <a:rPr lang="el-GR" sz="3600" b="0" dirty="0" smtClean="0"/>
              <a:t>2/10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H απαγορευτική αρχή του </a:t>
            </a:r>
            <a:r>
              <a:rPr lang="el-GR" b="1" dirty="0" err="1" smtClean="0">
                <a:solidFill>
                  <a:srgbClr val="820000"/>
                </a:solidFill>
              </a:rPr>
              <a:t>Pauli</a:t>
            </a:r>
            <a:endParaRPr lang="el-GR" b="1" dirty="0" smtClean="0">
              <a:solidFill>
                <a:srgbClr val="820000"/>
              </a:solidFill>
            </a:endParaRPr>
          </a:p>
          <a:p>
            <a:pPr marL="0" indent="0" algn="ctr">
              <a:buNone/>
            </a:pPr>
            <a:r>
              <a:rPr lang="el-GR" dirty="0"/>
              <a:t>«Είναι αδύνατο να υπάρχουν στο ίδιο άτομο δύο e με την ίδια ενεργειακή κατάσταση (ίδια τετράδα κβαντικών αριθμών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r>
              <a:rPr lang="el-GR" dirty="0" smtClean="0"/>
              <a:t>»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sp>
        <p:nvSpPr>
          <p:cNvPr id="5" name="Βέλος προς τα κάτω 4" title="βέλος με φορά προς τα κάτω"/>
          <p:cNvSpPr/>
          <p:nvPr/>
        </p:nvSpPr>
        <p:spPr>
          <a:xfrm>
            <a:off x="4283968" y="2708920"/>
            <a:ext cx="360040" cy="576064"/>
          </a:xfrm>
          <a:prstGeom prst="downArrow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899592" y="364502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Υπολογισμός μέγιστου αριθμού ηλεκτρονίων σε κάθε τροχιακό, </a:t>
            </a:r>
            <a:r>
              <a:rPr lang="el-GR" sz="2400" dirty="0" err="1">
                <a:latin typeface="+mn-lt"/>
              </a:rPr>
              <a:t>υποστοιβάδα</a:t>
            </a:r>
            <a:r>
              <a:rPr lang="el-GR" sz="2400" dirty="0">
                <a:latin typeface="+mn-lt"/>
              </a:rPr>
              <a:t> και στοιβάδα.</a:t>
            </a:r>
          </a:p>
        </p:txBody>
      </p:sp>
    </p:spTree>
    <p:extLst>
      <p:ext uri="{BB962C8B-B14F-4D97-AF65-F5344CB8AC3E}">
        <p14:creationId xmlns:p14="http://schemas.microsoft.com/office/powerpoint/2010/main" val="12744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Αρχές δόμησης </a:t>
            </a:r>
            <a:r>
              <a:rPr lang="el-GR" dirty="0" err="1"/>
              <a:t>πολυηλεκτρονικών</a:t>
            </a:r>
            <a:r>
              <a:rPr lang="el-GR" dirty="0"/>
              <a:t> ατόμων </a:t>
            </a:r>
            <a:r>
              <a:rPr lang="el-GR" sz="3600" b="0" dirty="0" smtClean="0"/>
              <a:t>3/10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Η αρχή της ελάχιστης </a:t>
            </a:r>
            <a:r>
              <a:rPr lang="el-GR" b="1" dirty="0" smtClean="0">
                <a:solidFill>
                  <a:srgbClr val="820000"/>
                </a:solidFill>
              </a:rPr>
              <a:t>ενέργειας</a:t>
            </a:r>
          </a:p>
          <a:p>
            <a:pPr marL="0" indent="0">
              <a:buNone/>
            </a:pPr>
            <a:r>
              <a:rPr lang="el-GR" altLang="el-GR" sz="2600" dirty="0"/>
              <a:t>«Κατά την </a:t>
            </a:r>
            <a:r>
              <a:rPr lang="el-GR" altLang="el-GR" sz="2600" dirty="0" err="1"/>
              <a:t>ηλεκτρονιακή</a:t>
            </a:r>
            <a:r>
              <a:rPr lang="el-GR" altLang="el-GR" sz="2600" dirty="0"/>
              <a:t> διαμόρφωση ενός </a:t>
            </a:r>
            <a:r>
              <a:rPr lang="el-GR" altLang="el-GR" sz="2600" dirty="0" err="1"/>
              <a:t>πολυηλεκτρονιακού</a:t>
            </a:r>
            <a:r>
              <a:rPr lang="el-GR" altLang="el-GR" sz="2600" dirty="0"/>
              <a:t> ατόμου, τα ηλεκτρόνια καταλαμβάνουν τροχιακά με τη μικρότερη ενέργεια, ώστε να αποκτήσουν τη μέγιστη σταθερότητα στη θεμελιώδη </a:t>
            </a:r>
            <a:r>
              <a:rPr lang="el-GR" altLang="el-GR" sz="2600" dirty="0" smtClean="0"/>
              <a:t>κατάσταση</a:t>
            </a:r>
            <a:r>
              <a:rPr lang="el-GR" altLang="el-GR" sz="2600" dirty="0" smtClean="0"/>
              <a:t>»</a:t>
            </a:r>
            <a:r>
              <a:rPr lang="en-US" altLang="el-GR" sz="2600" dirty="0" smtClean="0"/>
              <a:t>.</a:t>
            </a:r>
            <a:endParaRPr lang="el-GR" altLang="el-GR" sz="2600" dirty="0" smtClean="0"/>
          </a:p>
          <a:p>
            <a:pPr marL="0" indent="0">
              <a:buNone/>
            </a:pPr>
            <a:r>
              <a:rPr lang="el-GR" altLang="el-GR" sz="2600" b="1" dirty="0" smtClean="0"/>
              <a:t>Κανόνας </a:t>
            </a:r>
            <a:r>
              <a:rPr lang="en-US" altLang="el-GR" sz="2600" b="1" dirty="0"/>
              <a:t>1</a:t>
            </a:r>
            <a:r>
              <a:rPr lang="el-GR" altLang="el-GR" sz="2600" b="1" baseline="30000" dirty="0" err="1"/>
              <a:t>ος</a:t>
            </a:r>
            <a:r>
              <a:rPr lang="el-GR" altLang="el-GR" sz="2600" dirty="0"/>
              <a:t/>
            </a:r>
            <a:br>
              <a:rPr lang="el-GR" altLang="el-GR" sz="2600" dirty="0"/>
            </a:br>
            <a:r>
              <a:rPr lang="el-GR" altLang="el-GR" sz="2600" dirty="0"/>
              <a:t>Ανάμεσα σε δύο </a:t>
            </a:r>
            <a:r>
              <a:rPr lang="el-GR" altLang="el-GR" sz="2600" dirty="0" err="1"/>
              <a:t>υποστοιβάδες</a:t>
            </a:r>
            <a:r>
              <a:rPr lang="el-GR" altLang="el-GR" sz="2600" dirty="0"/>
              <a:t>, τη χαμηλότερη ενέργεια έχει εκείνη η οποία έχει το μικρότερο άθροισμα των δύο πρώτων κβαντικών αριθμών </a:t>
            </a:r>
            <a:r>
              <a:rPr lang="en-US" altLang="el-GR" sz="2600" dirty="0" err="1" smtClean="0"/>
              <a:t>n+l</a:t>
            </a:r>
            <a:r>
              <a:rPr lang="en-US" altLang="el-GR" sz="2600" dirty="0" smtClean="0"/>
              <a:t>.</a:t>
            </a:r>
            <a:endParaRPr lang="el-GR" altLang="el-GR" sz="2600" dirty="0" smtClean="0"/>
          </a:p>
          <a:p>
            <a:pPr marL="0" indent="0">
              <a:buNone/>
            </a:pPr>
            <a:r>
              <a:rPr lang="el-GR" altLang="el-GR" sz="2600" b="1" dirty="0" smtClean="0"/>
              <a:t>Κανόνας </a:t>
            </a:r>
            <a:r>
              <a:rPr lang="el-GR" altLang="el-GR" sz="2600" b="1" dirty="0"/>
              <a:t>2</a:t>
            </a:r>
            <a:r>
              <a:rPr lang="el-GR" altLang="el-GR" sz="2600" b="1" baseline="30000" dirty="0"/>
              <a:t>ος</a:t>
            </a:r>
            <a:r>
              <a:rPr lang="el-GR" altLang="el-GR" sz="2600" dirty="0"/>
              <a:t/>
            </a:r>
            <a:br>
              <a:rPr lang="el-GR" altLang="el-GR" sz="2600" dirty="0"/>
            </a:br>
            <a:r>
              <a:rPr lang="el-GR" altLang="el-GR" sz="2600" dirty="0"/>
              <a:t>Ανάμεσα σε δύο </a:t>
            </a:r>
            <a:r>
              <a:rPr lang="el-GR" altLang="el-GR" sz="2600" dirty="0" err="1"/>
              <a:t>υποστοιβάδες</a:t>
            </a:r>
            <a:r>
              <a:rPr lang="el-GR" altLang="el-GR" sz="2600" dirty="0"/>
              <a:t>, με ίδιο άθροισμα, τη χαμηλότερη ενέργεια έχει εκείνη η οποία έχει το μικρότερο </a:t>
            </a:r>
            <a:r>
              <a:rPr lang="en-US" altLang="el-GR" sz="2600" dirty="0"/>
              <a:t>n.</a:t>
            </a:r>
          </a:p>
          <a:p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0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Αρχές δόμησης </a:t>
            </a:r>
            <a:r>
              <a:rPr lang="el-GR" dirty="0" err="1"/>
              <a:t>πολυηλεκτρονικών</a:t>
            </a:r>
            <a:r>
              <a:rPr lang="el-GR" dirty="0"/>
              <a:t> ατόμων </a:t>
            </a:r>
            <a:r>
              <a:rPr lang="el-GR" sz="3600" b="0" dirty="0" smtClean="0"/>
              <a:t>4/10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Ερώτηση</a:t>
            </a:r>
            <a:r>
              <a:rPr lang="el-GR" b="1" dirty="0">
                <a:solidFill>
                  <a:srgbClr val="820000"/>
                </a:solidFill>
              </a:rPr>
              <a:t>:</a:t>
            </a:r>
          </a:p>
          <a:p>
            <a:r>
              <a:rPr lang="el-GR" dirty="0"/>
              <a:t>Να συγκριθούν οι ενέργειες των </a:t>
            </a:r>
            <a:r>
              <a:rPr lang="el-GR" dirty="0" err="1"/>
              <a:t>υποστοιβάδων</a:t>
            </a:r>
            <a:r>
              <a:rPr lang="el-GR" dirty="0"/>
              <a:t>:</a:t>
            </a:r>
          </a:p>
          <a:p>
            <a:pPr marL="457200" indent="-457200">
              <a:buFont typeface="+mj-lt"/>
              <a:buAutoNum type="alphaLcPeriod"/>
            </a:pPr>
            <a:r>
              <a:rPr lang="el-GR" dirty="0" smtClean="0"/>
              <a:t>3d </a:t>
            </a:r>
            <a:r>
              <a:rPr lang="el-GR" dirty="0"/>
              <a:t>και 4s</a:t>
            </a:r>
          </a:p>
          <a:p>
            <a:pPr marL="457200" indent="-457200">
              <a:buFont typeface="+mj-lt"/>
              <a:buAutoNum type="alphaLcPeriod"/>
            </a:pPr>
            <a:r>
              <a:rPr lang="el-GR" dirty="0" smtClean="0"/>
              <a:t>3d </a:t>
            </a:r>
            <a:r>
              <a:rPr lang="el-GR" dirty="0"/>
              <a:t>και 4p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Αρχές δόμησης </a:t>
            </a:r>
            <a:r>
              <a:rPr lang="el-GR" dirty="0" err="1"/>
              <a:t>πολυηλεκτρονικών</a:t>
            </a:r>
            <a:r>
              <a:rPr lang="el-GR" dirty="0"/>
              <a:t> ατόμων </a:t>
            </a:r>
            <a:r>
              <a:rPr lang="el-GR" sz="3600" b="0" dirty="0" smtClean="0"/>
              <a:t>5/10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200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Η αρχή της ελάχιστης ενέργειας (1)</a:t>
            </a:r>
            <a:br>
              <a:rPr lang="el-GR" b="1" dirty="0">
                <a:solidFill>
                  <a:srgbClr val="820000"/>
                </a:solidFill>
              </a:rPr>
            </a:b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8625"/>
            <a:ext cx="7189249" cy="2942630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3161061" y="5026305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Klechkowski rule 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AManWithNoPlan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BY-SA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5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Αρχές δόμησης </a:t>
            </a:r>
            <a:r>
              <a:rPr lang="el-GR" dirty="0" err="1"/>
              <a:t>πολυηλεκτρονικών</a:t>
            </a:r>
            <a:r>
              <a:rPr lang="el-GR" dirty="0"/>
              <a:t> ατόμων </a:t>
            </a:r>
            <a:r>
              <a:rPr lang="el-GR" sz="3600" b="0" dirty="0" smtClean="0"/>
              <a:t>6/10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Η αρχή της ελάχιστης ενέργειας (2)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pic>
        <p:nvPicPr>
          <p:cNvPr id="5" name="Picture 7" descr="96906-004-FB4A8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13" y="1988840"/>
            <a:ext cx="5681662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Αρχές δόμησης </a:t>
            </a:r>
            <a:r>
              <a:rPr lang="el-GR" dirty="0" err="1"/>
              <a:t>πολυηλεκτρονικών</a:t>
            </a:r>
            <a:r>
              <a:rPr lang="el-GR" dirty="0"/>
              <a:t> ατόμων </a:t>
            </a:r>
            <a:r>
              <a:rPr lang="en-US" sz="3600" b="0" dirty="0"/>
              <a:t>7</a:t>
            </a:r>
            <a:r>
              <a:rPr lang="el-GR" sz="3600" b="0" dirty="0" smtClean="0"/>
              <a:t>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Η αρχή της ελάχιστης ενέργειας (3)</a:t>
            </a:r>
          </a:p>
          <a:p>
            <a:r>
              <a:rPr lang="el-GR" dirty="0"/>
              <a:t>Εξαιρέσεις στην κατανομή των ηλεκτρονίων ενός ατόμου</a:t>
            </a:r>
          </a:p>
          <a:p>
            <a:pPr marL="0" indent="0">
              <a:buNone/>
            </a:pPr>
            <a:r>
              <a:rPr lang="el-GR" dirty="0" err="1" smtClean="0"/>
              <a:t>Cr</a:t>
            </a:r>
            <a:r>
              <a:rPr lang="el-GR" dirty="0" smtClean="0"/>
              <a:t> </a:t>
            </a:r>
            <a:r>
              <a:rPr lang="el-GR" dirty="0"/>
              <a:t>(A.A.=24) και </a:t>
            </a:r>
            <a:r>
              <a:rPr lang="el-GR" dirty="0" err="1"/>
              <a:t>Cu</a:t>
            </a:r>
            <a:r>
              <a:rPr lang="el-GR" dirty="0"/>
              <a:t> (A.A.=29)</a:t>
            </a:r>
          </a:p>
          <a:p>
            <a:pPr lvl="1">
              <a:spcBef>
                <a:spcPts val="1200"/>
              </a:spcBef>
            </a:pPr>
            <a:r>
              <a:rPr lang="el-GR" dirty="0"/>
              <a:t>Κατανομή των ηλεκτρονίων ενός </a:t>
            </a:r>
            <a:r>
              <a:rPr lang="el-GR" dirty="0" smtClean="0"/>
              <a:t>ιόντος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Κατανομή </a:t>
            </a:r>
            <a:r>
              <a:rPr lang="el-GR" dirty="0"/>
              <a:t>των ηλεκτρονίων στο </a:t>
            </a:r>
            <a:r>
              <a:rPr lang="el-GR" dirty="0" smtClean="0"/>
              <a:t>άτομο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Για </a:t>
            </a:r>
            <a:r>
              <a:rPr lang="el-GR" dirty="0" err="1"/>
              <a:t>κατιόν</a:t>
            </a:r>
            <a:r>
              <a:rPr lang="el-GR" dirty="0"/>
              <a:t>, αφαιρούμε τόσα ηλεκτρόνια όσα και το </a:t>
            </a:r>
            <a:r>
              <a:rPr lang="el-GR" dirty="0" smtClean="0"/>
              <a:t>φορτίο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l-GR" dirty="0"/>
              <a:t>από τη μεγαλύτερη ενεργειακά </a:t>
            </a:r>
            <a:r>
              <a:rPr lang="el-GR" dirty="0" err="1" smtClean="0"/>
              <a:t>υποστοιβάδα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Για </a:t>
            </a:r>
            <a:r>
              <a:rPr lang="el-GR" dirty="0"/>
              <a:t>ανιόν, προσθέτουμε τόσα ηλεκτρόνια όσα και το </a:t>
            </a:r>
            <a:r>
              <a:rPr lang="el-GR" dirty="0" smtClean="0"/>
              <a:t>φορτίο </a:t>
            </a:r>
            <a:r>
              <a:rPr lang="el-GR" dirty="0"/>
              <a:t>του σύμφωνα με τα προηγούμενα </a:t>
            </a:r>
            <a:r>
              <a:rPr lang="el-GR" dirty="0" smtClean="0"/>
              <a:t>διαγράμματα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35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Αρχές δόμησης </a:t>
            </a:r>
            <a:r>
              <a:rPr lang="el-GR" dirty="0" err="1"/>
              <a:t>πολυηλεκτρονικών</a:t>
            </a:r>
            <a:r>
              <a:rPr lang="el-GR" dirty="0"/>
              <a:t> ατόμων </a:t>
            </a:r>
            <a:r>
              <a:rPr lang="en-US" sz="3600" b="0" dirty="0" smtClean="0"/>
              <a:t>8</a:t>
            </a:r>
            <a:r>
              <a:rPr lang="el-GR" sz="3600" b="0" dirty="0" smtClean="0"/>
              <a:t>/10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0648" y="1412776"/>
                <a:ext cx="8229600" cy="25922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altLang="el-GR" dirty="0" smtClean="0"/>
                  <a:t>«Όταν τα ηλεκτρόνια καταλαμβάνουν τροχιακά της ίδιας ενέργειας (ίδια </a:t>
                </a:r>
                <a:r>
                  <a:rPr lang="el-GR" altLang="el-GR" dirty="0" err="1"/>
                  <a:t>υποστοιβάδα</a:t>
                </a:r>
                <a:r>
                  <a:rPr lang="el-GR" altLang="el-GR" dirty="0"/>
                  <a:t>), έχουν κατά προτίμηση παράλληλα </a:t>
                </a:r>
                <a:r>
                  <a:rPr lang="en-US" altLang="el-GR" dirty="0"/>
                  <a:t>spin</a:t>
                </a:r>
                <a:r>
                  <a:rPr lang="el-GR" altLang="el-GR" dirty="0"/>
                  <a:t>, ώστε τα ηλεκτρόνια να αποκτήσουν το </a:t>
                </a:r>
                <a:r>
                  <a:rPr lang="el-GR" altLang="el-GR" dirty="0" smtClean="0"/>
                  <a:t>μεγαλύτερο </a:t>
                </a:r>
                <a:r>
                  <a:rPr lang="el-GR" altLang="el-GR" dirty="0"/>
                  <a:t>άθροισμα του κβαντικού αριθμού του </a:t>
                </a:r>
                <a:r>
                  <a:rPr lang="en-US" altLang="el-GR" dirty="0"/>
                  <a:t>spin, </a:t>
                </a:r>
                <a:r>
                  <a:rPr lang="en-US" altLang="el-GR" dirty="0" err="1"/>
                  <a:t>m</a:t>
                </a:r>
                <a:r>
                  <a:rPr lang="en-US" altLang="el-GR" baseline="-25000" dirty="0" err="1"/>
                  <a:t>s</a:t>
                </a:r>
                <a:r>
                  <a:rPr lang="el-GR" altLang="el-GR" dirty="0" smtClean="0"/>
                  <a:t>»</a:t>
                </a:r>
                <a:r>
                  <a:rPr lang="en-US" altLang="el-GR" dirty="0" smtClean="0"/>
                  <a:t>.</a:t>
                </a:r>
                <a:endParaRPr lang="en-US" altLang="el-GR" dirty="0" smtClean="0"/>
              </a:p>
              <a:p>
                <a:pPr marL="0" indent="0" algn="ctr">
                  <a:buNone/>
                </a:pPr>
                <a:r>
                  <a:rPr lang="el-GR" dirty="0" err="1"/>
                  <a:t>π.χ</a:t>
                </a:r>
                <a:r>
                  <a:rPr lang="el-GR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l-GR" altLang="el-GR" dirty="0"/>
                  <a:t>1</a:t>
                </a:r>
                <a:r>
                  <a:rPr lang="en-US" altLang="el-GR" dirty="0"/>
                  <a:t>s</a:t>
                </a:r>
                <a:r>
                  <a:rPr lang="en-US" altLang="el-GR" baseline="30000" dirty="0"/>
                  <a:t>2</a:t>
                </a:r>
                <a:r>
                  <a:rPr lang="en-US" altLang="el-GR" dirty="0"/>
                  <a:t>2s</a:t>
                </a:r>
                <a:r>
                  <a:rPr lang="en-US" altLang="el-GR" baseline="30000" dirty="0"/>
                  <a:t>2</a:t>
                </a:r>
                <a:r>
                  <a:rPr lang="en-US" altLang="el-GR" dirty="0"/>
                  <a:t>2p</a:t>
                </a:r>
                <a:r>
                  <a:rPr lang="en-US" altLang="el-GR" baseline="30000" dirty="0"/>
                  <a:t>3</a:t>
                </a:r>
                <a:r>
                  <a:rPr lang="el-GR" altLang="el-GR" dirty="0"/>
                  <a:t> </a:t>
                </a: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648" y="1412776"/>
                <a:ext cx="8229600" cy="2592288"/>
              </a:xfrm>
              <a:blipFill rotWithShape="1">
                <a:blip r:embed="rId2"/>
                <a:stretch>
                  <a:fillRect l="-1185" t="-1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grpSp>
        <p:nvGrpSpPr>
          <p:cNvPr id="6" name="Group 59"/>
          <p:cNvGrpSpPr>
            <a:grpSpLocks noChangeAspect="1"/>
          </p:cNvGrpSpPr>
          <p:nvPr/>
        </p:nvGrpSpPr>
        <p:grpSpPr bwMode="auto">
          <a:xfrm>
            <a:off x="3203848" y="4437112"/>
            <a:ext cx="2286000" cy="914400"/>
            <a:chOff x="3140" y="3232"/>
            <a:chExt cx="3130" cy="1280"/>
          </a:xfrm>
        </p:grpSpPr>
        <p:sp>
          <p:nvSpPr>
            <p:cNvPr id="7" name="AutoShape 60"/>
            <p:cNvSpPr>
              <a:spLocks noChangeAspect="1" noChangeArrowheads="1"/>
            </p:cNvSpPr>
            <p:nvPr/>
          </p:nvSpPr>
          <p:spPr bwMode="auto">
            <a:xfrm>
              <a:off x="3140" y="3232"/>
              <a:ext cx="3130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" name="Line 61"/>
            <p:cNvSpPr>
              <a:spLocks noChangeShapeType="1"/>
            </p:cNvSpPr>
            <p:nvPr/>
          </p:nvSpPr>
          <p:spPr bwMode="auto">
            <a:xfrm>
              <a:off x="3140" y="4352"/>
              <a:ext cx="4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Line 62"/>
            <p:cNvSpPr>
              <a:spLocks noChangeShapeType="1"/>
            </p:cNvSpPr>
            <p:nvPr/>
          </p:nvSpPr>
          <p:spPr bwMode="auto">
            <a:xfrm>
              <a:off x="3766" y="4352"/>
              <a:ext cx="4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Line 63"/>
            <p:cNvSpPr>
              <a:spLocks noChangeShapeType="1"/>
            </p:cNvSpPr>
            <p:nvPr/>
          </p:nvSpPr>
          <p:spPr bwMode="auto">
            <a:xfrm>
              <a:off x="5018" y="4352"/>
              <a:ext cx="4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Line 64"/>
            <p:cNvSpPr>
              <a:spLocks noChangeShapeType="1"/>
            </p:cNvSpPr>
            <p:nvPr/>
          </p:nvSpPr>
          <p:spPr bwMode="auto">
            <a:xfrm>
              <a:off x="4392" y="4352"/>
              <a:ext cx="4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65"/>
            <p:cNvSpPr>
              <a:spLocks noChangeShapeType="1"/>
            </p:cNvSpPr>
            <p:nvPr/>
          </p:nvSpPr>
          <p:spPr bwMode="auto">
            <a:xfrm>
              <a:off x="5644" y="4352"/>
              <a:ext cx="4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3922" y="3872"/>
              <a:ext cx="158" cy="480"/>
              <a:chOff x="3296" y="3872"/>
              <a:chExt cx="158" cy="480"/>
            </a:xfrm>
          </p:grpSpPr>
          <p:sp>
            <p:nvSpPr>
              <p:cNvPr id="25" name="Line 67"/>
              <p:cNvSpPr>
                <a:spLocks noChangeShapeType="1"/>
              </p:cNvSpPr>
              <p:nvPr/>
            </p:nvSpPr>
            <p:spPr bwMode="auto">
              <a:xfrm flipV="1">
                <a:off x="3296" y="3872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Line 68"/>
              <p:cNvSpPr>
                <a:spLocks noChangeShapeType="1"/>
              </p:cNvSpPr>
              <p:nvPr/>
            </p:nvSpPr>
            <p:spPr bwMode="auto">
              <a:xfrm>
                <a:off x="3453" y="3872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4" name="Group 69"/>
            <p:cNvGrpSpPr>
              <a:grpSpLocks/>
            </p:cNvGrpSpPr>
            <p:nvPr/>
          </p:nvGrpSpPr>
          <p:grpSpPr bwMode="auto">
            <a:xfrm>
              <a:off x="3296" y="3872"/>
              <a:ext cx="158" cy="480"/>
              <a:chOff x="3296" y="3872"/>
              <a:chExt cx="158" cy="480"/>
            </a:xfrm>
          </p:grpSpPr>
          <p:sp>
            <p:nvSpPr>
              <p:cNvPr id="23" name="Line 70"/>
              <p:cNvSpPr>
                <a:spLocks noChangeShapeType="1"/>
              </p:cNvSpPr>
              <p:nvPr/>
            </p:nvSpPr>
            <p:spPr bwMode="auto">
              <a:xfrm flipV="1">
                <a:off x="3296" y="3872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71"/>
              <p:cNvSpPr>
                <a:spLocks noChangeShapeType="1"/>
              </p:cNvSpPr>
              <p:nvPr/>
            </p:nvSpPr>
            <p:spPr bwMode="auto">
              <a:xfrm>
                <a:off x="3453" y="3872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" name="Line 72"/>
            <p:cNvSpPr>
              <a:spLocks noChangeShapeType="1"/>
            </p:cNvSpPr>
            <p:nvPr/>
          </p:nvSpPr>
          <p:spPr bwMode="auto">
            <a:xfrm flipV="1">
              <a:off x="4548" y="3872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Line 73"/>
            <p:cNvSpPr>
              <a:spLocks noChangeShapeType="1"/>
            </p:cNvSpPr>
            <p:nvPr/>
          </p:nvSpPr>
          <p:spPr bwMode="auto">
            <a:xfrm flipV="1">
              <a:off x="5174" y="3872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Line 74"/>
            <p:cNvSpPr>
              <a:spLocks noChangeShapeType="1"/>
            </p:cNvSpPr>
            <p:nvPr/>
          </p:nvSpPr>
          <p:spPr bwMode="auto">
            <a:xfrm flipV="1">
              <a:off x="5800" y="3872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Text Box 75"/>
            <p:cNvSpPr txBox="1">
              <a:spLocks noChangeArrowheads="1"/>
            </p:cNvSpPr>
            <p:nvPr/>
          </p:nvSpPr>
          <p:spPr bwMode="auto">
            <a:xfrm>
              <a:off x="3140" y="3392"/>
              <a:ext cx="470" cy="3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l-GR" sz="1000"/>
                <a:t>1s</a:t>
              </a:r>
              <a:endParaRPr lang="el-GR" altLang="el-GR"/>
            </a:p>
          </p:txBody>
        </p:sp>
        <p:sp>
          <p:nvSpPr>
            <p:cNvPr id="19" name="Text Box 76"/>
            <p:cNvSpPr txBox="1">
              <a:spLocks noChangeArrowheads="1"/>
            </p:cNvSpPr>
            <p:nvPr/>
          </p:nvSpPr>
          <p:spPr bwMode="auto">
            <a:xfrm>
              <a:off x="3766" y="3392"/>
              <a:ext cx="470" cy="3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l-GR" sz="1000"/>
                <a:t>2s</a:t>
              </a:r>
              <a:endParaRPr lang="el-GR" altLang="el-GR"/>
            </a:p>
          </p:txBody>
        </p:sp>
        <p:sp>
          <p:nvSpPr>
            <p:cNvPr id="20" name="Text Box 77"/>
            <p:cNvSpPr txBox="1">
              <a:spLocks noChangeArrowheads="1"/>
            </p:cNvSpPr>
            <p:nvPr/>
          </p:nvSpPr>
          <p:spPr bwMode="auto">
            <a:xfrm>
              <a:off x="4236" y="3332"/>
              <a:ext cx="626" cy="40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000" dirty="0"/>
                <a:t> 2p</a:t>
              </a:r>
              <a:r>
                <a:rPr lang="en-US" sz="1000" baseline="-25000" dirty="0"/>
                <a:t>x</a:t>
              </a:r>
              <a:endParaRPr lang="el-GR" dirty="0"/>
            </a:p>
          </p:txBody>
        </p:sp>
        <p:sp>
          <p:nvSpPr>
            <p:cNvPr id="21" name="Text Box 78"/>
            <p:cNvSpPr txBox="1">
              <a:spLocks noChangeArrowheads="1"/>
            </p:cNvSpPr>
            <p:nvPr/>
          </p:nvSpPr>
          <p:spPr bwMode="auto">
            <a:xfrm>
              <a:off x="4862" y="3332"/>
              <a:ext cx="626" cy="40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000" dirty="0"/>
                <a:t>  2p</a:t>
              </a:r>
              <a:r>
                <a:rPr lang="en-US" sz="1000" baseline="-25000" dirty="0"/>
                <a:t>y</a:t>
              </a:r>
              <a:endParaRPr lang="el-GR" dirty="0"/>
            </a:p>
          </p:txBody>
        </p:sp>
        <p:sp>
          <p:nvSpPr>
            <p:cNvPr id="22" name="Text Box 79"/>
            <p:cNvSpPr txBox="1">
              <a:spLocks noChangeArrowheads="1"/>
            </p:cNvSpPr>
            <p:nvPr/>
          </p:nvSpPr>
          <p:spPr bwMode="auto">
            <a:xfrm>
              <a:off x="5488" y="3332"/>
              <a:ext cx="626" cy="40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000" dirty="0"/>
                <a:t>  2p</a:t>
              </a:r>
              <a:r>
                <a:rPr lang="en-US" sz="1000" baseline="-25000" dirty="0"/>
                <a:t>z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39632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Αρχές δόμησης </a:t>
            </a:r>
            <a:r>
              <a:rPr lang="el-GR" dirty="0" err="1"/>
              <a:t>πολυηλεκτρονικών</a:t>
            </a:r>
            <a:r>
              <a:rPr lang="el-GR" dirty="0"/>
              <a:t> ατόμων </a:t>
            </a:r>
            <a:r>
              <a:rPr lang="en-US" sz="3600" b="0" dirty="0" smtClean="0"/>
              <a:t>9</a:t>
            </a:r>
            <a:r>
              <a:rPr lang="el-GR" sz="3600" b="0" dirty="0" smtClean="0"/>
              <a:t>/10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5" name="Picture 98" descr="File:PTable structure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06986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3214442" y="5331109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PTable structure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Borgdylan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4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Ατομικός και Μαζικός αριθμός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144016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Ατομικός αριθμός </a:t>
            </a:r>
            <a:r>
              <a:rPr lang="el-GR" dirty="0" smtClean="0"/>
              <a:t>= Αριθμός πρωτονίων (</a:t>
            </a:r>
            <a:r>
              <a:rPr lang="el-GR" dirty="0" err="1" smtClean="0"/>
              <a:t>proton</a:t>
            </a:r>
            <a:r>
              <a:rPr lang="el-GR" dirty="0" smtClean="0"/>
              <a:t> </a:t>
            </a:r>
            <a:r>
              <a:rPr lang="el-GR" dirty="0" err="1"/>
              <a:t>number</a:t>
            </a:r>
            <a:r>
              <a:rPr lang="el-GR" dirty="0"/>
              <a:t>)</a:t>
            </a:r>
          </a:p>
          <a:p>
            <a:r>
              <a:rPr lang="el-GR" dirty="0"/>
              <a:t>Μαζικός αριθμός =	</a:t>
            </a:r>
            <a:r>
              <a:rPr lang="el-GR" dirty="0" smtClean="0"/>
              <a:t>Αριθμός πρωτονίων (</a:t>
            </a:r>
            <a:r>
              <a:rPr lang="el-GR" dirty="0" err="1" smtClean="0"/>
              <a:t>nucleon</a:t>
            </a:r>
            <a:r>
              <a:rPr lang="el-GR" dirty="0" smtClean="0"/>
              <a:t> </a:t>
            </a:r>
            <a:r>
              <a:rPr lang="el-GR" dirty="0" err="1"/>
              <a:t>number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		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16106" y="3068960"/>
            <a:ext cx="4205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rgbClr val="004A8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dirty="0" smtClean="0"/>
              <a:t>+</a:t>
            </a: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3404556" y="3522147"/>
            <a:ext cx="2664296" cy="58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rgbClr val="004A8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dirty="0" smtClean="0"/>
              <a:t>Αριθμός νετρονίων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77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Αρχές δόμησης </a:t>
            </a:r>
            <a:r>
              <a:rPr lang="el-GR" dirty="0" err="1"/>
              <a:t>πολυηλεκτρονικών</a:t>
            </a:r>
            <a:r>
              <a:rPr lang="el-GR" dirty="0"/>
              <a:t> ατόμων </a:t>
            </a:r>
            <a:r>
              <a:rPr lang="en-US" sz="3600" b="0" dirty="0" smtClean="0"/>
              <a:t>10</a:t>
            </a:r>
            <a:r>
              <a:rPr lang="el-GR" sz="3600" b="0" dirty="0" smtClean="0"/>
              <a:t>/10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pic>
        <p:nvPicPr>
          <p:cNvPr id="5" name="Picture 2" descr="http://users.sch.gr/xtsamis/OkosmosMas/Yli/AtomProtypa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97" y="2564904"/>
            <a:ext cx="746189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5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 2014.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«Ανόργανη Χημεία (Θ). Ενότητα </a:t>
            </a:r>
            <a:r>
              <a:rPr lang="en-US" sz="2000" dirty="0" smtClean="0"/>
              <a:t>1:</a:t>
            </a:r>
            <a:r>
              <a:rPr lang="el-GR" sz="2000" dirty="0" smtClean="0"/>
              <a:t> </a:t>
            </a:r>
            <a:r>
              <a:rPr lang="el-GR" sz="2000" dirty="0"/>
              <a:t>Δομή του </a:t>
            </a:r>
            <a:r>
              <a:rPr lang="el-GR" sz="2000" dirty="0" smtClean="0"/>
              <a:t>Ατόμου».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97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Ισότοπα- Ισοβαρή- Ισότονα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Ισότοπα:</a:t>
                </a:r>
                <a:r>
                  <a:rPr lang="en-US" dirty="0" smtClean="0"/>
                  <a:t> </a:t>
                </a:r>
                <a:r>
                  <a:rPr lang="el-GR" dirty="0" smtClean="0"/>
                  <a:t>Ίδιος ατομικός, διαφορετικός μαζικός αριθμός Ίδιες </a:t>
                </a:r>
                <a:r>
                  <a:rPr lang="el-GR" dirty="0"/>
                  <a:t>χημικές, διαφορετικές φυσικές </a:t>
                </a:r>
                <a:r>
                  <a:rPr lang="el-GR" dirty="0" smtClean="0"/>
                  <a:t>ιδιότητες (</a:t>
                </a:r>
                <a:r>
                  <a:rPr lang="el-GR" dirty="0" err="1" smtClean="0"/>
                  <a:t>Sn</a:t>
                </a:r>
                <a:r>
                  <a:rPr lang="el-GR" dirty="0"/>
                  <a:t>: 10 ισότοπα</a:t>
                </a:r>
                <a:r>
                  <a:rPr lang="el-GR" dirty="0" smtClean="0"/>
                  <a:t>)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r>
                  <a:rPr lang="el-GR" dirty="0" smtClean="0"/>
                  <a:t>Ισοβαρή</a:t>
                </a:r>
                <a:r>
                  <a:rPr lang="el-GR" dirty="0"/>
                  <a:t>: </a:t>
                </a:r>
                <a:r>
                  <a:rPr lang="el-GR" dirty="0" smtClean="0"/>
                  <a:t>Ίδιος </a:t>
                </a:r>
                <a:r>
                  <a:rPr lang="el-GR" dirty="0"/>
                  <a:t>μαζικός, διαφορετικός ατομικός </a:t>
                </a:r>
                <a:r>
                  <a:rPr lang="el-GR" dirty="0" smtClean="0"/>
                  <a:t>αριθμός Διαφορετικές </a:t>
                </a:r>
                <a:r>
                  <a:rPr lang="el-GR" dirty="0"/>
                  <a:t>φυσικές και χημικές </a:t>
                </a:r>
                <a:r>
                  <a:rPr lang="el-GR" dirty="0" smtClean="0"/>
                  <a:t>ιδιότητες, διαφορετικά </a:t>
                </a:r>
                <a:r>
                  <a:rPr lang="el-GR" dirty="0" smtClean="0"/>
                  <a:t>στοιχεία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l-GR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sPre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dirty="0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</m:sPre>
                  </m:oMath>
                </a14:m>
                <a:endParaRPr lang="en-US" dirty="0" smtClean="0"/>
              </a:p>
              <a:p>
                <a:r>
                  <a:rPr lang="el-GR" dirty="0" smtClean="0"/>
                  <a:t>Ισότονα:</a:t>
                </a:r>
                <a:r>
                  <a:rPr lang="en-US" dirty="0" smtClean="0"/>
                  <a:t> </a:t>
                </a:r>
                <a:r>
                  <a:rPr lang="el-GR" dirty="0" smtClean="0"/>
                  <a:t>Ίδιος </a:t>
                </a:r>
                <a:r>
                  <a:rPr lang="el-GR" dirty="0"/>
                  <a:t>αριθμός </a:t>
                </a:r>
                <a:r>
                  <a:rPr lang="el-GR" dirty="0" smtClean="0"/>
                  <a:t>νετρονίων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l-GR" i="1">
                            <a:latin typeface="Cambria Math"/>
                          </a:rPr>
                        </m:ctrlPr>
                      </m:sPrePr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dirty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𝑀𝑔</m:t>
                        </m:r>
                      </m:e>
                    </m:sPre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0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ηλεκτρόνια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160240"/>
          </a:xfrm>
        </p:spPr>
        <p:txBody>
          <a:bodyPr/>
          <a:lstStyle/>
          <a:p>
            <a:r>
              <a:rPr lang="el-GR" dirty="0"/>
              <a:t>Τα άτομα είναι ηλεκτρικά ουδέτερα και το θετικό φορτίο των πρωτονίων εξισορροπείται από το αρνητικό φορτίο των ηλεκτρονίων. Σε ένα ουδέτερο άτομο</a:t>
            </a:r>
            <a:r>
              <a:rPr lang="el-GR" dirty="0" smtClean="0"/>
              <a:t>:</a:t>
            </a:r>
            <a:endParaRPr lang="el-GR" dirty="0"/>
          </a:p>
          <a:p>
            <a:pPr marL="0" indent="0" algn="ctr">
              <a:buNone/>
            </a:pPr>
            <a:r>
              <a:rPr lang="el-GR" b="1" dirty="0"/>
              <a:t>Αριθμός ηλεκτρονίων = Αριθμός πρωτονίων</a:t>
            </a:r>
          </a:p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7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n-US" sz="3200" b="0" dirty="0" smtClean="0"/>
              <a:t>1/18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Πρότυπο </a:t>
            </a:r>
            <a:r>
              <a:rPr lang="el-GR" b="1" dirty="0" err="1">
                <a:solidFill>
                  <a:srgbClr val="820000"/>
                </a:solidFill>
              </a:rPr>
              <a:t>Thomson</a:t>
            </a:r>
            <a:r>
              <a:rPr lang="el-GR" b="1" dirty="0">
                <a:solidFill>
                  <a:srgbClr val="820000"/>
                </a:solidFill>
              </a:rPr>
              <a:t>- </a:t>
            </a:r>
            <a:r>
              <a:rPr lang="el-GR" b="1" dirty="0" err="1">
                <a:solidFill>
                  <a:srgbClr val="820000"/>
                </a:solidFill>
              </a:rPr>
              <a:t>Perrin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/>
              <a:t>Συμπαγής σφαίρα θετικού ηλεκτρισμού (πρωτόνια) μέσα στην οποία είναι τόσα ηλεκτρόνια, όσα απαιτούνται για την εξουδετέρωση του θετικού φορτίου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σταθερότητα του ατόμου επιτυγχάνεται από τις ελκτικές δυνάμεις πρωτονίων- ηλεκτρονίων και τις </a:t>
            </a:r>
            <a:r>
              <a:rPr lang="el-GR" dirty="0" err="1"/>
              <a:t>απωστικές</a:t>
            </a:r>
            <a:r>
              <a:rPr lang="el-GR" dirty="0"/>
              <a:t> δυνάμεις μεταξύ ηλεκτρονίων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Διάταξη των ηλεκτρονίων σε ομόκεντρες σφαιρικές επιφάνειες (στοιβάδες ή φλοιούς), ο αριθμός των οποίων αυξάνεται με αύξηση του αριθμού των ηλεκτρονίων.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0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n-US" sz="3200" b="0" dirty="0" smtClean="0"/>
              <a:t>2/18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820000"/>
                </a:solidFill>
              </a:rPr>
              <a:t>Πρότυπο </a:t>
            </a:r>
            <a:r>
              <a:rPr lang="el-GR" b="1" dirty="0" err="1">
                <a:solidFill>
                  <a:srgbClr val="820000"/>
                </a:solidFill>
              </a:rPr>
              <a:t>Rutherford</a:t>
            </a:r>
            <a:r>
              <a:rPr lang="el-GR" b="1" dirty="0">
                <a:solidFill>
                  <a:srgbClr val="820000"/>
                </a:solidFill>
              </a:rPr>
              <a:t> (πλανητικό ατομικό πρότυπο</a:t>
            </a:r>
            <a:r>
              <a:rPr lang="el-GR" b="1" dirty="0" smtClean="0">
                <a:solidFill>
                  <a:srgbClr val="820000"/>
                </a:solidFill>
              </a:rPr>
              <a:t>)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/>
              <a:t>Το άτομο αποτελείται από τον πυρήνα, που είναι θετικά φορτισμένος και τα ηλεκτρόνια, που είναι αρνητικά φορτισμένα και κινούνται σε μια μόνο κυκλική τροχιά, γύρω από τον πυρήνα.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25601"/>
            <a:ext cx="1519685" cy="1731070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3184059" y="4856671"/>
            <a:ext cx="2775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Stylised Lithium Atom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Rainer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Klute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336312" y="5517232"/>
            <a:ext cx="21188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>
                <a:latin typeface="+mn-lt"/>
              </a:rPr>
              <a:t>Άτομο </a:t>
            </a:r>
            <a:r>
              <a:rPr lang="el-GR" sz="2200" dirty="0" err="1">
                <a:latin typeface="+mn-lt"/>
              </a:rPr>
              <a:t>λιθίου</a:t>
            </a:r>
            <a:r>
              <a:rPr lang="el-GR" sz="2200" dirty="0">
                <a:latin typeface="+mn-lt"/>
              </a:rPr>
              <a:t> (</a:t>
            </a:r>
            <a:r>
              <a:rPr lang="en-US" sz="2200" dirty="0">
                <a:latin typeface="+mn-lt"/>
              </a:rPr>
              <a:t>Li)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32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πρότυπα </a:t>
            </a:r>
            <a:r>
              <a:rPr lang="el-GR" sz="3200" b="0" dirty="0" smtClean="0"/>
              <a:t>3</a:t>
            </a:r>
            <a:r>
              <a:rPr lang="en-US" sz="3200" b="0" dirty="0" smtClean="0"/>
              <a:t>/18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Ατέλειες του μοντέλου</a:t>
            </a:r>
          </a:p>
          <a:p>
            <a:r>
              <a:rPr lang="el-GR" dirty="0"/>
              <a:t>Η συνεχής κίνηση e γύρω από τον πυρήνα (απώλεια ενέργειας) θα οδηγούσε σε σύγκρουση με τον πυρήνα, μετά από ελικοειδή κίνηση.</a:t>
            </a:r>
          </a:p>
          <a:p>
            <a:r>
              <a:rPr lang="el-GR" dirty="0"/>
              <a:t>Η συνεχής ελάττωση της ενέργειας του e λόγω περιστροφής συνεπάγεται και ελάττωση της συχνότητας της εκπεμπόμενης ακτινοβολίας </a:t>
            </a:r>
            <a:r>
              <a:rPr lang="el-GR" dirty="0" smtClean="0">
                <a:latin typeface="Calibri" panose="020F0502020204030204" pitchFamily="34" charset="0"/>
              </a:rPr>
              <a:t>→</a:t>
            </a:r>
            <a:r>
              <a:rPr lang="el-GR" dirty="0" smtClean="0"/>
              <a:t> </a:t>
            </a:r>
            <a:r>
              <a:rPr lang="el-GR" dirty="0"/>
              <a:t>συνεχές φάσμα εκπομπής.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2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28d7bc897f99e8366e8e3fbb6ae8597fa355199"/>
  <p:tag name="ISPRING_RESOURCE_PATHS_HASH_PRESENTER" val="2ee244ea934caf38ffb56cd5e64e94efd612b25"/>
</p:tagLst>
</file>

<file path=ppt/theme/theme1.xml><?xml version="1.0" encoding="utf-8"?>
<a:theme xmlns:a="http://schemas.openxmlformats.org/drawingml/2006/main" name="OC_template_updated">
  <a:themeElements>
    <a:clrScheme name="Προσαρμοσμένο 1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2541</Words>
  <Application>Microsoft Office PowerPoint</Application>
  <PresentationFormat>Προβολή στην οθόνη (4:3)</PresentationFormat>
  <Paragraphs>448</Paragraphs>
  <Slides>47</Slides>
  <Notes>16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49" baseType="lpstr">
      <vt:lpstr>OC_template_updated</vt:lpstr>
      <vt:lpstr>ChemSketch</vt:lpstr>
      <vt:lpstr>Ανόργανη Χημεία (Θ)</vt:lpstr>
      <vt:lpstr>Υποατομικά σωματίδια</vt:lpstr>
      <vt:lpstr>Ο πυρήνας</vt:lpstr>
      <vt:lpstr>Ατομικός και Μαζικός αριθμός</vt:lpstr>
      <vt:lpstr>Ισότοπα- Ισοβαρή- Ισότονα</vt:lpstr>
      <vt:lpstr>Τα ηλεκτρόνια</vt:lpstr>
      <vt:lpstr>Ατομικά πρότυπα 1/18</vt:lpstr>
      <vt:lpstr>Ατομικά πρότυπα 2/18</vt:lpstr>
      <vt:lpstr>Ατομικά πρότυπα 3/18</vt:lpstr>
      <vt:lpstr>Ατομικά πρότυπα 4/18</vt:lpstr>
      <vt:lpstr>Ατομικά πρότυπα 5/18</vt:lpstr>
      <vt:lpstr>Ατομικά πρότυπα 6/18</vt:lpstr>
      <vt:lpstr>Ατομικά πρότυπα 7/18</vt:lpstr>
      <vt:lpstr>Ατομικά πρότυπα 8/18</vt:lpstr>
      <vt:lpstr>Ατομικά πρότυπα 9/18</vt:lpstr>
      <vt:lpstr>Ατομικά πρότυπα 10/18</vt:lpstr>
      <vt:lpstr>Ατομικά πρότυπα 11/18</vt:lpstr>
      <vt:lpstr>Ατομικά πρότυπα 12/18</vt:lpstr>
      <vt:lpstr>Ατομικά πρότυπα 13/18</vt:lpstr>
      <vt:lpstr>Ατομικά πρότυπα 14/18</vt:lpstr>
      <vt:lpstr>Ατομικά πρότυπα 15/18</vt:lpstr>
      <vt:lpstr>Ατομικά πρότυπα 16/18</vt:lpstr>
      <vt:lpstr>Ατομικά πρότυπα 17/18</vt:lpstr>
      <vt:lpstr>Ατομικά πρότυπα 18/18</vt:lpstr>
      <vt:lpstr>Κβαντικοί αριθμοί 1/5 </vt:lpstr>
      <vt:lpstr>Κβαντικοί αριθμοί 2/5 </vt:lpstr>
      <vt:lpstr>Κβαντικοί αριθμοί 3/5 </vt:lpstr>
      <vt:lpstr>Στιβάδες και υποστιβάδες</vt:lpstr>
      <vt:lpstr>Κβαντικοί αριθμοί 4/5 </vt:lpstr>
      <vt:lpstr>Κβαντικοί αριθμοί 5/5 </vt:lpstr>
      <vt:lpstr>Αρχές δόμησης πολυηλεκτρονικών ατόμων 1/10</vt:lpstr>
      <vt:lpstr>Αρχές δόμησης πολυηλεκτρονικών ατόμων 2/10</vt:lpstr>
      <vt:lpstr>Αρχές δόμησης πολυηλεκτρονικών ατόμων 3/10</vt:lpstr>
      <vt:lpstr>Αρχές δόμησης πολυηλεκτρονικών ατόμων 4/10</vt:lpstr>
      <vt:lpstr>Αρχές δόμησης πολυηλεκτρονικών ατόμων 5/10</vt:lpstr>
      <vt:lpstr>Αρχές δόμησης πολυηλεκτρονικών ατόμων 6/10</vt:lpstr>
      <vt:lpstr>Αρχές δόμησης πολυηλεκτρονικών ατόμων 7/10</vt:lpstr>
      <vt:lpstr>Αρχές δόμησης πολυηλεκτρονικών ατόμων 8/10</vt:lpstr>
      <vt:lpstr>Αρχές δόμησης πολυηλεκτρονικών ατόμων 9/10</vt:lpstr>
      <vt:lpstr>Αρχές δόμησης πολυηλεκτρονικών ατόμων 10/10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67</cp:revision>
  <dcterms:created xsi:type="dcterms:W3CDTF">2013-03-04T13:35:19Z</dcterms:created>
  <dcterms:modified xsi:type="dcterms:W3CDTF">2015-05-28T12:21:38Z</dcterms:modified>
</cp:coreProperties>
</file>