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8" r:id="rId4"/>
  </p:sldMasterIdLst>
  <p:notesMasterIdLst>
    <p:notesMasterId r:id="rId35"/>
  </p:notesMasterIdLst>
  <p:handoutMasterIdLst>
    <p:handoutMasterId r:id="rId36"/>
  </p:handoutMasterIdLst>
  <p:sldIdLst>
    <p:sldId id="25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57" r:id="rId28"/>
    <p:sldId id="262" r:id="rId29"/>
    <p:sldId id="264" r:id="rId30"/>
    <p:sldId id="289" r:id="rId31"/>
    <p:sldId id="290" r:id="rId32"/>
    <p:sldId id="291" r:id="rId33"/>
    <p:sldId id="292" r:id="rId34"/>
  </p:sldIdLst>
  <p:sldSz cx="9144000" cy="6858000" type="screen4x3"/>
  <p:notesSz cx="7104063" cy="10234613"/>
  <p:custDataLst>
    <p:tags r:id="rId3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 varScale="1">
        <p:scale>
          <a:sx n="111" d="100"/>
          <a:sy n="111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41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04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7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3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5A8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1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3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38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4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35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4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9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60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86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4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8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3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6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90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3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4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65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03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59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1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0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99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6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0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7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3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4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3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3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1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ECG_Vector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Remember_the_do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ECG_Principle_fast.gif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Kalumet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inusRhythmLabels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Atom_cz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SieBot" TargetMode="External"/><Relationship Id="rId4" Type="http://schemas.openxmlformats.org/officeDocument/2006/relationships/hyperlink" Target="http://commons.wikimedia.org/wiki/File:Ecg_einthoven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ECGcolor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recordial_leads_in_ECG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southsudanmedicaljournal.com/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12_lead_generated_sinus_rhythm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Glenlars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unm.edu/~lkravitz/EKG/qrsaxisdetermin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ΙΙ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9144000" cy="11521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2</a:t>
            </a:r>
            <a:r>
              <a:rPr lang="el-GR" sz="2600" dirty="0" smtClean="0"/>
              <a:t>: Το Ηλεκτροκαρδιογράφημα ως μέθοδος εκτίμησης καρδιολογικών προβλημάτων</a:t>
            </a: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Υπότιτλος 2"/>
          <p:cNvSpPr txBox="1">
            <a:spLocks/>
          </p:cNvSpPr>
          <p:nvPr/>
        </p:nvSpPr>
        <p:spPr>
          <a:xfrm>
            <a:off x="611560" y="3861048"/>
            <a:ext cx="4248472" cy="120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Χρυσούλα Τσίου,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Αναπληρώτρια Καθηγήτρια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  <p:sp>
        <p:nvSpPr>
          <p:cNvPr id="14" name="Υπότιτλος 2"/>
          <p:cNvSpPr txBox="1">
            <a:spLocks/>
          </p:cNvSpPr>
          <p:nvPr/>
        </p:nvSpPr>
        <p:spPr>
          <a:xfrm>
            <a:off x="4860032" y="3861048"/>
            <a:ext cx="3528392" cy="120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Ουρανία Γκοβίνα,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Επίκουρη Καθηγήτρια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Κατεύθυνση του ερεθίσματος και καταγραφή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6" name="Picture 6" descr="σχηματικά η Αρχή ηλεκτρικής καταγραφή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2" b="4903"/>
          <a:stretch/>
        </p:blipFill>
        <p:spPr bwMode="auto">
          <a:xfrm>
            <a:off x="2051720" y="1196752"/>
            <a:ext cx="5428343" cy="49129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56043" y="6125517"/>
            <a:ext cx="3219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ECG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Vector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Remember the dot"/>
              </a:rPr>
              <a:t>Remember the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 tooltip="User:Remember the dot"/>
              </a:rPr>
              <a:t>dot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διαθέσιμη μα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29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Φυσιολογικά επάρματα στις προκάρδιες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Picture 4" descr="σχηματικά η γενική αρχή των επαρμάτων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86" y="1105044"/>
            <a:ext cx="4231983" cy="483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3491880" y="5894685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ECG Principle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fast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 tooltip="User:Kalumet"/>
              </a:rPr>
              <a:t>Kalumet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διαθέσιμη 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45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Ηλεκτροκαρδιογραφία </a:t>
            </a:r>
            <a:r>
              <a:rPr lang="el-GR" sz="3200" b="0" dirty="0" smtClean="0"/>
              <a:t>(</a:t>
            </a:r>
            <a:r>
              <a:rPr lang="en-US" sz="3200" b="0" dirty="0" smtClean="0"/>
              <a:t>2</a:t>
            </a:r>
            <a:r>
              <a:rPr lang="el-GR" sz="3200" b="0" dirty="0" smtClean="0"/>
              <a:t> </a:t>
            </a:r>
            <a:r>
              <a:rPr lang="el-GR" sz="3200" b="0" dirty="0"/>
              <a:t>από </a:t>
            </a:r>
            <a:r>
              <a:rPr lang="en-US" sz="3200" b="0" dirty="0" smtClean="0"/>
              <a:t>4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l-GR" dirty="0" smtClean="0"/>
              <a:t>Απουσία ηλεκτρικής δραστηριότητας</a:t>
            </a:r>
            <a:r>
              <a:rPr lang="en-US" dirty="0" smtClean="0"/>
              <a:t> </a:t>
            </a:r>
            <a:r>
              <a:rPr lang="el-GR" dirty="0" smtClean="0"/>
              <a:t>= ευθεία γραμμή=</a:t>
            </a:r>
            <a:r>
              <a:rPr lang="en-US" dirty="0" smtClean="0"/>
              <a:t> </a:t>
            </a:r>
            <a:r>
              <a:rPr lang="el-GR" dirty="0" smtClean="0"/>
              <a:t>ισοηλεκτρικ</a:t>
            </a:r>
            <a:r>
              <a:rPr lang="el-GR" dirty="0"/>
              <a:t>ή</a:t>
            </a:r>
            <a:r>
              <a:rPr lang="el-GR" dirty="0" smtClean="0"/>
              <a:t> γραμμή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spcBef>
                <a:spcPts val="1200"/>
              </a:spcBef>
            </a:pPr>
            <a:r>
              <a:rPr lang="el-GR" dirty="0" smtClean="0"/>
              <a:t>1 Τετραγωνάκι στο χαρτί του ΗΚΓ=1 mm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spcBef>
                <a:spcPts val="1200"/>
              </a:spcBef>
            </a:pPr>
            <a:r>
              <a:rPr lang="el-GR" dirty="0" smtClean="0"/>
              <a:t> Μια ταχεία καταγραφή ΗΚΓ είναι 25 mm/sec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spcBef>
                <a:spcPts val="1200"/>
              </a:spcBef>
            </a:pPr>
            <a:r>
              <a:rPr lang="el-GR" dirty="0" smtClean="0"/>
              <a:t>1 Μικρό τετραγωνίδιο αντιστοιχεί σε 0,04 sec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spcBef>
                <a:spcPts val="1200"/>
              </a:spcBef>
            </a:pPr>
            <a:r>
              <a:rPr lang="el-GR" dirty="0" smtClean="0"/>
              <a:t>Πέντε μικρά τετραγωνίδια οριζοντίως &amp; καθέτως σχηματίζουν ένα μεγάλο τετραγωνίδιο που αντιστοιχεί σε 0,20 sec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 smtClean="0"/>
              <a:t>Πέντε μεγάλα τετραγωνίδια αντιστοιχούν σε χρόνο ενός δευτερολέπτου</a:t>
            </a:r>
            <a:r>
              <a:rPr lang="en-US" dirty="0"/>
              <a:t>.</a:t>
            </a:r>
            <a:endParaRPr lang="el-GR" dirty="0" smtClean="0"/>
          </a:p>
          <a:p>
            <a:pPr>
              <a:spcBef>
                <a:spcPts val="1200"/>
              </a:spcBef>
            </a:pPr>
            <a:r>
              <a:rPr lang="el-GR" dirty="0" smtClean="0"/>
              <a:t>Στον κάθετο άξονα κάθε μικρό τετραγωνίδιο αντιστοιχεί σε 0,1 millivolt </a:t>
            </a:r>
            <a:r>
              <a:rPr lang="el-GR" dirty="0"/>
              <a:t>(mV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Απεικόνιση επαρμάτων ΗΚΓτος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Picture 2" descr="σχήμα επάρματος ΗΚ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41" y="1124744"/>
            <a:ext cx="4325117" cy="42682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3347864" y="5421266"/>
            <a:ext cx="278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SinusRhythmLabels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 tooltip="User:Atom cz"/>
              </a:rPr>
              <a:t>Atom cz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διαθέσιμη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8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Φυσιολογία της καρδιάς </a:t>
            </a:r>
            <a:r>
              <a:rPr lang="el-GR" sz="3200" b="0" dirty="0" smtClean="0"/>
              <a:t>(1 από </a:t>
            </a:r>
            <a:r>
              <a:rPr lang="en-US" sz="3200" b="0" dirty="0" smtClean="0"/>
              <a:t>4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04056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b="1" dirty="0">
                <a:solidFill>
                  <a:srgbClr val="005A87"/>
                </a:solidFill>
              </a:rPr>
              <a:t>Ηλεκτροκαρδιογράφημα  (ECG) 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Το </a:t>
            </a:r>
            <a:r>
              <a:rPr lang="el-GR" dirty="0"/>
              <a:t>ECG αποτελείται από σειρά τριών κυμάτων : </a:t>
            </a:r>
          </a:p>
          <a:p>
            <a:pPr lvl="1">
              <a:spcBef>
                <a:spcPts val="1800"/>
              </a:spcBef>
            </a:pPr>
            <a:r>
              <a:rPr lang="el-GR" b="1" dirty="0"/>
              <a:t>Κύμα P</a:t>
            </a:r>
            <a:r>
              <a:rPr lang="el-GR" dirty="0"/>
              <a:t>: ενδοκολπική εκπόλωση που αρχίζει από τον </a:t>
            </a:r>
            <a:r>
              <a:rPr lang="el-GR" dirty="0" smtClean="0"/>
              <a:t>φλεβόμβο,</a:t>
            </a:r>
            <a:endParaRPr lang="el-GR" dirty="0"/>
          </a:p>
          <a:p>
            <a:pPr lvl="1">
              <a:spcBef>
                <a:spcPts val="1800"/>
              </a:spcBef>
            </a:pPr>
            <a:r>
              <a:rPr lang="el-GR" b="1" dirty="0"/>
              <a:t>QRS</a:t>
            </a:r>
            <a:r>
              <a:rPr lang="el-GR" dirty="0"/>
              <a:t> σύνθετο: κοιλιακή εκπόλωση,</a:t>
            </a:r>
          </a:p>
          <a:p>
            <a:pPr lvl="1">
              <a:spcBef>
                <a:spcPts val="1800"/>
              </a:spcBef>
            </a:pPr>
            <a:r>
              <a:rPr lang="el-GR" dirty="0"/>
              <a:t> </a:t>
            </a:r>
            <a:r>
              <a:rPr lang="el-GR" b="1" dirty="0"/>
              <a:t>Κύμα Τ</a:t>
            </a:r>
            <a:r>
              <a:rPr lang="el-GR" dirty="0"/>
              <a:t>: επαναπόλωση κοιλιών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0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Φυσιολογία της καρδιάς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n-US" sz="3200" b="0" dirty="0" smtClean="0"/>
              <a:t>4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l-GR" b="1" dirty="0">
                <a:solidFill>
                  <a:srgbClr val="005A87"/>
                </a:solidFill>
              </a:rPr>
              <a:t>Ηλεκτροκαρδιογράφημα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l-GR" dirty="0" smtClean="0"/>
              <a:t>Ηλεκτρικά </a:t>
            </a:r>
            <a:r>
              <a:rPr lang="el-GR" dirty="0"/>
              <a:t>ρεύματα που παράγονται και διαβιβάζονται μέσω της καρδιάς και διαδίδονται σε όλο το σώμα και μπορεί να </a:t>
            </a:r>
            <a:r>
              <a:rPr lang="el-GR" dirty="0" smtClean="0"/>
              <a:t>ανιχνευθούν</a:t>
            </a:r>
            <a:r>
              <a:rPr lang="en-US" dirty="0" smtClean="0"/>
              <a:t>.</a:t>
            </a:r>
            <a:endParaRPr lang="el-GR" dirty="0"/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l-GR" dirty="0" smtClean="0"/>
              <a:t>Η </a:t>
            </a:r>
            <a:r>
              <a:rPr lang="el-GR" dirty="0"/>
              <a:t>γραφική καταγραφή των ηλεκτρικών αλλαγών κατά τη διάρκεια της καρδιάς  δραστηριότητας καλείται ηλεκτροκαρδιογράφημα (ECG ή EKG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Φυσιολογία της καρδιάς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n-US" sz="3200" b="0" dirty="0" smtClean="0"/>
              <a:t>4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l-GR" b="1" dirty="0">
                <a:solidFill>
                  <a:srgbClr val="005A87"/>
                </a:solidFill>
              </a:rPr>
              <a:t>Ηλεκτροκαρδιογράφημα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Διάστημα (p-Q): χρόνος από αρχή της ενδοκολπικής διέγερσης ως την αρχή της κοιλιακής διέγερσης και περιλαμβάνει τη συστολή των κόλπων και η μετάβαση του κύματος εκπόλωσης μέσω του λοιπού συστήματος </a:t>
            </a:r>
            <a:r>
              <a:rPr lang="el-GR" dirty="0" smtClean="0"/>
              <a:t>διέγερσης.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Φυσιολογία της καρδιάς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n-US" sz="3200" b="0" dirty="0" smtClean="0"/>
              <a:t>4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5A87"/>
                </a:solidFill>
              </a:rPr>
              <a:t>Ηλεκτροκαρδιογράφημα</a:t>
            </a:r>
          </a:p>
          <a:p>
            <a:pPr>
              <a:spcBef>
                <a:spcPts val="1800"/>
              </a:spcBef>
            </a:pPr>
            <a:r>
              <a:rPr lang="el-GR" dirty="0"/>
              <a:t>Κύμα Τ: κοιλιακή επαναπόλωση ,</a:t>
            </a:r>
          </a:p>
          <a:p>
            <a:pPr>
              <a:spcBef>
                <a:spcPts val="1800"/>
              </a:spcBef>
            </a:pPr>
            <a:r>
              <a:rPr lang="el-GR" dirty="0"/>
              <a:t>Q-T διάστημα: χρόνος από την αρχή κοιλιακής εκπόλωσης μέσω της επαναπόλωσης και περιλαμβάνει τη συστολή των </a:t>
            </a:r>
            <a:r>
              <a:rPr lang="el-GR" dirty="0" smtClean="0"/>
              <a:t>κοιλιών.</a:t>
            </a:r>
            <a:endParaRPr lang="el-GR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Ηλεκτροκαρδιογραφία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n-US" sz="3200" b="0" dirty="0" smtClean="0"/>
              <a:t>4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10445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Ο καρδιακός κύκλος αποδίδεται από τα κύματα </a:t>
            </a:r>
            <a:r>
              <a:rPr lang="el-GR" dirty="0" smtClean="0"/>
              <a:t>P,Q,R,S,T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P=Εκπόλωση &amp; Συστολή Κόλπων (ερέθισμα φλεβόκομβου. Απουσιάζει όταν το ερέθισμα προέρχεται από άλλο κέντρο) Η επαναπόλωση των κόλπων συμβαίνει ταυτόχρονα με την κοιλιακή εκπόλωση γι αυτό δεν φαίνεται στο ΗΚΓ 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PR=χρόνος διάβασης ερεθίσματος φλεβόκομβου μέσα από τον κΚ κόμβο=0,12-0,20 sec. Χρόνος πάνω από 0,20 sec δείχνει καθυστέρηση αγωγής από το φλεβόκομβο μέχρι τις </a:t>
            </a:r>
            <a:r>
              <a:rPr lang="el-GR" dirty="0" smtClean="0"/>
              <a:t>κοιλίες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Ηλεκτροκαρδιογραφία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n-US" sz="3200" b="0" dirty="0" smtClean="0"/>
              <a:t>4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l-GR" dirty="0"/>
              <a:t>QRS=Εκπόλωση &amp; Συστολή Κοιλιών=0,06-0,10 sec. Χρόνος πάνω από 0,10 sec δείχνει καθυστέρηση αγωγής μέσα στο κοιλιακό σύστημα</a:t>
            </a:r>
          </a:p>
          <a:p>
            <a:pPr>
              <a:spcBef>
                <a:spcPts val="1200"/>
              </a:spcBef>
            </a:pPr>
            <a:r>
              <a:rPr lang="el-GR" dirty="0"/>
              <a:t>ST=Αρχή Επαναπόλωσης Κοιλιών. Πρέπει να είναι ισοηλεκτρική γραμμή. Τυχόν ανάσπαση ή κατάσπαση είναι παθολογική</a:t>
            </a:r>
          </a:p>
          <a:p>
            <a:pPr>
              <a:spcBef>
                <a:spcPts val="1200"/>
              </a:spcBef>
            </a:pPr>
            <a:r>
              <a:rPr lang="el-GR" dirty="0"/>
              <a:t>T=Επαναπόλωση Κοιλιών. Κύμα ομαλό, ύψους ως 10 mm. Τυχόν ανωμαλία του Τ πιθανόν δείχνει ισχαιμία ή βλάβη μυοκαρδίου</a:t>
            </a:r>
          </a:p>
          <a:p>
            <a:pPr>
              <a:spcBef>
                <a:spcPts val="1200"/>
              </a:spcBef>
            </a:pPr>
            <a:r>
              <a:rPr lang="el-GR" dirty="0"/>
              <a:t>QT=Κοιλιακή Εκπόλωση &amp; Επαναπόλωση=0,32-0,44 sec. Μεγαλύτερο QT δείχνει παράταση σχετικής ανερέθιστης περιόδου= Κίνδυνος διαταραχών ρυθμού. Βράχυνση QT= ηλεκτρολυτικές διαταραχές ή φάρμακα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ΗΚΓ 12 απαγωγών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dirty="0" smtClean="0"/>
              <a:t>Το ΗΚΓ είναι η γραφική αναπαράσταση των ηλεκτρικών φαινομένων που συμβαίνουν σε κάθε καρδιακό κύκλο.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Αποτελεί απλή και πολύ συνηθισμένη κλινική εξέταση.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Έχει σημαντική προγνωστική αξία.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Δίνει πληροφορίες για τον καρδιακό ρυθμό (διαταραχές αγωγιμότητας), την παρουσία ισχαιμίας, οξέος εμφράγματος μυοκαρδίου, περικαρδίτιδας, ηλεκτρολυτικών διαταραχών και τοξικότητας φαρμάκων.</a:t>
            </a:r>
            <a:endParaRPr lang="el-GR" dirty="0"/>
          </a:p>
          <a:p>
            <a:pPr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Ύψος ή βάθος αποκλίσεων </a:t>
            </a:r>
            <a:r>
              <a:rPr lang="el-GR" sz="3200" b="0" dirty="0"/>
              <a:t>(millivolt –mV)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P =&lt;+2,5 mm, </a:t>
            </a:r>
            <a:r>
              <a:rPr lang="el-GR" dirty="0"/>
              <a:t>διάρκεια 0.08-0.10 </a:t>
            </a:r>
            <a:r>
              <a:rPr lang="en-US" dirty="0" smtClean="0"/>
              <a:t>sec</a:t>
            </a:r>
            <a:r>
              <a:rPr lang="el-GR" dirty="0" smtClean="0"/>
              <a:t>,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R =+</a:t>
            </a:r>
            <a:r>
              <a:rPr lang="en-US" dirty="0" smtClean="0"/>
              <a:t>7mm</a:t>
            </a:r>
            <a:r>
              <a:rPr lang="el-GR" dirty="0" smtClean="0"/>
              <a:t>,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S =-</a:t>
            </a:r>
            <a:r>
              <a:rPr lang="en-US" dirty="0" smtClean="0"/>
              <a:t>5mm</a:t>
            </a:r>
            <a:r>
              <a:rPr lang="el-GR" dirty="0" smtClean="0"/>
              <a:t>,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T=+1mm, </a:t>
            </a:r>
            <a:r>
              <a:rPr lang="el-GR" dirty="0"/>
              <a:t>διάρκεια 0,06-0,08 </a:t>
            </a:r>
            <a:r>
              <a:rPr lang="en-US" dirty="0" smtClean="0"/>
              <a:t>sec</a:t>
            </a:r>
            <a:r>
              <a:rPr lang="el-GR" dirty="0" smtClean="0"/>
              <a:t>,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Q=0.04sec</a:t>
            </a:r>
            <a:r>
              <a:rPr lang="el-GR" dirty="0" smtClean="0"/>
              <a:t>,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QRS=0.12sec</a:t>
            </a:r>
            <a:r>
              <a:rPr lang="el-GR" dirty="0" smtClean="0"/>
              <a:t>,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PQ=0.20sec</a:t>
            </a:r>
            <a:r>
              <a:rPr lang="el-GR" dirty="0" smtClean="0"/>
              <a:t>,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QT=0.32-0.40sec</a:t>
            </a:r>
            <a:r>
              <a:rPr lang="el-GR" dirty="0" smtClean="0"/>
              <a:t>.</a:t>
            </a: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200" b="1" dirty="0"/>
              <a:t>**</a:t>
            </a:r>
            <a:r>
              <a:rPr lang="el-GR" sz="2200" dirty="0"/>
              <a:t>Το μέγεθος της παραγόμενης απόκλισης εξαρτάται από τη μυϊκή μάζα της ίνας και την απόσταση του ηλεκτροδίου από τη μυϊκή </a:t>
            </a:r>
            <a:r>
              <a:rPr lang="el-GR" sz="2200" dirty="0" smtClean="0"/>
              <a:t>ίνα</a:t>
            </a:r>
            <a:r>
              <a:rPr lang="en-US" sz="2200" dirty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Εκτίμηση ΗΚΓτος </a:t>
            </a:r>
            <a:r>
              <a:rPr lang="el-GR" sz="3200" b="0" dirty="0" smtClean="0"/>
              <a:t>(1 από 2) 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Αξιολογούνται:</a:t>
            </a:r>
          </a:p>
          <a:p>
            <a:r>
              <a:rPr lang="el-GR" dirty="0" smtClean="0"/>
              <a:t>Ο καρδιακός ρυθμός και οι ίσες αποστάσεις των διαστημάτων μεταξύ των </a:t>
            </a:r>
            <a:r>
              <a:rPr lang="en-US" dirty="0" smtClean="0"/>
              <a:t>R (R-R)</a:t>
            </a:r>
          </a:p>
          <a:p>
            <a:r>
              <a:rPr lang="el-GR" dirty="0" smtClean="0"/>
              <a:t>Η συχνότητα. Σε φυσιολογικό ρυθμό μετρώνται τα μεγάλα τετράγωνα μεταξύ δύο </a:t>
            </a:r>
            <a:r>
              <a:rPr lang="en-US" dirty="0" smtClean="0"/>
              <a:t>R</a:t>
            </a:r>
            <a:r>
              <a:rPr lang="el-GR" dirty="0" smtClean="0"/>
              <a:t> και διαιρούνται με το 300</a:t>
            </a:r>
          </a:p>
          <a:p>
            <a:r>
              <a:rPr lang="el-GR" dirty="0" smtClean="0"/>
              <a:t>Ύπαρξη </a:t>
            </a:r>
            <a:r>
              <a:rPr lang="en-US" dirty="0" smtClean="0"/>
              <a:t>P </a:t>
            </a:r>
            <a:r>
              <a:rPr lang="el-GR" dirty="0" smtClean="0"/>
              <a:t>πριν από κάθε </a:t>
            </a:r>
            <a:r>
              <a:rPr lang="en-US" dirty="0" smtClean="0"/>
              <a:t>QRS. </a:t>
            </a:r>
            <a:r>
              <a:rPr lang="el-GR" dirty="0" smtClean="0"/>
              <a:t>Αξιολόγηση των </a:t>
            </a:r>
            <a:r>
              <a:rPr lang="en-US" dirty="0" smtClean="0"/>
              <a:t>P </a:t>
            </a:r>
            <a:r>
              <a:rPr lang="el-GR" dirty="0" smtClean="0"/>
              <a:t>ως προς το μέγεθος και το σχήμα</a:t>
            </a:r>
          </a:p>
          <a:p>
            <a:r>
              <a:rPr lang="el-GR" dirty="0" smtClean="0"/>
              <a:t>Το διάστημα </a:t>
            </a:r>
            <a:r>
              <a:rPr lang="en-US" dirty="0" smtClean="0"/>
              <a:t>P-R</a:t>
            </a:r>
            <a:r>
              <a:rPr lang="el-GR" dirty="0" smtClean="0"/>
              <a:t> (χρόνος από τη συστολή των κόλπων έως ότου το ερέθισμα περάσει τον κολποκοιλιακό κόμβο) που φυσιολογικά είναι από0,12-0,20</a:t>
            </a:r>
            <a:r>
              <a:rPr lang="en-US" dirty="0" smtClean="0"/>
              <a:t>sec</a:t>
            </a:r>
          </a:p>
          <a:p>
            <a:r>
              <a:rPr lang="en-US" dirty="0" smtClean="0"/>
              <a:t>QRS </a:t>
            </a:r>
            <a:r>
              <a:rPr lang="el-GR" dirty="0" smtClean="0"/>
              <a:t>έπαρμα. Φυσιολογικά είναι οξύ με εύρος περίπου 0,10</a:t>
            </a:r>
            <a:r>
              <a:rPr lang="en-US" dirty="0" smtClean="0"/>
              <a:t> sec</a:t>
            </a:r>
            <a:r>
              <a:rPr lang="el-GR" dirty="0" smtClean="0"/>
              <a:t>. Παρατηρείται διευρυμένο σε αποκλεισμούς σκελών, υπερκαλιαιμία, έκτακτες συστολές, δράση φαρμάκων (π.χ. κινιδίνη)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Εκτίμηση ΗΚΓτος </a:t>
            </a:r>
            <a:r>
              <a:rPr lang="el-GR" sz="3200" b="0" dirty="0" smtClean="0"/>
              <a:t>(2 από 2) 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Διάστημα </a:t>
            </a:r>
            <a:r>
              <a:rPr lang="en-US" dirty="0" smtClean="0"/>
              <a:t>ST. </a:t>
            </a:r>
            <a:r>
              <a:rPr lang="el-GR" dirty="0" smtClean="0"/>
              <a:t>Είναι στο ίδιο επίπεδο με την ισοηλεκτρική γραμμή. Όταν είναι υψηλότερα ή χαμηλότερα της ισοηλεκτρικής γραμμής μπορεί να υπάρχει ισχαιμία μυοκαρδίου</a:t>
            </a:r>
          </a:p>
          <a:p>
            <a:r>
              <a:rPr lang="el-GR" dirty="0" smtClean="0"/>
              <a:t>Έπαρμα </a:t>
            </a:r>
            <a:r>
              <a:rPr lang="en-US" dirty="0" smtClean="0"/>
              <a:t>T. </a:t>
            </a:r>
            <a:r>
              <a:rPr lang="el-GR" dirty="0" smtClean="0"/>
              <a:t>Είναι η επαναπόλωση των κοιλιών με φυσιολογική διάρκεια 0,06-0,08</a:t>
            </a:r>
            <a:r>
              <a:rPr lang="en-US" dirty="0" smtClean="0"/>
              <a:t>sec. </a:t>
            </a:r>
            <a:r>
              <a:rPr lang="el-GR" dirty="0" smtClean="0"/>
              <a:t>Διαφορές παρατηρούνται σε ηλεκτρολυτικές διαταραχές (οξύαιχμο σε υπερκαλιαιμία)</a:t>
            </a:r>
          </a:p>
          <a:p>
            <a:r>
              <a:rPr lang="el-GR" dirty="0" smtClean="0"/>
              <a:t>Σε υποψία εμφράγματος του μυοκαρδίου: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	</a:t>
            </a:r>
            <a:r>
              <a:rPr lang="el-GR" dirty="0" smtClean="0"/>
              <a:t>Παρατήρηση για κύματα </a:t>
            </a:r>
            <a:r>
              <a:rPr lang="en-US" dirty="0" smtClean="0"/>
              <a:t>Q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l-GR" dirty="0" smtClean="0"/>
              <a:t>Παρατήρηση για ανεστραμμένα </a:t>
            </a:r>
            <a:r>
              <a:rPr lang="en-US" dirty="0" smtClean="0"/>
              <a:t>T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l-GR" dirty="0" smtClean="0"/>
              <a:t>Παρατήρηση για ανυψωμένα τμήματα </a:t>
            </a:r>
            <a:r>
              <a:rPr lang="en-US" dirty="0" smtClean="0"/>
              <a:t>ST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dirty="0" smtClean="0"/>
              <a:t>Lemone P, Burke K. Παθολογική-Χειρουργική Νοσηλευτική, τομ. 3, Ιατρ. Εκδ. Δ. Λαγός,  Αθήνα 2004,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Dewit S. Παθολογική-Χειρουργική Νοσηλευτική, τ.1,  Ιατρ. Εκδ. Π. Χ. Πασχαλίδης,  Αθήνα 2009,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Osborn K., Wraa C., Watson A. Παθολογική-Χειρουργική Νοσηλευτική. Προετοιμασία για την κλινική πρακτική. Εκδ. Πασχαλίδη, Αθήνα 2012,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Στέφα Μ. Καρδιολογική Νοσηλευτική, 3η έκδοση, Αθήνα 2002.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Χρυσούλα Τσίου, Ουρανία Γκοβίνα 2014. </a:t>
            </a:r>
            <a:r>
              <a:rPr lang="el-GR" sz="2000" dirty="0"/>
              <a:t>Χρυσούλα Τσίου, Ουρανία Γκοβίνα. </a:t>
            </a:r>
            <a:r>
              <a:rPr lang="el-GR" sz="2000" dirty="0" smtClean="0"/>
              <a:t>«Παθολογική </a:t>
            </a:r>
            <a:r>
              <a:rPr lang="el-GR" sz="2000" smtClean="0"/>
              <a:t>Νοσηλευτική </a:t>
            </a:r>
            <a:r>
              <a:rPr lang="el-GR" sz="2000"/>
              <a:t>ΙΙ (Θ). </a:t>
            </a:r>
            <a:r>
              <a:rPr lang="el-GR" sz="2000" dirty="0" smtClean="0"/>
              <a:t>Ενότητα 2</a:t>
            </a:r>
            <a:r>
              <a:rPr lang="en-US" sz="2000" dirty="0" smtClean="0"/>
              <a:t>:</a:t>
            </a:r>
            <a:r>
              <a:rPr lang="el-GR" sz="2000" dirty="0"/>
              <a:t> Το Ηλεκτροκαρδιογράφημα ως μέθοδος εκτίμησης καρδιολογικών προβλημάτων».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5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13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369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Οι ελάχιστες απαιτούμενες γνώσεις ΗΚΓγραφήματος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l-GR" dirty="0"/>
              <a:t>Αναγνώριση της μορφολογίας των επαρμάτων </a:t>
            </a:r>
            <a:r>
              <a:rPr lang="el-GR" dirty="0" smtClean="0"/>
              <a:t>P,Q,R,S,T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Εκμάθηση των χρόνων που συμβολίζονται με τα διαστήματα P, PQ, QRS, ST &amp; </a:t>
            </a:r>
            <a:r>
              <a:rPr lang="el-GR" dirty="0" smtClean="0"/>
              <a:t>T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Προσδιορισμός της καρδιακής </a:t>
            </a:r>
            <a:r>
              <a:rPr lang="el-GR" dirty="0" smtClean="0"/>
              <a:t>συχνότητας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Αναγνώριση Κανονικότητας ή Ρυθμικότητας του ρυθμού 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Εξέταση του κύματος Ρ (ύπαρξη ή μη ύπαρξη Ρ (λειτουργία φλεβόκομβου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Εξέταση της σχέσης P και QRS. Σε κάθε P αντιστοιχεί μόνο ένα </a:t>
            </a:r>
            <a:r>
              <a:rPr lang="el-GR" dirty="0" smtClean="0"/>
              <a:t>QRS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Μέτρηση της διάρκειας των διαφόρων </a:t>
            </a:r>
            <a:r>
              <a:rPr lang="el-GR" dirty="0" smtClean="0"/>
              <a:t>διαστημάτων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Δυνατότητα αναζήτησης παθολογικών ευρημάτων (Έκτακτες συστολές, Ανάσπαση και κατάσπαση του ST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Ηλεκτροκαρδιογραφία </a:t>
            </a:r>
            <a:r>
              <a:rPr lang="el-GR" sz="3200" b="0" dirty="0" smtClean="0"/>
              <a:t>(1 από </a:t>
            </a:r>
            <a:r>
              <a:rPr lang="en-US" sz="3200" b="0" dirty="0" smtClean="0"/>
              <a:t>4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l-GR" dirty="0" smtClean="0"/>
              <a:t>Ο ΗΚΓράφος μετατρέπει τις ηλεκτρικές διεγέρσεις (εκπόλωση - επαναπόλωση) σε σειρά κυματομορφών.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Τα κύματα στο ΗΚΓ εξετάζονται για ανίχνευση αρρυθμιών, μυοκαρδιακής βλάβης, επίδρασης φαρμάκων ή και ηλεκτρολυτικών διαταραχών.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Κλασσικό ΗΚΓ=12 απαγωγές = 6 απαγωγές των </a:t>
            </a:r>
            <a:r>
              <a:rPr lang="el-GR" dirty="0"/>
              <a:t>ά</a:t>
            </a:r>
            <a:r>
              <a:rPr lang="el-GR" dirty="0" smtClean="0"/>
              <a:t>κρων +6 προκάρδιες απαγωγές.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Οι απαγωγές των άκρων είναι 3 διπολικές (Ι, ΙΙ, ΙΙΙ) &amp; 3 μονοπολικές (AVR, AVL, AVF) &amp; μας πληροφορούν για την καρδιά </a:t>
            </a:r>
            <a:r>
              <a:rPr lang="el-GR" dirty="0"/>
              <a:t>ό</a:t>
            </a:r>
            <a:r>
              <a:rPr lang="el-GR" dirty="0" smtClean="0"/>
              <a:t>πως φαίνεται από το μετωπιαίο επίπεδο.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Προκάρδιες απαγωγές είναι οι απαγωγές V που είναι 6 μονοπολικές απαγωγές (V1, V2,V3,V4,V5,V6) &amp; μας πληροφορούν για την καρδιά </a:t>
            </a:r>
            <a:r>
              <a:rPr lang="el-GR" dirty="0"/>
              <a:t>ό</a:t>
            </a:r>
            <a:r>
              <a:rPr lang="el-GR" dirty="0" smtClean="0"/>
              <a:t>πως φαίνεται από το οριζόντιο επίπεδο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Ηλεκτροκαρδιογράφημα (ECG):</a:t>
            </a:r>
            <a:br>
              <a:rPr lang="el-GR" sz="4400" dirty="0"/>
            </a:br>
            <a:r>
              <a:rPr lang="el-GR" b="0" dirty="0"/>
              <a:t>Ηλεκτρική δραστηριότητα της καρδιάς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9965" y="2348880"/>
            <a:ext cx="3754760" cy="216024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Einthoven </a:t>
            </a:r>
            <a:r>
              <a:rPr lang="el-GR" dirty="0"/>
              <a:t>τρίγωνο,</a:t>
            </a:r>
          </a:p>
          <a:p>
            <a:pPr>
              <a:spcBef>
                <a:spcPts val="1200"/>
              </a:spcBef>
            </a:pPr>
            <a:r>
              <a:rPr lang="en-US" dirty="0"/>
              <a:t>P-P-</a:t>
            </a:r>
            <a:r>
              <a:rPr lang="el-GR" dirty="0"/>
              <a:t>κύμα – </a:t>
            </a:r>
            <a:r>
              <a:rPr lang="el-GR" dirty="0" smtClean="0"/>
              <a:t>Κόλποι,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n-US" dirty="0"/>
              <a:t>QRS- </a:t>
            </a:r>
            <a:r>
              <a:rPr lang="el-GR" dirty="0"/>
              <a:t>κύμα – κοιλίες,</a:t>
            </a:r>
          </a:p>
          <a:p>
            <a:pPr>
              <a:spcBef>
                <a:spcPts val="1200"/>
              </a:spcBef>
            </a:pPr>
            <a:r>
              <a:rPr lang="en-US" dirty="0"/>
              <a:t>T-</a:t>
            </a:r>
            <a:r>
              <a:rPr lang="el-GR" dirty="0"/>
              <a:t>κύμα- επαναπόλωση.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8" name="Picture 2" descr="το Τρίγωνο του Einthove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9" b="8443"/>
          <a:stretch/>
        </p:blipFill>
        <p:spPr bwMode="auto">
          <a:xfrm>
            <a:off x="3929723" y="1772816"/>
            <a:ext cx="4941053" cy="36573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/>
          <p:nvPr/>
        </p:nvSpPr>
        <p:spPr>
          <a:xfrm>
            <a:off x="5436096" y="5431606"/>
            <a:ext cx="2521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Ecg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einthoven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SieBot"/>
              </a:rPr>
              <a:t>SieBot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διαθέσιμη ως κοινό κτήμα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0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Λήψη Ηλεκτροκαρδιογραφήματος </a:t>
            </a:r>
            <a:r>
              <a:rPr lang="el-GR" sz="3600" b="0" dirty="0" smtClean="0"/>
              <a:t>(</a:t>
            </a:r>
            <a:r>
              <a:rPr lang="el-GR" sz="3600" b="0" dirty="0"/>
              <a:t>1 από </a:t>
            </a:r>
            <a:r>
              <a:rPr lang="en-US" sz="3600" b="0" dirty="0" smtClean="0"/>
              <a:t>3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9" name="Ομάδα 8" descr="Τοποθέτηση ηλεκτροδίων στο σώμα- Απαγωγές των άκρων"/>
          <p:cNvGrpSpPr/>
          <p:nvPr/>
        </p:nvGrpSpPr>
        <p:grpSpPr>
          <a:xfrm>
            <a:off x="467544" y="1052793"/>
            <a:ext cx="3526160" cy="5472551"/>
            <a:chOff x="107504" y="1052793"/>
            <a:chExt cx="3886200" cy="5705476"/>
          </a:xfrm>
        </p:grpSpPr>
        <p:pic>
          <p:nvPicPr>
            <p:cNvPr id="10" name="Picture 2" descr="File:ECGcolor.sv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052793"/>
              <a:ext cx="3886200" cy="570547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extLst/>
          </p:spPr>
        </p:pic>
        <p:sp>
          <p:nvSpPr>
            <p:cNvPr id="11" name="Ορθογώνιο 10"/>
            <p:cNvSpPr/>
            <p:nvPr/>
          </p:nvSpPr>
          <p:spPr>
            <a:xfrm rot="19058694">
              <a:off x="2290643" y="3828899"/>
              <a:ext cx="307451" cy="20724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2" name="Ορθογώνιο 11"/>
            <p:cNvSpPr/>
            <p:nvPr/>
          </p:nvSpPr>
          <p:spPr>
            <a:xfrm>
              <a:off x="1577353" y="6097807"/>
              <a:ext cx="307451" cy="207247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3" name="Ορθογώνιο 12"/>
            <p:cNvSpPr/>
            <p:nvPr/>
          </p:nvSpPr>
          <p:spPr>
            <a:xfrm>
              <a:off x="1073296" y="6097808"/>
              <a:ext cx="307451" cy="2072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4" name="Ορθογώνιο 13"/>
            <p:cNvSpPr/>
            <p:nvPr/>
          </p:nvSpPr>
          <p:spPr>
            <a:xfrm rot="1906029">
              <a:off x="353217" y="3793656"/>
              <a:ext cx="307451" cy="20724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Rectangle 6"/>
          <p:cNvSpPr/>
          <p:nvPr/>
        </p:nvSpPr>
        <p:spPr>
          <a:xfrm>
            <a:off x="4067944" y="6279314"/>
            <a:ext cx="216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ECGcolor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Madhero88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διαθέσιμη ως κοινό κτήμα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5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Λήψη Ηλεκτροκαρδιογραφήματος </a:t>
            </a:r>
            <a:r>
              <a:rPr lang="el-GR" sz="3600" b="0" dirty="0" smtClean="0"/>
              <a:t>(</a:t>
            </a:r>
            <a:r>
              <a:rPr lang="en-US" sz="3600" b="0" dirty="0" smtClean="0"/>
              <a:t>2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/>
              <a:t>3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635896" y="1231885"/>
            <a:ext cx="5357762" cy="5040560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005A87"/>
                </a:solidFill>
              </a:rPr>
              <a:t>ΗΚΓ 12 απαγωγών</a:t>
            </a:r>
          </a:p>
          <a:p>
            <a:r>
              <a:rPr lang="el-GR" dirty="0"/>
              <a:t>Προκάρδιες απαγωγές</a:t>
            </a:r>
          </a:p>
          <a:p>
            <a:pPr marL="444500" indent="0">
              <a:buNone/>
            </a:pPr>
            <a:r>
              <a:rPr lang="el-GR" dirty="0"/>
              <a:t>(</a:t>
            </a:r>
            <a:r>
              <a:rPr lang="en-US" dirty="0"/>
              <a:t>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V</a:t>
            </a:r>
            <a:r>
              <a:rPr lang="en-US" baseline="-25000" dirty="0"/>
              <a:t>3</a:t>
            </a:r>
            <a:r>
              <a:rPr lang="en-US" dirty="0"/>
              <a:t>, V</a:t>
            </a:r>
            <a:r>
              <a:rPr lang="en-US" baseline="-25000" dirty="0"/>
              <a:t>4</a:t>
            </a:r>
            <a:r>
              <a:rPr lang="en-US" dirty="0"/>
              <a:t>, V</a:t>
            </a:r>
            <a:r>
              <a:rPr lang="en-US" baseline="-25000" dirty="0"/>
              <a:t>5</a:t>
            </a:r>
            <a:r>
              <a:rPr lang="en-US" dirty="0"/>
              <a:t>, V</a:t>
            </a:r>
            <a:r>
              <a:rPr lang="en-US" baseline="-25000" dirty="0"/>
              <a:t>6</a:t>
            </a:r>
            <a:r>
              <a:rPr lang="en-US" dirty="0" smtClean="0"/>
              <a:t>).</a:t>
            </a:r>
            <a:endParaRPr lang="el-GR" dirty="0" smtClean="0"/>
          </a:p>
          <a:p>
            <a:r>
              <a:rPr lang="en-US" dirty="0" smtClean="0"/>
              <a:t>AVL, AVR, AVF.</a:t>
            </a:r>
          </a:p>
          <a:p>
            <a:r>
              <a:rPr lang="en-US" dirty="0" smtClean="0"/>
              <a:t>I, II, III.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8" name="Picture 2" descr="εικόνα με την Τοποθέτηση ηλεκτροδίων στο ανθρώπινο σώμ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7463"/>
            <a:ext cx="2941401" cy="3889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6"/>
          <p:cNvSpPr/>
          <p:nvPr/>
        </p:nvSpPr>
        <p:spPr>
          <a:xfrm>
            <a:off x="641778" y="5903112"/>
            <a:ext cx="2840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Precordial leads in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ECG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Mikael Häggström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διαθέσιμη ως κοινό κτήμα</a:t>
            </a:r>
            <a:endParaRPr 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2052" name="Picture 4" descr="http://www.southsudanmedicaljournal.com/assets/images/Articles/3_2_may10/ecg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79303"/>
            <a:ext cx="3312368" cy="271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5652120" y="5995446"/>
            <a:ext cx="2952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www.southsudanmedicaljournal.com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8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Λήψη Ηλεκτροκαρδιογραφήματος </a:t>
            </a:r>
            <a:r>
              <a:rPr lang="el-GR" sz="3600" b="0" dirty="0" smtClean="0"/>
              <a:t>(</a:t>
            </a:r>
            <a:r>
              <a:rPr lang="en-US" sz="3600" b="0" dirty="0" smtClean="0"/>
              <a:t>3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3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6" name="Picture 2" descr="καρδιογράφημα με Φυσιολογικό Φλεβοκομβικό Ρυθμ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84783"/>
            <a:ext cx="7620000" cy="3086101"/>
          </a:xfrm>
          <a:prstGeom prst="rect">
            <a:avLst/>
          </a:prstGeom>
          <a:ln w="38100">
            <a:solidFill>
              <a:srgbClr val="084077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6"/>
          <p:cNvSpPr/>
          <p:nvPr/>
        </p:nvSpPr>
        <p:spPr>
          <a:xfrm>
            <a:off x="3131840" y="4725733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12 lead generated sinus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rhythm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u="sng" dirty="0">
                <a:solidFill>
                  <a:prstClr val="black"/>
                </a:solidFill>
                <a:latin typeface="Calibri"/>
                <a:hlinkClick r:id="rId4" tooltip="User:Glenlarson"/>
              </a:rPr>
              <a:t> Glenlarson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διαθέσιμη ως κοινό κτήμα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456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Ηλεκτρικός άξονας της καρδιάς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7" name="4 - Θέση περιεχομένου" descr="Ο ηλεκτρικός άξονας της καρδιάς 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02280" y="1916833"/>
            <a:ext cx="4290683" cy="3240360"/>
          </a:xfrm>
        </p:spPr>
      </p:pic>
      <p:sp>
        <p:nvSpPr>
          <p:cNvPr id="8" name="Ορθογώνιο 7"/>
          <p:cNvSpPr/>
          <p:nvPr/>
        </p:nvSpPr>
        <p:spPr>
          <a:xfrm>
            <a:off x="6553200" y="5390467"/>
            <a:ext cx="1152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unm.edu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45964" y="1484784"/>
            <a:ext cx="4572000" cy="51214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Ο υπολογισμός του γίνεται με βάση τα ύψος του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R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και το ισοδιφασικό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R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 Είναι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παράλληλος της απαγωγής με το υψηλότερο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R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και κάθετος προς την απαγωγή με το ισοδιφασικό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R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Η δεξιά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απόκλιση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του άξονα εμφανίζεται σε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υπερτροφία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της δεξιάς καρδιάς και η αριστερή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απόκλιση του άξονα εμφανίζεται σε υπερτροφία της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αριστερής καρδιάς.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892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plate">
  <a:themeElements>
    <a:clrScheme name="Προσαρμοσμένο 1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100</TotalTime>
  <Words>1840</Words>
  <Application>Microsoft Office PowerPoint</Application>
  <PresentationFormat>Προβολή στην οθόνη (4:3)</PresentationFormat>
  <Paragraphs>205</Paragraphs>
  <Slides>30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30</vt:i4>
      </vt:variant>
    </vt:vector>
  </HeadingPairs>
  <TitlesOfParts>
    <vt:vector size="34" baseType="lpstr">
      <vt:lpstr>template</vt:lpstr>
      <vt:lpstr>OC_template_updated</vt:lpstr>
      <vt:lpstr>1_OC_template_updated</vt:lpstr>
      <vt:lpstr>1_template</vt:lpstr>
      <vt:lpstr>Παθολογική Νοσηλευτική ΙΙ (Θ)</vt:lpstr>
      <vt:lpstr>ΗΚΓ 12 απαγωγών</vt:lpstr>
      <vt:lpstr>Οι ελάχιστες απαιτούμενες γνώσεις ΗΚΓγραφήματος</vt:lpstr>
      <vt:lpstr>Ηλεκτροκαρδιογραφία (1 από 4)</vt:lpstr>
      <vt:lpstr>Ηλεκτροκαρδιογράφημα (ECG): Ηλεκτρική δραστηριότητα της καρδιάς</vt:lpstr>
      <vt:lpstr>Λήψη Ηλεκτροκαρδιογραφήματος (1 από 3)</vt:lpstr>
      <vt:lpstr>Λήψη Ηλεκτροκαρδιογραφήματος (2 από 3)</vt:lpstr>
      <vt:lpstr>Λήψη Ηλεκτροκαρδιογραφήματος (3 από 3)</vt:lpstr>
      <vt:lpstr>Ηλεκτρικός άξονας της καρδιάς</vt:lpstr>
      <vt:lpstr>Κατεύθυνση του ερεθίσματος και καταγραφή</vt:lpstr>
      <vt:lpstr>Φυσιολογικά επάρματα στις προκάρδιες</vt:lpstr>
      <vt:lpstr>Ηλεκτροκαρδιογραφία (2 από 4)</vt:lpstr>
      <vt:lpstr>Απεικόνιση επαρμάτων ΗΚΓτος</vt:lpstr>
      <vt:lpstr>Φυσιολογία της καρδιάς (1 από 4)</vt:lpstr>
      <vt:lpstr>Φυσιολογία της καρδιάς (2 από 4)</vt:lpstr>
      <vt:lpstr>Φυσιολογία της καρδιάς (3 από 4)</vt:lpstr>
      <vt:lpstr>Φυσιολογία της καρδιάς (4 από 4)</vt:lpstr>
      <vt:lpstr>Ηλεκτροκαρδιογραφία (3 από 4)</vt:lpstr>
      <vt:lpstr>Ηλεκτροκαρδιογραφία (4 από 4)</vt:lpstr>
      <vt:lpstr>Ύψος ή βάθος αποκλίσεων (millivolt –mV)</vt:lpstr>
      <vt:lpstr>Εκτίμηση ΗΚΓτος (1 από 2) </vt:lpstr>
      <vt:lpstr>Εκτίμηση ΗΚΓτος (2 από 2) 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Παθολογική Νοσηλευτική ΙΙ</dc:title>
  <dc:creator>opencourses@teiath.gr</dc:creator>
  <cp:lastModifiedBy>natasakar new</cp:lastModifiedBy>
  <cp:revision>17</cp:revision>
  <dcterms:created xsi:type="dcterms:W3CDTF">2014-10-20T07:45:44Z</dcterms:created>
  <dcterms:modified xsi:type="dcterms:W3CDTF">2015-04-06T13:15:19Z</dcterms:modified>
</cp:coreProperties>
</file>