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2"/>
  </p:notesMasterIdLst>
  <p:handoutMasterIdLst>
    <p:handoutMasterId r:id="rId33"/>
  </p:handoutMasterIdLst>
  <p:sldIdLst>
    <p:sldId id="256" r:id="rId3"/>
    <p:sldId id="268" r:id="rId4"/>
    <p:sldId id="269" r:id="rId5"/>
    <p:sldId id="270" r:id="rId6"/>
    <p:sldId id="271" r:id="rId7"/>
    <p:sldId id="284" r:id="rId8"/>
    <p:sldId id="272" r:id="rId9"/>
    <p:sldId id="273" r:id="rId10"/>
    <p:sldId id="285" r:id="rId11"/>
    <p:sldId id="274" r:id="rId12"/>
    <p:sldId id="275" r:id="rId13"/>
    <p:sldId id="286" r:id="rId14"/>
    <p:sldId id="276" r:id="rId15"/>
    <p:sldId id="277" r:id="rId16"/>
    <p:sldId id="278" r:id="rId17"/>
    <p:sldId id="279" r:id="rId18"/>
    <p:sldId id="280" r:id="rId19"/>
    <p:sldId id="282" r:id="rId20"/>
    <p:sldId id="287" r:id="rId21"/>
    <p:sldId id="288" r:id="rId22"/>
    <p:sldId id="283" r:id="rId23"/>
    <p:sldId id="289" r:id="rId24"/>
    <p:sldId id="257" r:id="rId25"/>
    <p:sldId id="262" r:id="rId26"/>
    <p:sldId id="264" r:id="rId27"/>
    <p:sldId id="290" r:id="rId28"/>
    <p:sldId id="291"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21</a:t>
            </a:fld>
            <a:endParaRPr lang="el-GR" dirty="0"/>
          </a:p>
        </p:txBody>
      </p:sp>
    </p:spTree>
    <p:extLst>
      <p:ext uri="{BB962C8B-B14F-4D97-AF65-F5344CB8AC3E}">
        <p14:creationId xmlns:p14="http://schemas.microsoft.com/office/powerpoint/2010/main" val="314587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1</a:t>
            </a:fld>
            <a:endParaRPr lang="el-GR" dirty="0"/>
          </a:p>
        </p:txBody>
      </p:sp>
    </p:spTree>
    <p:extLst>
      <p:ext uri="{BB962C8B-B14F-4D97-AF65-F5344CB8AC3E}">
        <p14:creationId xmlns:p14="http://schemas.microsoft.com/office/powerpoint/2010/main" val="260405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6</a:t>
            </a:fld>
            <a:endParaRPr lang="el-GR" dirty="0"/>
          </a:p>
        </p:txBody>
      </p:sp>
    </p:spTree>
    <p:extLst>
      <p:ext uri="{BB962C8B-B14F-4D97-AF65-F5344CB8AC3E}">
        <p14:creationId xmlns:p14="http://schemas.microsoft.com/office/powerpoint/2010/main" val="294179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9</a:t>
            </a:fld>
            <a:endParaRPr lang="el-GR" dirty="0"/>
          </a:p>
        </p:txBody>
      </p:sp>
    </p:spTree>
    <p:extLst>
      <p:ext uri="{BB962C8B-B14F-4D97-AF65-F5344CB8AC3E}">
        <p14:creationId xmlns:p14="http://schemas.microsoft.com/office/powerpoint/2010/main" val="2931938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12</a:t>
            </a:fld>
            <a:endParaRPr lang="el-GR" dirty="0"/>
          </a:p>
        </p:txBody>
      </p:sp>
    </p:spTree>
    <p:extLst>
      <p:ext uri="{BB962C8B-B14F-4D97-AF65-F5344CB8AC3E}">
        <p14:creationId xmlns:p14="http://schemas.microsoft.com/office/powerpoint/2010/main" val="250777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13</a:t>
            </a:fld>
            <a:endParaRPr lang="el-GR" dirty="0"/>
          </a:p>
        </p:txBody>
      </p:sp>
    </p:spTree>
    <p:extLst>
      <p:ext uri="{BB962C8B-B14F-4D97-AF65-F5344CB8AC3E}">
        <p14:creationId xmlns:p14="http://schemas.microsoft.com/office/powerpoint/2010/main" val="324498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1101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17</a:t>
            </a:fld>
            <a:endParaRPr lang="el-GR" dirty="0"/>
          </a:p>
        </p:txBody>
      </p:sp>
    </p:spTree>
    <p:extLst>
      <p:ext uri="{BB962C8B-B14F-4D97-AF65-F5344CB8AC3E}">
        <p14:creationId xmlns:p14="http://schemas.microsoft.com/office/powerpoint/2010/main" val="109183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CD2068-05DD-4D24-A61C-81FA78F1E871}" type="slidenum">
              <a:rPr lang="el-GR" smtClean="0"/>
              <a:t>20</a:t>
            </a:fld>
            <a:endParaRPr lang="el-GR" dirty="0"/>
          </a:p>
        </p:txBody>
      </p:sp>
    </p:spTree>
    <p:extLst>
      <p:ext uri="{BB962C8B-B14F-4D97-AF65-F5344CB8AC3E}">
        <p14:creationId xmlns:p14="http://schemas.microsoft.com/office/powerpoint/2010/main" val="314587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7045CFED-1604-4CDB-AD37-4FCEBCB098AC}" type="slidenum">
              <a:rPr lang="el-GR" smtClean="0"/>
              <a:pPr/>
              <a:t>‹#›</a:t>
            </a:fld>
            <a:endParaRPr lang="el-GR" dirty="0"/>
          </a:p>
        </p:txBody>
      </p:sp>
    </p:spTree>
    <p:extLst>
      <p:ext uri="{BB962C8B-B14F-4D97-AF65-F5344CB8AC3E}">
        <p14:creationId xmlns:p14="http://schemas.microsoft.com/office/powerpoint/2010/main" val="813216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8035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5656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6938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7629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097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0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1938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091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48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915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647564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epartments.agri.huji.ac.il/zabam/Agilent-5975.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www.hindawi.com/journals/jamc/2014/75323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ol.conservation-us.org/jaic/articles/jaic44-01-00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erstel.com/pdf/s00135-006-02_TDU_Flyer_en.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www.intechopen.com/books/chromatography-the-most-versatile-method-of-chemical-analysis/current-trends-in-sample-treatment-techniques-for-environmental-and-food-analysi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Σύγχρονες μέθοδοι ενόργανης ανάλυσης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232248"/>
          </a:xfrm>
        </p:spPr>
        <p:txBody>
          <a:bodyPr>
            <a:normAutofit/>
          </a:bodyPr>
          <a:lstStyle/>
          <a:p>
            <a:pPr>
              <a:spcBef>
                <a:spcPts val="0"/>
              </a:spcBef>
              <a:spcAft>
                <a:spcPts val="3600"/>
              </a:spcAft>
            </a:pPr>
            <a:r>
              <a:rPr lang="el-GR" sz="2600" b="1" dirty="0" smtClean="0"/>
              <a:t>Ενότητα </a:t>
            </a:r>
            <a:r>
              <a:rPr lang="en-US" sz="2600" b="1" dirty="0" smtClean="0"/>
              <a:t>3</a:t>
            </a:r>
            <a:r>
              <a:rPr lang="el-GR" sz="2600" dirty="0" smtClean="0"/>
              <a:t>:</a:t>
            </a:r>
            <a:r>
              <a:rPr lang="en-US" sz="2600" dirty="0" smtClean="0"/>
              <a:t> </a:t>
            </a:r>
            <a:r>
              <a:rPr lang="el-GR" sz="2600" dirty="0"/>
              <a:t>Τεχνικές απομόνωσης πτητικών οργανικών </a:t>
            </a:r>
            <a:r>
              <a:rPr lang="el-GR" sz="2600" dirty="0" smtClean="0"/>
              <a:t>ουσιών</a:t>
            </a:r>
            <a:endParaRPr lang="en-US" sz="2600" dirty="0" smtClean="0"/>
          </a:p>
          <a:p>
            <a:pPr lvl="0">
              <a:spcBef>
                <a:spcPts val="0"/>
              </a:spcBef>
            </a:pPr>
            <a:r>
              <a:rPr lang="el-GR" sz="2200" dirty="0">
                <a:solidFill>
                  <a:prstClr val="black"/>
                </a:solidFill>
              </a:rPr>
              <a:t>Βασίλειος Ντουρτόγλου, Αρχοντούλα Χατζηλαζάρου, Ευθαλία Ντουρτόγλου</a:t>
            </a:r>
          </a:p>
          <a:p>
            <a:pPr lvl="0">
              <a:lnSpc>
                <a:spcPct val="120000"/>
              </a:lnSpc>
              <a:spcBef>
                <a:spcPts val="600"/>
              </a:spcBef>
            </a:pPr>
            <a:r>
              <a:rPr lang="el-GR" sz="2200" dirty="0">
                <a:solidFill>
                  <a:prstClr val="black"/>
                </a:solidFill>
              </a:rPr>
              <a:t>Τμήμα Οινολογίας και Τεχνολογίας Ποτών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epartments.agri.huji.ac.il/zabam/myimages/P&amp;T.jpg"/>
          <p:cNvPicPr>
            <a:picLocks noGrp="1" noChangeAspect="1" noChangeArrowheads="1"/>
          </p:cNvPicPr>
          <p:nvPr>
            <p:ph idx="1"/>
          </p:nvPr>
        </p:nvPicPr>
        <p:blipFill>
          <a:blip r:embed="rId3" cstate="print"/>
          <a:stretch>
            <a:fillRect/>
          </a:stretch>
        </p:blipFill>
        <p:spPr bwMode="auto">
          <a:xfrm>
            <a:off x="2790825" y="1207294"/>
            <a:ext cx="3562350" cy="5019675"/>
          </a:xfrm>
          <a:prstGeom prst="rect">
            <a:avLst/>
          </a:prstGeom>
          <a:solidFill>
            <a:schemeClr val="tx2">
              <a:lumMod val="40000"/>
              <a:lumOff val="60000"/>
            </a:schemeClr>
          </a:solid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Τίτλος 4"/>
          <p:cNvSpPr>
            <a:spLocks noGrp="1"/>
          </p:cNvSpPr>
          <p:nvPr>
            <p:ph type="title"/>
          </p:nvPr>
        </p:nvSpPr>
        <p:spPr/>
        <p:txBody>
          <a:bodyPr/>
          <a:lstStyle/>
          <a:p>
            <a:r>
              <a:rPr lang="en-US" dirty="0"/>
              <a:t>Purge and Trap</a:t>
            </a:r>
            <a:r>
              <a:rPr lang="el-GR" dirty="0"/>
              <a:t> </a:t>
            </a:r>
            <a:r>
              <a:rPr lang="el-GR" sz="3000" b="0" dirty="0" smtClean="0"/>
              <a:t>3/3</a:t>
            </a:r>
            <a:endParaRPr lang="el-GR" dirty="0"/>
          </a:p>
        </p:txBody>
      </p:sp>
      <p:sp>
        <p:nvSpPr>
          <p:cNvPr id="6" name="Ορθογώνιο 5"/>
          <p:cNvSpPr/>
          <p:nvPr/>
        </p:nvSpPr>
        <p:spPr>
          <a:xfrm>
            <a:off x="2843808" y="6381328"/>
            <a:ext cx="3168352" cy="276999"/>
          </a:xfrm>
          <a:prstGeom prst="rect">
            <a:avLst/>
          </a:prstGeom>
        </p:spPr>
        <p:txBody>
          <a:bodyPr wrap="square">
            <a:spAutoFit/>
          </a:bodyPr>
          <a:lstStyle/>
          <a:p>
            <a:pPr algn="ctr"/>
            <a:r>
              <a:rPr lang="en-US" sz="1200" dirty="0" smtClean="0">
                <a:latin typeface="+mn-lt"/>
                <a:hlinkClick r:id="rId4"/>
              </a:rPr>
              <a:t>departments.agri.huji.ac.il</a:t>
            </a:r>
            <a:endParaRPr lang="el-GR" sz="1200" dirty="0">
              <a:latin typeface="+mn-lt"/>
            </a:endParaRPr>
          </a:p>
        </p:txBody>
      </p:sp>
    </p:spTree>
    <p:extLst>
      <p:ext uri="{BB962C8B-B14F-4D97-AF65-F5344CB8AC3E}">
        <p14:creationId xmlns:p14="http://schemas.microsoft.com/office/powerpoint/2010/main" val="359913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Τίτλος 4"/>
          <p:cNvSpPr>
            <a:spLocks noGrp="1"/>
          </p:cNvSpPr>
          <p:nvPr>
            <p:ph type="title"/>
          </p:nvPr>
        </p:nvSpPr>
        <p:spPr/>
        <p:txBody>
          <a:bodyPr/>
          <a:lstStyle/>
          <a:p>
            <a:r>
              <a:rPr lang="en-US" dirty="0"/>
              <a:t>SPME (Solid Phase Micro Extraction</a:t>
            </a:r>
            <a:r>
              <a:rPr lang="en-US" dirty="0" smtClean="0"/>
              <a:t>)</a:t>
            </a:r>
            <a:r>
              <a:rPr lang="el-GR" dirty="0" smtClean="0"/>
              <a:t> </a:t>
            </a:r>
            <a:r>
              <a:rPr lang="el-GR" sz="3000" b="0" dirty="0" smtClean="0"/>
              <a:t>1/2</a:t>
            </a:r>
            <a:endParaRPr lang="el-GR" sz="3000" b="0" dirty="0"/>
          </a:p>
        </p:txBody>
      </p:sp>
      <p:sp>
        <p:nvSpPr>
          <p:cNvPr id="6" name="Θέση περιεχομένου 5"/>
          <p:cNvSpPr>
            <a:spLocks noGrp="1"/>
          </p:cNvSpPr>
          <p:nvPr>
            <p:ph idx="1"/>
          </p:nvPr>
        </p:nvSpPr>
        <p:spPr/>
        <p:txBody>
          <a:bodyPr>
            <a:noAutofit/>
          </a:bodyPr>
          <a:lstStyle/>
          <a:p>
            <a:r>
              <a:rPr lang="el-GR" dirty="0"/>
              <a:t>Η SPME ήταν μία καινοτόμος τεχνική στις αρχές της δεκαετίας του '90 </a:t>
            </a:r>
          </a:p>
          <a:p>
            <a:r>
              <a:rPr lang="el-GR" dirty="0"/>
              <a:t>Η στατική φάση που χρησιμοποιήθηκε στην ανάπτυξη της ήταν το πολυμερές polydimethylsiloxane (PDMS). Σήμερα εντούτοις η SPME είναι διαθέσιμη με μια  πληθώρα φάσεων. </a:t>
            </a:r>
          </a:p>
          <a:p>
            <a:r>
              <a:rPr lang="el-GR" dirty="0"/>
              <a:t>Η συσκευή SPME αποτελείται από μια μικρό ίνα σίλικα, (μήκος 1 cm) επικαλυμμένη με τη φάση. Η ίνα είναι φιξαρισμένη στο ανοξείδωτο μέρος του εμβόλου της σύριγγας, επιτρέποντας της να μεταφερθεί  στη βελόνα, όταν το έμβολο ανασυρθεί. </a:t>
            </a:r>
          </a:p>
          <a:p>
            <a:r>
              <a:rPr lang="el-GR" dirty="0"/>
              <a:t>Ανάλογα με τη φύση των ουσιών που πρόκειται να αναλυθούν, η SPME μπορεί να εφαρμοστεί στο διάκενο χώρο (headspace) ή με βύθιση. </a:t>
            </a:r>
          </a:p>
        </p:txBody>
      </p:sp>
    </p:spTree>
    <p:extLst>
      <p:ext uri="{BB962C8B-B14F-4D97-AF65-F5344CB8AC3E}">
        <p14:creationId xmlns:p14="http://schemas.microsoft.com/office/powerpoint/2010/main" val="3629973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Τίτλος 4"/>
          <p:cNvSpPr>
            <a:spLocks noGrp="1"/>
          </p:cNvSpPr>
          <p:nvPr>
            <p:ph type="title"/>
          </p:nvPr>
        </p:nvSpPr>
        <p:spPr/>
        <p:txBody>
          <a:bodyPr/>
          <a:lstStyle/>
          <a:p>
            <a:r>
              <a:rPr lang="en-US" dirty="0"/>
              <a:t>SPME (Solid Phase Micro Extraction</a:t>
            </a:r>
            <a:r>
              <a:rPr lang="en-US" dirty="0" smtClean="0"/>
              <a:t>)</a:t>
            </a:r>
            <a:r>
              <a:rPr lang="el-GR" dirty="0" smtClean="0"/>
              <a:t> </a:t>
            </a:r>
            <a:r>
              <a:rPr lang="el-GR" sz="3000" b="0" dirty="0"/>
              <a:t>2</a:t>
            </a:r>
            <a:r>
              <a:rPr lang="el-GR" sz="3000" b="0" dirty="0" smtClean="0"/>
              <a:t>/2</a:t>
            </a:r>
            <a:endParaRPr lang="el-GR" sz="3000" b="0" dirty="0"/>
          </a:p>
        </p:txBody>
      </p:sp>
      <p:sp>
        <p:nvSpPr>
          <p:cNvPr id="6" name="Θέση περιεχομένου 5"/>
          <p:cNvSpPr>
            <a:spLocks noGrp="1"/>
          </p:cNvSpPr>
          <p:nvPr>
            <p:ph idx="1"/>
          </p:nvPr>
        </p:nvSpPr>
        <p:spPr/>
        <p:txBody>
          <a:bodyPr>
            <a:noAutofit/>
          </a:bodyPr>
          <a:lstStyle/>
          <a:p>
            <a:r>
              <a:rPr lang="el-GR" dirty="0" smtClean="0"/>
              <a:t>Κατά </a:t>
            </a:r>
            <a:r>
              <a:rPr lang="el-GR" dirty="0"/>
              <a:t>τη διάρκεια της δειγματοληψίας η σύριγγα χρησιμοποιείται για να διαπεράσει το διάφραγμα ενός φιαλιδίου που περιέχει το δείγμα, με σκοπό η ίνα να  εκτεθεί στο δείγμα, είτε μέσω της headspace τεχνικής, είτε με βύθιση στην υγρή φάση</a:t>
            </a:r>
          </a:p>
          <a:p>
            <a:r>
              <a:rPr lang="el-GR" dirty="0"/>
              <a:t>Μετά από τη δειγματοληψία, η ίνα αποσύρεται στη βελόνα. Τοποθετείται σε ένα  θερμό εγχυτήρα GC, όπου οι ουσίες εκροφώνται από την ίνα, λόγω της υψηλής θερμοκρασίας και περνάνε στην στήλη του αέριου χρωματογράφου.</a:t>
            </a:r>
          </a:p>
          <a:p>
            <a:r>
              <a:rPr lang="el-GR" dirty="0"/>
              <a:t>Παράμετροι δειγματοληψίας που επηρεάζουν την SPME: θερμοκρασία δειγματοληψίας, ο χρόνος, η ιοντική δύναμη και η ανάδευση κατά τη διάρκεια της δειγματοληψίας</a:t>
            </a:r>
            <a:r>
              <a:rPr lang="el-GR" dirty="0" smtClean="0"/>
              <a:t>.</a:t>
            </a:r>
            <a:endParaRPr lang="el-GR" dirty="0"/>
          </a:p>
        </p:txBody>
      </p:sp>
    </p:spTree>
    <p:extLst>
      <p:ext uri="{BB962C8B-B14F-4D97-AF65-F5344CB8AC3E}">
        <p14:creationId xmlns:p14="http://schemas.microsoft.com/office/powerpoint/2010/main" val="1483804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53237.fig.003"/>
          <p:cNvPicPr>
            <a:picLocks noChangeAspect="1" noChangeArrowheads="1"/>
          </p:cNvPicPr>
          <p:nvPr/>
        </p:nvPicPr>
        <p:blipFill>
          <a:blip r:embed="rId3" cstate="print"/>
          <a:srcRect/>
          <a:stretch>
            <a:fillRect/>
          </a:stretch>
        </p:blipFill>
        <p:spPr bwMode="auto">
          <a:xfrm>
            <a:off x="1043609" y="1320392"/>
            <a:ext cx="6768752" cy="4628887"/>
          </a:xfrm>
          <a:prstGeom prst="rect">
            <a:avLst/>
          </a:prstGeom>
          <a:noFill/>
        </p:spPr>
      </p:pic>
      <p:sp>
        <p:nvSpPr>
          <p:cNvPr id="2" name="Τίτλος 1"/>
          <p:cNvSpPr>
            <a:spLocks noGrp="1"/>
          </p:cNvSpPr>
          <p:nvPr>
            <p:ph type="title"/>
          </p:nvPr>
        </p:nvSpPr>
        <p:spPr/>
        <p:txBody>
          <a:bodyPr>
            <a:normAutofit/>
          </a:bodyPr>
          <a:lstStyle/>
          <a:p>
            <a:r>
              <a:rPr lang="en-US" dirty="0"/>
              <a:t>S P M </a:t>
            </a:r>
            <a:r>
              <a:rPr lang="en-US" dirty="0" smtClean="0"/>
              <a:t>E</a:t>
            </a:r>
            <a:r>
              <a:rPr lang="el-GR" dirty="0" smtClean="0"/>
              <a:t> </a:t>
            </a:r>
            <a:r>
              <a:rPr lang="el-GR" sz="3000" b="0" dirty="0" smtClean="0"/>
              <a:t>1/2</a:t>
            </a:r>
            <a:endParaRPr lang="el-GR" sz="3000" b="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4" name="Ορθογώνιο 3"/>
          <p:cNvSpPr/>
          <p:nvPr/>
        </p:nvSpPr>
        <p:spPr>
          <a:xfrm>
            <a:off x="539552" y="5877272"/>
            <a:ext cx="8064896" cy="646331"/>
          </a:xfrm>
          <a:prstGeom prst="rect">
            <a:avLst/>
          </a:prstGeom>
        </p:spPr>
        <p:txBody>
          <a:bodyPr wrap="square">
            <a:spAutoFit/>
          </a:bodyPr>
          <a:lstStyle/>
          <a:p>
            <a:r>
              <a:rPr lang="en-US" sz="1200" dirty="0">
                <a:latin typeface="+mn-lt"/>
              </a:rPr>
              <a:t>Serena Indelicato, David Bongiorno, Sergio Indelicato, et al., “</a:t>
            </a:r>
            <a:r>
              <a:rPr lang="en-US" sz="1200" dirty="0">
                <a:latin typeface="+mn-lt"/>
                <a:hlinkClick r:id="rId4"/>
              </a:rPr>
              <a:t>Halogenated Anesthetics Determination in Urine by SPME/GC/MS and Urine Levels Relationship Evaluation with Surgical Theatres Contamination</a:t>
            </a:r>
            <a:r>
              <a:rPr lang="en-US" sz="1200" dirty="0">
                <a:latin typeface="+mn-lt"/>
              </a:rPr>
              <a:t>,” Journal of Analytical Methods in Chemistry, vol. 2014, Article ID 753237, 8 pages, 2014. </a:t>
            </a:r>
            <a:r>
              <a:rPr lang="en-US" sz="1200" dirty="0" smtClean="0">
                <a:latin typeface="+mn-lt"/>
              </a:rPr>
              <a:t>doi:10.1155/2014/753237 </a:t>
            </a:r>
            <a:r>
              <a:rPr lang="el-GR" sz="1200" dirty="0" smtClean="0">
                <a:latin typeface="+mn-lt"/>
              </a:rPr>
              <a:t>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Tree>
    <p:extLst>
      <p:ext uri="{BB962C8B-B14F-4D97-AF65-F5344CB8AC3E}">
        <p14:creationId xmlns:p14="http://schemas.microsoft.com/office/powerpoint/2010/main" val="213477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635896" y="116632"/>
            <a:ext cx="5484443" cy="908720"/>
          </a:xfrm>
        </p:spPr>
        <p:txBody>
          <a:bodyPr/>
          <a:lstStyle/>
          <a:p>
            <a:r>
              <a:rPr lang="en-US" dirty="0"/>
              <a:t>S P M E</a:t>
            </a:r>
            <a:r>
              <a:rPr lang="el-GR" dirty="0"/>
              <a:t> </a:t>
            </a:r>
            <a:r>
              <a:rPr lang="el-GR" sz="3000" b="0" dirty="0" smtClean="0"/>
              <a:t>2/2</a:t>
            </a:r>
            <a:endParaRPr lang="el-GR" dirty="0"/>
          </a:p>
        </p:txBody>
      </p:sp>
      <p:sp>
        <p:nvSpPr>
          <p:cNvPr id="5" name="Θέση περιεχομένου 4"/>
          <p:cNvSpPr>
            <a:spLocks noGrp="1"/>
          </p:cNvSpPr>
          <p:nvPr>
            <p:ph idx="1"/>
          </p:nvPr>
        </p:nvSpPr>
        <p:spPr>
          <a:xfrm>
            <a:off x="3923928" y="1196752"/>
            <a:ext cx="5040560" cy="5040560"/>
          </a:xfrm>
        </p:spPr>
        <p:txBody>
          <a:bodyPr/>
          <a:lstStyle/>
          <a:p>
            <a:r>
              <a:rPr lang="el-GR" dirty="0"/>
              <a:t>Πρόσφατα αναπτύχθηκαν συσκευές που επιτρέπουν την υγρή εκρόφηση των ινών SPME πριν από την ανάλυση HPLC. Παραλλαγή της τεχνικής SPME με την χρήση PDMS, είναι η τεχνική SPDE (solid phase dynamic extraction), όπου το στρώμα PDMS βρίσκεται στο εσωτερικό της βελόνας της σύριγγας και με το συνεχές γέμισμα και άδειασμα της σύριγγας με το δείγμα, επιτυγχάνεται η δυναμική δειγματοληψία</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7" name="Ορθογώνιο 6"/>
          <p:cNvSpPr/>
          <p:nvPr/>
        </p:nvSpPr>
        <p:spPr>
          <a:xfrm rot="16200000">
            <a:off x="-1085635" y="3313188"/>
            <a:ext cx="2448272" cy="276999"/>
          </a:xfrm>
          <a:prstGeom prst="rect">
            <a:avLst/>
          </a:prstGeom>
        </p:spPr>
        <p:txBody>
          <a:bodyPr wrap="square">
            <a:spAutoFit/>
          </a:bodyPr>
          <a:lstStyle/>
          <a:p>
            <a:pPr algn="ctr"/>
            <a:r>
              <a:rPr lang="en-US" sz="1200" dirty="0" smtClean="0">
                <a:latin typeface="+mn-lt"/>
                <a:hlinkClick r:id="rId3"/>
              </a:rPr>
              <a:t>cool.conservation-us.org</a:t>
            </a:r>
            <a:endParaRPr lang="el-GR" sz="1200" dirty="0">
              <a:latin typeface="+mn-lt"/>
            </a:endParaRPr>
          </a:p>
        </p:txBody>
      </p:sp>
      <p:pic>
        <p:nvPicPr>
          <p:cNvPr id="8" name="Picture 2" descr="C:\Users\fkaram2\Desktop\SPME SUPEL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01" y="37630"/>
            <a:ext cx="3694359" cy="682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85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l-GR" dirty="0" smtClean="0"/>
              <a:t>Η SBSE είναι μια τεχνική προσροφητικής εκχύλισης υδατικών δειγμάτων. </a:t>
            </a:r>
          </a:p>
          <a:p>
            <a:pPr>
              <a:buSzPct val="100000"/>
            </a:pPr>
            <a:r>
              <a:rPr lang="el-GR" dirty="0" smtClean="0"/>
              <a:t>Στην </a:t>
            </a:r>
            <a:r>
              <a:rPr lang="el-GR" dirty="0"/>
              <a:t>SBSE </a:t>
            </a:r>
            <a:r>
              <a:rPr lang="el-GR" dirty="0" smtClean="0"/>
              <a:t>ένας μαγνήτης ανάδευσης (</a:t>
            </a:r>
            <a:r>
              <a:rPr lang="en-US" dirty="0"/>
              <a:t>stir bar</a:t>
            </a:r>
            <a:r>
              <a:rPr lang="el-GR" dirty="0" smtClean="0"/>
              <a:t>), </a:t>
            </a:r>
            <a:r>
              <a:rPr lang="el-GR" dirty="0"/>
              <a:t>εμπεριέχεται σε γυάλινο περίβλημα και είναι </a:t>
            </a:r>
            <a:r>
              <a:rPr lang="el-GR" dirty="0" smtClean="0"/>
              <a:t>επικαλλυμένος </a:t>
            </a:r>
            <a:r>
              <a:rPr lang="el-GR" dirty="0"/>
              <a:t>με το υλικό PDMS. </a:t>
            </a:r>
            <a:endParaRPr lang="en-US" dirty="0" smtClean="0"/>
          </a:p>
          <a:p>
            <a:pPr>
              <a:buSzPct val="100000"/>
            </a:pPr>
            <a:r>
              <a:rPr lang="el-GR" dirty="0" smtClean="0"/>
              <a:t>Ο μαγνήτης ανάδευσης εισάγεται </a:t>
            </a:r>
            <a:r>
              <a:rPr lang="el-GR" dirty="0"/>
              <a:t>στο υδατικό διάλυμα και η προσροφητική εκχύλιση επιτυγχάνεται κατά την διάρκεια της </a:t>
            </a:r>
            <a:r>
              <a:rPr lang="el-GR" dirty="0" smtClean="0"/>
              <a:t>ανάδευσης. Ο μαγνήτης αφαιρείται </a:t>
            </a:r>
            <a:r>
              <a:rPr lang="el-GR" dirty="0"/>
              <a:t>από το δείγμα, στεγνώνεται </a:t>
            </a:r>
            <a:r>
              <a:rPr lang="el-GR" dirty="0" smtClean="0"/>
              <a:t>και </a:t>
            </a:r>
            <a:r>
              <a:rPr lang="el-GR" dirty="0"/>
              <a:t>εισάγεται σε έναν γυάλινο σωλήνα εκρόφησης. Ο γυάλινος σωλήνας ο οποίος περιέχει το </a:t>
            </a:r>
            <a:r>
              <a:rPr lang="el-GR" dirty="0" smtClean="0"/>
              <a:t>μαγνήτη ανάδευσης, τοποθετείται </a:t>
            </a:r>
            <a:r>
              <a:rPr lang="el-GR" dirty="0"/>
              <a:t>μέσα στο </a:t>
            </a:r>
            <a:r>
              <a:rPr lang="en-US" dirty="0"/>
              <a:t>TDU</a:t>
            </a:r>
            <a:r>
              <a:rPr lang="el-GR" dirty="0"/>
              <a:t>, ώστε να πραγματοποιηθεί η θερμική εκρόφηση των ενώσεων που εκχυλίστηκαν από το </a:t>
            </a:r>
            <a:r>
              <a:rPr lang="el-GR" dirty="0" smtClean="0"/>
              <a:t>μαγνήτη. </a:t>
            </a:r>
            <a:r>
              <a:rPr lang="el-GR" dirty="0"/>
              <a:t>Στη συνέχεια οι ενώσεις </a:t>
            </a:r>
            <a:r>
              <a:rPr lang="el-GR" dirty="0" smtClean="0"/>
              <a:t>εκροφόνται </a:t>
            </a:r>
            <a:r>
              <a:rPr lang="el-GR" dirty="0"/>
              <a:t>θερμικά και μεταφέρονται στον αέριο χρωματογράφο.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Τίτλος 4"/>
          <p:cNvSpPr>
            <a:spLocks noGrp="1"/>
          </p:cNvSpPr>
          <p:nvPr>
            <p:ph type="title"/>
          </p:nvPr>
        </p:nvSpPr>
        <p:spPr/>
        <p:txBody>
          <a:bodyPr/>
          <a:lstStyle/>
          <a:p>
            <a:r>
              <a:rPr lang="en-US" dirty="0"/>
              <a:t>Stir bar sorptive extraction (SBSE)</a:t>
            </a:r>
            <a:r>
              <a:rPr lang="el-GR" dirty="0"/>
              <a:t> </a:t>
            </a:r>
            <a:r>
              <a:rPr lang="el-GR" sz="3000" b="0" dirty="0" smtClean="0"/>
              <a:t>1/4</a:t>
            </a:r>
            <a:endParaRPr lang="el-GR" sz="3000" b="0" dirty="0"/>
          </a:p>
        </p:txBody>
      </p:sp>
    </p:spTree>
    <p:extLst>
      <p:ext uri="{BB962C8B-B14F-4D97-AF65-F5344CB8AC3E}">
        <p14:creationId xmlns:p14="http://schemas.microsoft.com/office/powerpoint/2010/main" val="234991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n-US" b="1" dirty="0" smtClean="0"/>
              <a:t>Stir bar sorptive extraction</a:t>
            </a:r>
            <a:r>
              <a:rPr lang="el-GR" b="1" dirty="0" smtClean="0"/>
              <a:t> (</a:t>
            </a:r>
            <a:r>
              <a:rPr lang="en-US" b="1" dirty="0" smtClean="0"/>
              <a:t>SBSE</a:t>
            </a:r>
            <a:r>
              <a:rPr lang="el-GR" b="1" dirty="0" smtClean="0"/>
              <a:t>),</a:t>
            </a:r>
            <a:r>
              <a:rPr lang="el-GR" dirty="0" smtClean="0"/>
              <a:t> είναι μια νέα, γρήγορη και απλή τεχνική η οποία επιτρέπει την απομόνωση ουσιών, που βρίσκονται σε ίχνη (</a:t>
            </a:r>
            <a:r>
              <a:rPr lang="en-US" dirty="0" smtClean="0"/>
              <a:t>trace analysis</a:t>
            </a:r>
            <a:r>
              <a:rPr lang="el-GR" dirty="0" smtClean="0"/>
              <a:t>), από υδατικά και άλλα υγρά διαλύματα.</a:t>
            </a:r>
          </a:p>
          <a:p>
            <a:pPr>
              <a:buSzPct val="100000"/>
            </a:pPr>
            <a:r>
              <a:rPr lang="el-GR" dirty="0" smtClean="0"/>
              <a:t>Σύστημα αποτελούμενο από δύο μονάδες, το οποίο προσαρμόζεται σε ένα αέριο χρωματογράφο ή </a:t>
            </a:r>
            <a:r>
              <a:rPr lang="el-GR" b="1" dirty="0" smtClean="0"/>
              <a:t>σε αέριο χρωματογραφία συνδεδεμένη με χρωματογραφία μάζας (</a:t>
            </a:r>
            <a:r>
              <a:rPr lang="en-US" b="1" dirty="0" smtClean="0"/>
              <a:t>GC</a:t>
            </a:r>
            <a:r>
              <a:rPr lang="el-GR" b="1" dirty="0" smtClean="0"/>
              <a:t> ή </a:t>
            </a:r>
            <a:r>
              <a:rPr lang="en-US" b="1" dirty="0" smtClean="0"/>
              <a:t>GC</a:t>
            </a:r>
            <a:r>
              <a:rPr lang="el-GR" b="1" dirty="0" smtClean="0"/>
              <a:t>/</a:t>
            </a:r>
            <a:r>
              <a:rPr lang="en-US" b="1" dirty="0" smtClean="0"/>
              <a:t>MS</a:t>
            </a:r>
            <a:r>
              <a:rPr lang="el-GR" b="1" dirty="0" smtClean="0"/>
              <a:t>).</a:t>
            </a:r>
          </a:p>
          <a:p>
            <a:pPr marL="857250" lvl="1" indent="-457200">
              <a:buSzPct val="100000"/>
              <a:buFont typeface="+mj-lt"/>
              <a:buAutoNum type="arabicPeriod"/>
            </a:pPr>
            <a:r>
              <a:rPr lang="el-GR" dirty="0" smtClean="0"/>
              <a:t>Μια μονάδα </a:t>
            </a:r>
            <a:r>
              <a:rPr lang="el-GR" b="1" dirty="0" smtClean="0"/>
              <a:t>θερμικής εκρόφησης</a:t>
            </a:r>
            <a:r>
              <a:rPr lang="el-GR" dirty="0" smtClean="0"/>
              <a:t>, </a:t>
            </a:r>
            <a:r>
              <a:rPr lang="en-US" b="1" dirty="0" smtClean="0"/>
              <a:t>TDU</a:t>
            </a:r>
            <a:r>
              <a:rPr lang="el-GR" b="1" dirty="0" smtClean="0"/>
              <a:t> (</a:t>
            </a:r>
            <a:r>
              <a:rPr lang="en-US" b="1" dirty="0" smtClean="0"/>
              <a:t>Thermal Desorption Unit</a:t>
            </a:r>
            <a:r>
              <a:rPr lang="el-GR" dirty="0" smtClean="0"/>
              <a:t>), για λειτουργία μαζί με το </a:t>
            </a:r>
            <a:r>
              <a:rPr lang="en-US" dirty="0" smtClean="0"/>
              <a:t>Twister</a:t>
            </a:r>
            <a:r>
              <a:rPr lang="el-GR" dirty="0" smtClean="0"/>
              <a:t>* </a:t>
            </a:r>
            <a:r>
              <a:rPr lang="en-US" dirty="0" smtClean="0"/>
              <a:t>stir bar</a:t>
            </a:r>
            <a:r>
              <a:rPr lang="el-GR" dirty="0" smtClean="0"/>
              <a:t> (μαγνήτης ανάδευσης).</a:t>
            </a:r>
            <a:endParaRPr lang="el-GR" b="1" dirty="0" smtClean="0"/>
          </a:p>
          <a:p>
            <a:pPr marL="857250" lvl="1" indent="-457200">
              <a:buSzPct val="100000"/>
              <a:buFont typeface="+mj-lt"/>
              <a:buAutoNum type="arabicPeriod"/>
            </a:pPr>
            <a:r>
              <a:rPr lang="el-GR" dirty="0" smtClean="0"/>
              <a:t>Η μονάδα αυτή θερμικής εκρόφησης χρησιμοποιείται με ειδικό εισαγωγέα, </a:t>
            </a:r>
            <a:r>
              <a:rPr lang="en-US" b="1" dirty="0" smtClean="0"/>
              <a:t>CIS</a:t>
            </a:r>
            <a:r>
              <a:rPr lang="el-GR" b="1" dirty="0" smtClean="0"/>
              <a:t> (</a:t>
            </a:r>
            <a:r>
              <a:rPr lang="en-US" b="1" dirty="0" smtClean="0"/>
              <a:t>Cool Injection System</a:t>
            </a:r>
            <a:r>
              <a:rPr lang="el-GR" b="1" dirty="0" smtClean="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Τίτλος 4"/>
          <p:cNvSpPr>
            <a:spLocks noGrp="1"/>
          </p:cNvSpPr>
          <p:nvPr>
            <p:ph type="title"/>
          </p:nvPr>
        </p:nvSpPr>
        <p:spPr/>
        <p:txBody>
          <a:bodyPr/>
          <a:lstStyle/>
          <a:p>
            <a:r>
              <a:rPr lang="en-US" dirty="0"/>
              <a:t>Stir bar sorptive extraction (SBSE)</a:t>
            </a:r>
            <a:r>
              <a:rPr lang="el-GR" dirty="0"/>
              <a:t> </a:t>
            </a:r>
            <a:r>
              <a:rPr lang="el-GR" sz="3000" b="0" dirty="0"/>
              <a:t>2</a:t>
            </a:r>
            <a:r>
              <a:rPr lang="el-GR" sz="3000" b="0" dirty="0" smtClean="0"/>
              <a:t>/4</a:t>
            </a:r>
            <a:endParaRPr lang="el-GR" sz="3000" b="0" dirty="0"/>
          </a:p>
        </p:txBody>
      </p:sp>
    </p:spTree>
    <p:extLst>
      <p:ext uri="{BB962C8B-B14F-4D97-AF65-F5344CB8AC3E}">
        <p14:creationId xmlns:p14="http://schemas.microsoft.com/office/powerpoint/2010/main" val="331278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ostas\Desktop\Capture.PNG"/>
          <p:cNvPicPr/>
          <p:nvPr/>
        </p:nvPicPr>
        <p:blipFill>
          <a:blip r:embed="rId3" cstate="print"/>
          <a:srcRect/>
          <a:stretch>
            <a:fillRect/>
          </a:stretch>
        </p:blipFill>
        <p:spPr bwMode="auto">
          <a:xfrm>
            <a:off x="2915816" y="5445224"/>
            <a:ext cx="3312368" cy="1224136"/>
          </a:xfrm>
          <a:prstGeom prst="rect">
            <a:avLst/>
          </a:prstGeom>
          <a:noFill/>
          <a:ln w="9525">
            <a:noFill/>
            <a:miter lim="800000"/>
            <a:headEnd/>
            <a:tailEnd/>
          </a:ln>
        </p:spPr>
      </p:pic>
      <p:sp>
        <p:nvSpPr>
          <p:cNvPr id="4" name="Τίτλος 3"/>
          <p:cNvSpPr>
            <a:spLocks noGrp="1"/>
          </p:cNvSpPr>
          <p:nvPr>
            <p:ph type="title"/>
          </p:nvPr>
        </p:nvSpPr>
        <p:spPr/>
        <p:txBody>
          <a:bodyPr/>
          <a:lstStyle/>
          <a:p>
            <a:r>
              <a:rPr lang="en-US" dirty="0"/>
              <a:t>Twister (stir bar)</a:t>
            </a:r>
            <a:endParaRPr lang="el-GR" dirty="0"/>
          </a:p>
        </p:txBody>
      </p:sp>
      <p:sp>
        <p:nvSpPr>
          <p:cNvPr id="5" name="Θέση περιεχομένου 4"/>
          <p:cNvSpPr>
            <a:spLocks noGrp="1"/>
          </p:cNvSpPr>
          <p:nvPr>
            <p:ph idx="1"/>
          </p:nvPr>
        </p:nvSpPr>
        <p:spPr>
          <a:xfrm>
            <a:off x="457200" y="1196752"/>
            <a:ext cx="8229600" cy="4896544"/>
          </a:xfrm>
        </p:spPr>
        <p:txBody>
          <a:bodyPr>
            <a:normAutofit/>
          </a:bodyPr>
          <a:lstStyle/>
          <a:p>
            <a:r>
              <a:rPr lang="en-US" b="1" dirty="0" smtClean="0"/>
              <a:t>Twister</a:t>
            </a:r>
            <a:r>
              <a:rPr lang="el-GR" b="1" dirty="0" smtClean="0"/>
              <a:t> (</a:t>
            </a:r>
            <a:r>
              <a:rPr lang="en-US" b="1" dirty="0"/>
              <a:t>stir bar</a:t>
            </a:r>
            <a:r>
              <a:rPr lang="el-GR" b="1" dirty="0"/>
              <a:t>)</a:t>
            </a:r>
            <a:r>
              <a:rPr lang="en-US" b="1" dirty="0"/>
              <a:t>:</a:t>
            </a:r>
            <a:r>
              <a:rPr lang="el-GR" dirty="0"/>
              <a:t> μαγνήτης ανάδευσης, επικαλυμμένος με προσροφητικό υλικό, </a:t>
            </a:r>
            <a:r>
              <a:rPr lang="en-US" dirty="0"/>
              <a:t>polydimethylsiloxane</a:t>
            </a:r>
            <a:r>
              <a:rPr lang="el-GR" dirty="0"/>
              <a:t> (</a:t>
            </a:r>
            <a:r>
              <a:rPr lang="en-US" dirty="0"/>
              <a:t>PDMS</a:t>
            </a:r>
            <a:r>
              <a:rPr lang="el-GR" dirty="0"/>
              <a:t>). </a:t>
            </a:r>
          </a:p>
          <a:p>
            <a:r>
              <a:rPr lang="el-GR" dirty="0"/>
              <a:t>Όταν αναδεύει το διάλυμα του δείγματος, προσροφά αποτελεσματικά τις προς ανάλυση οργανικές ουσίες, από υδατικά και άλλα υγρά διαλύματα. Μετά την εκχύλιση των ουσιών από το δείγμα, ο αναδευτήρας αυτός τοποθετείται στη μονάδα θερμικής εκρόφησης </a:t>
            </a:r>
            <a:r>
              <a:rPr lang="en-US" b="1" dirty="0"/>
              <a:t>TDU</a:t>
            </a:r>
            <a:r>
              <a:rPr lang="el-GR" dirty="0"/>
              <a:t>, η οποία κλείνεται αεροστεγώς. Στη μονάδα αυτή γίνεται θερμική εκρόφηση των ουσιών και οδηγούνται στον ειδικό εισαγωγέα </a:t>
            </a:r>
            <a:r>
              <a:rPr lang="el-GR" b="1" dirty="0"/>
              <a:t>(</a:t>
            </a:r>
            <a:r>
              <a:rPr lang="en-US" b="1" dirty="0"/>
              <a:t>CIS</a:t>
            </a:r>
            <a:r>
              <a:rPr lang="el-GR" b="1" dirty="0"/>
              <a:t>)</a:t>
            </a:r>
            <a:r>
              <a:rPr lang="en-US" dirty="0"/>
              <a:t>,</a:t>
            </a:r>
            <a:r>
              <a:rPr lang="el-GR" b="1" dirty="0"/>
              <a:t> </a:t>
            </a:r>
            <a:r>
              <a:rPr lang="el-GR" dirty="0"/>
              <a:t>ο οποίος λειτουργεί σαν κρυοπαγίδα. Από τον </a:t>
            </a:r>
            <a:r>
              <a:rPr lang="en-US" dirty="0"/>
              <a:t>CIS</a:t>
            </a:r>
            <a:r>
              <a:rPr lang="el-GR" dirty="0"/>
              <a:t>, οι προς ανάλυση ουσίες μεταφέρονται στην κολώνα της αερίου χρωματογραφίας όπου και αναλύονται</a:t>
            </a:r>
            <a:r>
              <a:rPr lang="el-GR" dirty="0" smtClean="0"/>
              <a:t>.</a:t>
            </a:r>
            <a:endParaRPr lang="el-GR"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980978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pSp>
        <p:nvGrpSpPr>
          <p:cNvPr id="17" name="Ομάδα 16"/>
          <p:cNvGrpSpPr/>
          <p:nvPr/>
        </p:nvGrpSpPr>
        <p:grpSpPr>
          <a:xfrm>
            <a:off x="2123728" y="1412776"/>
            <a:ext cx="4896544" cy="5127802"/>
            <a:chOff x="3131840" y="1300577"/>
            <a:chExt cx="4234648" cy="4563122"/>
          </a:xfrm>
        </p:grpSpPr>
        <p:pic>
          <p:nvPicPr>
            <p:cNvPr id="1026" name="Picture 2" descr="C:\Users\fkaram2\Desktop\123.png"/>
            <p:cNvPicPr>
              <a:picLocks noChangeAspect="1" noChangeArrowheads="1"/>
            </p:cNvPicPr>
            <p:nvPr/>
          </p:nvPicPr>
          <p:blipFill rotWithShape="1">
            <a:blip r:embed="rId3">
              <a:extLst>
                <a:ext uri="{28A0092B-C50C-407E-A947-70E740481C1C}">
                  <a14:useLocalDpi xmlns:a14="http://schemas.microsoft.com/office/drawing/2010/main" val="0"/>
                </a:ext>
              </a:extLst>
            </a:blip>
            <a:srcRect l="2846" t="15868" r="23547" b="7725"/>
            <a:stretch/>
          </p:blipFill>
          <p:spPr bwMode="auto">
            <a:xfrm>
              <a:off x="3131840" y="1300577"/>
              <a:ext cx="4234648" cy="4563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8144" y="1484784"/>
              <a:ext cx="855747" cy="369332"/>
            </a:xfrm>
            <a:prstGeom prst="rect">
              <a:avLst/>
            </a:prstGeom>
            <a:noFill/>
          </p:spPr>
          <p:txBody>
            <a:bodyPr wrap="none" rtlCol="0">
              <a:spAutoFit/>
            </a:bodyPr>
            <a:lstStyle/>
            <a:p>
              <a:r>
                <a:rPr lang="en-US" b="1" dirty="0" smtClean="0">
                  <a:latin typeface="+mj-lt"/>
                </a:rPr>
                <a:t>twister</a:t>
              </a:r>
              <a:endParaRPr lang="el-GR" b="1" dirty="0">
                <a:latin typeface="+mj-lt"/>
              </a:endParaRPr>
            </a:p>
          </p:txBody>
        </p:sp>
        <p:sp>
          <p:nvSpPr>
            <p:cNvPr id="6" name="TextBox 5"/>
            <p:cNvSpPr txBox="1"/>
            <p:nvPr/>
          </p:nvSpPr>
          <p:spPr>
            <a:xfrm>
              <a:off x="4495584" y="5301208"/>
              <a:ext cx="1102481" cy="369332"/>
            </a:xfrm>
            <a:prstGeom prst="rect">
              <a:avLst/>
            </a:prstGeom>
            <a:noFill/>
          </p:spPr>
          <p:txBody>
            <a:bodyPr wrap="none" rtlCol="0">
              <a:spAutoFit/>
            </a:bodyPr>
            <a:lstStyle/>
            <a:p>
              <a:r>
                <a:rPr lang="en-US" b="1" dirty="0" smtClean="0">
                  <a:latin typeface="+mn-lt"/>
                </a:rPr>
                <a:t>PTV-Liner</a:t>
              </a:r>
              <a:endParaRPr lang="el-GR" b="1" dirty="0">
                <a:latin typeface="+mn-lt"/>
              </a:endParaRPr>
            </a:p>
          </p:txBody>
        </p:sp>
        <p:cxnSp>
          <p:nvCxnSpPr>
            <p:cNvPr id="8" name="Ευθύγραμμο βέλος σύνδεσης 7"/>
            <p:cNvCxnSpPr/>
            <p:nvPr/>
          </p:nvCxnSpPr>
          <p:spPr>
            <a:xfrm flipH="1">
              <a:off x="4427984" y="1854116"/>
              <a:ext cx="1865917" cy="114283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H="1">
              <a:off x="5652120" y="1854116"/>
              <a:ext cx="641781" cy="186291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a:stCxn id="6" idx="0"/>
            </p:cNvCxnSpPr>
            <p:nvPr/>
          </p:nvCxnSpPr>
          <p:spPr>
            <a:xfrm flipH="1" flipV="1">
              <a:off x="4355976" y="4293096"/>
              <a:ext cx="690849" cy="1008112"/>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6" idx="0"/>
            </p:cNvCxnSpPr>
            <p:nvPr/>
          </p:nvCxnSpPr>
          <p:spPr>
            <a:xfrm flipV="1">
              <a:off x="5046825" y="4437112"/>
              <a:ext cx="551240" cy="86409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6" name="Ορθογώνιο 15"/>
          <p:cNvSpPr/>
          <p:nvPr/>
        </p:nvSpPr>
        <p:spPr>
          <a:xfrm>
            <a:off x="3635896" y="6540578"/>
            <a:ext cx="1872208" cy="276999"/>
          </a:xfrm>
          <a:prstGeom prst="rect">
            <a:avLst/>
          </a:prstGeom>
        </p:spPr>
        <p:txBody>
          <a:bodyPr wrap="square">
            <a:spAutoFit/>
          </a:bodyPr>
          <a:lstStyle/>
          <a:p>
            <a:pPr algn="ctr"/>
            <a:r>
              <a:rPr lang="en-US" sz="1200" dirty="0" smtClean="0">
                <a:latin typeface="+mn-lt"/>
                <a:hlinkClick r:id="rId4"/>
              </a:rPr>
              <a:t>gerstel.com</a:t>
            </a:r>
            <a:endParaRPr lang="el-GR" sz="1200" dirty="0">
              <a:latin typeface="+mn-lt"/>
            </a:endParaRPr>
          </a:p>
        </p:txBody>
      </p:sp>
      <p:sp>
        <p:nvSpPr>
          <p:cNvPr id="18" name="Τίτλος 17"/>
          <p:cNvSpPr>
            <a:spLocks noGrp="1"/>
          </p:cNvSpPr>
          <p:nvPr>
            <p:ph type="title"/>
          </p:nvPr>
        </p:nvSpPr>
        <p:spPr>
          <a:xfrm>
            <a:off x="0" y="116632"/>
            <a:ext cx="9144000" cy="1287122"/>
          </a:xfrm>
        </p:spPr>
        <p:txBody>
          <a:bodyPr>
            <a:noAutofit/>
          </a:bodyPr>
          <a:lstStyle/>
          <a:p>
            <a:r>
              <a:rPr lang="en-US" sz="3000" dirty="0"/>
              <a:t>Cooled injection System CIS 4, </a:t>
            </a:r>
            <a:br>
              <a:rPr lang="en-US" sz="3000" dirty="0"/>
            </a:br>
            <a:r>
              <a:rPr lang="en-US" sz="3000" dirty="0"/>
              <a:t>PTV (programmable temperature </a:t>
            </a:r>
            <a:r>
              <a:rPr lang="en-US" sz="3000" dirty="0" smtClean="0"/>
              <a:t>vaporization),</a:t>
            </a:r>
            <a:br>
              <a:rPr lang="en-US" sz="3000" dirty="0" smtClean="0"/>
            </a:br>
            <a:r>
              <a:rPr lang="en-US" sz="3000" dirty="0" smtClean="0"/>
              <a:t>GC </a:t>
            </a:r>
            <a:r>
              <a:rPr lang="en-US" sz="3000" dirty="0"/>
              <a:t>inlet for optimum performance</a:t>
            </a:r>
            <a:endParaRPr lang="el-GR" sz="3000" dirty="0"/>
          </a:p>
        </p:txBody>
      </p:sp>
    </p:spTree>
    <p:extLst>
      <p:ext uri="{BB962C8B-B14F-4D97-AF65-F5344CB8AC3E}">
        <p14:creationId xmlns:p14="http://schemas.microsoft.com/office/powerpoint/2010/main" val="1086914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buSzPct val="100000"/>
            </a:pPr>
            <a:r>
              <a:rPr lang="el-GR" dirty="0">
                <a:solidFill>
                  <a:prstClr val="black"/>
                </a:solidFill>
              </a:rPr>
              <a:t>Ανάλογα με το μήκος και το πάχος του επιστρώματος που εφαρμόζεται, τα ποσά PDMS που μπορούν να χρησιμοποιηθούν είναι διαφορετικά. Χαρακτηριστικά, 55 μL υλικού </a:t>
            </a:r>
            <a:r>
              <a:rPr lang="en-US" dirty="0">
                <a:solidFill>
                  <a:prstClr val="black"/>
                </a:solidFill>
              </a:rPr>
              <a:t>PDMS</a:t>
            </a:r>
            <a:r>
              <a:rPr lang="el-GR" dirty="0">
                <a:solidFill>
                  <a:prstClr val="black"/>
                </a:solidFill>
              </a:rPr>
              <a:t> χρησιμοποιούνται για μπάρες διαμέτρου 0.5 </a:t>
            </a:r>
            <a:r>
              <a:rPr lang="en-US" dirty="0">
                <a:solidFill>
                  <a:prstClr val="black"/>
                </a:solidFill>
              </a:rPr>
              <a:t>x</a:t>
            </a:r>
            <a:r>
              <a:rPr lang="el-GR" dirty="0">
                <a:solidFill>
                  <a:prstClr val="black"/>
                </a:solidFill>
              </a:rPr>
              <a:t>10 </a:t>
            </a:r>
            <a:r>
              <a:rPr lang="en-US" dirty="0">
                <a:solidFill>
                  <a:prstClr val="black"/>
                </a:solidFill>
              </a:rPr>
              <a:t>mm</a:t>
            </a:r>
            <a:r>
              <a:rPr lang="el-GR" dirty="0">
                <a:solidFill>
                  <a:prstClr val="black"/>
                </a:solidFill>
              </a:rPr>
              <a:t>, ενώ 219  μL </a:t>
            </a:r>
            <a:r>
              <a:rPr lang="en-US" dirty="0">
                <a:solidFill>
                  <a:prstClr val="black"/>
                </a:solidFill>
              </a:rPr>
              <a:t>PDMS</a:t>
            </a:r>
            <a:r>
              <a:rPr lang="el-GR" dirty="0">
                <a:solidFill>
                  <a:prstClr val="black"/>
                </a:solidFill>
              </a:rPr>
              <a:t>  για μπάρες διαμέτρου 1 </a:t>
            </a:r>
            <a:r>
              <a:rPr lang="en-US" dirty="0">
                <a:solidFill>
                  <a:prstClr val="black"/>
                </a:solidFill>
              </a:rPr>
              <a:t>x</a:t>
            </a:r>
            <a:r>
              <a:rPr lang="el-GR" dirty="0">
                <a:solidFill>
                  <a:prstClr val="black"/>
                </a:solidFill>
              </a:rPr>
              <a:t> 20</a:t>
            </a:r>
            <a:r>
              <a:rPr lang="en-US" dirty="0">
                <a:solidFill>
                  <a:prstClr val="black"/>
                </a:solidFill>
              </a:rPr>
              <a:t>mm</a:t>
            </a:r>
            <a:r>
              <a:rPr lang="el-GR" dirty="0" smtClean="0">
                <a:solidFill>
                  <a:prstClr val="black"/>
                </a:solidFill>
              </a:rPr>
              <a:t>.</a:t>
            </a:r>
            <a:endParaRPr lang="el-GR" dirty="0" smtClean="0"/>
          </a:p>
          <a:p>
            <a:pPr>
              <a:buSzPct val="100000"/>
            </a:pPr>
            <a:r>
              <a:rPr lang="el-GR" dirty="0" smtClean="0"/>
              <a:t>Μια </a:t>
            </a:r>
            <a:r>
              <a:rPr lang="el-GR" dirty="0"/>
              <a:t>παραλλαγή της SBSE είναι η προσροφητική εκχύλιση </a:t>
            </a:r>
            <a:r>
              <a:rPr lang="en-US" dirty="0"/>
              <a:t>headspace</a:t>
            </a:r>
            <a:r>
              <a:rPr lang="el-GR" dirty="0"/>
              <a:t> (HSSE), όπου η δειγματοληψία πραγματοποιείται μέσω της τεχνικής headspace πάνω από ένα δείγμα, όπως με την headspace SPME</a:t>
            </a:r>
            <a:r>
              <a:rPr lang="el-GR" dirty="0" smtClean="0"/>
              <a:t>.</a:t>
            </a:r>
            <a:endParaRPr lang="en-US" dirty="0" smtClean="0"/>
          </a:p>
          <a:p>
            <a:pPr>
              <a:buSzPct val="100000"/>
            </a:pPr>
            <a:r>
              <a:rPr lang="en-US" dirty="0" smtClean="0"/>
              <a:t>H</a:t>
            </a:r>
            <a:r>
              <a:rPr lang="el-GR" dirty="0" smtClean="0"/>
              <a:t> </a:t>
            </a:r>
            <a:r>
              <a:rPr lang="el-GR" dirty="0"/>
              <a:t>SBSE μπορεί είτε να εκτελεσθεί δυναμικά, όπου η δειγματοληψία ολοκληρώνεται πριν από την καθιέρωση της ισορροπίας, είτε στατικά, όπου η εκχύλιση των ουσιών εκτελείται υπό όρους ισορροπίας.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5" name="Τίτλος 4"/>
          <p:cNvSpPr>
            <a:spLocks noGrp="1"/>
          </p:cNvSpPr>
          <p:nvPr>
            <p:ph type="title"/>
          </p:nvPr>
        </p:nvSpPr>
        <p:spPr/>
        <p:txBody>
          <a:bodyPr/>
          <a:lstStyle/>
          <a:p>
            <a:r>
              <a:rPr lang="en-US" dirty="0"/>
              <a:t>Stir bar sorptive extraction (SBSE)</a:t>
            </a:r>
            <a:r>
              <a:rPr lang="el-GR" dirty="0"/>
              <a:t> </a:t>
            </a:r>
            <a:r>
              <a:rPr lang="el-GR" sz="3000" b="0" dirty="0"/>
              <a:t>3</a:t>
            </a:r>
            <a:r>
              <a:rPr lang="el-GR" sz="3000" b="0" dirty="0" smtClean="0"/>
              <a:t>/4</a:t>
            </a:r>
            <a:endParaRPr lang="el-GR" sz="3000" b="0" dirty="0"/>
          </a:p>
        </p:txBody>
      </p:sp>
    </p:spTree>
    <p:extLst>
      <p:ext uri="{BB962C8B-B14F-4D97-AF65-F5344CB8AC3E}">
        <p14:creationId xmlns:p14="http://schemas.microsoft.com/office/powerpoint/2010/main" val="216804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424936" cy="5472608"/>
          </a:xfrm>
        </p:spPr>
        <p:txBody>
          <a:bodyPr>
            <a:normAutofit/>
          </a:bodyPr>
          <a:lstStyle/>
          <a:p>
            <a:pPr>
              <a:spcBef>
                <a:spcPts val="1200"/>
              </a:spcBef>
            </a:pPr>
            <a:r>
              <a:rPr lang="el-GR" dirty="0" smtClean="0"/>
              <a:t>Αν και τα τελευταία χρόνια τα όργανα που χρησιμοποιεί η ενόργανη ανάλυση, έχουν γίνει περισσότερο ευαίσθητα, απαιτείται η προετοιμασία ενός δείγματος πριν την  ανάλυση για δύο λόγους:</a:t>
            </a:r>
            <a:endParaRPr lang="en-US" dirty="0" smtClean="0"/>
          </a:p>
          <a:p>
            <a:pPr lvl="1">
              <a:spcBef>
                <a:spcPts val="1200"/>
              </a:spcBef>
            </a:pPr>
            <a:r>
              <a:rPr lang="el-GR" b="1" dirty="0" smtClean="0"/>
              <a:t>Πρώτον</a:t>
            </a:r>
            <a:r>
              <a:rPr lang="en-US" b="1" dirty="0" smtClean="0"/>
              <a:t>:</a:t>
            </a:r>
            <a:r>
              <a:rPr lang="el-GR" b="1" dirty="0" smtClean="0"/>
              <a:t> </a:t>
            </a:r>
            <a:r>
              <a:rPr lang="el-GR" dirty="0" smtClean="0"/>
              <a:t>εξυπηρετεί </a:t>
            </a:r>
            <a:r>
              <a:rPr lang="el-GR" b="1" dirty="0" smtClean="0"/>
              <a:t>σαν μέσο συμπύκνωσης του δείγματος </a:t>
            </a:r>
            <a:r>
              <a:rPr lang="el-GR" dirty="0" smtClean="0"/>
              <a:t>πριν από την ανάλυση και με αυτόν τον τρόπο οδηγεί στην αύξηση των ορίων ανίχνευσης</a:t>
            </a:r>
            <a:r>
              <a:rPr lang="en-US" dirty="0" smtClean="0"/>
              <a:t> </a:t>
            </a:r>
            <a:r>
              <a:rPr lang="el-GR" dirty="0" smtClean="0"/>
              <a:t>μιας συγκεκριμένης μεθόδου.</a:t>
            </a:r>
            <a:endParaRPr lang="en-US" dirty="0" smtClean="0"/>
          </a:p>
          <a:p>
            <a:pPr lvl="1">
              <a:spcBef>
                <a:spcPts val="1200"/>
              </a:spcBef>
            </a:pPr>
            <a:r>
              <a:rPr lang="el-GR" b="1" dirty="0" smtClean="0"/>
              <a:t>Δεύτερον</a:t>
            </a:r>
            <a:r>
              <a:rPr lang="en-US" b="1" dirty="0" smtClean="0"/>
              <a:t>:</a:t>
            </a:r>
            <a:r>
              <a:rPr lang="el-GR" b="1" dirty="0" smtClean="0"/>
              <a:t> </a:t>
            </a:r>
            <a:r>
              <a:rPr lang="el-GR" dirty="0" smtClean="0"/>
              <a:t>χ</a:t>
            </a:r>
            <a:r>
              <a:rPr lang="el-GR" b="1" dirty="0" smtClean="0"/>
              <a:t>ρησιμοποιείται ως βήμα καθαρισμού,</a:t>
            </a:r>
            <a:r>
              <a:rPr lang="el-GR" dirty="0" smtClean="0"/>
              <a:t> όταν το δείγμα δεν είναι κατάλληλο για άμεση εισαγωγή σε ένα χρωματογραφικό σύστημα, ή για την μείωση  της</a:t>
            </a:r>
            <a:r>
              <a:rPr lang="en-US" dirty="0" smtClean="0"/>
              <a:t> </a:t>
            </a:r>
            <a:r>
              <a:rPr lang="el-GR" dirty="0" smtClean="0"/>
              <a:t>πολυπλοκότητας του δείγματος με την αφαίρεση ενώσεων, που μπορούν να παρέμβουν και να επικαλύψουν άλλες ενώσεις σε ένα χρωματογράφημα.</a:t>
            </a:r>
          </a:p>
        </p:txBody>
      </p:sp>
      <p:sp>
        <p:nvSpPr>
          <p:cNvPr id="4" name="Τίτλος 3"/>
          <p:cNvSpPr>
            <a:spLocks noGrp="1"/>
          </p:cNvSpPr>
          <p:nvPr>
            <p:ph type="title"/>
          </p:nvPr>
        </p:nvSpPr>
        <p:spPr/>
        <p:txBody>
          <a:bodyPr>
            <a:normAutofit/>
          </a:bodyPr>
          <a:lstStyle/>
          <a:p>
            <a:r>
              <a:rPr lang="el-GR" dirty="0" smtClean="0"/>
              <a:t>Εισαγωγή</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63377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l-GR" dirty="0" smtClean="0"/>
              <a:t>Επιτρέπει την ανίχνευση οργανικών ουσιών σε υδατικά διαλύματα με αέριο χρωματογραφία, χωρίς προετοιμασία του δείγματος και επιτρέπει όρια ανίχνευσης πολύ χαμηλά (1000 φορές χαμηλότερα από αυτά της μεθόδου </a:t>
            </a:r>
            <a:r>
              <a:rPr lang="en-US" dirty="0" smtClean="0"/>
              <a:t>SPME</a:t>
            </a:r>
            <a:r>
              <a:rPr lang="el-GR" dirty="0" smtClean="0"/>
              <a:t>).</a:t>
            </a:r>
            <a:endParaRPr lang="en-US" dirty="0" smtClean="0"/>
          </a:p>
          <a:p>
            <a:pPr>
              <a:buSzPct val="100000"/>
            </a:pPr>
            <a:r>
              <a:rPr lang="el-GR" dirty="0" smtClean="0"/>
              <a:t>Βρίσκει μεγάλη εφαρμογή στην </a:t>
            </a:r>
            <a:r>
              <a:rPr lang="el-GR" b="1" dirty="0" smtClean="0"/>
              <a:t>ανάλυση κρασιών, αρωματικών ουσιών, εντομοκτόνων, φυτοφαρμάκων, ανάλυση χυμών και άλλων αλκοολούχων ποτών, νερών και σε απόβλητα νερού και άλλα.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Τίτλος 4"/>
          <p:cNvSpPr>
            <a:spLocks noGrp="1"/>
          </p:cNvSpPr>
          <p:nvPr>
            <p:ph type="title"/>
          </p:nvPr>
        </p:nvSpPr>
        <p:spPr/>
        <p:txBody>
          <a:bodyPr/>
          <a:lstStyle/>
          <a:p>
            <a:r>
              <a:rPr lang="en-US" dirty="0"/>
              <a:t>Stir bar sorptive extraction (SBSE)</a:t>
            </a:r>
            <a:r>
              <a:rPr lang="el-GR" dirty="0"/>
              <a:t> </a:t>
            </a:r>
            <a:r>
              <a:rPr lang="el-GR" sz="3000" b="0" dirty="0"/>
              <a:t>4</a:t>
            </a:r>
            <a:r>
              <a:rPr lang="el-GR" sz="3000" b="0" dirty="0" smtClean="0"/>
              <a:t>/4</a:t>
            </a:r>
            <a:endParaRPr lang="el-GR" sz="3000" b="0" dirty="0"/>
          </a:p>
        </p:txBody>
      </p:sp>
    </p:spTree>
    <p:extLst>
      <p:ext uri="{BB962C8B-B14F-4D97-AF65-F5344CB8AC3E}">
        <p14:creationId xmlns:p14="http://schemas.microsoft.com/office/powerpoint/2010/main" val="274106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l-GR" dirty="0" smtClean="0"/>
              <a:t>Η SBSE </a:t>
            </a:r>
            <a:r>
              <a:rPr lang="el-GR" dirty="0"/>
              <a:t>έχει μεγάλες ομοιότητες με την SPME. Στην </a:t>
            </a:r>
            <a:r>
              <a:rPr lang="el-GR" dirty="0" smtClean="0"/>
              <a:t>πράξη, </a:t>
            </a:r>
            <a:r>
              <a:rPr lang="el-GR" dirty="0"/>
              <a:t>η SBSE ευνοεί τις περισσότερες πολικές διαλυτές </a:t>
            </a:r>
            <a:r>
              <a:rPr lang="el-GR" dirty="0" smtClean="0"/>
              <a:t>ουσίες. </a:t>
            </a:r>
            <a:r>
              <a:rPr lang="el-GR" dirty="0"/>
              <a:t>Στην πραγματικότητα οι περισσότερες οργανικές ενώσεις που αναλύονται συνήθως στον αέριο </a:t>
            </a:r>
            <a:r>
              <a:rPr lang="el-GR" dirty="0" smtClean="0"/>
              <a:t>χρωματογράφο, </a:t>
            </a:r>
            <a:r>
              <a:rPr lang="el-GR" dirty="0"/>
              <a:t>βρίσκονται μέσα σε αυτό το εύρος πολικότητας. </a:t>
            </a:r>
            <a:endParaRPr lang="el-GR" dirty="0" smtClean="0"/>
          </a:p>
          <a:p>
            <a:pPr>
              <a:buSzPct val="100000"/>
            </a:pPr>
            <a:r>
              <a:rPr lang="el-GR" dirty="0" smtClean="0"/>
              <a:t>Η μεγαλύτερη ποσότητα στατικής φάσης (PDMS), εξηγεί και την μεγαλύτερη ευαισθησία της μεθόδου, όταν συγκρίνεται με την SPME, όπου το μέγιστο ποσό του PDMS είναι περίπου 0.5 μ</a:t>
            </a:r>
            <a:r>
              <a:rPr lang="en-US" dirty="0" smtClean="0"/>
              <a:t>L</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5" name="Τίτλος 4"/>
          <p:cNvSpPr>
            <a:spLocks noGrp="1"/>
          </p:cNvSpPr>
          <p:nvPr>
            <p:ph type="title"/>
          </p:nvPr>
        </p:nvSpPr>
        <p:spPr/>
        <p:txBody>
          <a:bodyPr/>
          <a:lstStyle/>
          <a:p>
            <a:r>
              <a:rPr lang="en-US" dirty="0" smtClean="0"/>
              <a:t>SPME</a:t>
            </a:r>
            <a:r>
              <a:rPr lang="en-US" dirty="0"/>
              <a:t>/</a:t>
            </a:r>
            <a:r>
              <a:rPr lang="en-US" dirty="0" smtClean="0"/>
              <a:t>SBSE</a:t>
            </a:r>
            <a:r>
              <a:rPr lang="el-GR" dirty="0" smtClean="0"/>
              <a:t> </a:t>
            </a:r>
            <a:r>
              <a:rPr lang="el-GR" sz="3000" b="0" dirty="0" smtClean="0"/>
              <a:t>1/2</a:t>
            </a:r>
            <a:endParaRPr lang="el-GR" sz="3000" b="0" dirty="0"/>
          </a:p>
        </p:txBody>
      </p:sp>
    </p:spTree>
    <p:extLst>
      <p:ext uri="{BB962C8B-B14F-4D97-AF65-F5344CB8AC3E}">
        <p14:creationId xmlns:p14="http://schemas.microsoft.com/office/powerpoint/2010/main" val="173262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84576"/>
          </a:xfrm>
        </p:spPr>
        <p:txBody>
          <a:bodyPr>
            <a:noAutofit/>
          </a:bodyPr>
          <a:lstStyle/>
          <a:p>
            <a:pPr>
              <a:buSzPct val="100000"/>
            </a:pPr>
            <a:r>
              <a:rPr lang="el-GR" dirty="0" smtClean="0"/>
              <a:t>Παρά </a:t>
            </a:r>
            <a:r>
              <a:rPr lang="el-GR" dirty="0"/>
              <a:t>την καλύτερη απόδοση της SBSE έναντι της </a:t>
            </a:r>
            <a:r>
              <a:rPr lang="el-GR" dirty="0" smtClean="0"/>
              <a:t>SPME, </a:t>
            </a:r>
            <a:r>
              <a:rPr lang="el-GR" dirty="0"/>
              <a:t>στις περισσότερες </a:t>
            </a:r>
            <a:r>
              <a:rPr lang="el-GR" dirty="0" smtClean="0"/>
              <a:t>περιπτώσεις </a:t>
            </a:r>
            <a:r>
              <a:rPr lang="el-GR" dirty="0"/>
              <a:t>το γεγονός ότι το PDMS είναι η μόνη φάση που είναι εμπορικά διαθέσιμη για την SBSE, οδηγεί αναπόφευκτα στη χαμηλή ανάκτηση των ιδιαίτερα πολικών μορίων. Δεδομένου ότι μια ευρύτερη επιλογή των στατικών φάσεων είναι διαθέσιμη για την SPME (ειδικότερα το Carbowax, που είναι πιο πολικό), η SPME παραμένει μια πραγματικά εναλλακτική λύση για τις πολικές ουσίες. </a:t>
            </a:r>
            <a:endParaRPr lang="el-GR" dirty="0" smtClean="0"/>
          </a:p>
          <a:p>
            <a:pPr>
              <a:buSzPct val="100000"/>
            </a:pPr>
            <a:r>
              <a:rPr lang="el-GR" dirty="0" smtClean="0"/>
              <a:t>Η </a:t>
            </a:r>
            <a:r>
              <a:rPr lang="el-GR" dirty="0"/>
              <a:t>υψηλή ευαισθησία που προσφέρει η SBSE  μπορεί να μην είναι  πάντα πλεονέκτημα, π.χ. όταν εκχυλίζονται ενώσεις σε υψηλότερες συγκεντρώσεις με αποτέλεσμα την υπερφόρτωση της στήλης. </a:t>
            </a:r>
            <a:endParaRPr lang="el-GR" dirty="0" smtClean="0"/>
          </a:p>
          <a:p>
            <a:pPr>
              <a:buSzPct val="100000"/>
            </a:pPr>
            <a:r>
              <a:rPr lang="el-GR" dirty="0" smtClean="0"/>
              <a:t>Επιπλέον</a:t>
            </a:r>
            <a:r>
              <a:rPr lang="el-GR" dirty="0"/>
              <a:t>, η SBSE απαιτεί την προσθήκη στον αέριο χρωματογράφο ενός θερμικού συστήματος εκρόφησης (</a:t>
            </a:r>
            <a:r>
              <a:rPr lang="en-US" dirty="0"/>
              <a:t>TDU</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5" name="Τίτλος 4"/>
          <p:cNvSpPr>
            <a:spLocks noGrp="1"/>
          </p:cNvSpPr>
          <p:nvPr>
            <p:ph type="title"/>
          </p:nvPr>
        </p:nvSpPr>
        <p:spPr/>
        <p:txBody>
          <a:bodyPr/>
          <a:lstStyle/>
          <a:p>
            <a:r>
              <a:rPr lang="en-US" dirty="0" smtClean="0"/>
              <a:t>SPME/SBSE</a:t>
            </a:r>
            <a:r>
              <a:rPr lang="el-GR" dirty="0" smtClean="0"/>
              <a:t>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132061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Αρχοντούλα Χατζηλαζάρου, Ευθαλία Ντουρτόγλου 2014. </a:t>
            </a:r>
            <a:r>
              <a:rPr lang="el-GR" sz="2000" dirty="0"/>
              <a:t>Βασίλειος Ντουρτόγλου, Αρχοντούλα Χατζηλαζάρου, Ευθαλία </a:t>
            </a:r>
            <a:r>
              <a:rPr lang="el-GR" sz="2000" dirty="0" smtClean="0"/>
              <a:t>Ντουρτόγλου. </a:t>
            </a:r>
            <a:r>
              <a:rPr lang="el-GR" sz="2000" dirty="0"/>
              <a:t>«Σύγχρονες μέθοδοι ενόργανης ανάλυσης. </a:t>
            </a:r>
            <a:r>
              <a:rPr lang="el-GR" sz="2000" dirty="0" smtClean="0"/>
              <a:t>Ενότητα </a:t>
            </a:r>
            <a:r>
              <a:rPr lang="en-US" sz="2000" dirty="0" smtClean="0"/>
              <a:t>3:</a:t>
            </a:r>
            <a:r>
              <a:rPr lang="el-GR" sz="2000" dirty="0" smtClean="0"/>
              <a:t> </a:t>
            </a:r>
            <a:r>
              <a:rPr lang="el-GR" sz="2000" dirty="0"/>
              <a:t>Τεχνικές απομόνωσης πτητικών οργανικών ουσιών».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2322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2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Τίτλος 4"/>
          <p:cNvSpPr>
            <a:spLocks noGrp="1"/>
          </p:cNvSpPr>
          <p:nvPr>
            <p:ph type="title"/>
          </p:nvPr>
        </p:nvSpPr>
        <p:spPr/>
        <p:txBody>
          <a:bodyPr/>
          <a:lstStyle/>
          <a:p>
            <a:r>
              <a:rPr lang="el-GR" dirty="0"/>
              <a:t>Εκχύλιση υγρού-υγρού (</a:t>
            </a:r>
            <a:r>
              <a:rPr lang="en-US" dirty="0"/>
              <a:t>LLE) </a:t>
            </a:r>
            <a:endParaRPr lang="el-GR" dirty="0"/>
          </a:p>
        </p:txBody>
      </p:sp>
      <p:sp>
        <p:nvSpPr>
          <p:cNvPr id="6" name="Θέση περιεχομένου 5"/>
          <p:cNvSpPr>
            <a:spLocks noGrp="1"/>
          </p:cNvSpPr>
          <p:nvPr>
            <p:ph idx="1"/>
          </p:nvPr>
        </p:nvSpPr>
        <p:spPr>
          <a:xfrm>
            <a:off x="457200" y="1196752"/>
            <a:ext cx="8435280" cy="5544616"/>
          </a:xfrm>
        </p:spPr>
        <p:txBody>
          <a:bodyPr>
            <a:normAutofit/>
          </a:bodyPr>
          <a:lstStyle/>
          <a:p>
            <a:r>
              <a:rPr lang="el-GR" dirty="0"/>
              <a:t>Η εκχύλιση υγρού-υγρού (LLE) είναι μια από τις παλαιότερες τεχνικές προετοιμασίας δείγματος. </a:t>
            </a:r>
          </a:p>
          <a:p>
            <a:r>
              <a:rPr lang="el-GR" dirty="0"/>
              <a:t>Κατάλληλη για την εκχύλιση ενώσεων από υγρά δείγματα με χρήση ενός διαλύτη που σχηματίζει διφασικό σύστημα με το υγρό δείγμα. </a:t>
            </a:r>
          </a:p>
          <a:p>
            <a:r>
              <a:rPr lang="el-GR" dirty="0"/>
              <a:t>Βασίζεται στην σχετική τους συγγένεια για τις δύο φάσεις, όπως αυτή καθορίζεται από τους αντίστοιχους συντελεστές κατανομής τους (KD) μεταξύ των φάσεων. </a:t>
            </a:r>
          </a:p>
          <a:p>
            <a:r>
              <a:rPr lang="el-GR" dirty="0"/>
              <a:t>Το δείγμα είναι συνήθως ένα υδατικό διάλυμα και το υγρό εκχύλισης ένας λιγότερο πολικός οργανικός διαλύτης.</a:t>
            </a:r>
          </a:p>
          <a:p>
            <a:r>
              <a:rPr lang="el-GR" dirty="0"/>
              <a:t>Η εκχύλιση LLE μπορεί να εκτελεσθεί χειρονακτικά ή με ημιαυτόματο τρόπο. </a:t>
            </a:r>
          </a:p>
          <a:p>
            <a:r>
              <a:rPr lang="el-GR" dirty="0"/>
              <a:t>Τα κύρια μειονεκτήματα της LLE είναι η έλλειψη ευαισθησίας και η μεγάλη κατανάλωση επιβλαβών διαλυτών</a:t>
            </a:r>
            <a:r>
              <a:rPr lang="el-GR" dirty="0" smtClean="0"/>
              <a:t>.</a:t>
            </a:r>
            <a:endParaRPr lang="el-GR" dirty="0"/>
          </a:p>
        </p:txBody>
      </p:sp>
    </p:spTree>
    <p:extLst>
      <p:ext uri="{BB962C8B-B14F-4D97-AF65-F5344CB8AC3E}">
        <p14:creationId xmlns:p14="http://schemas.microsoft.com/office/powerpoint/2010/main" val="328313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Τίτλος 4"/>
          <p:cNvSpPr>
            <a:spLocks noGrp="1"/>
          </p:cNvSpPr>
          <p:nvPr>
            <p:ph type="title"/>
          </p:nvPr>
        </p:nvSpPr>
        <p:spPr>
          <a:xfrm>
            <a:off x="467544" y="116632"/>
            <a:ext cx="8229600" cy="1080120"/>
          </a:xfrm>
        </p:spPr>
        <p:txBody>
          <a:bodyPr>
            <a:noAutofit/>
          </a:bodyPr>
          <a:lstStyle/>
          <a:p>
            <a:r>
              <a:rPr lang="el-GR" dirty="0"/>
              <a:t>Διάφορες στρατηγικές έχουν επινοηθεί για να εξαλειφτούν τα </a:t>
            </a:r>
            <a:r>
              <a:rPr lang="el-GR" dirty="0" smtClean="0"/>
              <a:t>προβλήματα</a:t>
            </a:r>
            <a:endParaRPr lang="el-GR" dirty="0"/>
          </a:p>
        </p:txBody>
      </p:sp>
      <p:sp>
        <p:nvSpPr>
          <p:cNvPr id="6" name="Θέση περιεχομένου 5"/>
          <p:cNvSpPr>
            <a:spLocks noGrp="1"/>
          </p:cNvSpPr>
          <p:nvPr>
            <p:ph idx="1"/>
          </p:nvPr>
        </p:nvSpPr>
        <p:spPr>
          <a:xfrm>
            <a:off x="457200" y="1556792"/>
            <a:ext cx="8291264" cy="4968552"/>
          </a:xfrm>
        </p:spPr>
        <p:txBody>
          <a:bodyPr/>
          <a:lstStyle/>
          <a:p>
            <a:r>
              <a:rPr lang="el-GR" dirty="0"/>
              <a:t>Η ανάπτυξη της μικροεκχύλισης υγρού-υγρού </a:t>
            </a:r>
            <a:r>
              <a:rPr lang="el-GR" b="1" dirty="0"/>
              <a:t>(LPME) </a:t>
            </a:r>
            <a:r>
              <a:rPr lang="el-GR" dirty="0"/>
              <a:t>μείωσε δραστικά την ποσότητα του χρησιμοποιούμενου διαλύτη, οδηγώντας παράλληλα σε μια αύξηση της </a:t>
            </a:r>
            <a:r>
              <a:rPr lang="el-GR" dirty="0" smtClean="0"/>
              <a:t>ευαισθησίας.</a:t>
            </a:r>
            <a:endParaRPr lang="el-GR" dirty="0"/>
          </a:p>
          <a:p>
            <a:r>
              <a:rPr lang="el-GR" dirty="0"/>
              <a:t>Εκχύλιση μέσω μικροκυμάτων (MAS, microwave-assisted extraction), όπου τα μικροκύματα χρησιμοποιούνται για να ενισχύσουν την αποδοτικότητα της </a:t>
            </a:r>
            <a:r>
              <a:rPr lang="el-GR" dirty="0" smtClean="0"/>
              <a:t>εκχύλισης. </a:t>
            </a:r>
            <a:endParaRPr lang="el-GR" dirty="0"/>
          </a:p>
          <a:p>
            <a:r>
              <a:rPr lang="el-GR" dirty="0"/>
              <a:t>Υπερηχητική εκχύλιση (UAE, ultrasound-assisted extraction), όπου οι υπέρηχοι χρησιμοποιούνται για τον ίδιο λόγο. </a:t>
            </a:r>
          </a:p>
          <a:p>
            <a:r>
              <a:rPr lang="el-GR" dirty="0"/>
              <a:t>Η επιταχυνόμενη διαλυτική εκχύλιση (ASE) χρησιμοποιεί τη θερμοκρασία και την πίεση για να αυξηθεί η αποδοτικότητα και να μειώσει τον χρόνο εκχύλισης</a:t>
            </a:r>
            <a:r>
              <a:rPr lang="el-GR" dirty="0" smtClean="0"/>
              <a:t>.</a:t>
            </a:r>
            <a:endParaRPr lang="el-GR" dirty="0"/>
          </a:p>
        </p:txBody>
      </p:sp>
    </p:spTree>
    <p:extLst>
      <p:ext uri="{BB962C8B-B14F-4D97-AF65-F5344CB8AC3E}">
        <p14:creationId xmlns:p14="http://schemas.microsoft.com/office/powerpoint/2010/main" val="299828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5" name="Τίτλος 4"/>
          <p:cNvSpPr>
            <a:spLocks noGrp="1"/>
          </p:cNvSpPr>
          <p:nvPr>
            <p:ph type="title"/>
          </p:nvPr>
        </p:nvSpPr>
        <p:spPr/>
        <p:txBody>
          <a:bodyPr/>
          <a:lstStyle/>
          <a:p>
            <a:r>
              <a:rPr lang="el-GR" dirty="0"/>
              <a:t>Εκχύλιση Στερεάς Φάσης (</a:t>
            </a:r>
            <a:r>
              <a:rPr lang="en-US" dirty="0"/>
              <a:t>SPE</a:t>
            </a:r>
            <a:r>
              <a:rPr lang="en-US" dirty="0" smtClean="0"/>
              <a:t>)</a:t>
            </a:r>
            <a:r>
              <a:rPr lang="el-GR" dirty="0" smtClean="0"/>
              <a:t> </a:t>
            </a:r>
            <a:r>
              <a:rPr lang="el-GR" sz="3000" b="0" dirty="0" smtClean="0"/>
              <a:t>1/2</a:t>
            </a:r>
            <a:endParaRPr lang="el-GR" sz="3000" b="0" dirty="0"/>
          </a:p>
        </p:txBody>
      </p:sp>
      <p:sp>
        <p:nvSpPr>
          <p:cNvPr id="6" name="Θέση περιεχομένου 5"/>
          <p:cNvSpPr>
            <a:spLocks noGrp="1"/>
          </p:cNvSpPr>
          <p:nvPr>
            <p:ph idx="1"/>
          </p:nvPr>
        </p:nvSpPr>
        <p:spPr>
          <a:xfrm>
            <a:off x="457200" y="1196752"/>
            <a:ext cx="8363272" cy="5040560"/>
          </a:xfrm>
        </p:spPr>
        <p:txBody>
          <a:bodyPr>
            <a:noAutofit/>
          </a:bodyPr>
          <a:lstStyle/>
          <a:p>
            <a:r>
              <a:rPr lang="el-GR" dirty="0"/>
              <a:t>Αναπτυγμένη σαν εναλλακτική λύση της </a:t>
            </a:r>
            <a:r>
              <a:rPr lang="el-GR" dirty="0" smtClean="0"/>
              <a:t>LLE.</a:t>
            </a:r>
            <a:endParaRPr lang="el-GR" dirty="0"/>
          </a:p>
          <a:p>
            <a:r>
              <a:rPr lang="el-GR" dirty="0"/>
              <a:t>Ο μηχανισμός είναι παρόμοιος με αυτόν της υγρής χρωματογραφίας, με τη μόνη διαφορά ότι η SPE εκτελείται σε χαμηλή πίεση.</a:t>
            </a:r>
          </a:p>
          <a:p>
            <a:r>
              <a:rPr lang="el-GR" dirty="0"/>
              <a:t>Ένα κατάλληλο προσροφητικό υλικό συσκευάζεται σε μια </a:t>
            </a:r>
            <a:r>
              <a:rPr lang="el-GR" dirty="0" smtClean="0"/>
              <a:t>κάψουλα.</a:t>
            </a:r>
            <a:endParaRPr lang="el-GR" dirty="0"/>
          </a:p>
          <a:p>
            <a:r>
              <a:rPr lang="el-GR" dirty="0"/>
              <a:t>Μόλις προσροφηθεί το δείγμα, οι ενώσεις που δεν ενδιαφέρουν μπορούν να ξεπλυθούν από την κάψουλα, προτού οι προς ανάλυση ουσίες εκχυλιστούν με έναν ισχυρό διαλύτη, για να αφαιρεθούν από τη στατική φάση. Η ροή μέσω της κάψουλας μπορεί να επιτευχθεί με τη χρήση μιας αντλίας κενού ή με την εφαρμογή μικρής πίεσης</a:t>
            </a:r>
            <a:r>
              <a:rPr lang="el-GR" dirty="0" smtClean="0"/>
              <a:t>.</a:t>
            </a:r>
            <a:endParaRPr lang="el-GR" dirty="0"/>
          </a:p>
        </p:txBody>
      </p:sp>
    </p:spTree>
    <p:extLst>
      <p:ext uri="{BB962C8B-B14F-4D97-AF65-F5344CB8AC3E}">
        <p14:creationId xmlns:p14="http://schemas.microsoft.com/office/powerpoint/2010/main" val="209774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Τίτλος 4"/>
          <p:cNvSpPr>
            <a:spLocks noGrp="1"/>
          </p:cNvSpPr>
          <p:nvPr>
            <p:ph type="title"/>
          </p:nvPr>
        </p:nvSpPr>
        <p:spPr/>
        <p:txBody>
          <a:bodyPr/>
          <a:lstStyle/>
          <a:p>
            <a:r>
              <a:rPr lang="el-GR" dirty="0"/>
              <a:t>Εκχύλιση Στερεάς Φάσης (</a:t>
            </a:r>
            <a:r>
              <a:rPr lang="en-US" dirty="0"/>
              <a:t>SPE</a:t>
            </a:r>
            <a:r>
              <a:rPr lang="en-US" dirty="0" smtClean="0"/>
              <a:t>)</a:t>
            </a:r>
            <a:r>
              <a:rPr lang="el-GR" dirty="0" smtClean="0"/>
              <a:t> </a:t>
            </a:r>
            <a:r>
              <a:rPr lang="el-GR" sz="3000" b="0" dirty="0"/>
              <a:t>2</a:t>
            </a:r>
            <a:r>
              <a:rPr lang="el-GR" sz="3000" b="0" dirty="0" smtClean="0"/>
              <a:t>/2</a:t>
            </a:r>
            <a:endParaRPr lang="el-GR" sz="3000" b="0" dirty="0"/>
          </a:p>
        </p:txBody>
      </p:sp>
      <p:sp>
        <p:nvSpPr>
          <p:cNvPr id="6" name="Θέση περιεχομένου 5"/>
          <p:cNvSpPr>
            <a:spLocks noGrp="1"/>
          </p:cNvSpPr>
          <p:nvPr>
            <p:ph idx="1"/>
          </p:nvPr>
        </p:nvSpPr>
        <p:spPr/>
        <p:txBody>
          <a:bodyPr>
            <a:noAutofit/>
          </a:bodyPr>
          <a:lstStyle/>
          <a:p>
            <a:r>
              <a:rPr lang="el-GR" dirty="0" smtClean="0"/>
              <a:t>Δυνατότητα </a:t>
            </a:r>
            <a:r>
              <a:rPr lang="el-GR" dirty="0"/>
              <a:t>χρήσης διαφορετικών τεχνικών διαχωρισμού, όπως η προσρόφηση, η κατανομή και η </a:t>
            </a:r>
            <a:r>
              <a:rPr lang="el-GR" dirty="0" smtClean="0"/>
              <a:t>ιοντοανταλλαγή.</a:t>
            </a:r>
            <a:endParaRPr lang="el-GR" dirty="0"/>
          </a:p>
          <a:p>
            <a:r>
              <a:rPr lang="el-GR" dirty="0"/>
              <a:t>Κοινές στατικές φάσεις για τις οργανικές αναλύσεις είναι οι μη πολικές, όπως η C18 και το πολυμερές styrene-divinylbenzene (SDVB). </a:t>
            </a:r>
          </a:p>
          <a:p>
            <a:r>
              <a:rPr lang="el-GR" dirty="0"/>
              <a:t>Πολλαπλά οφέλη, όπως η μεγάλη ευαισθησία (υψηλός συντελεστής συγκέντρωσης), η μικρή κατανάλωση διαλύτη, η υψηλή επιλεκτικότητα και η δυνατότητα αυτοματοποίησης της τεχνικής</a:t>
            </a:r>
            <a:r>
              <a:rPr lang="el-GR" dirty="0" smtClean="0"/>
              <a:t>.</a:t>
            </a:r>
            <a:endParaRPr lang="el-GR" dirty="0"/>
          </a:p>
        </p:txBody>
      </p:sp>
    </p:spTree>
    <p:extLst>
      <p:ext uri="{BB962C8B-B14F-4D97-AF65-F5344CB8AC3E}">
        <p14:creationId xmlns:p14="http://schemas.microsoft.com/office/powerpoint/2010/main" val="3538817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1.jpeg"/>
          <p:cNvPicPr>
            <a:picLocks noGrp="1" noChangeAspect="1"/>
          </p:cNvPicPr>
          <p:nvPr>
            <p:ph idx="1"/>
          </p:nvPr>
        </p:nvPicPr>
        <p:blipFill>
          <a:blip r:embed="rId3" cstate="print"/>
          <a:stretch>
            <a:fillRect/>
          </a:stretch>
        </p:blipFill>
        <p:spPr>
          <a:xfrm>
            <a:off x="1043608" y="980728"/>
            <a:ext cx="6985330" cy="5040313"/>
          </a:xfrm>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5" name="Ορθογώνιο 4"/>
          <p:cNvSpPr/>
          <p:nvPr/>
        </p:nvSpPr>
        <p:spPr>
          <a:xfrm>
            <a:off x="395536" y="6093296"/>
            <a:ext cx="8432829" cy="646331"/>
          </a:xfrm>
          <a:prstGeom prst="rect">
            <a:avLst/>
          </a:prstGeom>
        </p:spPr>
        <p:txBody>
          <a:bodyPr wrap="square">
            <a:spAutoFit/>
          </a:bodyPr>
          <a:lstStyle/>
          <a:p>
            <a:r>
              <a:rPr lang="vi-VN" sz="1200" dirty="0">
                <a:latin typeface="Calibri" panose="020F0502020204030204" pitchFamily="34" charset="0"/>
              </a:rPr>
              <a:t>Paolo Lucci, Deborah Pacetti, Oscar Núñez and Natale G. Frega (2012). Current Trends in Sample Treatment Techniques for Environmental and Food Analysis, Chromatography - The Most Versatile Method of Chemical Analysis, Dr. Leonardo Calderon (Ed.), ISBN: 978-953-51-0813-9, InTech, DOI: 10.5772/47736. </a:t>
            </a:r>
            <a:r>
              <a:rPr lang="el-GR" sz="1200" dirty="0" smtClean="0">
                <a:latin typeface="Calibri" panose="020F0502020204030204" pitchFamily="34" charset="0"/>
              </a:rPr>
              <a:t>Διαθέσιμο από:</a:t>
            </a:r>
            <a:r>
              <a:rPr lang="vi-VN" sz="1200" dirty="0" smtClean="0">
                <a:latin typeface="Calibri" panose="020F0502020204030204" pitchFamily="34" charset="0"/>
              </a:rPr>
              <a:t> </a:t>
            </a:r>
            <a:r>
              <a:rPr lang="vi-VN" sz="1200" dirty="0" smtClean="0">
                <a:latin typeface="Calibri" panose="020F0502020204030204" pitchFamily="34" charset="0"/>
                <a:hlinkClick r:id="rId4"/>
              </a:rPr>
              <a:t>intechopen.com</a:t>
            </a:r>
            <a:r>
              <a:rPr lang="el-GR" sz="1200" dirty="0" smtClean="0">
                <a:latin typeface="Calibri" panose="020F0502020204030204" pitchFamily="34" charset="0"/>
              </a:rPr>
              <a:t> με άδεια </a:t>
            </a:r>
            <a:r>
              <a:rPr lang="en-US" sz="1200" dirty="0">
                <a:latin typeface="Calibri" panose="020F0502020204030204" pitchFamily="34" charset="0"/>
                <a:hlinkClick r:id="rId5"/>
              </a:rPr>
              <a:t>CC BY 3.0</a:t>
            </a:r>
            <a:endParaRPr lang="el-GR" sz="1200" dirty="0">
              <a:latin typeface="Calibri" panose="020F0502020204030204" pitchFamily="34" charset="0"/>
            </a:endParaRPr>
          </a:p>
        </p:txBody>
      </p:sp>
      <p:sp>
        <p:nvSpPr>
          <p:cNvPr id="6" name="Τίτλος 5"/>
          <p:cNvSpPr>
            <a:spLocks noGrp="1"/>
          </p:cNvSpPr>
          <p:nvPr>
            <p:ph type="title"/>
          </p:nvPr>
        </p:nvSpPr>
        <p:spPr/>
        <p:txBody>
          <a:bodyPr/>
          <a:lstStyle/>
          <a:p>
            <a:r>
              <a:rPr lang="en-US" dirty="0"/>
              <a:t>S P E</a:t>
            </a:r>
            <a:endParaRPr lang="el-GR" dirty="0"/>
          </a:p>
        </p:txBody>
      </p:sp>
    </p:spTree>
    <p:extLst>
      <p:ext uri="{BB962C8B-B14F-4D97-AF65-F5344CB8AC3E}">
        <p14:creationId xmlns:p14="http://schemas.microsoft.com/office/powerpoint/2010/main" val="232477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Τίτλος 4"/>
          <p:cNvSpPr>
            <a:spLocks noGrp="1"/>
          </p:cNvSpPr>
          <p:nvPr>
            <p:ph type="title"/>
          </p:nvPr>
        </p:nvSpPr>
        <p:spPr/>
        <p:txBody>
          <a:bodyPr/>
          <a:lstStyle/>
          <a:p>
            <a:r>
              <a:rPr lang="en-US" dirty="0"/>
              <a:t>Purge and </a:t>
            </a:r>
            <a:r>
              <a:rPr lang="en-US" dirty="0" smtClean="0"/>
              <a:t>Trap</a:t>
            </a:r>
            <a:r>
              <a:rPr lang="el-GR" dirty="0" smtClean="0"/>
              <a:t> </a:t>
            </a:r>
            <a:r>
              <a:rPr lang="el-GR" sz="3000" b="0" dirty="0" smtClean="0"/>
              <a:t>1/3</a:t>
            </a:r>
            <a:endParaRPr lang="el-GR" sz="3000" b="0" dirty="0"/>
          </a:p>
        </p:txBody>
      </p:sp>
      <p:sp>
        <p:nvSpPr>
          <p:cNvPr id="6" name="Θέση περιεχομένου 5"/>
          <p:cNvSpPr>
            <a:spLocks noGrp="1"/>
          </p:cNvSpPr>
          <p:nvPr>
            <p:ph idx="1"/>
          </p:nvPr>
        </p:nvSpPr>
        <p:spPr>
          <a:xfrm>
            <a:off x="457200" y="1196752"/>
            <a:ext cx="8507288" cy="5544616"/>
          </a:xfrm>
        </p:spPr>
        <p:txBody>
          <a:bodyPr>
            <a:noAutofit/>
          </a:bodyPr>
          <a:lstStyle/>
          <a:p>
            <a:pPr>
              <a:lnSpc>
                <a:spcPct val="122000"/>
              </a:lnSpc>
              <a:spcBef>
                <a:spcPts val="1200"/>
              </a:spcBef>
            </a:pPr>
            <a:r>
              <a:rPr lang="el-GR" dirty="0"/>
              <a:t>Εκχύλιση πτητικών οργανικών ουσιών από υγρά ή στερεά δείγματα και συμπύκνωση τους σε προσροφητική παγίδα. </a:t>
            </a:r>
          </a:p>
          <a:p>
            <a:pPr>
              <a:lnSpc>
                <a:spcPct val="122000"/>
              </a:lnSpc>
              <a:spcBef>
                <a:spcPts val="1200"/>
              </a:spcBef>
            </a:pPr>
            <a:r>
              <a:rPr lang="el-GR" dirty="0"/>
              <a:t>Ένα αδρανές αέριο (N2 ή He) διαπερνά το υγρό δείγμα και οι πτητικές ουσίες απελευθερώνονται στην αέρια φάση, πριν την παγίδευση τους σε ένα  προσροφητικό υλικό (συνήθως Tenax ή ενεργός άνθρακας) σε χαμηλή θερμοκρασία. </a:t>
            </a:r>
          </a:p>
        </p:txBody>
      </p:sp>
    </p:spTree>
    <p:extLst>
      <p:ext uri="{BB962C8B-B14F-4D97-AF65-F5344CB8AC3E}">
        <p14:creationId xmlns:p14="http://schemas.microsoft.com/office/powerpoint/2010/main" val="418247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Τίτλος 4"/>
          <p:cNvSpPr>
            <a:spLocks noGrp="1"/>
          </p:cNvSpPr>
          <p:nvPr>
            <p:ph type="title"/>
          </p:nvPr>
        </p:nvSpPr>
        <p:spPr/>
        <p:txBody>
          <a:bodyPr/>
          <a:lstStyle/>
          <a:p>
            <a:r>
              <a:rPr lang="en-US" dirty="0"/>
              <a:t>Purge and </a:t>
            </a:r>
            <a:r>
              <a:rPr lang="en-US" dirty="0" smtClean="0"/>
              <a:t>Trap</a:t>
            </a:r>
            <a:r>
              <a:rPr lang="el-GR" dirty="0" smtClean="0"/>
              <a:t> </a:t>
            </a:r>
            <a:r>
              <a:rPr lang="el-GR" sz="3000" b="0" dirty="0" smtClean="0"/>
              <a:t>2/3</a:t>
            </a:r>
            <a:endParaRPr lang="el-GR" sz="3000" b="0" dirty="0"/>
          </a:p>
        </p:txBody>
      </p:sp>
      <p:sp>
        <p:nvSpPr>
          <p:cNvPr id="6" name="Θέση περιεχομένου 5"/>
          <p:cNvSpPr>
            <a:spLocks noGrp="1"/>
          </p:cNvSpPr>
          <p:nvPr>
            <p:ph idx="1"/>
          </p:nvPr>
        </p:nvSpPr>
        <p:spPr>
          <a:xfrm>
            <a:off x="457200" y="1196752"/>
            <a:ext cx="8435280" cy="5544616"/>
          </a:xfrm>
        </p:spPr>
        <p:txBody>
          <a:bodyPr>
            <a:noAutofit/>
          </a:bodyPr>
          <a:lstStyle/>
          <a:p>
            <a:pPr>
              <a:lnSpc>
                <a:spcPct val="122000"/>
              </a:lnSpc>
              <a:spcBef>
                <a:spcPts val="1200"/>
              </a:spcBef>
            </a:pPr>
            <a:r>
              <a:rPr lang="el-GR" dirty="0" smtClean="0"/>
              <a:t>Οι </a:t>
            </a:r>
            <a:r>
              <a:rPr lang="el-GR" dirty="0"/>
              <a:t>παγιδευμένες πτητικές ουσίες εκροφόνται, είτε θερμικά σε ένα θερμικό σύστημα εκρόφησης, είτε με τη χρήση ενός κατάλληλου διαλύτη εκχύλισης, πριν την  εισαγωγή και ανάλυση τους σε GC ή GC/MS. </a:t>
            </a:r>
          </a:p>
          <a:p>
            <a:pPr>
              <a:lnSpc>
                <a:spcPct val="122000"/>
              </a:lnSpc>
              <a:spcBef>
                <a:spcPts val="1200"/>
              </a:spcBef>
            </a:pPr>
            <a:r>
              <a:rPr lang="el-GR" dirty="0"/>
              <a:t>Το δείγμα που λαμβάνεται είναι υψηλής καθαρότητας, δεδομένου ότι όλες οι μη πτητικές ουσίες έχουν αφαιρεθεί. Έτσι εξαλείφεται ο κίνδυνος παρεμβολής αυτών, κατά τη διάρκεια της χρωματογραφικής ανάλυσης. Είναι σε θέση να προσφέρει υψηλή ευαισθησία και πολύ καθαρά δείγματα</a:t>
            </a:r>
            <a:r>
              <a:rPr lang="el-GR" dirty="0" smtClean="0"/>
              <a:t>.</a:t>
            </a:r>
            <a:endParaRPr lang="el-GR" dirty="0"/>
          </a:p>
        </p:txBody>
      </p:sp>
    </p:spTree>
    <p:extLst>
      <p:ext uri="{BB962C8B-B14F-4D97-AF65-F5344CB8AC3E}">
        <p14:creationId xmlns:p14="http://schemas.microsoft.com/office/powerpoint/2010/main" val="235101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223</TotalTime>
  <Words>2407</Words>
  <Application>Microsoft Office PowerPoint</Application>
  <PresentationFormat>Προβολή στην οθόνη (4:3)</PresentationFormat>
  <Paragraphs>178</Paragraphs>
  <Slides>29</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exo-opistho_simeiomata</vt:lpstr>
      <vt:lpstr>OC_template_updated</vt:lpstr>
      <vt:lpstr>Σύγχρονες μέθοδοι ενόργανης ανάλυσης</vt:lpstr>
      <vt:lpstr>Εισαγωγή</vt:lpstr>
      <vt:lpstr>Εκχύλιση υγρού-υγρού (LLE) </vt:lpstr>
      <vt:lpstr>Διάφορες στρατηγικές έχουν επινοηθεί για να εξαλειφτούν τα προβλήματα</vt:lpstr>
      <vt:lpstr>Εκχύλιση Στερεάς Φάσης (SPE) 1/2</vt:lpstr>
      <vt:lpstr>Εκχύλιση Στερεάς Φάσης (SPE) 2/2</vt:lpstr>
      <vt:lpstr>S P E</vt:lpstr>
      <vt:lpstr>Purge and Trap 1/3</vt:lpstr>
      <vt:lpstr>Purge and Trap 2/3</vt:lpstr>
      <vt:lpstr>Purge and Trap 3/3</vt:lpstr>
      <vt:lpstr>SPME (Solid Phase Micro Extraction) 1/2</vt:lpstr>
      <vt:lpstr>SPME (Solid Phase Micro Extraction) 2/2</vt:lpstr>
      <vt:lpstr>S P M E 1/2</vt:lpstr>
      <vt:lpstr>S P M E 2/2</vt:lpstr>
      <vt:lpstr>Stir bar sorptive extraction (SBSE) 1/4</vt:lpstr>
      <vt:lpstr>Stir bar sorptive extraction (SBSE) 2/4</vt:lpstr>
      <vt:lpstr>Twister (stir bar)</vt:lpstr>
      <vt:lpstr>Cooled injection System CIS 4,  PTV (programmable temperature vaporization), GC inlet for optimum performance</vt:lpstr>
      <vt:lpstr>Stir bar sorptive extraction (SBSE) 3/4</vt:lpstr>
      <vt:lpstr>Stir bar sorptive extraction (SBSE) 4/4</vt:lpstr>
      <vt:lpstr>SPME/SBSE 1/2</vt:lpstr>
      <vt:lpstr>SPME/SBSE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μέθοδοι ενόργανης ανάλυσης</dc:title>
  <dc:creator>opencourses@teiath.gr</dc:creator>
  <cp:lastModifiedBy>natasakar new</cp:lastModifiedBy>
  <cp:revision>23</cp:revision>
  <dcterms:created xsi:type="dcterms:W3CDTF">2015-01-30T13:30:38Z</dcterms:created>
  <dcterms:modified xsi:type="dcterms:W3CDTF">2015-03-23T12:38:24Z</dcterms:modified>
</cp:coreProperties>
</file>