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3" r:id="rId4"/>
    <p:sldId id="274" r:id="rId5"/>
    <p:sldId id="275" r:id="rId6"/>
    <p:sldId id="276" r:id="rId7"/>
    <p:sldId id="29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57" r:id="rId28"/>
    <p:sldId id="262" r:id="rId29"/>
    <p:sldId id="264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69B6B-EBDF-44B8-BB9B-004BD393AB8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4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CB1F-E399-4727-9E77-B754A62CA96E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3287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C994B-F8C6-427F-85CA-AB76F671F186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378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40B9F-3A44-431F-A4F0-191EB184EDB8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20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7B445-AFA9-437B-8671-A51A0B3D6B89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4328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9535C495-C6A6-4713-A9C9-DF305D1CAAF9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281349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88225A9C-DF05-4470-A55B-4D8A9464F0D4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6325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D1039-D5DB-46E0-B2B3-748A80D9377D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5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1BA1E-908B-4599-8D72-262F2802175C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latin typeface="Calibri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12640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283289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9825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5A6A2-D53D-412C-939A-E01F921DBBFA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4806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C9ED4-767C-4870-8B9D-F835C67BB205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27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/>
                </a:solidFill>
              </a:rPr>
              <a:t>Εργαστήριο Βιοστατιστικής-Ε. Παπαγεωργίου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B1E83-B0FE-4074-89D1-F873145357D7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593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2082-584F-4A63-8ADF-7BAC1DCB6EE2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105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A24A-FCC0-4DE4-BD01-D80DEC5F8AE4}" type="datetime1">
              <a:rPr lang="el-GR" smtClean="0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D119-BF8C-4881-A3BD-CCA212778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71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Εφαρμογές Στατιστικής στην Τεχνολογία Τροφίμων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Έλεγχοι υποθέσεων - Διαστήματα εμπιστοσύνης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Τεχνολογίας Τροφίμων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smtClean="0"/>
              <a:t>Το </a:t>
            </a:r>
            <a:r>
              <a:rPr lang="en-US" i="1" smtClean="0"/>
              <a:t>p</a:t>
            </a:r>
            <a:r>
              <a:rPr lang="el-GR" smtClean="0"/>
              <a:t>-</a:t>
            </a:r>
            <a:r>
              <a:rPr lang="en-US" smtClean="0"/>
              <a:t>value</a:t>
            </a:r>
            <a:r>
              <a:rPr lang="el-GR" smtClean="0"/>
              <a:t> επηρεάζεται ισχυρά από το μέγεθος του δείγματος. </a:t>
            </a:r>
          </a:p>
          <a:p>
            <a:pPr eaLnBrk="1" hangingPunct="1">
              <a:buFontTx/>
              <a:buNone/>
            </a:pPr>
            <a:r>
              <a:rPr lang="el-GR" smtClean="0"/>
              <a:t>Συγκεκριμένα</a:t>
            </a:r>
          </a:p>
          <a:p>
            <a:pPr eaLnBrk="1" hangingPunct="1"/>
            <a:r>
              <a:rPr lang="el-GR" smtClean="0"/>
              <a:t>Υπάρχει </a:t>
            </a:r>
            <a:r>
              <a:rPr lang="el-GR" b="1" smtClean="0"/>
              <a:t>αντίστροφη συσχέτιση</a:t>
            </a:r>
            <a:r>
              <a:rPr lang="el-GR" smtClean="0"/>
              <a:t> μεταξύ του μεγέθους δείγματος και του </a:t>
            </a:r>
            <a:r>
              <a:rPr lang="en-US" i="1" smtClean="0"/>
              <a:t>p</a:t>
            </a:r>
            <a:r>
              <a:rPr lang="en-US" smtClean="0"/>
              <a:t>-value.</a:t>
            </a: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03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6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1520" y="1412776"/>
            <a:ext cx="8646898" cy="5040560"/>
            <a:chOff x="66" y="0"/>
            <a:chExt cx="8149" cy="5359"/>
          </a:xfrm>
        </p:grpSpPr>
        <p:sp>
          <p:nvSpPr>
            <p:cNvPr id="46084" name="AutoShape 6"/>
            <p:cNvSpPr>
              <a:spLocks noChangeAspect="1" noChangeArrowheads="1"/>
            </p:cNvSpPr>
            <p:nvPr/>
          </p:nvSpPr>
          <p:spPr bwMode="auto">
            <a:xfrm>
              <a:off x="66" y="0"/>
              <a:ext cx="8149" cy="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5" name="Rectangle 7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solidFill>
              <a:srgbClr val="FFFFFF"/>
            </a:solidFill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1049" y="39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8" name="Line 10"/>
            <p:cNvSpPr>
              <a:spLocks noChangeShapeType="1"/>
            </p:cNvSpPr>
            <p:nvPr/>
          </p:nvSpPr>
          <p:spPr bwMode="auto">
            <a:xfrm>
              <a:off x="1049" y="34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9" name="Line 11"/>
            <p:cNvSpPr>
              <a:spLocks noChangeShapeType="1"/>
            </p:cNvSpPr>
            <p:nvPr/>
          </p:nvSpPr>
          <p:spPr bwMode="auto">
            <a:xfrm>
              <a:off x="1049" y="29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0" name="Line 12"/>
            <p:cNvSpPr>
              <a:spLocks noChangeShapeType="1"/>
            </p:cNvSpPr>
            <p:nvPr/>
          </p:nvSpPr>
          <p:spPr bwMode="auto">
            <a:xfrm>
              <a:off x="1049" y="242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1" name="Line 13"/>
            <p:cNvSpPr>
              <a:spLocks noChangeShapeType="1"/>
            </p:cNvSpPr>
            <p:nvPr/>
          </p:nvSpPr>
          <p:spPr bwMode="auto">
            <a:xfrm>
              <a:off x="1049" y="18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2" name="Line 14"/>
            <p:cNvSpPr>
              <a:spLocks noChangeShapeType="1"/>
            </p:cNvSpPr>
            <p:nvPr/>
          </p:nvSpPr>
          <p:spPr bwMode="auto">
            <a:xfrm>
              <a:off x="1049" y="13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3" name="Line 15"/>
            <p:cNvSpPr>
              <a:spLocks noChangeShapeType="1"/>
            </p:cNvSpPr>
            <p:nvPr/>
          </p:nvSpPr>
          <p:spPr bwMode="auto">
            <a:xfrm>
              <a:off x="1049" y="8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4" name="Line 16"/>
            <p:cNvSpPr>
              <a:spLocks noChangeShapeType="1"/>
            </p:cNvSpPr>
            <p:nvPr/>
          </p:nvSpPr>
          <p:spPr bwMode="auto">
            <a:xfrm>
              <a:off x="1049" y="3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5" name="Rectangle 17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825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6" name="Line 18"/>
            <p:cNvSpPr>
              <a:spLocks noChangeShapeType="1"/>
            </p:cNvSpPr>
            <p:nvPr/>
          </p:nvSpPr>
          <p:spPr bwMode="auto">
            <a:xfrm>
              <a:off x="1049" y="345"/>
              <a:ext cx="0" cy="4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7" name="Line 19"/>
            <p:cNvSpPr>
              <a:spLocks noChangeShapeType="1"/>
            </p:cNvSpPr>
            <p:nvPr/>
          </p:nvSpPr>
          <p:spPr bwMode="auto">
            <a:xfrm>
              <a:off x="995" y="44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8" name="Line 20"/>
            <p:cNvSpPr>
              <a:spLocks noChangeShapeType="1"/>
            </p:cNvSpPr>
            <p:nvPr/>
          </p:nvSpPr>
          <p:spPr bwMode="auto">
            <a:xfrm>
              <a:off x="995" y="39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9" name="Line 21"/>
            <p:cNvSpPr>
              <a:spLocks noChangeShapeType="1"/>
            </p:cNvSpPr>
            <p:nvPr/>
          </p:nvSpPr>
          <p:spPr bwMode="auto">
            <a:xfrm>
              <a:off x="995" y="34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0" name="Line 22"/>
            <p:cNvSpPr>
              <a:spLocks noChangeShapeType="1"/>
            </p:cNvSpPr>
            <p:nvPr/>
          </p:nvSpPr>
          <p:spPr bwMode="auto">
            <a:xfrm>
              <a:off x="995" y="29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1" name="Line 23"/>
            <p:cNvSpPr>
              <a:spLocks noChangeShapeType="1"/>
            </p:cNvSpPr>
            <p:nvPr/>
          </p:nvSpPr>
          <p:spPr bwMode="auto">
            <a:xfrm>
              <a:off x="995" y="242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2" name="Line 24"/>
            <p:cNvSpPr>
              <a:spLocks noChangeShapeType="1"/>
            </p:cNvSpPr>
            <p:nvPr/>
          </p:nvSpPr>
          <p:spPr bwMode="auto">
            <a:xfrm>
              <a:off x="995" y="18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3" name="Line 25"/>
            <p:cNvSpPr>
              <a:spLocks noChangeShapeType="1"/>
            </p:cNvSpPr>
            <p:nvPr/>
          </p:nvSpPr>
          <p:spPr bwMode="auto">
            <a:xfrm>
              <a:off x="995" y="13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Line 26"/>
            <p:cNvSpPr>
              <a:spLocks noChangeShapeType="1"/>
            </p:cNvSpPr>
            <p:nvPr/>
          </p:nvSpPr>
          <p:spPr bwMode="auto">
            <a:xfrm>
              <a:off x="995" y="8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5" name="Line 27"/>
            <p:cNvSpPr>
              <a:spLocks noChangeShapeType="1"/>
            </p:cNvSpPr>
            <p:nvPr/>
          </p:nvSpPr>
          <p:spPr bwMode="auto">
            <a:xfrm>
              <a:off x="995" y="3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6" name="Line 28"/>
            <p:cNvSpPr>
              <a:spLocks noChangeShapeType="1"/>
            </p:cNvSpPr>
            <p:nvPr/>
          </p:nvSpPr>
          <p:spPr bwMode="auto">
            <a:xfrm>
              <a:off x="1049" y="44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7" name="Line 29"/>
            <p:cNvSpPr>
              <a:spLocks noChangeShapeType="1"/>
            </p:cNvSpPr>
            <p:nvPr/>
          </p:nvSpPr>
          <p:spPr bwMode="auto">
            <a:xfrm flipV="1">
              <a:off x="104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8" name="Line 30"/>
            <p:cNvSpPr>
              <a:spLocks noChangeShapeType="1"/>
            </p:cNvSpPr>
            <p:nvPr/>
          </p:nvSpPr>
          <p:spPr bwMode="auto">
            <a:xfrm flipV="1">
              <a:off x="173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9" name="Line 31"/>
            <p:cNvSpPr>
              <a:spLocks noChangeShapeType="1"/>
            </p:cNvSpPr>
            <p:nvPr/>
          </p:nvSpPr>
          <p:spPr bwMode="auto">
            <a:xfrm flipV="1">
              <a:off x="241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0" name="Line 32"/>
            <p:cNvSpPr>
              <a:spLocks noChangeShapeType="1"/>
            </p:cNvSpPr>
            <p:nvPr/>
          </p:nvSpPr>
          <p:spPr bwMode="auto">
            <a:xfrm flipV="1">
              <a:off x="310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1" name="Line 33"/>
            <p:cNvSpPr>
              <a:spLocks noChangeShapeType="1"/>
            </p:cNvSpPr>
            <p:nvPr/>
          </p:nvSpPr>
          <p:spPr bwMode="auto">
            <a:xfrm flipV="1">
              <a:off x="378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2" name="Line 34"/>
            <p:cNvSpPr>
              <a:spLocks noChangeShapeType="1"/>
            </p:cNvSpPr>
            <p:nvPr/>
          </p:nvSpPr>
          <p:spPr bwMode="auto">
            <a:xfrm flipV="1">
              <a:off x="447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3" name="Line 35"/>
            <p:cNvSpPr>
              <a:spLocks noChangeShapeType="1"/>
            </p:cNvSpPr>
            <p:nvPr/>
          </p:nvSpPr>
          <p:spPr bwMode="auto">
            <a:xfrm flipV="1">
              <a:off x="515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4" name="Line 36"/>
            <p:cNvSpPr>
              <a:spLocks noChangeShapeType="1"/>
            </p:cNvSpPr>
            <p:nvPr/>
          </p:nvSpPr>
          <p:spPr bwMode="auto">
            <a:xfrm flipV="1">
              <a:off x="584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5" name="Line 37"/>
            <p:cNvSpPr>
              <a:spLocks noChangeShapeType="1"/>
            </p:cNvSpPr>
            <p:nvPr/>
          </p:nvSpPr>
          <p:spPr bwMode="auto">
            <a:xfrm flipV="1">
              <a:off x="651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6" name="Line 38"/>
            <p:cNvSpPr>
              <a:spLocks noChangeShapeType="1"/>
            </p:cNvSpPr>
            <p:nvPr/>
          </p:nvSpPr>
          <p:spPr bwMode="auto">
            <a:xfrm flipV="1">
              <a:off x="720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7" name="Line 39"/>
            <p:cNvSpPr>
              <a:spLocks noChangeShapeType="1"/>
            </p:cNvSpPr>
            <p:nvPr/>
          </p:nvSpPr>
          <p:spPr bwMode="auto">
            <a:xfrm flipV="1">
              <a:off x="7884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8" name="Rectangle 40"/>
            <p:cNvSpPr>
              <a:spLocks noChangeArrowheads="1"/>
            </p:cNvSpPr>
            <p:nvPr/>
          </p:nvSpPr>
          <p:spPr bwMode="auto">
            <a:xfrm>
              <a:off x="1686" y="557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9" name="Line 41"/>
            <p:cNvSpPr>
              <a:spLocks noChangeShapeType="1"/>
            </p:cNvSpPr>
            <p:nvPr/>
          </p:nvSpPr>
          <p:spPr bwMode="auto">
            <a:xfrm flipH="1" flipV="1">
              <a:off x="1699" y="57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0" name="Line 42"/>
            <p:cNvSpPr>
              <a:spLocks noChangeShapeType="1"/>
            </p:cNvSpPr>
            <p:nvPr/>
          </p:nvSpPr>
          <p:spPr bwMode="auto">
            <a:xfrm>
              <a:off x="1739" y="61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1" name="Line 43"/>
            <p:cNvSpPr>
              <a:spLocks noChangeShapeType="1"/>
            </p:cNvSpPr>
            <p:nvPr/>
          </p:nvSpPr>
          <p:spPr bwMode="auto">
            <a:xfrm flipH="1">
              <a:off x="1699" y="61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2" name="Line 44"/>
            <p:cNvSpPr>
              <a:spLocks noChangeShapeType="1"/>
            </p:cNvSpPr>
            <p:nvPr/>
          </p:nvSpPr>
          <p:spPr bwMode="auto">
            <a:xfrm flipV="1">
              <a:off x="1739" y="57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3" name="Line 45"/>
            <p:cNvSpPr>
              <a:spLocks noChangeShapeType="1"/>
            </p:cNvSpPr>
            <p:nvPr/>
          </p:nvSpPr>
          <p:spPr bwMode="auto">
            <a:xfrm flipV="1">
              <a:off x="1739" y="57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4" name="Line 46"/>
            <p:cNvSpPr>
              <a:spLocks noChangeShapeType="1"/>
            </p:cNvSpPr>
            <p:nvPr/>
          </p:nvSpPr>
          <p:spPr bwMode="auto">
            <a:xfrm>
              <a:off x="1739" y="61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5" name="Rectangle 47"/>
            <p:cNvSpPr>
              <a:spLocks noChangeArrowheads="1"/>
            </p:cNvSpPr>
            <p:nvPr/>
          </p:nvSpPr>
          <p:spPr bwMode="auto">
            <a:xfrm>
              <a:off x="1752" y="809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6" name="Line 48"/>
            <p:cNvSpPr>
              <a:spLocks noChangeShapeType="1"/>
            </p:cNvSpPr>
            <p:nvPr/>
          </p:nvSpPr>
          <p:spPr bwMode="auto">
            <a:xfrm flipH="1" flipV="1">
              <a:off x="176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7" name="Line 49"/>
            <p:cNvSpPr>
              <a:spLocks noChangeShapeType="1"/>
            </p:cNvSpPr>
            <p:nvPr/>
          </p:nvSpPr>
          <p:spPr bwMode="auto">
            <a:xfrm>
              <a:off x="180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8" name="Line 50"/>
            <p:cNvSpPr>
              <a:spLocks noChangeShapeType="1"/>
            </p:cNvSpPr>
            <p:nvPr/>
          </p:nvSpPr>
          <p:spPr bwMode="auto">
            <a:xfrm flipH="1">
              <a:off x="176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9" name="Line 51"/>
            <p:cNvSpPr>
              <a:spLocks noChangeShapeType="1"/>
            </p:cNvSpPr>
            <p:nvPr/>
          </p:nvSpPr>
          <p:spPr bwMode="auto">
            <a:xfrm flipV="1">
              <a:off x="180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0" name="Line 52"/>
            <p:cNvSpPr>
              <a:spLocks noChangeShapeType="1"/>
            </p:cNvSpPr>
            <p:nvPr/>
          </p:nvSpPr>
          <p:spPr bwMode="auto">
            <a:xfrm flipV="1">
              <a:off x="1805" y="8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1" name="Line 53"/>
            <p:cNvSpPr>
              <a:spLocks noChangeShapeType="1"/>
            </p:cNvSpPr>
            <p:nvPr/>
          </p:nvSpPr>
          <p:spPr bwMode="auto">
            <a:xfrm>
              <a:off x="1805" y="8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2" name="Rectangle 54"/>
            <p:cNvSpPr>
              <a:spLocks noChangeArrowheads="1"/>
            </p:cNvSpPr>
            <p:nvPr/>
          </p:nvSpPr>
          <p:spPr bwMode="auto">
            <a:xfrm>
              <a:off x="1818" y="1326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3" name="Line 55"/>
            <p:cNvSpPr>
              <a:spLocks noChangeShapeType="1"/>
            </p:cNvSpPr>
            <p:nvPr/>
          </p:nvSpPr>
          <p:spPr bwMode="auto">
            <a:xfrm flipH="1" flipV="1">
              <a:off x="1832" y="1340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4" name="Line 56"/>
            <p:cNvSpPr>
              <a:spLocks noChangeShapeType="1"/>
            </p:cNvSpPr>
            <p:nvPr/>
          </p:nvSpPr>
          <p:spPr bwMode="auto">
            <a:xfrm>
              <a:off x="1871" y="13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5" name="Line 57"/>
            <p:cNvSpPr>
              <a:spLocks noChangeShapeType="1"/>
            </p:cNvSpPr>
            <p:nvPr/>
          </p:nvSpPr>
          <p:spPr bwMode="auto">
            <a:xfrm flipH="1">
              <a:off x="1832" y="1379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6" name="Line 58"/>
            <p:cNvSpPr>
              <a:spLocks noChangeShapeType="1"/>
            </p:cNvSpPr>
            <p:nvPr/>
          </p:nvSpPr>
          <p:spPr bwMode="auto">
            <a:xfrm flipV="1">
              <a:off x="1871" y="13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7" name="Line 59"/>
            <p:cNvSpPr>
              <a:spLocks noChangeShapeType="1"/>
            </p:cNvSpPr>
            <p:nvPr/>
          </p:nvSpPr>
          <p:spPr bwMode="auto">
            <a:xfrm flipV="1">
              <a:off x="1871" y="13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8" name="Line 60"/>
            <p:cNvSpPr>
              <a:spLocks noChangeShapeType="1"/>
            </p:cNvSpPr>
            <p:nvPr/>
          </p:nvSpPr>
          <p:spPr bwMode="auto">
            <a:xfrm>
              <a:off x="1871" y="13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9" name="Rectangle 61"/>
            <p:cNvSpPr>
              <a:spLocks noChangeArrowheads="1"/>
            </p:cNvSpPr>
            <p:nvPr/>
          </p:nvSpPr>
          <p:spPr bwMode="auto">
            <a:xfrm>
              <a:off x="1885" y="1592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0" name="Line 62"/>
            <p:cNvSpPr>
              <a:spLocks noChangeShapeType="1"/>
            </p:cNvSpPr>
            <p:nvPr/>
          </p:nvSpPr>
          <p:spPr bwMode="auto">
            <a:xfrm flipH="1" flipV="1">
              <a:off x="189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1" name="Line 63"/>
            <p:cNvSpPr>
              <a:spLocks noChangeShapeType="1"/>
            </p:cNvSpPr>
            <p:nvPr/>
          </p:nvSpPr>
          <p:spPr bwMode="auto">
            <a:xfrm>
              <a:off x="193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2" name="Line 64"/>
            <p:cNvSpPr>
              <a:spLocks noChangeShapeType="1"/>
            </p:cNvSpPr>
            <p:nvPr/>
          </p:nvSpPr>
          <p:spPr bwMode="auto">
            <a:xfrm flipH="1">
              <a:off x="189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3" name="Line 65"/>
            <p:cNvSpPr>
              <a:spLocks noChangeShapeType="1"/>
            </p:cNvSpPr>
            <p:nvPr/>
          </p:nvSpPr>
          <p:spPr bwMode="auto">
            <a:xfrm flipV="1">
              <a:off x="193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4" name="Line 66"/>
            <p:cNvSpPr>
              <a:spLocks noChangeShapeType="1"/>
            </p:cNvSpPr>
            <p:nvPr/>
          </p:nvSpPr>
          <p:spPr bwMode="auto">
            <a:xfrm flipV="1">
              <a:off x="1938" y="160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5" name="Line 67"/>
            <p:cNvSpPr>
              <a:spLocks noChangeShapeType="1"/>
            </p:cNvSpPr>
            <p:nvPr/>
          </p:nvSpPr>
          <p:spPr bwMode="auto">
            <a:xfrm>
              <a:off x="1938" y="164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6" name="Rectangle 68"/>
            <p:cNvSpPr>
              <a:spLocks noChangeArrowheads="1"/>
            </p:cNvSpPr>
            <p:nvPr/>
          </p:nvSpPr>
          <p:spPr bwMode="auto">
            <a:xfrm>
              <a:off x="1951" y="210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7" name="Line 69"/>
            <p:cNvSpPr>
              <a:spLocks noChangeShapeType="1"/>
            </p:cNvSpPr>
            <p:nvPr/>
          </p:nvSpPr>
          <p:spPr bwMode="auto">
            <a:xfrm flipH="1" flipV="1">
              <a:off x="196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8" name="Line 70"/>
            <p:cNvSpPr>
              <a:spLocks noChangeShapeType="1"/>
            </p:cNvSpPr>
            <p:nvPr/>
          </p:nvSpPr>
          <p:spPr bwMode="auto">
            <a:xfrm>
              <a:off x="200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9" name="Line 71"/>
            <p:cNvSpPr>
              <a:spLocks noChangeShapeType="1"/>
            </p:cNvSpPr>
            <p:nvPr/>
          </p:nvSpPr>
          <p:spPr bwMode="auto">
            <a:xfrm flipH="1">
              <a:off x="196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0" name="Line 72"/>
            <p:cNvSpPr>
              <a:spLocks noChangeShapeType="1"/>
            </p:cNvSpPr>
            <p:nvPr/>
          </p:nvSpPr>
          <p:spPr bwMode="auto">
            <a:xfrm flipV="1">
              <a:off x="200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1" name="Line 73"/>
            <p:cNvSpPr>
              <a:spLocks noChangeShapeType="1"/>
            </p:cNvSpPr>
            <p:nvPr/>
          </p:nvSpPr>
          <p:spPr bwMode="auto">
            <a:xfrm flipV="1">
              <a:off x="2004" y="21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2" name="Line 74"/>
            <p:cNvSpPr>
              <a:spLocks noChangeShapeType="1"/>
            </p:cNvSpPr>
            <p:nvPr/>
          </p:nvSpPr>
          <p:spPr bwMode="auto">
            <a:xfrm>
              <a:off x="2004" y="21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3" name="Rectangle 75"/>
            <p:cNvSpPr>
              <a:spLocks noChangeArrowheads="1"/>
            </p:cNvSpPr>
            <p:nvPr/>
          </p:nvSpPr>
          <p:spPr bwMode="auto">
            <a:xfrm>
              <a:off x="2017" y="237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4" name="Line 76"/>
            <p:cNvSpPr>
              <a:spLocks noChangeShapeType="1"/>
            </p:cNvSpPr>
            <p:nvPr/>
          </p:nvSpPr>
          <p:spPr bwMode="auto">
            <a:xfrm flipH="1" flipV="1">
              <a:off x="2031" y="2388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5" name="Line 77"/>
            <p:cNvSpPr>
              <a:spLocks noChangeShapeType="1"/>
            </p:cNvSpPr>
            <p:nvPr/>
          </p:nvSpPr>
          <p:spPr bwMode="auto">
            <a:xfrm>
              <a:off x="2070" y="242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6" name="Line 78"/>
            <p:cNvSpPr>
              <a:spLocks noChangeShapeType="1"/>
            </p:cNvSpPr>
            <p:nvPr/>
          </p:nvSpPr>
          <p:spPr bwMode="auto">
            <a:xfrm flipH="1">
              <a:off x="2031" y="242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7" name="Line 79"/>
            <p:cNvSpPr>
              <a:spLocks noChangeShapeType="1"/>
            </p:cNvSpPr>
            <p:nvPr/>
          </p:nvSpPr>
          <p:spPr bwMode="auto">
            <a:xfrm flipV="1">
              <a:off x="2070" y="2388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8" name="Line 80"/>
            <p:cNvSpPr>
              <a:spLocks noChangeShapeType="1"/>
            </p:cNvSpPr>
            <p:nvPr/>
          </p:nvSpPr>
          <p:spPr bwMode="auto">
            <a:xfrm flipV="1">
              <a:off x="2070" y="2388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9" name="Line 81"/>
            <p:cNvSpPr>
              <a:spLocks noChangeShapeType="1"/>
            </p:cNvSpPr>
            <p:nvPr/>
          </p:nvSpPr>
          <p:spPr bwMode="auto">
            <a:xfrm>
              <a:off x="2070" y="242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0" name="Rectangle 82"/>
            <p:cNvSpPr>
              <a:spLocks noChangeArrowheads="1"/>
            </p:cNvSpPr>
            <p:nvPr/>
          </p:nvSpPr>
          <p:spPr bwMode="auto">
            <a:xfrm>
              <a:off x="2084" y="2626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1" name="Line 83"/>
            <p:cNvSpPr>
              <a:spLocks noChangeShapeType="1"/>
            </p:cNvSpPr>
            <p:nvPr/>
          </p:nvSpPr>
          <p:spPr bwMode="auto">
            <a:xfrm flipH="1" flipV="1">
              <a:off x="209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2" name="Line 84"/>
            <p:cNvSpPr>
              <a:spLocks noChangeShapeType="1"/>
            </p:cNvSpPr>
            <p:nvPr/>
          </p:nvSpPr>
          <p:spPr bwMode="auto">
            <a:xfrm>
              <a:off x="213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3" name="Line 85"/>
            <p:cNvSpPr>
              <a:spLocks noChangeShapeType="1"/>
            </p:cNvSpPr>
            <p:nvPr/>
          </p:nvSpPr>
          <p:spPr bwMode="auto">
            <a:xfrm flipH="1">
              <a:off x="209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4" name="Line 86"/>
            <p:cNvSpPr>
              <a:spLocks noChangeShapeType="1"/>
            </p:cNvSpPr>
            <p:nvPr/>
          </p:nvSpPr>
          <p:spPr bwMode="auto">
            <a:xfrm flipV="1">
              <a:off x="213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5" name="Line 87"/>
            <p:cNvSpPr>
              <a:spLocks noChangeShapeType="1"/>
            </p:cNvSpPr>
            <p:nvPr/>
          </p:nvSpPr>
          <p:spPr bwMode="auto">
            <a:xfrm flipV="1">
              <a:off x="2137" y="26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6" name="Line 88"/>
            <p:cNvSpPr>
              <a:spLocks noChangeShapeType="1"/>
            </p:cNvSpPr>
            <p:nvPr/>
          </p:nvSpPr>
          <p:spPr bwMode="auto">
            <a:xfrm>
              <a:off x="2137" y="26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7" name="Rectangle 89"/>
            <p:cNvSpPr>
              <a:spLocks noChangeArrowheads="1"/>
            </p:cNvSpPr>
            <p:nvPr/>
          </p:nvSpPr>
          <p:spPr bwMode="auto">
            <a:xfrm>
              <a:off x="2163" y="2732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8" name="Line 90"/>
            <p:cNvSpPr>
              <a:spLocks noChangeShapeType="1"/>
            </p:cNvSpPr>
            <p:nvPr/>
          </p:nvSpPr>
          <p:spPr bwMode="auto">
            <a:xfrm flipH="1" flipV="1">
              <a:off x="2177" y="2746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9" name="Line 91"/>
            <p:cNvSpPr>
              <a:spLocks noChangeShapeType="1"/>
            </p:cNvSpPr>
            <p:nvPr/>
          </p:nvSpPr>
          <p:spPr bwMode="auto">
            <a:xfrm>
              <a:off x="2216" y="2786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0" name="Line 92"/>
            <p:cNvSpPr>
              <a:spLocks noChangeShapeType="1"/>
            </p:cNvSpPr>
            <p:nvPr/>
          </p:nvSpPr>
          <p:spPr bwMode="auto">
            <a:xfrm flipH="1">
              <a:off x="2177" y="2786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1" name="Line 93"/>
            <p:cNvSpPr>
              <a:spLocks noChangeShapeType="1"/>
            </p:cNvSpPr>
            <p:nvPr/>
          </p:nvSpPr>
          <p:spPr bwMode="auto">
            <a:xfrm flipV="1">
              <a:off x="2216" y="2746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2" name="Line 94"/>
            <p:cNvSpPr>
              <a:spLocks noChangeShapeType="1"/>
            </p:cNvSpPr>
            <p:nvPr/>
          </p:nvSpPr>
          <p:spPr bwMode="auto">
            <a:xfrm flipV="1">
              <a:off x="2216" y="2746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3" name="Line 95"/>
            <p:cNvSpPr>
              <a:spLocks noChangeShapeType="1"/>
            </p:cNvSpPr>
            <p:nvPr/>
          </p:nvSpPr>
          <p:spPr bwMode="auto">
            <a:xfrm>
              <a:off x="2216" y="2786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4" name="Rectangle 96"/>
            <p:cNvSpPr>
              <a:spLocks noChangeArrowheads="1"/>
            </p:cNvSpPr>
            <p:nvPr/>
          </p:nvSpPr>
          <p:spPr bwMode="auto">
            <a:xfrm>
              <a:off x="2230" y="2945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5" name="Line 97"/>
            <p:cNvSpPr>
              <a:spLocks noChangeShapeType="1"/>
            </p:cNvSpPr>
            <p:nvPr/>
          </p:nvSpPr>
          <p:spPr bwMode="auto">
            <a:xfrm flipH="1" flipV="1">
              <a:off x="224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6" name="Line 98"/>
            <p:cNvSpPr>
              <a:spLocks noChangeShapeType="1"/>
            </p:cNvSpPr>
            <p:nvPr/>
          </p:nvSpPr>
          <p:spPr bwMode="auto">
            <a:xfrm>
              <a:off x="228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7" name="Line 99"/>
            <p:cNvSpPr>
              <a:spLocks noChangeShapeType="1"/>
            </p:cNvSpPr>
            <p:nvPr/>
          </p:nvSpPr>
          <p:spPr bwMode="auto">
            <a:xfrm flipH="1">
              <a:off x="224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8" name="Line 100"/>
            <p:cNvSpPr>
              <a:spLocks noChangeShapeType="1"/>
            </p:cNvSpPr>
            <p:nvPr/>
          </p:nvSpPr>
          <p:spPr bwMode="auto">
            <a:xfrm flipV="1">
              <a:off x="228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9" name="Line 101"/>
            <p:cNvSpPr>
              <a:spLocks noChangeShapeType="1"/>
            </p:cNvSpPr>
            <p:nvPr/>
          </p:nvSpPr>
          <p:spPr bwMode="auto">
            <a:xfrm flipV="1">
              <a:off x="2283" y="295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0" name="Line 102"/>
            <p:cNvSpPr>
              <a:spLocks noChangeShapeType="1"/>
            </p:cNvSpPr>
            <p:nvPr/>
          </p:nvSpPr>
          <p:spPr bwMode="auto">
            <a:xfrm>
              <a:off x="2283" y="299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1" name="Rectangle 103"/>
            <p:cNvSpPr>
              <a:spLocks noChangeArrowheads="1"/>
            </p:cNvSpPr>
            <p:nvPr/>
          </p:nvSpPr>
          <p:spPr bwMode="auto">
            <a:xfrm>
              <a:off x="2296" y="3091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2" name="Line 104"/>
            <p:cNvSpPr>
              <a:spLocks noChangeShapeType="1"/>
            </p:cNvSpPr>
            <p:nvPr/>
          </p:nvSpPr>
          <p:spPr bwMode="auto">
            <a:xfrm flipH="1" flipV="1">
              <a:off x="230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3" name="Line 105"/>
            <p:cNvSpPr>
              <a:spLocks noChangeShapeType="1"/>
            </p:cNvSpPr>
            <p:nvPr/>
          </p:nvSpPr>
          <p:spPr bwMode="auto">
            <a:xfrm>
              <a:off x="234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4" name="Line 106"/>
            <p:cNvSpPr>
              <a:spLocks noChangeShapeType="1"/>
            </p:cNvSpPr>
            <p:nvPr/>
          </p:nvSpPr>
          <p:spPr bwMode="auto">
            <a:xfrm flipH="1">
              <a:off x="230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5" name="Line 107"/>
            <p:cNvSpPr>
              <a:spLocks noChangeShapeType="1"/>
            </p:cNvSpPr>
            <p:nvPr/>
          </p:nvSpPr>
          <p:spPr bwMode="auto">
            <a:xfrm flipV="1">
              <a:off x="234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6" name="Line 108"/>
            <p:cNvSpPr>
              <a:spLocks noChangeShapeType="1"/>
            </p:cNvSpPr>
            <p:nvPr/>
          </p:nvSpPr>
          <p:spPr bwMode="auto">
            <a:xfrm flipV="1">
              <a:off x="2349" y="3104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7" name="Line 109"/>
            <p:cNvSpPr>
              <a:spLocks noChangeShapeType="1"/>
            </p:cNvSpPr>
            <p:nvPr/>
          </p:nvSpPr>
          <p:spPr bwMode="auto">
            <a:xfrm>
              <a:off x="2349" y="3144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8" name="Rectangle 110"/>
            <p:cNvSpPr>
              <a:spLocks noChangeArrowheads="1"/>
            </p:cNvSpPr>
            <p:nvPr/>
          </p:nvSpPr>
          <p:spPr bwMode="auto">
            <a:xfrm>
              <a:off x="2362" y="3250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9" name="Line 111"/>
            <p:cNvSpPr>
              <a:spLocks noChangeShapeType="1"/>
            </p:cNvSpPr>
            <p:nvPr/>
          </p:nvSpPr>
          <p:spPr bwMode="auto">
            <a:xfrm flipH="1" flipV="1">
              <a:off x="2376" y="326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0" name="Line 112"/>
            <p:cNvSpPr>
              <a:spLocks noChangeShapeType="1"/>
            </p:cNvSpPr>
            <p:nvPr/>
          </p:nvSpPr>
          <p:spPr bwMode="auto">
            <a:xfrm>
              <a:off x="2416" y="330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1" name="Line 113"/>
            <p:cNvSpPr>
              <a:spLocks noChangeShapeType="1"/>
            </p:cNvSpPr>
            <p:nvPr/>
          </p:nvSpPr>
          <p:spPr bwMode="auto">
            <a:xfrm flipH="1">
              <a:off x="2376" y="330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2" name="Line 114"/>
            <p:cNvSpPr>
              <a:spLocks noChangeShapeType="1"/>
            </p:cNvSpPr>
            <p:nvPr/>
          </p:nvSpPr>
          <p:spPr bwMode="auto">
            <a:xfrm flipV="1">
              <a:off x="2416" y="326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3" name="Line 115"/>
            <p:cNvSpPr>
              <a:spLocks noChangeShapeType="1"/>
            </p:cNvSpPr>
            <p:nvPr/>
          </p:nvSpPr>
          <p:spPr bwMode="auto">
            <a:xfrm flipV="1">
              <a:off x="2416" y="326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4" name="Line 116"/>
            <p:cNvSpPr>
              <a:spLocks noChangeShapeType="1"/>
            </p:cNvSpPr>
            <p:nvPr/>
          </p:nvSpPr>
          <p:spPr bwMode="auto">
            <a:xfrm>
              <a:off x="2416" y="330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5" name="Rectangle 117"/>
            <p:cNvSpPr>
              <a:spLocks noChangeArrowheads="1"/>
            </p:cNvSpPr>
            <p:nvPr/>
          </p:nvSpPr>
          <p:spPr bwMode="auto">
            <a:xfrm>
              <a:off x="3053" y="405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6" name="Line 118"/>
            <p:cNvSpPr>
              <a:spLocks noChangeShapeType="1"/>
            </p:cNvSpPr>
            <p:nvPr/>
          </p:nvSpPr>
          <p:spPr bwMode="auto">
            <a:xfrm flipH="1" flipV="1">
              <a:off x="306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7" name="Line 119"/>
            <p:cNvSpPr>
              <a:spLocks noChangeShapeType="1"/>
            </p:cNvSpPr>
            <p:nvPr/>
          </p:nvSpPr>
          <p:spPr bwMode="auto">
            <a:xfrm>
              <a:off x="310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8" name="Line 120"/>
            <p:cNvSpPr>
              <a:spLocks noChangeShapeType="1"/>
            </p:cNvSpPr>
            <p:nvPr/>
          </p:nvSpPr>
          <p:spPr bwMode="auto">
            <a:xfrm flipH="1">
              <a:off x="306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9" name="Line 121"/>
            <p:cNvSpPr>
              <a:spLocks noChangeShapeType="1"/>
            </p:cNvSpPr>
            <p:nvPr/>
          </p:nvSpPr>
          <p:spPr bwMode="auto">
            <a:xfrm flipV="1">
              <a:off x="310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0" name="Line 122"/>
            <p:cNvSpPr>
              <a:spLocks noChangeShapeType="1"/>
            </p:cNvSpPr>
            <p:nvPr/>
          </p:nvSpPr>
          <p:spPr bwMode="auto">
            <a:xfrm flipV="1">
              <a:off x="3106" y="407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1" name="Line 123"/>
            <p:cNvSpPr>
              <a:spLocks noChangeShapeType="1"/>
            </p:cNvSpPr>
            <p:nvPr/>
          </p:nvSpPr>
          <p:spPr bwMode="auto">
            <a:xfrm>
              <a:off x="3106" y="411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2" name="Rectangle 124"/>
            <p:cNvSpPr>
              <a:spLocks noChangeArrowheads="1"/>
            </p:cNvSpPr>
            <p:nvPr/>
          </p:nvSpPr>
          <p:spPr bwMode="auto">
            <a:xfrm>
              <a:off x="3729" y="432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3" name="Line 125"/>
            <p:cNvSpPr>
              <a:spLocks noChangeShapeType="1"/>
            </p:cNvSpPr>
            <p:nvPr/>
          </p:nvSpPr>
          <p:spPr bwMode="auto">
            <a:xfrm flipH="1" flipV="1">
              <a:off x="3743" y="433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4" name="Line 126"/>
            <p:cNvSpPr>
              <a:spLocks noChangeShapeType="1"/>
            </p:cNvSpPr>
            <p:nvPr/>
          </p:nvSpPr>
          <p:spPr bwMode="auto">
            <a:xfrm>
              <a:off x="3783" y="437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5" name="Line 127"/>
            <p:cNvSpPr>
              <a:spLocks noChangeShapeType="1"/>
            </p:cNvSpPr>
            <p:nvPr/>
          </p:nvSpPr>
          <p:spPr bwMode="auto">
            <a:xfrm flipH="1">
              <a:off x="3743" y="437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6" name="Line 128"/>
            <p:cNvSpPr>
              <a:spLocks noChangeShapeType="1"/>
            </p:cNvSpPr>
            <p:nvPr/>
          </p:nvSpPr>
          <p:spPr bwMode="auto">
            <a:xfrm flipV="1">
              <a:off x="3783" y="433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7" name="Line 129"/>
            <p:cNvSpPr>
              <a:spLocks noChangeShapeType="1"/>
            </p:cNvSpPr>
            <p:nvPr/>
          </p:nvSpPr>
          <p:spPr bwMode="auto">
            <a:xfrm flipV="1">
              <a:off x="3783" y="433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8" name="Line 130"/>
            <p:cNvSpPr>
              <a:spLocks noChangeShapeType="1"/>
            </p:cNvSpPr>
            <p:nvPr/>
          </p:nvSpPr>
          <p:spPr bwMode="auto">
            <a:xfrm>
              <a:off x="3783" y="437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9" name="Rectangle 131"/>
            <p:cNvSpPr>
              <a:spLocks noChangeArrowheads="1"/>
            </p:cNvSpPr>
            <p:nvPr/>
          </p:nvSpPr>
          <p:spPr bwMode="auto">
            <a:xfrm>
              <a:off x="4420" y="440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0" name="Line 132"/>
            <p:cNvSpPr>
              <a:spLocks noChangeShapeType="1"/>
            </p:cNvSpPr>
            <p:nvPr/>
          </p:nvSpPr>
          <p:spPr bwMode="auto">
            <a:xfrm flipH="1" flipV="1">
              <a:off x="443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1" name="Line 133"/>
            <p:cNvSpPr>
              <a:spLocks noChangeShapeType="1"/>
            </p:cNvSpPr>
            <p:nvPr/>
          </p:nvSpPr>
          <p:spPr bwMode="auto">
            <a:xfrm>
              <a:off x="447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2" name="Line 134"/>
            <p:cNvSpPr>
              <a:spLocks noChangeShapeType="1"/>
            </p:cNvSpPr>
            <p:nvPr/>
          </p:nvSpPr>
          <p:spPr bwMode="auto">
            <a:xfrm flipH="1">
              <a:off x="443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3" name="Line 135"/>
            <p:cNvSpPr>
              <a:spLocks noChangeShapeType="1"/>
            </p:cNvSpPr>
            <p:nvPr/>
          </p:nvSpPr>
          <p:spPr bwMode="auto">
            <a:xfrm flipV="1">
              <a:off x="447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4" name="Line 136"/>
            <p:cNvSpPr>
              <a:spLocks noChangeShapeType="1"/>
            </p:cNvSpPr>
            <p:nvPr/>
          </p:nvSpPr>
          <p:spPr bwMode="auto">
            <a:xfrm flipV="1">
              <a:off x="4473" y="441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5" name="Line 137"/>
            <p:cNvSpPr>
              <a:spLocks noChangeShapeType="1"/>
            </p:cNvSpPr>
            <p:nvPr/>
          </p:nvSpPr>
          <p:spPr bwMode="auto">
            <a:xfrm>
              <a:off x="4473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6" name="Rectangle 138"/>
            <p:cNvSpPr>
              <a:spLocks noChangeArrowheads="1"/>
            </p:cNvSpPr>
            <p:nvPr/>
          </p:nvSpPr>
          <p:spPr bwMode="auto">
            <a:xfrm>
              <a:off x="7831" y="444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7" name="Line 139"/>
            <p:cNvSpPr>
              <a:spLocks noChangeShapeType="1"/>
            </p:cNvSpPr>
            <p:nvPr/>
          </p:nvSpPr>
          <p:spPr bwMode="auto">
            <a:xfrm flipH="1" flipV="1">
              <a:off x="7844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8" name="Line 140"/>
            <p:cNvSpPr>
              <a:spLocks noChangeShapeType="1"/>
            </p:cNvSpPr>
            <p:nvPr/>
          </p:nvSpPr>
          <p:spPr bwMode="auto">
            <a:xfrm>
              <a:off x="7884" y="4497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9" name="Line 141"/>
            <p:cNvSpPr>
              <a:spLocks noChangeShapeType="1"/>
            </p:cNvSpPr>
            <p:nvPr/>
          </p:nvSpPr>
          <p:spPr bwMode="auto">
            <a:xfrm flipH="1">
              <a:off x="7844" y="4497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0" name="Line 142"/>
            <p:cNvSpPr>
              <a:spLocks noChangeShapeType="1"/>
            </p:cNvSpPr>
            <p:nvPr/>
          </p:nvSpPr>
          <p:spPr bwMode="auto">
            <a:xfrm flipV="1">
              <a:off x="7884" y="445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1" name="Line 143"/>
            <p:cNvSpPr>
              <a:spLocks noChangeShapeType="1"/>
            </p:cNvSpPr>
            <p:nvPr/>
          </p:nvSpPr>
          <p:spPr bwMode="auto">
            <a:xfrm flipV="1">
              <a:off x="7884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2" name="Line 144"/>
            <p:cNvSpPr>
              <a:spLocks noChangeShapeType="1"/>
            </p:cNvSpPr>
            <p:nvPr/>
          </p:nvSpPr>
          <p:spPr bwMode="auto">
            <a:xfrm>
              <a:off x="7884" y="4497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3" name="Freeform 145"/>
            <p:cNvSpPr>
              <a:spLocks/>
            </p:cNvSpPr>
            <p:nvPr/>
          </p:nvSpPr>
          <p:spPr bwMode="auto">
            <a:xfrm>
              <a:off x="1805" y="730"/>
              <a:ext cx="6079" cy="3740"/>
            </a:xfrm>
            <a:custGeom>
              <a:avLst/>
              <a:gdLst>
                <a:gd name="T0" fmla="*/ 0 w 458"/>
                <a:gd name="T1" fmla="*/ 0 h 282"/>
                <a:gd name="T2" fmla="*/ 154324 w 458"/>
                <a:gd name="T3" fmla="*/ 928356 h 282"/>
                <a:gd name="T4" fmla="*/ 310945 w 458"/>
                <a:gd name="T5" fmla="*/ 1824165 h 282"/>
                <a:gd name="T6" fmla="*/ 465269 w 458"/>
                <a:gd name="T7" fmla="*/ 2722269 h 282"/>
                <a:gd name="T8" fmla="*/ 619593 w 458"/>
                <a:gd name="T9" fmla="*/ 3650810 h 282"/>
                <a:gd name="T10" fmla="*/ 776387 w 458"/>
                <a:gd name="T11" fmla="*/ 4238640 h 282"/>
                <a:gd name="T12" fmla="*/ 961013 w 458"/>
                <a:gd name="T13" fmla="*/ 4672559 h 282"/>
                <a:gd name="T14" fmla="*/ 1117620 w 458"/>
                <a:gd name="T15" fmla="*/ 5043336 h 282"/>
                <a:gd name="T16" fmla="*/ 1271958 w 458"/>
                <a:gd name="T17" fmla="*/ 5444551 h 282"/>
                <a:gd name="T18" fmla="*/ 1428738 w 458"/>
                <a:gd name="T19" fmla="*/ 5815500 h 282"/>
                <a:gd name="T20" fmla="*/ 3042115 w 458"/>
                <a:gd name="T21" fmla="*/ 6960910 h 282"/>
                <a:gd name="T22" fmla="*/ 4625177 w 458"/>
                <a:gd name="T23" fmla="*/ 8199539 h 282"/>
                <a:gd name="T24" fmla="*/ 6238554 w 458"/>
                <a:gd name="T25" fmla="*/ 8600925 h 282"/>
                <a:gd name="T26" fmla="*/ 14214497 w 458"/>
                <a:gd name="T27" fmla="*/ 8724398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8"/>
                <a:gd name="T43" fmla="*/ 0 h 282"/>
                <a:gd name="T44" fmla="*/ 458 w 458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8" h="282">
                  <a:moveTo>
                    <a:pt x="0" y="0"/>
                  </a:moveTo>
                  <a:lnTo>
                    <a:pt x="5" y="30"/>
                  </a:lnTo>
                  <a:lnTo>
                    <a:pt x="10" y="59"/>
                  </a:lnTo>
                  <a:lnTo>
                    <a:pt x="15" y="88"/>
                  </a:lnTo>
                  <a:lnTo>
                    <a:pt x="20" y="118"/>
                  </a:lnTo>
                  <a:lnTo>
                    <a:pt x="25" y="137"/>
                  </a:lnTo>
                  <a:lnTo>
                    <a:pt x="31" y="151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46" y="188"/>
                  </a:lnTo>
                  <a:lnTo>
                    <a:pt x="98" y="225"/>
                  </a:lnTo>
                  <a:lnTo>
                    <a:pt x="149" y="265"/>
                  </a:lnTo>
                  <a:lnTo>
                    <a:pt x="201" y="278"/>
                  </a:lnTo>
                  <a:lnTo>
                    <a:pt x="458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4" name="Rectangle 146"/>
            <p:cNvSpPr>
              <a:spLocks noChangeArrowheads="1"/>
            </p:cNvSpPr>
            <p:nvPr/>
          </p:nvSpPr>
          <p:spPr bwMode="auto">
            <a:xfrm>
              <a:off x="824" y="4388"/>
              <a:ext cx="5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25" name="Rectangle 147"/>
            <p:cNvSpPr>
              <a:spLocks noChangeArrowheads="1"/>
            </p:cNvSpPr>
            <p:nvPr/>
          </p:nvSpPr>
          <p:spPr bwMode="auto">
            <a:xfrm>
              <a:off x="596" y="3873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0,02</a:t>
              </a:r>
              <a:endParaRPr lang="el-GR"/>
            </a:p>
          </p:txBody>
        </p:sp>
        <p:sp>
          <p:nvSpPr>
            <p:cNvPr id="46226" name="Rectangle 148"/>
            <p:cNvSpPr>
              <a:spLocks noChangeArrowheads="1"/>
            </p:cNvSpPr>
            <p:nvPr/>
          </p:nvSpPr>
          <p:spPr bwMode="auto">
            <a:xfrm>
              <a:off x="596" y="3357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0,04</a:t>
              </a:r>
              <a:endParaRPr lang="el-GR"/>
            </a:p>
          </p:txBody>
        </p:sp>
        <p:sp>
          <p:nvSpPr>
            <p:cNvPr id="46227" name="Rectangle 149"/>
            <p:cNvSpPr>
              <a:spLocks noChangeArrowheads="1"/>
            </p:cNvSpPr>
            <p:nvPr/>
          </p:nvSpPr>
          <p:spPr bwMode="auto">
            <a:xfrm>
              <a:off x="596" y="2840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0,06</a:t>
              </a:r>
              <a:endParaRPr lang="el-GR"/>
            </a:p>
          </p:txBody>
        </p:sp>
        <p:sp>
          <p:nvSpPr>
            <p:cNvPr id="46228" name="Rectangle 150"/>
            <p:cNvSpPr>
              <a:spLocks noChangeArrowheads="1"/>
            </p:cNvSpPr>
            <p:nvPr/>
          </p:nvSpPr>
          <p:spPr bwMode="auto">
            <a:xfrm>
              <a:off x="596" y="2322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0,08</a:t>
              </a:r>
              <a:endParaRPr lang="el-GR"/>
            </a:p>
          </p:txBody>
        </p:sp>
        <p:sp>
          <p:nvSpPr>
            <p:cNvPr id="46229" name="Rectangle 151"/>
            <p:cNvSpPr>
              <a:spLocks noChangeArrowheads="1"/>
            </p:cNvSpPr>
            <p:nvPr/>
          </p:nvSpPr>
          <p:spPr bwMode="auto">
            <a:xfrm>
              <a:off x="690" y="1792"/>
              <a:ext cx="14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el-GR"/>
            </a:p>
          </p:txBody>
        </p:sp>
        <p:sp>
          <p:nvSpPr>
            <p:cNvPr id="46230" name="Rectangle 152"/>
            <p:cNvSpPr>
              <a:spLocks noChangeArrowheads="1"/>
            </p:cNvSpPr>
            <p:nvPr/>
          </p:nvSpPr>
          <p:spPr bwMode="auto">
            <a:xfrm>
              <a:off x="596" y="1271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0,12</a:t>
              </a:r>
              <a:endParaRPr lang="el-GR"/>
            </a:p>
          </p:txBody>
        </p:sp>
        <p:sp>
          <p:nvSpPr>
            <p:cNvPr id="46231" name="Rectangle 153"/>
            <p:cNvSpPr>
              <a:spLocks noChangeArrowheads="1"/>
            </p:cNvSpPr>
            <p:nvPr/>
          </p:nvSpPr>
          <p:spPr bwMode="auto">
            <a:xfrm>
              <a:off x="596" y="756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0,14</a:t>
              </a:r>
              <a:endParaRPr lang="el-GR"/>
            </a:p>
          </p:txBody>
        </p:sp>
        <p:sp>
          <p:nvSpPr>
            <p:cNvPr id="46232" name="Rectangle 154"/>
            <p:cNvSpPr>
              <a:spLocks noChangeArrowheads="1"/>
            </p:cNvSpPr>
            <p:nvPr/>
          </p:nvSpPr>
          <p:spPr bwMode="auto">
            <a:xfrm>
              <a:off x="596" y="240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0,16</a:t>
              </a:r>
              <a:endParaRPr lang="el-GR"/>
            </a:p>
          </p:txBody>
        </p:sp>
        <p:sp>
          <p:nvSpPr>
            <p:cNvPr id="46233" name="Rectangle 155"/>
            <p:cNvSpPr>
              <a:spLocks noChangeArrowheads="1"/>
            </p:cNvSpPr>
            <p:nvPr/>
          </p:nvSpPr>
          <p:spPr bwMode="auto">
            <a:xfrm>
              <a:off x="1009" y="4644"/>
              <a:ext cx="5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34" name="Rectangle 156"/>
            <p:cNvSpPr>
              <a:spLocks noChangeArrowheads="1"/>
            </p:cNvSpPr>
            <p:nvPr/>
          </p:nvSpPr>
          <p:spPr bwMode="auto">
            <a:xfrm>
              <a:off x="1608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l-GR"/>
            </a:p>
          </p:txBody>
        </p:sp>
        <p:sp>
          <p:nvSpPr>
            <p:cNvPr id="46235" name="Rectangle 157"/>
            <p:cNvSpPr>
              <a:spLocks noChangeArrowheads="1"/>
            </p:cNvSpPr>
            <p:nvPr/>
          </p:nvSpPr>
          <p:spPr bwMode="auto">
            <a:xfrm>
              <a:off x="228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l-GR"/>
            </a:p>
          </p:txBody>
        </p:sp>
        <p:sp>
          <p:nvSpPr>
            <p:cNvPr id="46236" name="Rectangle 158"/>
            <p:cNvSpPr>
              <a:spLocks noChangeArrowheads="1"/>
            </p:cNvSpPr>
            <p:nvPr/>
          </p:nvSpPr>
          <p:spPr bwMode="auto">
            <a:xfrm>
              <a:off x="297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l-GR"/>
            </a:p>
          </p:txBody>
        </p:sp>
        <p:sp>
          <p:nvSpPr>
            <p:cNvPr id="46237" name="Rectangle 159"/>
            <p:cNvSpPr>
              <a:spLocks noChangeArrowheads="1"/>
            </p:cNvSpPr>
            <p:nvPr/>
          </p:nvSpPr>
          <p:spPr bwMode="auto">
            <a:xfrm>
              <a:off x="364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400</a:t>
              </a:r>
              <a:endParaRPr lang="el-GR"/>
            </a:p>
          </p:txBody>
        </p:sp>
        <p:sp>
          <p:nvSpPr>
            <p:cNvPr id="46238" name="Rectangle 160"/>
            <p:cNvSpPr>
              <a:spLocks noChangeArrowheads="1"/>
            </p:cNvSpPr>
            <p:nvPr/>
          </p:nvSpPr>
          <p:spPr bwMode="auto">
            <a:xfrm>
              <a:off x="433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l-GR"/>
            </a:p>
          </p:txBody>
        </p:sp>
        <p:sp>
          <p:nvSpPr>
            <p:cNvPr id="46239" name="Rectangle 161"/>
            <p:cNvSpPr>
              <a:spLocks noChangeArrowheads="1"/>
            </p:cNvSpPr>
            <p:nvPr/>
          </p:nvSpPr>
          <p:spPr bwMode="auto">
            <a:xfrm>
              <a:off x="501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l-GR"/>
            </a:p>
          </p:txBody>
        </p:sp>
        <p:sp>
          <p:nvSpPr>
            <p:cNvPr id="46240" name="Rectangle 162"/>
            <p:cNvSpPr>
              <a:spLocks noChangeArrowheads="1"/>
            </p:cNvSpPr>
            <p:nvPr/>
          </p:nvSpPr>
          <p:spPr bwMode="auto">
            <a:xfrm>
              <a:off x="570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700</a:t>
              </a:r>
              <a:endParaRPr lang="el-GR"/>
            </a:p>
          </p:txBody>
        </p:sp>
        <p:sp>
          <p:nvSpPr>
            <p:cNvPr id="46241" name="Rectangle 163"/>
            <p:cNvSpPr>
              <a:spLocks noChangeArrowheads="1"/>
            </p:cNvSpPr>
            <p:nvPr/>
          </p:nvSpPr>
          <p:spPr bwMode="auto">
            <a:xfrm>
              <a:off x="6385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800</a:t>
              </a:r>
              <a:endParaRPr lang="el-GR"/>
            </a:p>
          </p:txBody>
        </p:sp>
        <p:sp>
          <p:nvSpPr>
            <p:cNvPr id="46242" name="Rectangle 164"/>
            <p:cNvSpPr>
              <a:spLocks noChangeArrowheads="1"/>
            </p:cNvSpPr>
            <p:nvPr/>
          </p:nvSpPr>
          <p:spPr bwMode="auto">
            <a:xfrm>
              <a:off x="7075" y="4644"/>
              <a:ext cx="17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900</a:t>
              </a:r>
              <a:endParaRPr lang="el-GR"/>
            </a:p>
          </p:txBody>
        </p:sp>
        <p:sp>
          <p:nvSpPr>
            <p:cNvPr id="46243" name="Rectangle 165"/>
            <p:cNvSpPr>
              <a:spLocks noChangeArrowheads="1"/>
            </p:cNvSpPr>
            <p:nvPr/>
          </p:nvSpPr>
          <p:spPr bwMode="auto">
            <a:xfrm>
              <a:off x="7696" y="4644"/>
              <a:ext cx="22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l-GR"/>
            </a:p>
          </p:txBody>
        </p:sp>
        <p:sp>
          <p:nvSpPr>
            <p:cNvPr id="46244" name="Rectangle 166"/>
            <p:cNvSpPr>
              <a:spLocks noChangeArrowheads="1"/>
            </p:cNvSpPr>
            <p:nvPr/>
          </p:nvSpPr>
          <p:spPr bwMode="auto">
            <a:xfrm>
              <a:off x="3240" y="4948"/>
              <a:ext cx="34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l-GR" sz="1000" b="1">
                  <a:solidFill>
                    <a:srgbClr val="000000"/>
                  </a:solidFill>
                  <a:latin typeface="Arial" charset="0"/>
                </a:rPr>
                <a:t>Μέγεθος δείγματος σε κάθε ομάδα</a:t>
              </a:r>
              <a:endParaRPr lang="el-GR"/>
            </a:p>
          </p:txBody>
        </p:sp>
        <p:sp>
          <p:nvSpPr>
            <p:cNvPr id="46245" name="Rectangle 167"/>
            <p:cNvSpPr>
              <a:spLocks noChangeArrowheads="1"/>
            </p:cNvSpPr>
            <p:nvPr/>
          </p:nvSpPr>
          <p:spPr bwMode="auto">
            <a:xfrm rot="-5400000">
              <a:off x="-64" y="2113"/>
              <a:ext cx="7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i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-value</a:t>
              </a:r>
              <a:endParaRPr lang="el-GR"/>
            </a:p>
          </p:txBody>
        </p:sp>
        <p:sp>
          <p:nvSpPr>
            <p:cNvPr id="46246" name="Rectangle 168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noFill/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 για μια δεδομένη συσχέτιση</a:t>
            </a:r>
          </a:p>
        </p:txBody>
      </p:sp>
    </p:spTree>
    <p:extLst>
      <p:ext uri="{BB962C8B-B14F-4D97-AF65-F5344CB8AC3E}">
        <p14:creationId xmlns:p14="http://schemas.microsoft.com/office/powerpoint/2010/main" val="1223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επαρκές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/>
              <a:t>μέγεθος του δείγματος είναι μεγίστης σημασίας για την αξιοπιστία της έρευνας.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69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dirty="0" smtClean="0"/>
              <a:t>Πρέπει όμως να ληφθεί υπόψη ότι </a:t>
            </a:r>
            <a:r>
              <a:rPr lang="el-GR" b="1" dirty="0" smtClean="0"/>
              <a:t>σχετικά μεγάλο δείγμα</a:t>
            </a:r>
            <a:r>
              <a:rPr lang="el-GR" dirty="0" smtClean="0"/>
              <a:t> συνεπάγεται και μεγάλο κόστος </a:t>
            </a:r>
          </a:p>
          <a:p>
            <a:pPr lvl="1"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χωρίς αυτό να σημαίνει και απαραίτητα αξιόπιστα αποτελέσματα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just" eaLnBrk="1" hangingPunct="1"/>
            <a:r>
              <a:rPr lang="el-GR" dirty="0" smtClean="0"/>
              <a:t>ενώ </a:t>
            </a:r>
            <a:r>
              <a:rPr lang="el-GR" b="1" dirty="0" smtClean="0"/>
              <a:t>πολύ μικρό δείγμα</a:t>
            </a:r>
            <a:r>
              <a:rPr lang="el-GR" dirty="0" smtClean="0"/>
              <a:t> μπορεί να οδηγήσει σε </a:t>
            </a:r>
            <a:r>
              <a:rPr lang="el-GR" b="1" dirty="0" smtClean="0"/>
              <a:t>συστηματικό σφάλμα</a:t>
            </a:r>
            <a:r>
              <a:rPr lang="el-GR" dirty="0" smtClean="0"/>
              <a:t> και </a:t>
            </a:r>
            <a:r>
              <a:rPr lang="el-GR" b="1" dirty="0" smtClean="0"/>
              <a:t>μεροληπτικές</a:t>
            </a:r>
            <a:r>
              <a:rPr lang="el-GR" dirty="0" smtClean="0"/>
              <a:t> αποφάσεις για τον πληθυσμό.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«αρχές» της δειγματοληψίας</a:t>
            </a:r>
          </a:p>
        </p:txBody>
      </p:sp>
    </p:spTree>
    <p:extLst>
      <p:ext uri="{BB962C8B-B14F-4D97-AF65-F5344CB8AC3E}">
        <p14:creationId xmlns:p14="http://schemas.microsoft.com/office/powerpoint/2010/main" val="18011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καθορίζεται </a:t>
            </a:r>
            <a:r>
              <a:rPr lang="el-GR" dirty="0"/>
              <a:t>από: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51723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επίπεδο στατιστικής σημαντικότητας των ελέγχων, το οποίο συμβολίζεται με α και στο χώρο των επιστημών έχει καθοριστεί να είναι &lt; 0,01 ή &lt; </a:t>
            </a:r>
            <a:r>
              <a:rPr lang="el-GR" dirty="0" smtClean="0"/>
              <a:t>0,05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της αναζητούμενης σχέσης, π.χ. πόσο μεγάλη θα πρέπει να είναι η διαφορά στα επίπεδα ολικής χοληστερόλης μεταξύ της θεραπευτικής προσέγγισης Α και της θεραπευτικής προσέγγισης Β έτσι ώστε να θεωρείται κλινικά </a:t>
            </a:r>
            <a:r>
              <a:rPr lang="el-GR" dirty="0" smtClean="0"/>
              <a:t>αξιόλογη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στατιστική ισχύ των ελέγχων,  η οποία συμβολίζεται με γ και στο χώρο των επιστημών της Υγείας έχει καθοριστεί να είναι &gt; 0,80 ή &gt; 0,90 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επίπεδο ακρίβειας στις μετρήσεις, το οποίο εξαρτάται και από την συνείδηση των ερευνητών που διεξάγουν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του πληθυσμού </a:t>
            </a:r>
            <a:r>
              <a:rPr lang="el-GR" dirty="0" smtClean="0"/>
              <a:t>αναφοράς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μεταβλητότητα στα χαρακτηριστικά του πληθυσμού, η οποία αν είναι μεγάλη συνεπάγεται και ανάλογη αύξηση του μεγέθους του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διαθέσιμο χρηματικό ποσό για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328592"/>
          </a:xfrm>
        </p:spPr>
        <p:txBody>
          <a:bodyPr>
            <a:normAutofit/>
          </a:bodyPr>
          <a:lstStyle/>
          <a:p>
            <a:r>
              <a:rPr lang="el-GR" sz="2200" dirty="0"/>
              <a:t>Τα διαστήματα εμπιστοσύνης αποτελούν έναν εναλλακτικό τρόπο εκτίμησης παραμέτρων.</a:t>
            </a:r>
          </a:p>
          <a:p>
            <a:r>
              <a:rPr lang="el-GR" sz="2200" dirty="0"/>
              <a:t>Εκτιμάμε μία παράμετρο, με ένα διάστημα που έχει άκρα τυχαίες μεταβλητές.</a:t>
            </a:r>
          </a:p>
          <a:p>
            <a:r>
              <a:rPr lang="el-GR" sz="2200" dirty="0"/>
              <a:t>Το διάστημα θα έχει την </a:t>
            </a:r>
            <a:r>
              <a:rPr lang="el-GR" sz="2200" dirty="0" smtClean="0"/>
              <a:t>μορφή:</a:t>
            </a:r>
            <a:r>
              <a:rPr lang="en-US" sz="2200" dirty="0" smtClean="0"/>
              <a:t>	</a:t>
            </a:r>
            <a:r>
              <a:rPr lang="el-GR" b="1" dirty="0" err="1" smtClean="0"/>
              <a:t>P[L</a:t>
            </a:r>
            <a:r>
              <a:rPr lang="el-GR" b="1" dirty="0" err="1"/>
              <a:t>≤θ≤U</a:t>
            </a:r>
            <a:r>
              <a:rPr lang="el-GR" b="1" dirty="0"/>
              <a:t>] =γ </a:t>
            </a:r>
          </a:p>
          <a:p>
            <a:r>
              <a:rPr lang="el-GR" sz="2200" dirty="0"/>
              <a:t>Ένα τέτοιο διάστημα ονομάζεται διάστημα εμπιστοσύνης με βαθμό εμπιστοσύνης γ. Ο αριθμός γ=1-α εκφράζει την ακρίβεια με την οποία θέλουμε να γίνει η εκτίμηση, ενώ ο α εκφράζει τον βαθμό ανεκτικότητας ώστε το διάστημα να μην περιέχει την πραγματική τιμή της παραμέτρου.</a:t>
            </a:r>
          </a:p>
          <a:p>
            <a:r>
              <a:rPr lang="el-GR" sz="2200" dirty="0"/>
              <a:t>Για παράδειγμα αν γ=0.95 αναμένεται σε 100 δείγματα της μορφής [L,U] τα 95 να περιλαμβάνουν την σωστή τιμή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11188" y="41513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 smtClean="0">
              <a:solidFill>
                <a:prstClr val="black"/>
              </a:solidFill>
            </a:endParaRPr>
          </a:p>
          <a:p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Μετρήθηκε το κάλιο του ορού σε 9 υγιή άτομα και σε 4 άτομα που έπασχαν από μία νόσο. Στα υγιή άτομα βρέθηκε μέση τιμή 4 m </a:t>
            </a:r>
            <a:r>
              <a:rPr lang="el-GR" dirty="0" err="1"/>
              <a:t>Eq</a:t>
            </a:r>
            <a:r>
              <a:rPr lang="el-GR" dirty="0"/>
              <a:t>/L  και σταθερή απόκλιση 0.9 m </a:t>
            </a:r>
            <a:r>
              <a:rPr lang="el-GR" dirty="0" err="1"/>
              <a:t>Eq</a:t>
            </a:r>
            <a:r>
              <a:rPr lang="el-GR" dirty="0"/>
              <a:t>/L, ενώ στους ασθενείς βρέθηκε μέση τιμή 5 m </a:t>
            </a:r>
            <a:r>
              <a:rPr lang="el-GR" dirty="0" err="1"/>
              <a:t>Eq</a:t>
            </a:r>
            <a:r>
              <a:rPr lang="el-GR" dirty="0"/>
              <a:t>/L  και σταθερή απόκλιση 0.8 m </a:t>
            </a:r>
            <a:r>
              <a:rPr lang="el-GR" dirty="0" err="1"/>
              <a:t>Eq</a:t>
            </a:r>
            <a:r>
              <a:rPr lang="el-GR" dirty="0"/>
              <a:t>/L. </a:t>
            </a:r>
          </a:p>
          <a:p>
            <a:pPr marL="355600" indent="0">
              <a:buNone/>
            </a:pPr>
            <a:r>
              <a:rPr lang="el-GR" dirty="0"/>
              <a:t>Υπάρχει διαφορά των μέσων τιμών του καλίου του ορού στις δύο αυτές ομάδες; </a:t>
            </a:r>
          </a:p>
        </p:txBody>
      </p:sp>
    </p:spTree>
    <p:extLst>
      <p:ext uri="{BB962C8B-B14F-4D97-AF65-F5344CB8AC3E}">
        <p14:creationId xmlns:p14="http://schemas.microsoft.com/office/powerpoint/2010/main" val="2273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80512" cy="28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08914"/>
              </p:ext>
            </p:extLst>
          </p:nvPr>
        </p:nvGraphicFramePr>
        <p:xfrm>
          <a:off x="4427984" y="4581128"/>
          <a:ext cx="1875406" cy="113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99753" imgH="482391" progId="">
                  <p:embed/>
                </p:oleObj>
              </mc:Choice>
              <mc:Fallback>
                <p:oleObj name="Equation" r:id="rId5" imgW="799753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581128"/>
                        <a:ext cx="1875406" cy="1138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330" y="4812654"/>
            <a:ext cx="4273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Το κριτήριο t δίνεται από τον τύπο: </a:t>
            </a:r>
            <a:endParaRPr lang="el-GR" sz="2200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5474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Όπως διαπιστώνουμε δεχόμαστε την μηδενική υπόθεση Ηο : μ1=μ2 έναντι της εναλλακτικής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: μ1≠μ2, δηλαδή δεχόμαστε ότι δεν υπάρχει διαφορά στις τιμές του καλίου του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ορού στις δύο αυτές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ομάδες.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Συγκεκριμένα: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Null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Hypothesis: difference between means = 0,0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Alternative: not equal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Computed t statistic = -1,9043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P-Value = 0,0833412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Do not reject the null hypothesis for alpha = 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0,05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(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Equal variances assumed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)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Δεχόμαστε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την μηδενική υπόθεση Ηο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για επίπεδο σημαντικότητας  α=0.05,  διότι η τιμή του p-value είναι 0.08334 &gt; 0.05. Επίσης το στατιστικό λογισμικό μας υπολογίζει και την τιμή του t κριτηρίου ίση με -1.9043.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Σημειώνεται ότι αναφερόμαστε σε κανονικούς πληθυσμούς με άγνωστες και ίσες διασπορές (σ1=σ2=σ).</a:t>
                </a:r>
                <a:endParaRPr lang="el-GR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  <a:blipFill rotWithShape="1">
                <a:blip r:embed="rId3"/>
                <a:stretch>
                  <a:fillRect l="-833" t="-467" r="-2082" b="-1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2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Στην έρευνα ελέγχουμε υποθέσεις, με βάση τα πραγματικά δεδομένα μας.</a:t>
            </a:r>
          </a:p>
          <a:p>
            <a:pPr lvl="1" eaLnBrk="1" hangingPunct="1"/>
            <a:r>
              <a:rPr lang="el-GR" dirty="0" smtClean="0"/>
              <a:t>π.χ. ο μεγάλος χρόνος εισόδου στο Νοσοκομείο από την έναρξη των συμπτωμάτων, συσχετίζεται με αυξημένο κίνδυνο θανάτου;</a:t>
            </a:r>
          </a:p>
          <a:p>
            <a:pPr lvl="1" eaLnBrk="1" hangingPunct="1"/>
            <a:r>
              <a:rPr lang="el-GR" dirty="0" smtClean="0"/>
              <a:t>Μια διατροφή πλούσια σε υδατάνθρακες συσχετίζεται με μειωμένο σωματικό βάρος;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ερευνητικές υποθέσεις</a:t>
            </a:r>
          </a:p>
        </p:txBody>
      </p:sp>
    </p:spTree>
    <p:extLst>
      <p:ext uri="{BB962C8B-B14F-4D97-AF65-F5344CB8AC3E}">
        <p14:creationId xmlns:p14="http://schemas.microsoft.com/office/powerpoint/2010/main" val="14870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/>
          <a:lstStyle/>
          <a:p>
            <a:r>
              <a:rPr lang="el-GR" dirty="0"/>
              <a:t>Όπως διαπιστώνουμε επίσης το 95% διάστημα εμπιστοσύνης για την διαφορά των μέσων τιμών μ1-μ2 του καλίου του ορού στις δύο αυτές ομάδες είναι:</a:t>
            </a:r>
          </a:p>
          <a:p>
            <a:pPr marL="0" indent="0" algn="ctr">
              <a:buNone/>
            </a:pPr>
            <a:r>
              <a:rPr lang="el-GR" b="1" dirty="0"/>
              <a:t>[-2,1558;0,155798</a:t>
            </a:r>
            <a:r>
              <a:rPr lang="el-GR" b="1" dirty="0" smtClean="0"/>
              <a:t>]</a:t>
            </a:r>
            <a:endParaRPr lang="el-GR" b="1" dirty="0"/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 smtClean="0"/>
              <a:t>Statistical </a:t>
            </a:r>
            <a:r>
              <a:rPr lang="en-US" sz="3000" b="0" dirty="0"/>
              <a:t>tests I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88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04056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Παράδειγμα: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Σε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τέσσερα άτομα με αυξημένες τιμές των τριγλυκεριδίων του ορού (mg/dl) χορηγήθηκε για ένα μήνα φάρμακο που </a:t>
            </a:r>
            <a:r>
              <a:rPr lang="el-GR" sz="2200" dirty="0" smtClean="0">
                <a:ea typeface="Verdana" pitchFamily="34" charset="0"/>
                <a:cs typeface="Verdana" pitchFamily="34" charset="0"/>
              </a:rPr>
              <a:t>πιστεύεται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ότι ελαττώνει τα επίπεδα των τριγλυκεριδίων. Οι τιμές των τριγλυκεριδίων στα τέσσερα αυτά άτομα πριν και μετά τη χορήγηση του φαρμάκου ήταν: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l-GR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22048"/>
              </p:ext>
            </p:extLst>
          </p:nvPr>
        </p:nvGraphicFramePr>
        <p:xfrm>
          <a:off x="1259632" y="3411582"/>
          <a:ext cx="7056784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818"/>
                <a:gridCol w="2383917"/>
                <a:gridCol w="2561049"/>
              </a:tblGrid>
              <a:tr h="21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 Άτομο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Πριν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Μετά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180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2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200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220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240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4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160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59" name="Rectangle 7"/>
          <p:cNvSpPr>
            <a:spLocks noChangeArrowheads="1"/>
          </p:cNvSpPr>
          <p:nvPr/>
        </p:nvSpPr>
        <p:spPr bwMode="auto">
          <a:xfrm>
            <a:off x="323528" y="4789745"/>
            <a:ext cx="8424936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Βρείτε ένα 95% δ.ε. για την διαφορά των μέσων μ1-μ2 στα  επίπεδα των τριγλυκεριδίων πριν και μετά την χορήγηση</a:t>
            </a: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Ελαττώνει </a:t>
            </a: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τα επίπεδα των τριγλυκεριδίων το φάρμακο αυτό;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</a:rPr>
              <a:t>(</a:t>
            </a:r>
            <a:r>
              <a:rPr lang="el-GR" sz="2200" dirty="0">
                <a:latin typeface="+mn-lt"/>
              </a:rPr>
              <a:t>Άσκηση 65 σελ. 16 του Βιβλίου Ασκήσεων Βιοστατιστικής Α. Τζώνου &amp; Κ. Κατσουγιάννη)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Statistical Tests –Confidence Intervals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sz="3000" b="0" dirty="0">
                <a:solidFill>
                  <a:srgbClr val="4F81BD">
                    <a:lumMod val="50000"/>
                  </a:srgbClr>
                </a:solidFill>
              </a:rPr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9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" y="1858887"/>
            <a:ext cx="9134148" cy="365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200" dirty="0" smtClean="0"/>
              <a:t>Όπως φαίνεται και στην παρακάτω εικόνα το 95% διάστημα εμπιστοσύνης για την διαφορά των μέσων στα επίπεδα τριγλικεριδίων πριν και μετά την χορήγηση είναι: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b="1" dirty="0" smtClean="0"/>
              <a:t>55,0 +/- 86,6694 </a:t>
            </a:r>
            <a:r>
              <a:rPr lang="el-GR" sz="2200" b="1" dirty="0" smtClean="0"/>
              <a:t>=</a:t>
            </a:r>
            <a:r>
              <a:rPr lang="en-US" sz="2200" b="1" dirty="0" smtClean="0"/>
              <a:t>  [-31,6694;141,669]</a:t>
            </a:r>
          </a:p>
          <a:p>
            <a:pPr marL="0" indent="0">
              <a:buFont typeface="Wingdings" pitchFamily="2" charset="2"/>
              <a:buNone/>
            </a:pPr>
            <a:endParaRPr lang="el-GR" sz="2200" dirty="0" smtClean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9" y="3212976"/>
            <a:ext cx="5752735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8" y="1628800"/>
            <a:ext cx="697904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Όπως παρατηρούμε παράγονται τα εξής συμπεράσματα: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Null hypothesis: mean = 0,0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Alternative: greater than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Computed t statistic = 2,01957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P-Value = 0,0683566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Do not reject the null hypothesis for alpha = 0,05.</a:t>
            </a:r>
            <a:endParaRPr lang="el-GR" sz="2200" b="1" dirty="0" smtClean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Δηλ. δεχόμαστε (δεν απορρίπτουμε) την μηδενική υπόθεση σε επίπεδο σημαντικότητας α=5% και συνεπώς το φάρμακο δεν ελαττώνει τα επίπεδα των τριγλυκεριδίων.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Αυτό συμβαίνει διότι η τιμή του P είναι 0,068&gt;0,05 και άρα δέχομαι την Ηο: μ1=μ2.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Ταυτόχρονα υπολογίζεται και η τιμή του κριτηρίου t statistic ίση με 2,01957</a:t>
            </a:r>
            <a:r>
              <a:rPr lang="el-GR" sz="2200" dirty="0" smtClean="0"/>
              <a:t>.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«Εφαρμογές Στατιστικής στην Τεχνολογία Τροφίμων (Θ). </a:t>
            </a:r>
            <a:r>
              <a:rPr lang="el-GR" sz="2000" dirty="0" smtClean="0"/>
              <a:t>Ενότητα </a:t>
            </a:r>
            <a:r>
              <a:rPr lang="el-GR" sz="2000" dirty="0"/>
              <a:t>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Έλεγχοι υποθέσεων - Διαστήματα εμπιστοσύνης».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διαδικασία που ακολουθείται για την λήψη τέτοιου είδους αποφάσεων ονομάζεται </a:t>
                </a:r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έλεγχος </a:t>
                </a:r>
                <a:r>
                  <a:rPr lang="el-GR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υποθέσεων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.</a:t>
                </a:r>
                <a:endParaRPr lang="el-GR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υπόθεση που θέλουμε να ελέγξουμε συμβολίζεται με Ηο και ονομάζεται μηδενική υπόθεση ενώ η εναλλακτική της υπόθεση συμβολίζεται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Σε κάθε έλεγχο είναι δυνατόν να πραγματοποιηθούν δύο ειδών σφάλματα: </a:t>
                </a: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Ηο ενώ στην πραγματικότητα 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(Αποδοχή της Ηο) ενώ 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  <a:blipFill rotWithShape="1">
                <a:blip r:embed="rId3"/>
                <a:stretch>
                  <a:fillRect l="-941" t="-564" r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80712"/>
              </p:ext>
            </p:extLst>
          </p:nvPr>
        </p:nvGraphicFramePr>
        <p:xfrm>
          <a:off x="323850" y="1412875"/>
          <a:ext cx="8362951" cy="4167188"/>
        </p:xfrm>
        <a:graphic>
          <a:graphicData uri="http://schemas.openxmlformats.org/drawingml/2006/table">
            <a:tbl>
              <a:tblPr/>
              <a:tblGrid>
                <a:gridCol w="2702518"/>
                <a:gridCol w="2702519"/>
                <a:gridCol w="2957914"/>
              </a:tblGrid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Αποδοχή υπόθεσης Η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Απόρριψη υπόθεσης Η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αληθής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ψευδής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ΙΙ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l-GR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Στατιστική ισχύς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5D119-BF8C-4881-A3BD-CCA2127789D7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στη λήψη απόφασης</a:t>
            </a:r>
          </a:p>
        </p:txBody>
      </p:sp>
    </p:spTree>
    <p:extLst>
      <p:ext uri="{BB962C8B-B14F-4D97-AF65-F5344CB8AC3E}">
        <p14:creationId xmlns:p14="http://schemas.microsoft.com/office/powerpoint/2010/main" val="504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84213" y="53736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54513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Τιμές στατιστικού κριτηρίου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188" y="2133600"/>
            <a:ext cx="44656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76600" y="3573463"/>
            <a:ext cx="51133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356100" y="1916113"/>
            <a:ext cx="0" cy="345757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μη-απόρριψης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43663" y="18446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56100" y="2133600"/>
            <a:ext cx="720725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43213" y="3573463"/>
            <a:ext cx="1512887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0800000">
            <a:off x="6948488" y="2565400"/>
            <a:ext cx="431800" cy="935038"/>
          </a:xfrm>
          <a:prstGeom prst="upArrow">
            <a:avLst>
              <a:gd name="adj1" fmla="val 50000"/>
              <a:gd name="adj2" fmla="val 54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3860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235825" y="26368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1547813" y="3284538"/>
            <a:ext cx="431800" cy="1366837"/>
          </a:xfrm>
          <a:prstGeom prst="upArrow">
            <a:avLst>
              <a:gd name="adj1" fmla="val 50000"/>
              <a:gd name="adj2" fmla="val 79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4213" y="24209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αληθής στον Πληθυσμό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500563" y="39338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ψευδής στον Πληθυσμό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5292725" y="2852738"/>
            <a:ext cx="1008063" cy="431800"/>
          </a:xfrm>
          <a:prstGeom prst="wedgeRectCallout">
            <a:avLst>
              <a:gd name="adj1" fmla="val -103699"/>
              <a:gd name="adj2" fmla="val -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2987675" y="4797425"/>
            <a:ext cx="1152525" cy="431800"/>
          </a:xfrm>
          <a:prstGeom prst="wedgeRectCallout">
            <a:avLst>
              <a:gd name="adj1" fmla="val 1102"/>
              <a:gd name="adj2" fmla="val -201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Τύπου-ΙΙ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6011863" y="4868863"/>
            <a:ext cx="1439862" cy="431800"/>
          </a:xfrm>
          <a:prstGeom prst="wedgeRectCallout">
            <a:avLst>
              <a:gd name="adj1" fmla="val -9097"/>
              <a:gd name="adj2" fmla="val -201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Στατιστική Ισχύς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Υποθέσεων</a:t>
            </a:r>
          </a:p>
        </p:txBody>
      </p:sp>
    </p:spTree>
    <p:extLst>
      <p:ext uri="{BB962C8B-B14F-4D97-AF65-F5344CB8AC3E}">
        <p14:creationId xmlns:p14="http://schemas.microsoft.com/office/powerpoint/2010/main" val="22644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</p:spPr>
            <p:txBody>
              <a:bodyPr>
                <a:noAutofit/>
              </a:bodyPr>
              <a:lstStyle/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α=P(σφάλμα τύπου Ι)=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P(Απόρριψη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της Ηο ενώ στην πραγματικότητα 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β=P(σφάλμα </a:t>
                </a:r>
                <a:r>
                  <a:rPr lang="el-GR" sz="2200" b="1" dirty="0">
                    <a:ea typeface="Verdana" pitchFamily="34" charset="0"/>
                    <a:cs typeface="Verdana" pitchFamily="34" charset="0"/>
                  </a:rPr>
                  <a:t>τύπου </a:t>
                </a: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ΙΙ)=</a:t>
                </a:r>
                <a:r>
                  <a:rPr lang="en-US" sz="2200" dirty="0" smtClean="0">
                    <a:ea typeface="Verdana" pitchFamily="34" charset="0"/>
                    <a:cs typeface="Verdana" pitchFamily="34" charset="0"/>
                  </a:rPr>
                  <a:t>P(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Αποδοχή της Ηο ενώ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Η πιθανότητα γ= 1-β ονομάζεται ισχύς του ελέγχου και εκφράζει  το ποσοστό των «σωστών» απορρίψεων της Ηο.</a:t>
                </a:r>
              </a:p>
              <a:p>
                <a:pPr marL="0" indent="0">
                  <a:buNone/>
                </a:pP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Το α ονομάζεται επίπεδο σημαντικότητας.</a:t>
                </a:r>
                <a:endParaRPr lang="el-GR" sz="2200" b="1" dirty="0"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l-GR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Ερμηνεία του α:</a:t>
                </a:r>
              </a:p>
              <a:p>
                <a:pPr marL="0" indent="0">
                  <a:buNone/>
                </a:pP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  <a:blipFill rotWithShape="1">
                <a:blip r:embed="rId3"/>
                <a:stretch>
                  <a:fillRect l="-846" t="-664" r="-987"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5536" y="4329678"/>
            <a:ext cx="8352928" cy="212365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Εάν για παράδειγμα σε έναν έλεγχο επιλέξουμε επίπεδο σημαντικότητας α=0.05 και απορρίψουμε την υπόθεση, αυτό σημαίνει ότι σε 100 όμοιες περιπτώσεις, είναι δυνατό έχουμε κάνει λάθος και να απορρίψουμε την </a:t>
            </a:r>
            <a:r>
              <a:rPr lang="el-GR" sz="2200" dirty="0" err="1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Ηο</a:t>
            </a:r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 ενώ είναι αληθής, μόνο σε 5.  Σε μια τέτοια περίπτωση λέμε ότι η υπόθεση απορρίπτεται σε επίπεδο σημαντικότητας 0.05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Κριτήριο για την αποδοχή ή όχι της </a:t>
            </a:r>
            <a:r>
              <a:rPr lang="el-GR" dirty="0" err="1"/>
              <a:t>Ηο</a:t>
            </a:r>
            <a:r>
              <a:rPr lang="el-GR" dirty="0"/>
              <a:t> είναι το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Το μικρότερο επίπεδο σημαντικότητας για το οποίο απορρίπτεται η </a:t>
            </a:r>
            <a:r>
              <a:rPr lang="el-GR" dirty="0" err="1"/>
              <a:t>Ηο</a:t>
            </a:r>
            <a:r>
              <a:rPr lang="el-GR" dirty="0"/>
              <a:t> ονομάζεται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μικρή.</a:t>
            </a:r>
          </a:p>
          <a:p>
            <a:r>
              <a:rPr lang="el-GR" dirty="0"/>
              <a:t>Συγκεκριμένα, 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μικρότερη του α για αυτό το επίπεδο σημαντικότητας.</a:t>
            </a:r>
          </a:p>
          <a:p>
            <a:r>
              <a:rPr lang="el-GR" dirty="0"/>
              <a:t>Όσο μειώνεται το α τόσο δυσκολεύει η απόφαση της απόρριψης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n-US" i="1" dirty="0" smtClean="0"/>
              <a:t>p</a:t>
            </a:r>
            <a:r>
              <a:rPr lang="el-GR" dirty="0" smtClean="0"/>
              <a:t>-</a:t>
            </a:r>
            <a:r>
              <a:rPr lang="en-US" dirty="0" smtClean="0"/>
              <a:t>value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dirty="0" smtClean="0"/>
              <a:t> είναι η πιθανότητα να επαληθευθεί η μηδενική υπόθεση 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και αυτό γιατί οι υποθέσεις δεν εκφράζονται με πιθανότητες στην στατιστική.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dirty="0" smtClean="0"/>
              <a:t>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sz="2200" dirty="0" smtClean="0"/>
              <a:t> είναι η πιθανότητα να απορριφθεί λανθασμένα η μηδενική υπόθεση. </a:t>
            </a:r>
            <a:endParaRPr lang="en-US" sz="2200" dirty="0" smtClean="0"/>
          </a:p>
          <a:p>
            <a:pPr lvl="1" eaLnBrk="1" hangingPunct="1"/>
            <a:r>
              <a:rPr lang="el-GR" sz="2200" dirty="0" smtClean="0"/>
              <a:t>Το να απορριφθεί λανθασμένα η μηδενική υπόθεση είναι το σφάλμα Τύπου Ι. </a:t>
            </a:r>
            <a:endParaRPr lang="en-US" sz="2200" dirty="0" smtClean="0"/>
          </a:p>
          <a:p>
            <a:pPr marL="985838" lvl="2" eaLnBrk="1" hangingPunct="1"/>
            <a:r>
              <a:rPr lang="el-GR" sz="2200" dirty="0" smtClean="0"/>
              <a:t>Αυτό το σφάλμα είναι μια εκδοχή της καλούμενης «σφάλμα του εισαγγελέα» (“</a:t>
            </a:r>
            <a:r>
              <a:rPr lang="el-GR" sz="2200" dirty="0" err="1" smtClean="0"/>
              <a:t>prosecutor's</a:t>
            </a:r>
            <a:r>
              <a:rPr lang="el-GR" sz="2200" dirty="0" smtClean="0"/>
              <a:t> </a:t>
            </a:r>
            <a:r>
              <a:rPr lang="el-GR" sz="2200" dirty="0" err="1" smtClean="0"/>
              <a:t>fallacy</a:t>
            </a:r>
            <a:r>
              <a:rPr lang="el-GR" sz="2200" dirty="0" smtClean="0"/>
              <a:t>”) όπου κρίνει αθώο τον κατηγορούμενο ενώ έχει διαπράξει το έγκλημα. </a:t>
            </a:r>
          </a:p>
          <a:p>
            <a:pPr marL="1341438" lvl="3" eaLnBrk="1" hangingPunct="1"/>
            <a:r>
              <a:rPr lang="el-GR" sz="2200" dirty="0" smtClean="0"/>
              <a:t>Το σφάλμα Τύπου Ι είναι στενά συνυφασμένο με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, αφού απορρίπτουμε τη μηδενική υπόθεση όταν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είναι μικρότερο από κάποιο προκαθορισμένο όριο α (επίπεδο σημαντικότητας) του σφάλματος τύπου-Ι.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2039</Words>
  <Application>Microsoft Office PowerPoint</Application>
  <PresentationFormat>Προβολή στην οθόνη (4:3)</PresentationFormat>
  <Paragraphs>298</Paragraphs>
  <Slides>32</Slides>
  <Notes>31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template</vt:lpstr>
      <vt:lpstr>OC_template_updated</vt:lpstr>
      <vt:lpstr>Equation</vt:lpstr>
      <vt:lpstr>Εφαρμογές Στατιστικής στην Τεχνολογία Τροφίμων (Θ)</vt:lpstr>
      <vt:lpstr>Οι ερευνητικές υποθέσεις</vt:lpstr>
      <vt:lpstr>Παρουσίαση του PowerPoint</vt:lpstr>
      <vt:lpstr>Σφάλματα στη λήψη απόφασης</vt:lpstr>
      <vt:lpstr>Έλεγχοι Υποθέσεων</vt:lpstr>
      <vt:lpstr>Παρουσίαση του PowerPoint</vt:lpstr>
      <vt:lpstr>Statistical Tests –Confidence Intervals</vt:lpstr>
      <vt:lpstr>Τι δεν είναι το p-value</vt:lpstr>
      <vt:lpstr>Τι δεν είναι το p-value</vt:lpstr>
      <vt:lpstr>p-value και μέγεθος του δείγματος</vt:lpstr>
      <vt:lpstr>p-value και μέγεθος του δείγματος για μια δεδομένη συσχέτιση</vt:lpstr>
      <vt:lpstr>Το μέγεθος του δείγματος</vt:lpstr>
      <vt:lpstr>Οι «αρχές» της δειγματοληψίας</vt:lpstr>
      <vt:lpstr>Το μέγεθος του δείγματος  καθορίζεται από: </vt:lpstr>
      <vt:lpstr>Παρουσίαση του PowerPoint</vt:lpstr>
      <vt:lpstr>Παράδειγμα</vt:lpstr>
      <vt:lpstr>Παρουσίαση του PowerPoint</vt:lpstr>
      <vt:lpstr>Παρουσίαση του PowerPoint</vt:lpstr>
      <vt:lpstr>Παρουσίαση του PowerPoint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7</cp:revision>
  <dcterms:created xsi:type="dcterms:W3CDTF">2015-11-24T07:39:50Z</dcterms:created>
  <dcterms:modified xsi:type="dcterms:W3CDTF">2015-12-09T11:57:04Z</dcterms:modified>
</cp:coreProperties>
</file>