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1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0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3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7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2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και 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5411" y="3181576"/>
            <a:ext cx="7451104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Μέτρηση Κεντρικής Φλεβικής Πίεσης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Έντυπο Αξιολόγησης Γνώσεων Εργαστηρίου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Θεόδωρος Καπάδοχος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05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κεντρικής φλεβικής πίεσης</a:t>
            </a:r>
            <a:br>
              <a:rPr lang="el-GR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Επιβεβαίωση ιατρικής </a:t>
            </a:r>
            <a:r>
              <a:rPr lang="el-GR" dirty="0" smtClean="0"/>
              <a:t>οδηγίας,</a:t>
            </a:r>
            <a:endParaRPr lang="el-GR" dirty="0"/>
          </a:p>
          <a:p>
            <a:r>
              <a:rPr lang="el-GR" dirty="0" smtClean="0"/>
              <a:t>Έλεγχος </a:t>
            </a:r>
            <a:r>
              <a:rPr lang="el-GR" dirty="0"/>
              <a:t>θέσης κεντρικού φλεβικού καθετήρα (αριστερά ή δεξιά υποκλείδια ή έσω σφαγίτιδα), βατότητας και ύπαρξης ελεύθερου </a:t>
            </a:r>
            <a:r>
              <a:rPr lang="el-GR" dirty="0" smtClean="0"/>
              <a:t>αυλού,</a:t>
            </a:r>
            <a:endParaRPr lang="el-GR" dirty="0"/>
          </a:p>
          <a:p>
            <a:r>
              <a:rPr lang="el-GR" b="1" dirty="0" smtClean="0"/>
              <a:t>Προετοιμασία </a:t>
            </a:r>
            <a:r>
              <a:rPr lang="el-GR" b="1" dirty="0"/>
              <a:t>υλικού</a:t>
            </a:r>
            <a:r>
              <a:rPr lang="el-GR" dirty="0"/>
              <a:t> </a:t>
            </a:r>
            <a:r>
              <a:rPr lang="el-GR" i="1" dirty="0"/>
              <a:t>(στατώ, σετ μέτρησης ΚΦΠ, φυσιολογικός ορός, απλή συσκευή ορού, αλφάδι, μαρκαδόρος</a:t>
            </a:r>
            <a:r>
              <a:rPr lang="el-GR" i="1" dirty="0" smtClean="0"/>
              <a:t>),</a:t>
            </a:r>
            <a:endParaRPr lang="el-GR" dirty="0"/>
          </a:p>
          <a:p>
            <a:r>
              <a:rPr lang="el-GR" dirty="0" smtClean="0"/>
              <a:t>Εξασφάλιση </a:t>
            </a:r>
            <a:r>
              <a:rPr lang="el-GR" dirty="0"/>
              <a:t>κατάλληλου περιβάλλοντος </a:t>
            </a:r>
            <a:r>
              <a:rPr lang="el-GR" i="1" dirty="0"/>
              <a:t>(φως, θερμοκρασία, απομάκρυνση επισκεπτών, τοποθέτηση παραβάν ή κουρτίνας</a:t>
            </a:r>
            <a:r>
              <a:rPr lang="el-GR" i="1" dirty="0" smtClean="0"/>
              <a:t>),</a:t>
            </a:r>
            <a:endParaRPr lang="el-GR" dirty="0"/>
          </a:p>
          <a:p>
            <a:r>
              <a:rPr lang="el-GR" b="1" dirty="0" smtClean="0"/>
              <a:t>Ενημέρωση </a:t>
            </a:r>
            <a:r>
              <a:rPr lang="el-GR" b="1" dirty="0"/>
              <a:t>ασθενούς </a:t>
            </a:r>
            <a:r>
              <a:rPr lang="el-GR" i="1" dirty="0"/>
              <a:t>(σκοπός, διαδικασία που θα ακολουθηθεί</a:t>
            </a:r>
            <a:r>
              <a:rPr lang="el-GR" i="1" dirty="0" smtClean="0"/>
              <a:t>),</a:t>
            </a:r>
            <a:endParaRPr lang="el-GR" dirty="0"/>
          </a:p>
          <a:p>
            <a:r>
              <a:rPr lang="el-GR" b="1" dirty="0" smtClean="0"/>
              <a:t>Πλύσιμο χεριών,</a:t>
            </a:r>
            <a:endParaRPr lang="el-GR" dirty="0"/>
          </a:p>
          <a:p>
            <a:r>
              <a:rPr lang="el-GR" dirty="0" smtClean="0"/>
              <a:t>Απελευθέρωση </a:t>
            </a:r>
            <a:r>
              <a:rPr lang="el-GR" dirty="0"/>
              <a:t>θώρακα από </a:t>
            </a:r>
            <a:r>
              <a:rPr lang="el-GR" dirty="0" smtClean="0"/>
              <a:t>ρουχισμό,</a:t>
            </a:r>
            <a:endParaRPr lang="el-GR" dirty="0"/>
          </a:p>
          <a:p>
            <a:r>
              <a:rPr lang="el-GR" b="1" dirty="0" smtClean="0"/>
              <a:t>Εύρεση </a:t>
            </a:r>
            <a:r>
              <a:rPr lang="el-GR" b="1" dirty="0"/>
              <a:t>και σημείωση με μαρκαδόρο, του σημείου αντιστοίχησης με τον δεξιό κόλπο: 4</a:t>
            </a:r>
            <a:r>
              <a:rPr lang="el-GR" b="1" baseline="30000" dirty="0"/>
              <a:t>ο</a:t>
            </a:r>
            <a:r>
              <a:rPr lang="el-GR" b="1" dirty="0"/>
              <a:t> μεσοπλεύριο διάστημα (σύστοιχα με τον κεντρικό καθετήρα) και μέση μασχαλιαία </a:t>
            </a:r>
            <a:r>
              <a:rPr lang="el-GR" b="1" dirty="0" smtClean="0"/>
              <a:t>γραμμή.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0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κεντρικής φλεβικής πίεσης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400" dirty="0"/>
              <a:t>Άνοιγμα σετ και τοποθέτηση συσκευής μέτρησης στο </a:t>
            </a:r>
            <a:r>
              <a:rPr lang="el-GR" sz="3400" dirty="0" smtClean="0"/>
              <a:t>στατώ,</a:t>
            </a:r>
            <a:endParaRPr lang="el-GR" sz="3400" dirty="0"/>
          </a:p>
          <a:p>
            <a:r>
              <a:rPr lang="el-GR" sz="3400" dirty="0" smtClean="0"/>
              <a:t>Σύνδεση </a:t>
            </a:r>
            <a:r>
              <a:rPr lang="el-GR" sz="3400" dirty="0"/>
              <a:t>φυσιολογικού ορού με την συσκευή ορού και </a:t>
            </a:r>
            <a:r>
              <a:rPr lang="el-GR" sz="3400" dirty="0" smtClean="0"/>
              <a:t>εξαέρωση,</a:t>
            </a:r>
            <a:endParaRPr lang="el-GR" sz="3400" dirty="0"/>
          </a:p>
          <a:p>
            <a:r>
              <a:rPr lang="el-GR" sz="3400" dirty="0" smtClean="0"/>
              <a:t>Σύνδεση </a:t>
            </a:r>
            <a:r>
              <a:rPr lang="el-GR" sz="3400" dirty="0"/>
              <a:t>φυσιολογικού ορού με την συσκευή μέτρησης και εξαέρωση της γραμμής σύνδεσης με τον Κεντρικό Φλεβικό </a:t>
            </a:r>
            <a:r>
              <a:rPr lang="el-GR" sz="3400" dirty="0" smtClean="0"/>
              <a:t>Καθετήρα,</a:t>
            </a:r>
            <a:endParaRPr lang="el-GR" sz="3400" dirty="0"/>
          </a:p>
          <a:p>
            <a:r>
              <a:rPr lang="el-GR" sz="3400" dirty="0" smtClean="0"/>
              <a:t>Σύνδεση </a:t>
            </a:r>
            <a:r>
              <a:rPr lang="el-GR" sz="3400" dirty="0"/>
              <a:t>συσκευής μέτρησης με τον Κεντρικό Φλεβικό </a:t>
            </a:r>
            <a:r>
              <a:rPr lang="el-GR" sz="3400" dirty="0" smtClean="0"/>
              <a:t>Καθετήρα,</a:t>
            </a:r>
            <a:endParaRPr lang="el-GR" sz="3400" dirty="0"/>
          </a:p>
          <a:p>
            <a:r>
              <a:rPr lang="el-GR" sz="3400" dirty="0" smtClean="0"/>
              <a:t>Στροφή </a:t>
            </a:r>
            <a:r>
              <a:rPr lang="el-GR" sz="3400" dirty="0"/>
              <a:t>της 3-</a:t>
            </a:r>
            <a:r>
              <a:rPr lang="en-US" sz="3400" dirty="0"/>
              <a:t>way</a:t>
            </a:r>
            <a:r>
              <a:rPr lang="el-GR" sz="3400" dirty="0"/>
              <a:t> στρόφιγγας ώστε να επικοινωνεί μόνο ο ορός με την βαθμονομημένη στήλη και πλήρωση συσκευής Κεντρικού Φλεβικού Καθετήρα μέχρι τα 25-30</a:t>
            </a:r>
            <a:r>
              <a:rPr lang="en-US" sz="3400" dirty="0"/>
              <a:t>cm</a:t>
            </a:r>
            <a:r>
              <a:rPr lang="el-GR" sz="3400" dirty="0"/>
              <a:t> στήλης </a:t>
            </a:r>
            <a:r>
              <a:rPr lang="el-GR" sz="3400" dirty="0" smtClean="0"/>
              <a:t>ύδατος,</a:t>
            </a:r>
            <a:endParaRPr lang="el-GR" sz="3400" dirty="0"/>
          </a:p>
          <a:p>
            <a:r>
              <a:rPr lang="el-GR" sz="3400" dirty="0" smtClean="0"/>
              <a:t>Τοποθέτηση </a:t>
            </a:r>
            <a:r>
              <a:rPr lang="el-GR" sz="3400" dirty="0"/>
              <a:t>ασθενούς σε ύπτια θέση, χωρίς μαξιλάρι (αν το επιτρέπει η κλινική του κατάσταση</a:t>
            </a:r>
            <a:r>
              <a:rPr lang="el-GR" sz="3400" dirty="0" smtClean="0"/>
              <a:t>).</a:t>
            </a:r>
            <a:endParaRPr lang="el-GR" sz="3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5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κεντρικής φλεβικής πίεσης</a:t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Χρήση αλφαδιού ώστε το σημείο -0- της στήλης να είναι στο ίδιο ύψος με το σημείο που αντιστοιχεί στον δεξιό </a:t>
            </a:r>
            <a:r>
              <a:rPr lang="el-GR" b="1" dirty="0" smtClean="0"/>
              <a:t>κόλπο,</a:t>
            </a:r>
            <a:endParaRPr lang="el-GR" dirty="0"/>
          </a:p>
          <a:p>
            <a:r>
              <a:rPr lang="el-GR" b="1" dirty="0" smtClean="0"/>
              <a:t>Διακοπή </a:t>
            </a:r>
            <a:r>
              <a:rPr lang="el-GR" b="1" dirty="0"/>
              <a:t>της συνεχούς έγχυσης άλλων υγρών από τον ίδιο αυλό που θα γίνει η μέτρηση (αν υπάρχουν</a:t>
            </a:r>
            <a:r>
              <a:rPr lang="el-GR" b="1" dirty="0" smtClean="0"/>
              <a:t>),</a:t>
            </a:r>
            <a:endParaRPr lang="el-GR" dirty="0"/>
          </a:p>
          <a:p>
            <a:r>
              <a:rPr lang="el-GR" b="1" dirty="0" smtClean="0"/>
              <a:t>Στροφή </a:t>
            </a:r>
            <a:r>
              <a:rPr lang="el-GR" b="1" dirty="0"/>
              <a:t>της 3-</a:t>
            </a:r>
            <a:r>
              <a:rPr lang="en-US" b="1" dirty="0"/>
              <a:t>way</a:t>
            </a:r>
            <a:r>
              <a:rPr lang="el-GR" b="1" dirty="0"/>
              <a:t> στρόφιγγας ώστε να επικοινωνεί μόνο η συσκευή μέτρησης Κεντρικής Φλεβικής Πίεσης με τον κεντρικό </a:t>
            </a:r>
            <a:r>
              <a:rPr lang="el-GR" b="1" dirty="0" smtClean="0"/>
              <a:t>καθετήρα,</a:t>
            </a:r>
            <a:endParaRPr lang="el-GR" dirty="0"/>
          </a:p>
          <a:p>
            <a:r>
              <a:rPr lang="el-GR" dirty="0" smtClean="0"/>
              <a:t>Ενημέρωση </a:t>
            </a:r>
            <a:r>
              <a:rPr lang="el-GR" dirty="0"/>
              <a:t>ασθενούς να παίρνει ήρεμες ανάσες, να μην βήχει και να μην </a:t>
            </a:r>
            <a:r>
              <a:rPr lang="el-GR" dirty="0" smtClean="0"/>
              <a:t>κινείται,</a:t>
            </a:r>
            <a:endParaRPr lang="el-GR" dirty="0"/>
          </a:p>
          <a:p>
            <a:r>
              <a:rPr lang="el-GR" dirty="0" smtClean="0"/>
              <a:t>Παρακολούθηση </a:t>
            </a:r>
            <a:r>
              <a:rPr lang="el-GR" dirty="0"/>
              <a:t>σταδιακής πτώσης της στήλης ύδατος μέχρι του σημείου που </a:t>
            </a:r>
            <a:r>
              <a:rPr lang="el-GR" dirty="0" smtClean="0"/>
              <a:t>σταθεροποιείται.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0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κεντρικής φλεβικής πίεσης</a:t>
            </a:r>
            <a:br>
              <a:rPr lang="el-GR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Μέτρηση </a:t>
            </a:r>
            <a:r>
              <a:rPr lang="el-GR" b="1" dirty="0"/>
              <a:t>ΚΦΠ από την βαθμονομημένη </a:t>
            </a:r>
            <a:r>
              <a:rPr lang="el-GR" b="1" dirty="0" smtClean="0"/>
              <a:t>στήλη,</a:t>
            </a:r>
            <a:endParaRPr lang="el-GR" dirty="0"/>
          </a:p>
          <a:p>
            <a:r>
              <a:rPr lang="el-GR" dirty="0" smtClean="0"/>
              <a:t>Συνέχιση </a:t>
            </a:r>
            <a:r>
              <a:rPr lang="el-GR" dirty="0"/>
              <a:t>της έγχυσης των υγρών από τον αυλό που πραγματοποιήθηκε η μέτρηση (αν υπάρχουν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 smtClean="0"/>
              <a:t>Απομάκρυνση </a:t>
            </a:r>
            <a:r>
              <a:rPr lang="el-GR" dirty="0"/>
              <a:t>και απόρριψη χρησιμοποιούμενου υλικού (αν υπάρχει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 smtClean="0"/>
              <a:t>Τοποθέτηση </a:t>
            </a:r>
            <a:r>
              <a:rPr lang="el-GR" dirty="0"/>
              <a:t>του ασθενή σε αναπαυτική θέση και τοποθέτηση </a:t>
            </a:r>
            <a:r>
              <a:rPr lang="el-GR" dirty="0" smtClean="0"/>
              <a:t>μαξιλαριού,</a:t>
            </a:r>
            <a:endParaRPr lang="el-GR" dirty="0"/>
          </a:p>
          <a:p>
            <a:r>
              <a:rPr lang="el-GR" dirty="0" smtClean="0"/>
              <a:t>Ενημέρωση</a:t>
            </a:r>
            <a:r>
              <a:rPr lang="el-GR" b="1" dirty="0" smtClean="0"/>
              <a:t> </a:t>
            </a:r>
            <a:r>
              <a:rPr lang="el-GR" dirty="0"/>
              <a:t>ασθενή για τα </a:t>
            </a:r>
            <a:r>
              <a:rPr lang="el-GR" dirty="0" smtClean="0"/>
              <a:t>αποτελέσματα,</a:t>
            </a:r>
            <a:endParaRPr lang="el-GR" dirty="0"/>
          </a:p>
          <a:p>
            <a:r>
              <a:rPr lang="el-GR" b="1" dirty="0" smtClean="0"/>
              <a:t>Ενημέρωση </a:t>
            </a:r>
            <a:r>
              <a:rPr lang="el-GR" b="1" dirty="0"/>
              <a:t>λογοδοσίας και νοσηλευτικού διαγράμματος</a:t>
            </a:r>
            <a:r>
              <a:rPr lang="el-GR" dirty="0"/>
              <a:t> </a:t>
            </a:r>
            <a:r>
              <a:rPr lang="el-GR" i="1" dirty="0"/>
              <a:t>(ημερομηνία και ώρα, διαδικασία, καταγραφή τιμής ΚΦΠ, παρατηρήσεις σχετικά με τον ασθενή</a:t>
            </a:r>
            <a:r>
              <a:rPr lang="el-GR" i="1" dirty="0" smtClean="0"/>
              <a:t>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92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3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Θεόδωρος Καπάδοχος 2014. Θεόδωρος Καπάδοχος. «Παθολογική και Χειρουργική Νοσηλευτική ΙΙ (Ε). </a:t>
            </a:r>
            <a:r>
              <a:rPr lang="el-GR" sz="2000"/>
              <a:t>Ενότητα </a:t>
            </a:r>
            <a:r>
              <a:rPr lang="el-GR" sz="2000" smtClean="0"/>
              <a:t>5: </a:t>
            </a:r>
            <a:r>
              <a:rPr lang="el-GR" sz="2000" dirty="0"/>
              <a:t>Μέτρηση Κεντρικής Φλεβικής Πίεσης, Έντυπο Αξιολόγησης Γνώσεων Εργαστηρίου». 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30081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9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a50bd54454d19b469d62d3d6952a3678b40987a"/>
</p:tagLst>
</file>

<file path=ppt/theme/theme1.xml><?xml version="1.0" encoding="utf-8"?>
<a:theme xmlns:a="http://schemas.openxmlformats.org/drawingml/2006/main" name="OC_template_updated">
  <a:themeElements>
    <a:clrScheme name="Προσαρμοσμένο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983</Words>
  <Application>Microsoft Office PowerPoint</Application>
  <PresentationFormat>Προβολή στην οθόνη (4:3)</PresentationFormat>
  <Paragraphs>99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Παθολογική και Χειρουργική Νοσηλευτική ΙΙ (Ε)</vt:lpstr>
      <vt:lpstr>Μέτρηση κεντρικής φλεβικής πίεσης (1 από 4)</vt:lpstr>
      <vt:lpstr>Μέτρηση κεντρικής φλεβικής πίεσης (2 από 4)</vt:lpstr>
      <vt:lpstr>Μέτρηση κεντρικής φλεβικής πίεσης (3 από 4)</vt:lpstr>
      <vt:lpstr>Μέτρηση κεντρικής φλεβικής πίεσης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47</cp:revision>
  <dcterms:created xsi:type="dcterms:W3CDTF">2013-03-04T13:35:19Z</dcterms:created>
  <dcterms:modified xsi:type="dcterms:W3CDTF">2015-07-23T05:55:17Z</dcterms:modified>
</cp:coreProperties>
</file>