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57" r:id="rId16"/>
    <p:sldId id="262" r:id="rId17"/>
    <p:sldId id="264" r:id="rId18"/>
    <p:sldId id="265"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0324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84158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80154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782780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13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35210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633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411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2347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99220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037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68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2941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commons.wikimedia.org/wiki/User:Calvero" TargetMode="External"/><Relationship Id="rId3" Type="http://schemas.openxmlformats.org/officeDocument/2006/relationships/image" Target="../media/image5.jpeg"/><Relationship Id="rId7" Type="http://schemas.openxmlformats.org/officeDocument/2006/relationships/hyperlink" Target="http://commons.wikimedia.org/wiki/File:Caesium_fluoride.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Smokefoot" TargetMode="External"/><Relationship Id="rId5" Type="http://schemas.openxmlformats.org/officeDocument/2006/relationships/hyperlink" Target="http://commons.wikimedia.org/wiki/File:FilterFunnelApparatus.pn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r>
              <a:rPr lang="el-GR" sz="2600" b="1" dirty="0">
                <a:solidFill>
                  <a:prstClr val="black"/>
                </a:solidFill>
              </a:rPr>
              <a:t>Ενότητα 4</a:t>
            </a:r>
            <a:r>
              <a:rPr lang="el-GR" sz="2600" dirty="0" smtClean="0">
                <a:solidFill>
                  <a:prstClr val="black"/>
                </a:solidFill>
              </a:rPr>
              <a:t>: </a:t>
            </a:r>
            <a:r>
              <a:rPr lang="el-GR" altLang="el-GR" sz="2600" dirty="0"/>
              <a:t>Προσδιορισμός αδιάλυτων προσμίξεων άλατος</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Μετρήσεις - αποτελέσματα</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34432081"/>
              </p:ext>
            </p:extLst>
          </p:nvPr>
        </p:nvGraphicFramePr>
        <p:xfrm>
          <a:off x="457200" y="1522043"/>
          <a:ext cx="8229658" cy="4067197"/>
        </p:xfrm>
        <a:graphic>
          <a:graphicData uri="http://schemas.openxmlformats.org/drawingml/2006/table">
            <a:tbl>
              <a:tblPr firstRow="1" bandRow="1">
                <a:tableStyleId>{5940675A-B579-460E-94D1-54222C63F5DA}</a:tableStyleId>
              </a:tblPr>
              <a:tblGrid>
                <a:gridCol w="4114829"/>
                <a:gridCol w="4114829"/>
              </a:tblGrid>
              <a:tr h="1000132">
                <a:tc>
                  <a:txBody>
                    <a:bodyPr/>
                    <a:lstStyle/>
                    <a:p>
                      <a:pPr algn="ctr"/>
                      <a:r>
                        <a:rPr lang="el-GR" sz="2400" dirty="0" smtClean="0"/>
                        <a:t>Βάρος ηθμού</a:t>
                      </a:r>
                      <a:endParaRPr lang="el-GR" sz="2400" b="1" dirty="0">
                        <a:solidFill>
                          <a:schemeClr val="tx1"/>
                        </a:solidFill>
                      </a:endParaRPr>
                    </a:p>
                  </a:txBody>
                  <a:tcPr marL="112063" marR="112063" anchor="ctr"/>
                </a:tc>
                <a:tc>
                  <a:txBody>
                    <a:bodyPr/>
                    <a:lstStyle/>
                    <a:p>
                      <a:pPr algn="ctr"/>
                      <a:r>
                        <a:rPr lang="el-GR" sz="2400" dirty="0" smtClean="0"/>
                        <a:t>Η </a:t>
                      </a:r>
                      <a:r>
                        <a:rPr lang="en-US" sz="2400" dirty="0" smtClean="0"/>
                        <a:t>g</a:t>
                      </a:r>
                      <a:endParaRPr lang="el-GR" sz="2400" b="1" dirty="0">
                        <a:solidFill>
                          <a:schemeClr val="tx1"/>
                        </a:solidFill>
                      </a:endParaRPr>
                    </a:p>
                  </a:txBody>
                  <a:tcPr marL="112063" marR="112063" anchor="ctr"/>
                </a:tc>
              </a:tr>
              <a:tr h="1000133">
                <a:tc>
                  <a:txBody>
                    <a:bodyPr/>
                    <a:lstStyle/>
                    <a:p>
                      <a:pPr algn="ctr"/>
                      <a:r>
                        <a:rPr lang="el-GR" sz="2400" dirty="0" smtClean="0"/>
                        <a:t>Βάρος άλατος </a:t>
                      </a:r>
                      <a:endParaRPr lang="el-GR" sz="2400" b="1" dirty="0"/>
                    </a:p>
                  </a:txBody>
                  <a:tcPr marL="112063" marR="112063" anchor="ctr"/>
                </a:tc>
                <a:tc>
                  <a:txBody>
                    <a:bodyPr/>
                    <a:lstStyle/>
                    <a:p>
                      <a:pPr algn="ctr"/>
                      <a:r>
                        <a:rPr lang="el-GR" sz="2400" dirty="0" smtClean="0"/>
                        <a:t>Α</a:t>
                      </a:r>
                      <a:r>
                        <a:rPr lang="en-US" sz="2400" dirty="0" smtClean="0"/>
                        <a:t> g</a:t>
                      </a:r>
                      <a:endParaRPr lang="el-GR" sz="2400" b="1" dirty="0"/>
                    </a:p>
                  </a:txBody>
                  <a:tcPr marL="112063" marR="112063" anchor="ctr"/>
                </a:tc>
              </a:tr>
              <a:tr h="1066799">
                <a:tc>
                  <a:txBody>
                    <a:bodyPr/>
                    <a:lstStyle/>
                    <a:p>
                      <a:pPr algn="ctr"/>
                      <a:r>
                        <a:rPr lang="el-GR" sz="2400" dirty="0" smtClean="0"/>
                        <a:t>Βάρος ηθμού και ιζήματος</a:t>
                      </a:r>
                      <a:endParaRPr lang="el-GR" sz="2400" b="1" dirty="0"/>
                    </a:p>
                  </a:txBody>
                  <a:tcPr marL="112063" marR="112063" anchor="ctr"/>
                </a:tc>
                <a:tc>
                  <a:txBody>
                    <a:bodyPr/>
                    <a:lstStyle/>
                    <a:p>
                      <a:pPr algn="ctr"/>
                      <a:r>
                        <a:rPr lang="en-US" sz="2400" dirty="0" smtClean="0"/>
                        <a:t>(</a:t>
                      </a:r>
                      <a:r>
                        <a:rPr lang="el-GR" sz="2400" dirty="0" smtClean="0"/>
                        <a:t>Η+Ι</a:t>
                      </a:r>
                      <a:r>
                        <a:rPr lang="en-US" sz="2400" dirty="0" smtClean="0"/>
                        <a:t>) g</a:t>
                      </a:r>
                      <a:endParaRPr lang="el-GR" sz="2400" b="1" dirty="0"/>
                    </a:p>
                  </a:txBody>
                  <a:tcPr marL="112063" marR="112063" anchor="ctr"/>
                </a:tc>
              </a:tr>
              <a:tr h="1000133">
                <a:tc>
                  <a:txBody>
                    <a:bodyPr/>
                    <a:lstStyle/>
                    <a:p>
                      <a:pPr algn="ctr"/>
                      <a:r>
                        <a:rPr lang="el-GR" sz="2400" dirty="0" smtClean="0"/>
                        <a:t>Βάρος ιζήματος </a:t>
                      </a:r>
                      <a:endParaRPr lang="el-GR" sz="2400" b="1" dirty="0"/>
                    </a:p>
                  </a:txBody>
                  <a:tcPr marL="112063" marR="112063" anchor="ctr"/>
                </a:tc>
                <a:tc>
                  <a:txBody>
                    <a:bodyPr/>
                    <a:lstStyle/>
                    <a:p>
                      <a:pPr algn="ctr"/>
                      <a:r>
                        <a:rPr lang="el-GR" sz="2400" dirty="0" smtClean="0"/>
                        <a:t>[(Η+Ι)-Η]=Ι</a:t>
                      </a:r>
                      <a:r>
                        <a:rPr lang="en-US" sz="2400" dirty="0" smtClean="0"/>
                        <a:t> g</a:t>
                      </a:r>
                      <a:endParaRPr lang="el-GR" sz="2400" b="1" dirty="0"/>
                    </a:p>
                  </a:txBody>
                  <a:tcPr marL="112063" marR="112063" anchor="ctr"/>
                </a:tc>
              </a:tr>
            </a:tbl>
          </a:graphicData>
        </a:graphic>
      </p:graphicFrame>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41513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Υπολογισμοί</a:t>
            </a:r>
          </a:p>
        </p:txBody>
      </p:sp>
      <p:sp>
        <p:nvSpPr>
          <p:cNvPr id="3" name="Θέση περιεχομένου 2"/>
          <p:cNvSpPr>
            <a:spLocks noGrp="1"/>
          </p:cNvSpPr>
          <p:nvPr>
            <p:ph idx="1"/>
          </p:nvPr>
        </p:nvSpPr>
        <p:spPr/>
        <p:txBody>
          <a:bodyPr/>
          <a:lstStyle/>
          <a:p>
            <a:pPr>
              <a:lnSpc>
                <a:spcPct val="114000"/>
              </a:lnSpc>
            </a:pPr>
            <a:r>
              <a:rPr lang="el-GR" dirty="0"/>
              <a:t>Υπολογίζουμε το ποσοστό % των αδιάλυτων προσμίξεων του άλατος, από την αναλογία:</a:t>
            </a:r>
          </a:p>
          <a:p>
            <a:pPr marL="0" indent="0">
              <a:lnSpc>
                <a:spcPct val="114000"/>
              </a:lnSpc>
              <a:buNone/>
            </a:pPr>
            <a:r>
              <a:rPr lang="el-GR" dirty="0"/>
              <a:t>Στα Α άλατος g υπάρχουν [(Η+Ι)-Η] g ίζημα (προσμίξεις)</a:t>
            </a:r>
          </a:p>
          <a:p>
            <a:pPr marL="0" indent="0">
              <a:lnSpc>
                <a:spcPct val="114000"/>
              </a:lnSpc>
              <a:buNone/>
            </a:pPr>
            <a:r>
              <a:rPr lang="el-GR" dirty="0" smtClean="0"/>
              <a:t>Στα 100</a:t>
            </a:r>
            <a:r>
              <a:rPr lang="en-US" dirty="0" smtClean="0"/>
              <a:t>g X?</a:t>
            </a:r>
          </a:p>
          <a:p>
            <a:pPr marL="0" indent="0">
              <a:lnSpc>
                <a:spcPct val="114000"/>
              </a:lnSpc>
              <a:buNone/>
            </a:pPr>
            <a:r>
              <a:rPr lang="el-GR" dirty="0" smtClean="0"/>
              <a:t>Άρα</a:t>
            </a:r>
            <a:r>
              <a:rPr lang="en-US" dirty="0" smtClean="0"/>
              <a:t>:</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115911" y="3573016"/>
                <a:ext cx="4912179" cy="834267"/>
              </a:xfrm>
              <a:prstGeom prst="rect">
                <a:avLst/>
              </a:prstGeom>
              <a:noFill/>
              <a:ln w="19050">
                <a:solidFill>
                  <a:srgbClr val="004A8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black"/>
                          </a:solidFill>
                          <a:latin typeface="Cambria Math" panose="02040503050406030204" pitchFamily="18" charset="0"/>
                        </a:rPr>
                        <m:t>𝑋</m:t>
                      </m:r>
                      <m:r>
                        <a:rPr lang="en-US" sz="2800" i="1" smtClean="0">
                          <a:solidFill>
                            <a:prstClr val="black"/>
                          </a:solidFill>
                          <a:latin typeface="Cambria Math" panose="02040503050406030204" pitchFamily="18" charset="0"/>
                        </a:rPr>
                        <m:t>=</m:t>
                      </m:r>
                      <m:f>
                        <m:fPr>
                          <m:ctrlPr>
                            <a:rPr lang="en-US" sz="2800" i="1" smtClean="0">
                              <a:solidFill>
                                <a:prstClr val="black"/>
                              </a:solidFill>
                              <a:latin typeface="Cambria Math"/>
                            </a:rPr>
                          </m:ctrlPr>
                        </m:fPr>
                        <m:num>
                          <m:d>
                            <m:dPr>
                              <m:begChr m:val="["/>
                              <m:endChr m:val="]"/>
                              <m:ctrlPr>
                                <a:rPr lang="en-US" sz="2800" i="1">
                                  <a:solidFill>
                                    <a:prstClr val="black"/>
                                  </a:solidFill>
                                  <a:latin typeface="Cambria Math"/>
                                </a:rPr>
                              </m:ctrlPr>
                            </m:dPr>
                            <m:e>
                              <m:d>
                                <m:dPr>
                                  <m:ctrlPr>
                                    <a:rPr lang="en-US" sz="2800" i="1">
                                      <a:solidFill>
                                        <a:prstClr val="black"/>
                                      </a:solidFill>
                                      <a:latin typeface="Cambria Math"/>
                                    </a:rPr>
                                  </m:ctrlPr>
                                </m:dPr>
                                <m:e>
                                  <m:r>
                                    <a:rPr lang="en-US" sz="2800" i="1">
                                      <a:solidFill>
                                        <a:prstClr val="black"/>
                                      </a:solidFill>
                                      <a:latin typeface="Cambria Math" panose="02040503050406030204" pitchFamily="18" charset="0"/>
                                    </a:rPr>
                                    <m:t>𝐻</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𝐼</m:t>
                                  </m:r>
                                </m:e>
                              </m:d>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𝐻</m:t>
                              </m:r>
                            </m:e>
                          </m:d>
                        </m:num>
                        <m:den>
                          <m:r>
                            <a:rPr lang="en-US" sz="2800" i="1" smtClean="0">
                              <a:solidFill>
                                <a:prstClr val="black"/>
                              </a:solidFill>
                              <a:latin typeface="Cambria Math" panose="02040503050406030204" pitchFamily="18" charset="0"/>
                            </a:rPr>
                            <m:t>𝐴</m:t>
                          </m:r>
                        </m:den>
                      </m:f>
                      <m:r>
                        <a:rPr lang="en-US" sz="2800" i="1" smtClean="0">
                          <a:solidFill>
                            <a:prstClr val="black"/>
                          </a:solidFill>
                          <a:latin typeface="Cambria Math" panose="02040503050406030204" pitchFamily="18" charset="0"/>
                          <a:ea typeface="Cambria Math" panose="02040503050406030204" pitchFamily="18" charset="0"/>
                        </a:rPr>
                        <m:t>∙100=…%</m:t>
                      </m:r>
                    </m:oMath>
                  </m:oMathPara>
                </a14:m>
                <a:endParaRPr lang="el-GR" sz="2800" dirty="0">
                  <a:solidFill>
                    <a:prstClr val="black"/>
                  </a:solidFill>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15911" y="3573016"/>
                <a:ext cx="4912179" cy="834267"/>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17733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 </a:t>
            </a:r>
            <a:r>
              <a:rPr lang="el-GR" altLang="el-GR" sz="3200" b="0" dirty="0" smtClean="0"/>
              <a:t>(1 από 2)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Χημεία Γραφικών Τεχνών, Ν. </a:t>
            </a:r>
            <a:r>
              <a:rPr lang="el-GR" dirty="0" err="1" smtClean="0"/>
              <a:t>Καρακασίδη</a:t>
            </a:r>
            <a:r>
              <a:rPr lang="el-GR" dirty="0" smtClean="0"/>
              <a:t>, </a:t>
            </a:r>
            <a:r>
              <a:rPr lang="el-GR" dirty="0" err="1" smtClean="0"/>
              <a:t>εκδ</a:t>
            </a:r>
            <a:r>
              <a:rPr lang="el-GR" dirty="0" smtClean="0"/>
              <a:t>. ΙΩΝ, Αθήνα 2005 </a:t>
            </a:r>
          </a:p>
          <a:p>
            <a:pPr lvl="0"/>
            <a:r>
              <a:rPr lang="el-GR" dirty="0" smtClean="0"/>
              <a:t>Γενική Χημεία, </a:t>
            </a:r>
            <a:r>
              <a:rPr lang="en-US" dirty="0" smtClean="0"/>
              <a:t>D</a:t>
            </a:r>
            <a:r>
              <a:rPr lang="el-GR" dirty="0" smtClean="0"/>
              <a:t>. </a:t>
            </a:r>
            <a:r>
              <a:rPr lang="en-US" dirty="0" smtClean="0"/>
              <a:t>Ebbing</a:t>
            </a:r>
            <a:r>
              <a:rPr lang="el-GR" dirty="0" smtClean="0"/>
              <a:t>, </a:t>
            </a:r>
            <a:r>
              <a:rPr lang="en-US" dirty="0" smtClean="0"/>
              <a:t>S</a:t>
            </a:r>
            <a:r>
              <a:rPr lang="el-GR" dirty="0" smtClean="0"/>
              <a:t>. </a:t>
            </a:r>
            <a:r>
              <a:rPr lang="en-US" dirty="0" smtClean="0"/>
              <a:t>Gammon</a:t>
            </a:r>
            <a:r>
              <a:rPr lang="el-GR" dirty="0" smtClean="0"/>
              <a:t>, </a:t>
            </a:r>
            <a:r>
              <a:rPr lang="el-GR" dirty="0" err="1" smtClean="0"/>
              <a:t>εκδ</a:t>
            </a:r>
            <a:r>
              <a:rPr lang="el-GR" dirty="0" smtClean="0"/>
              <a:t>. Τραυλός, Αθήνα, 2011</a:t>
            </a:r>
          </a:p>
          <a:p>
            <a:pPr lvl="0"/>
            <a:r>
              <a:rPr lang="el-GR" dirty="0" smtClean="0"/>
              <a:t>Χημεία, Εισαγωγικές Έννοιες, Ε. Λυμπεράκη, </a:t>
            </a:r>
            <a:r>
              <a:rPr lang="el-GR" dirty="0" err="1" smtClean="0"/>
              <a:t>εκδ</a:t>
            </a:r>
            <a:r>
              <a:rPr lang="el-GR" dirty="0" smtClean="0"/>
              <a:t>. </a:t>
            </a:r>
            <a:r>
              <a:rPr lang="el-GR" dirty="0" err="1" smtClean="0"/>
              <a:t>Αλτιντζή</a:t>
            </a:r>
            <a:r>
              <a:rPr lang="el-GR" dirty="0" smtClean="0"/>
              <a:t>, 2009</a:t>
            </a:r>
          </a:p>
          <a:p>
            <a:pPr lvl="0"/>
            <a:r>
              <a:rPr lang="el-GR" dirty="0" smtClean="0"/>
              <a:t>Χημεία για Τεχνολόγους, Φ. </a:t>
            </a:r>
            <a:r>
              <a:rPr lang="el-GR" dirty="0" err="1" smtClean="0"/>
              <a:t>Νόμπελη</a:t>
            </a:r>
            <a:r>
              <a:rPr lang="el-GR" dirty="0" smtClean="0"/>
              <a:t>, </a:t>
            </a:r>
            <a:r>
              <a:rPr lang="el-GR" dirty="0" err="1" smtClean="0"/>
              <a:t>εκδ</a:t>
            </a:r>
            <a:r>
              <a:rPr lang="el-GR" dirty="0" smtClean="0"/>
              <a:t>. ΙΩΝ, Αθήνα, 2003</a:t>
            </a:r>
          </a:p>
          <a:p>
            <a:pPr lvl="0"/>
            <a:r>
              <a:rPr lang="el-GR" dirty="0" smtClean="0"/>
              <a:t>Διδακτική της Χημείας ΙΙ, </a:t>
            </a:r>
            <a:r>
              <a:rPr lang="el-GR" dirty="0" err="1" smtClean="0"/>
              <a:t>Γιούρη</a:t>
            </a:r>
            <a:r>
              <a:rPr lang="el-GR" dirty="0" smtClean="0"/>
              <a:t>-</a:t>
            </a:r>
            <a:r>
              <a:rPr lang="el-GR" dirty="0" err="1" smtClean="0"/>
              <a:t>Τσοχατζή</a:t>
            </a:r>
            <a:r>
              <a:rPr lang="el-GR" dirty="0" smtClean="0"/>
              <a:t>, </a:t>
            </a:r>
            <a:r>
              <a:rPr lang="el-GR" dirty="0" err="1" smtClean="0"/>
              <a:t>Μανουσάκης</a:t>
            </a:r>
            <a:r>
              <a:rPr lang="el-GR" dirty="0" smtClean="0"/>
              <a:t>, </a:t>
            </a:r>
            <a:r>
              <a:rPr lang="el-GR" dirty="0" err="1" smtClean="0"/>
              <a:t>Θεσ</a:t>
            </a:r>
            <a:r>
              <a:rPr lang="el-GR" dirty="0" smtClean="0"/>
              <a:t>/κη, 1994</a:t>
            </a:r>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97488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a:t>
            </a:r>
            <a:r>
              <a:rPr lang="el-GR" altLang="el-GR" b="0" dirty="0" smtClean="0"/>
              <a:t> </a:t>
            </a:r>
            <a:r>
              <a:rPr lang="el-GR" altLang="el-GR" sz="3200" b="0" dirty="0" smtClean="0"/>
              <a:t>(2 από 2)</a:t>
            </a:r>
            <a:r>
              <a:rPr lang="el-GR" altLang="el-GR" sz="3200" dirty="0" smtClean="0"/>
              <a:t>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Εργαστηριακές ασκήσεις Χημείας, Ν. </a:t>
            </a:r>
            <a:r>
              <a:rPr lang="el-GR" dirty="0" err="1" smtClean="0"/>
              <a:t>Καρακασίδη</a:t>
            </a:r>
            <a:r>
              <a:rPr lang="el-GR" dirty="0" smtClean="0"/>
              <a:t>, ΤΕΙ Αθήνας, 1997</a:t>
            </a:r>
          </a:p>
          <a:p>
            <a:pPr lvl="0"/>
            <a:r>
              <a:rPr lang="el-GR" dirty="0" smtClean="0"/>
              <a:t>Εργαστηριακές ασκήσεις Χημικής &amp; </a:t>
            </a:r>
            <a:r>
              <a:rPr lang="el-GR" dirty="0" err="1" smtClean="0"/>
              <a:t>Περιβ</a:t>
            </a:r>
            <a:r>
              <a:rPr lang="el-GR" dirty="0" smtClean="0"/>
              <a:t>. Τεχνολογίας, Ε. </a:t>
            </a:r>
            <a:r>
              <a:rPr lang="el-GR" dirty="0" err="1" smtClean="0"/>
              <a:t>Φουντουκίδης</a:t>
            </a:r>
            <a:r>
              <a:rPr lang="el-GR" dirty="0" smtClean="0"/>
              <a:t>,  </a:t>
            </a:r>
            <a:r>
              <a:rPr lang="el-GR" dirty="0" err="1" smtClean="0"/>
              <a:t>εκδ</a:t>
            </a:r>
            <a:r>
              <a:rPr lang="el-GR" dirty="0" smtClean="0"/>
              <a:t>. Πουκαμισάς, 2009 </a:t>
            </a:r>
          </a:p>
          <a:p>
            <a:pPr lvl="0"/>
            <a:r>
              <a:rPr lang="el-GR" dirty="0" smtClean="0"/>
              <a:t>Σημειώσεις Εργαστηρίου Ηλεκτροχημείας, Σ. Καλογεροπούλου, ΤΕΙ Πειραιά, 2000 </a:t>
            </a:r>
          </a:p>
          <a:p>
            <a:pPr lvl="0"/>
            <a:r>
              <a:rPr lang="el-GR" dirty="0" smtClean="0"/>
              <a:t>Σημειώσεις Εργαστηρίου «Επιφανειακή επεξεργασία και χρωματισμός των υλικών», Ε. Τσαγκαράκη – </a:t>
            </a:r>
            <a:r>
              <a:rPr lang="el-GR" dirty="0" err="1" smtClean="0"/>
              <a:t>Καπλάνογλου</a:t>
            </a:r>
            <a:r>
              <a:rPr lang="el-GR" dirty="0" smtClean="0"/>
              <a:t>, Ε.Κ.Π.Α. 2006</a:t>
            </a:r>
            <a:endParaRPr lang="el-GR" dirty="0"/>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6956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Τεχνών (Ε)</a:t>
            </a:r>
            <a:r>
              <a:rPr lang="el-GR" sz="2000" dirty="0" smtClean="0"/>
              <a:t>. Ενότητα 4</a:t>
            </a:r>
            <a:r>
              <a:rPr lang="en-US" sz="2000" dirty="0" smtClean="0"/>
              <a:t>:</a:t>
            </a:r>
            <a:r>
              <a:rPr lang="el-GR" sz="2000" dirty="0" smtClean="0"/>
              <a:t> </a:t>
            </a:r>
            <a:r>
              <a:rPr lang="el-GR" altLang="el-GR" sz="2000" dirty="0"/>
              <a:t>Προσδιορισμός αδιάλυτων προσμίξεων άλατος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a:t>
            </a:r>
            <a:r>
              <a:rPr lang="el-GR" dirty="0" smtClean="0"/>
              <a:t>μέρος </a:t>
            </a:r>
            <a:r>
              <a:rPr lang="en-US" sz="3200" b="0" dirty="0" smtClean="0"/>
              <a:t>(</a:t>
            </a:r>
            <a:r>
              <a:rPr lang="el-GR" sz="3200" b="0" dirty="0" smtClean="0"/>
              <a:t>1 </a:t>
            </a:r>
            <a:r>
              <a:rPr lang="el-GR" sz="3200" b="0" dirty="0"/>
              <a:t>από 2</a:t>
            </a:r>
            <a:r>
              <a:rPr lang="el-GR" sz="3200" b="0" dirty="0" smtClean="0"/>
              <a:t>)</a:t>
            </a:r>
            <a:endParaRPr lang="el-GR" dirty="0"/>
          </a:p>
        </p:txBody>
      </p:sp>
      <p:sp>
        <p:nvSpPr>
          <p:cNvPr id="3" name="Θέση περιεχομένου 2"/>
          <p:cNvSpPr>
            <a:spLocks noGrp="1"/>
          </p:cNvSpPr>
          <p:nvPr>
            <p:ph idx="1"/>
          </p:nvPr>
        </p:nvSpPr>
        <p:spPr/>
        <p:txBody>
          <a:bodyPr/>
          <a:lstStyle/>
          <a:p>
            <a:pPr>
              <a:lnSpc>
                <a:spcPct val="114000"/>
              </a:lnSpc>
            </a:pPr>
            <a:r>
              <a:rPr lang="el-GR" dirty="0"/>
              <a:t>Επιλέγουμε τον </a:t>
            </a:r>
            <a:r>
              <a:rPr lang="el-GR" b="1" dirty="0">
                <a:solidFill>
                  <a:srgbClr val="004A82"/>
                </a:solidFill>
              </a:rPr>
              <a:t>κατάλληλο διαλύτη </a:t>
            </a:r>
            <a:r>
              <a:rPr lang="el-GR" dirty="0"/>
              <a:t>ενός συστήματος. Στην άσκηση που ακολουθεί είναι το νερό (απλό στη χρήση, ακίνδυνο, εύκολα διαθέσιμος, φθηνός).</a:t>
            </a:r>
          </a:p>
          <a:p>
            <a:pPr>
              <a:lnSpc>
                <a:spcPct val="114000"/>
              </a:lnSpc>
            </a:pPr>
            <a:r>
              <a:rPr lang="el-GR" dirty="0"/>
              <a:t>Η μέθοδος στηρίζεται στη </a:t>
            </a:r>
            <a:r>
              <a:rPr lang="el-GR" b="1" dirty="0">
                <a:solidFill>
                  <a:srgbClr val="004A82"/>
                </a:solidFill>
              </a:rPr>
              <a:t>διήθηση.</a:t>
            </a:r>
            <a:r>
              <a:rPr lang="el-GR" dirty="0"/>
              <a:t> Η διήθηση (απλή ή σε κενό) είναι ένας φυσικός τρόπος διαχωρισμού συστατικών μίγματος στερεού – υγρού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80589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μέρος</a:t>
            </a:r>
            <a:r>
              <a:rPr lang="en-US" dirty="0"/>
              <a:t> </a:t>
            </a:r>
            <a:r>
              <a:rPr lang="en-US" sz="3200" b="0" dirty="0" smtClean="0"/>
              <a:t>(</a:t>
            </a:r>
            <a:r>
              <a:rPr lang="el-GR" sz="3200" b="0" dirty="0"/>
              <a:t>2</a:t>
            </a:r>
            <a:r>
              <a:rPr lang="el-GR" sz="3200" b="0" dirty="0" smtClean="0"/>
              <a:t> </a:t>
            </a:r>
            <a:r>
              <a:rPr lang="el-GR" sz="3200" b="0" dirty="0"/>
              <a:t>από 2</a:t>
            </a:r>
            <a:r>
              <a:rPr lang="el-GR" sz="3200" b="0" dirty="0" smtClean="0"/>
              <a:t>)</a:t>
            </a:r>
            <a:endParaRPr lang="el-GR" dirty="0"/>
          </a:p>
        </p:txBody>
      </p:sp>
      <p:pic>
        <p:nvPicPr>
          <p:cNvPr id="1026" name="Picture 2" descr="File:Caesium fluor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276872"/>
            <a:ext cx="2743200"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FilterFunnelApparat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436887"/>
            <a:ext cx="2903816" cy="47010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2948" y="6205496"/>
            <a:ext cx="3073088" cy="461665"/>
          </a:xfrm>
          <a:prstGeom prst="rect">
            <a:avLst/>
          </a:prstGeom>
          <a:noFill/>
        </p:spPr>
        <p:txBody>
          <a:bodyPr wrap="square" rtlCol="0">
            <a:spAutoFit/>
          </a:bodyPr>
          <a:lstStyle/>
          <a:p>
            <a:pPr algn="ctr"/>
            <a:r>
              <a:rPr lang="en-US" sz="1200" dirty="0" smtClean="0">
                <a:solidFill>
                  <a:prstClr val="black">
                    <a:lumMod val="75000"/>
                    <a:lumOff val="25000"/>
                  </a:prstClr>
                </a:solidFill>
                <a:latin typeface="Calibri"/>
                <a:cs typeface="Arial" charset="0"/>
              </a:rPr>
              <a:t>“</a:t>
            </a:r>
            <a:r>
              <a:rPr lang="en-US" sz="1200" dirty="0" smtClean="0">
                <a:solidFill>
                  <a:prstClr val="black"/>
                </a:solidFill>
                <a:latin typeface="Calibri"/>
                <a:cs typeface="Arial" charset="0"/>
                <a:hlinkClick r:id="rId5"/>
              </a:rPr>
              <a:t>FilterFunnelApparatus</a:t>
            </a:r>
            <a:r>
              <a:rPr lang="en-US" sz="1200" dirty="0" smtClean="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a:t>
            </a:r>
            <a:r>
              <a:rPr lang="en-US" sz="1200" dirty="0" smtClean="0">
                <a:solidFill>
                  <a:prstClr val="black">
                    <a:lumMod val="75000"/>
                    <a:lumOff val="25000"/>
                  </a:prstClr>
                </a:solidFill>
                <a:latin typeface="Calibri"/>
                <a:cs typeface="Arial" charset="0"/>
              </a:rPr>
              <a:t> </a:t>
            </a:r>
            <a:r>
              <a:rPr lang="en-US" sz="1200" dirty="0" err="1">
                <a:solidFill>
                  <a:prstClr val="black"/>
                </a:solidFill>
                <a:latin typeface="Calibri"/>
                <a:cs typeface="Arial" charset="0"/>
                <a:hlinkClick r:id="rId6" tooltip="User:Smokefoot"/>
              </a:rPr>
              <a:t>Smokefoot</a:t>
            </a:r>
            <a:r>
              <a:rPr lang="en-US" sz="1200" dirty="0" smtClean="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9" name="TextBox 8"/>
          <p:cNvSpPr txBox="1"/>
          <p:nvPr/>
        </p:nvSpPr>
        <p:spPr>
          <a:xfrm>
            <a:off x="4899484" y="5055567"/>
            <a:ext cx="2808312" cy="461665"/>
          </a:xfrm>
          <a:prstGeom prst="rect">
            <a:avLst/>
          </a:prstGeom>
          <a:noFill/>
        </p:spPr>
        <p:txBody>
          <a:bodyPr wrap="square" rtlCol="0">
            <a:spAutoFit/>
          </a:bodyPr>
          <a:lstStyle/>
          <a:p>
            <a:pPr algn="ctr"/>
            <a:r>
              <a:rPr lang="en-US" sz="1200" dirty="0" smtClean="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7"/>
              </a:rPr>
              <a:t>Caesium </a:t>
            </a:r>
            <a:r>
              <a:rPr lang="en-US" sz="1200" dirty="0" smtClean="0">
                <a:solidFill>
                  <a:prstClr val="black"/>
                </a:solidFill>
                <a:latin typeface="Calibri"/>
                <a:cs typeface="Arial" charset="0"/>
                <a:hlinkClick r:id="rId7"/>
              </a:rPr>
              <a:t>fluoride</a:t>
            </a:r>
            <a:r>
              <a:rPr lang="en-US" sz="1200" dirty="0" smtClean="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a:t>
            </a:r>
            <a:r>
              <a:rPr lang="en-US" sz="1200" dirty="0" smtClean="0">
                <a:solidFill>
                  <a:prstClr val="black">
                    <a:lumMod val="75000"/>
                    <a:lumOff val="25000"/>
                  </a:prstClr>
                </a:solidFill>
                <a:latin typeface="Calibri"/>
                <a:cs typeface="Arial" charset="0"/>
              </a:rPr>
              <a:t> </a:t>
            </a:r>
            <a:r>
              <a:rPr lang="en-US" sz="1200" dirty="0" err="1">
                <a:solidFill>
                  <a:prstClr val="black"/>
                </a:solidFill>
                <a:latin typeface="Calibri"/>
                <a:cs typeface="Arial" charset="0"/>
                <a:hlinkClick r:id="rId8" tooltip="User:Calvero"/>
              </a:rPr>
              <a:t>Calvero</a:t>
            </a:r>
            <a:r>
              <a:rPr lang="en-US" sz="1200" dirty="0" smtClean="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70692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a:t>
            </a:r>
          </a:p>
        </p:txBody>
      </p:sp>
      <p:sp>
        <p:nvSpPr>
          <p:cNvPr id="3" name="Θέση περιεχομένου 2"/>
          <p:cNvSpPr>
            <a:spLocks noGrp="1"/>
          </p:cNvSpPr>
          <p:nvPr>
            <p:ph idx="1"/>
          </p:nvPr>
        </p:nvSpPr>
        <p:spPr/>
        <p:txBody>
          <a:bodyPr/>
          <a:lstStyle/>
          <a:p>
            <a:pPr>
              <a:lnSpc>
                <a:spcPct val="114000"/>
              </a:lnSpc>
            </a:pPr>
            <a:r>
              <a:rPr lang="el-GR" dirty="0"/>
              <a:t>Σκοπός της άσκησης είναι να γνωρίσουμε τη μέθοδο και να εξοικειωθούμε με τα υλικά και τις διαδικασίες που ακολουθούνται σε μια απλή διήθηση προκειμένου να διαχωρίσουμε και να υπολογίσουμε το ποσοστό % των  αδιάλυτων προσμίξεων ενός άλατος (καθαρότητα άλατος).</a:t>
            </a:r>
          </a:p>
          <a:p>
            <a:pPr>
              <a:lnSpc>
                <a:spcPct val="114000"/>
              </a:lnSpc>
            </a:pPr>
            <a:r>
              <a:rPr lang="el-GR" dirty="0"/>
              <a:t>Όροι: </a:t>
            </a:r>
            <a:r>
              <a:rPr lang="el-GR" b="1" dirty="0">
                <a:solidFill>
                  <a:srgbClr val="004A82"/>
                </a:solidFill>
              </a:rPr>
              <a:t>ζύγιση, διάλυση, διήθηση, </a:t>
            </a:r>
            <a:r>
              <a:rPr lang="el-GR" b="1" dirty="0" smtClean="0">
                <a:solidFill>
                  <a:srgbClr val="004A82"/>
                </a:solidFill>
              </a:rPr>
              <a:t>ξήρανση</a:t>
            </a:r>
            <a:r>
              <a:rPr lang="en-US" b="1" dirty="0" smtClean="0">
                <a:solidFill>
                  <a:srgbClr val="004A82"/>
                </a:solidFill>
              </a:rPr>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426676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3999" cy="909637"/>
          </a:xfrm>
        </p:spPr>
        <p:txBody>
          <a:bodyPr/>
          <a:lstStyle/>
          <a:p>
            <a:r>
              <a:rPr lang="el-GR" dirty="0"/>
              <a:t>Απαιτούμενα όργανα και </a:t>
            </a:r>
            <a:r>
              <a:rPr lang="el-GR" dirty="0" smtClean="0"/>
              <a:t>υλικά</a:t>
            </a:r>
            <a:endParaRPr lang="el-GR" sz="3200" b="0" dirty="0"/>
          </a:p>
        </p:txBody>
      </p:sp>
      <p:sp>
        <p:nvSpPr>
          <p:cNvPr id="3" name="Θέση περιεχομένου 2"/>
          <p:cNvSpPr>
            <a:spLocks noGrp="1"/>
          </p:cNvSpPr>
          <p:nvPr>
            <p:ph sz="half" idx="1"/>
          </p:nvPr>
        </p:nvSpPr>
        <p:spPr>
          <a:xfrm>
            <a:off x="457200" y="1412776"/>
            <a:ext cx="4258816" cy="4824536"/>
          </a:xfrm>
        </p:spPr>
        <p:txBody>
          <a:bodyPr/>
          <a:lstStyle/>
          <a:p>
            <a:r>
              <a:rPr lang="el-GR" sz="2400" dirty="0"/>
              <a:t>Δείγμα άλατος (περίπου 10g, σημειώνοντας με ακρίβεια τη μέτρηση</a:t>
            </a:r>
            <a:r>
              <a:rPr lang="el-GR" sz="2400" dirty="0" smtClean="0"/>
              <a:t>)</a:t>
            </a:r>
            <a:r>
              <a:rPr lang="en-US" sz="2400" dirty="0" smtClean="0"/>
              <a:t>,</a:t>
            </a:r>
            <a:endParaRPr lang="el-GR" sz="2400" dirty="0"/>
          </a:p>
          <a:p>
            <a:r>
              <a:rPr lang="el-GR" sz="2400" dirty="0"/>
              <a:t>Διηθητικό χαρτί (ηθμός - φίλτρο</a:t>
            </a:r>
            <a:r>
              <a:rPr lang="el-GR" sz="2400" dirty="0" smtClean="0"/>
              <a:t>)</a:t>
            </a:r>
            <a:r>
              <a:rPr lang="en-US" sz="2400" dirty="0" smtClean="0"/>
              <a:t>,</a:t>
            </a:r>
            <a:endParaRPr lang="el-GR" sz="2400" dirty="0"/>
          </a:p>
          <a:p>
            <a:r>
              <a:rPr lang="el-GR" sz="2400" dirty="0"/>
              <a:t>Χωνί </a:t>
            </a:r>
            <a:r>
              <a:rPr lang="el-GR" sz="2400" dirty="0" smtClean="0"/>
              <a:t>διήθησης</a:t>
            </a:r>
            <a:r>
              <a:rPr lang="en-US" sz="2400" dirty="0" smtClean="0"/>
              <a:t>,</a:t>
            </a:r>
            <a:endParaRPr lang="el-GR" sz="2400" dirty="0"/>
          </a:p>
          <a:p>
            <a:r>
              <a:rPr lang="el-GR" sz="2400" dirty="0"/>
              <a:t>Κωνική φιάλη 250 </a:t>
            </a:r>
            <a:r>
              <a:rPr lang="el-GR" sz="2400" dirty="0" err="1" smtClean="0"/>
              <a:t>mL</a:t>
            </a:r>
            <a:r>
              <a:rPr lang="en-US" sz="2400" dirty="0" smtClean="0"/>
              <a:t>,</a:t>
            </a:r>
            <a:endParaRPr lang="el-GR" sz="2400" dirty="0"/>
          </a:p>
          <a:p>
            <a:r>
              <a:rPr lang="el-GR" sz="2400" dirty="0"/>
              <a:t>Ποτήρι βρασμού (ζέσεως) 250 </a:t>
            </a:r>
            <a:r>
              <a:rPr lang="el-GR" sz="2400" dirty="0" err="1" smtClean="0"/>
              <a:t>mL</a:t>
            </a:r>
            <a:r>
              <a:rPr lang="en-US" sz="2400" dirty="0" smtClean="0"/>
              <a:t>,</a:t>
            </a:r>
            <a:endParaRPr lang="el-GR" sz="2400" dirty="0"/>
          </a:p>
          <a:p>
            <a:r>
              <a:rPr lang="el-GR" sz="2400" dirty="0"/>
              <a:t>Γυάλινος αναδευτήρας (ραβδάκι</a:t>
            </a:r>
            <a:r>
              <a:rPr lang="el-GR" sz="2400" dirty="0" smtClean="0"/>
              <a:t>)</a:t>
            </a:r>
            <a:r>
              <a:rPr lang="en-US" sz="2400" dirty="0"/>
              <a:t>.</a:t>
            </a:r>
            <a:endParaRPr lang="el-GR" sz="2400" dirty="0"/>
          </a:p>
          <a:p>
            <a:endParaRPr lang="el-GR" sz="2400" dirty="0"/>
          </a:p>
        </p:txBody>
      </p:sp>
      <p:sp>
        <p:nvSpPr>
          <p:cNvPr id="6" name="Θέση περιεχομένου 5"/>
          <p:cNvSpPr>
            <a:spLocks noGrp="1"/>
          </p:cNvSpPr>
          <p:nvPr>
            <p:ph sz="half" idx="2"/>
          </p:nvPr>
        </p:nvSpPr>
        <p:spPr>
          <a:xfrm>
            <a:off x="5148064" y="1412776"/>
            <a:ext cx="3995936" cy="4824536"/>
          </a:xfrm>
        </p:spPr>
        <p:txBody>
          <a:bodyPr/>
          <a:lstStyle/>
          <a:p>
            <a:r>
              <a:rPr lang="el-GR" sz="2400" dirty="0" err="1"/>
              <a:t>Υδροβολέας</a:t>
            </a:r>
            <a:r>
              <a:rPr lang="en-US" sz="2400" dirty="0"/>
              <a:t>,</a:t>
            </a:r>
            <a:endParaRPr lang="el-GR" sz="2400" dirty="0"/>
          </a:p>
          <a:p>
            <a:r>
              <a:rPr lang="el-GR" sz="2400" dirty="0"/>
              <a:t>Ύαλος ωρολογίου</a:t>
            </a:r>
            <a:r>
              <a:rPr lang="en-US" sz="2400" dirty="0"/>
              <a:t>,</a:t>
            </a:r>
            <a:endParaRPr lang="el-GR" sz="2400" dirty="0"/>
          </a:p>
          <a:p>
            <a:r>
              <a:rPr lang="el-GR" sz="2400" dirty="0" err="1"/>
              <a:t>Πυριατήριο</a:t>
            </a:r>
            <a:r>
              <a:rPr lang="el-GR" sz="2400" dirty="0"/>
              <a:t> (ρυθμισμένο στους 105° C)</a:t>
            </a:r>
            <a:r>
              <a:rPr lang="en-US" sz="2400" dirty="0"/>
              <a:t>,</a:t>
            </a:r>
            <a:endParaRPr lang="el-GR" sz="2400" dirty="0"/>
          </a:p>
          <a:p>
            <a:r>
              <a:rPr lang="el-GR" sz="2400" dirty="0"/>
              <a:t>Ξηραντήρας</a:t>
            </a:r>
            <a:r>
              <a:rPr lang="en-US" sz="2400" dirty="0"/>
              <a:t>,</a:t>
            </a:r>
            <a:endParaRPr lang="el-GR" sz="2400" dirty="0"/>
          </a:p>
          <a:p>
            <a:r>
              <a:rPr lang="el-GR" sz="2400" dirty="0"/>
              <a:t>Ζυγός</a:t>
            </a:r>
            <a:r>
              <a:rPr lang="en-US" sz="2400" dirty="0" smtClean="0"/>
              <a:t>.</a:t>
            </a:r>
            <a:endParaRPr lang="el-GR" sz="2400" dirty="0"/>
          </a:p>
        </p:txBody>
      </p:sp>
      <p:cxnSp>
        <p:nvCxnSpPr>
          <p:cNvPr id="8" name="Ευθεία γραμμή σύνδεσης 7"/>
          <p:cNvCxnSpPr/>
          <p:nvPr/>
        </p:nvCxnSpPr>
        <p:spPr>
          <a:xfrm>
            <a:off x="4860032" y="1556792"/>
            <a:ext cx="0" cy="439248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62771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Σημείωση</a:t>
            </a:r>
          </a:p>
        </p:txBody>
      </p:sp>
      <p:sp>
        <p:nvSpPr>
          <p:cNvPr id="3" name="Θέση περιεχομένου 2"/>
          <p:cNvSpPr>
            <a:spLocks noGrp="1"/>
          </p:cNvSpPr>
          <p:nvPr>
            <p:ph idx="1"/>
          </p:nvPr>
        </p:nvSpPr>
        <p:spPr/>
        <p:txBody>
          <a:bodyPr/>
          <a:lstStyle/>
          <a:p>
            <a:pPr>
              <a:lnSpc>
                <a:spcPct val="150000"/>
              </a:lnSpc>
              <a:buFont typeface="Wingdings" panose="05000000000000000000" pitchFamily="2" charset="2"/>
              <a:buChar char="ü"/>
            </a:pPr>
            <a:r>
              <a:rPr lang="el-GR" dirty="0"/>
              <a:t>Για την πραγματοποίηση της άσκησης πρέπει να έχουν προηγηθεί οι ασκήσεις εκμάθησης της χρήσης του ζυγού και του ελέγχου της διαλυτότητας μιας ουσίας &amp; επιλογής του κατάλληλου διαλύτη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95424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a:t>
            </a:r>
            <a:r>
              <a:rPr lang="el-GR" dirty="0" smtClean="0"/>
              <a:t>διαδικασία</a:t>
            </a:r>
            <a:r>
              <a:rPr lang="en-US" dirty="0" smtClean="0"/>
              <a:t> </a:t>
            </a:r>
            <a:r>
              <a:rPr lang="en-US" sz="3200" b="0" dirty="0" smtClean="0"/>
              <a:t>(1 </a:t>
            </a:r>
            <a:r>
              <a:rPr lang="el-GR" sz="3200" b="0" dirty="0" smtClean="0"/>
              <a:t>από 3)</a:t>
            </a:r>
            <a:endParaRPr lang="el-GR" sz="3200" b="0" dirty="0"/>
          </a:p>
        </p:txBody>
      </p:sp>
      <p:sp>
        <p:nvSpPr>
          <p:cNvPr id="3" name="Θέση περιεχομένου 2"/>
          <p:cNvSpPr>
            <a:spLocks noGrp="1"/>
          </p:cNvSpPr>
          <p:nvPr>
            <p:ph idx="1"/>
          </p:nvPr>
        </p:nvSpPr>
        <p:spPr/>
        <p:txBody>
          <a:bodyPr/>
          <a:lstStyle/>
          <a:p>
            <a:pPr>
              <a:lnSpc>
                <a:spcPct val="114000"/>
              </a:lnSpc>
            </a:pPr>
            <a:r>
              <a:rPr lang="el-GR" dirty="0"/>
              <a:t>Κόβουμε ένα κομμάτι από διηθητικό χαρτί σε κυκλικό σχήμα με διάμετρο 10-12 </a:t>
            </a:r>
            <a:r>
              <a:rPr lang="el-GR" dirty="0" err="1"/>
              <a:t>cm</a:t>
            </a:r>
            <a:r>
              <a:rPr lang="el-GR" dirty="0"/>
              <a:t> (φίλτρο). Το τοποθετούμε σε ύαλο ωρολογίου και το ξηραίνουμε στο </a:t>
            </a:r>
            <a:r>
              <a:rPr lang="el-GR" dirty="0" err="1"/>
              <a:t>πυριατήριο</a:t>
            </a:r>
            <a:r>
              <a:rPr lang="el-GR" dirty="0"/>
              <a:t> για 15 </a:t>
            </a:r>
            <a:r>
              <a:rPr lang="el-GR" dirty="0" err="1"/>
              <a:t>min</a:t>
            </a:r>
            <a:r>
              <a:rPr lang="el-GR" dirty="0"/>
              <a:t> στους 105° C. </a:t>
            </a:r>
          </a:p>
          <a:p>
            <a:pPr>
              <a:lnSpc>
                <a:spcPct val="114000"/>
              </a:lnSpc>
            </a:pPr>
            <a:r>
              <a:rPr lang="el-GR" dirty="0"/>
              <a:t>Ζυγίζουμε περίπου 10g (σημειώνοντας με ακρίβεια τη μέτρηση) και τα διαλύουμε σε 100 g νερού στο ποτήρι βρασμού.  Αναδεύουμε συνεχώς μέχρι το διάλυμα να γίνει διαυγές.</a:t>
            </a:r>
          </a:p>
          <a:p>
            <a:pPr>
              <a:lnSpc>
                <a:spcPct val="114000"/>
              </a:lnSpc>
            </a:pPr>
            <a:r>
              <a:rPr lang="el-GR" dirty="0"/>
              <a:t>Τοποθετώ το φίλτρο στον ξηραντήρα για 10 </a:t>
            </a:r>
            <a:r>
              <a:rPr lang="el-GR" dirty="0" err="1"/>
              <a:t>min</a:t>
            </a:r>
            <a:r>
              <a:rPr lang="el-GR" dirty="0"/>
              <a:t> και μετά το ζυγίζουμε με προσοχή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90464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pPr>
            <a:r>
              <a:rPr lang="el-GR" dirty="0"/>
              <a:t>Τοποθετούμε το φίλτρο στο χωνί και αυτά μαζί, τα τοποθετούμε στην κωνική φιάλη για τη διήθηση.</a:t>
            </a:r>
          </a:p>
          <a:p>
            <a:pPr>
              <a:lnSpc>
                <a:spcPct val="114000"/>
              </a:lnSpc>
            </a:pPr>
            <a:r>
              <a:rPr lang="el-GR" dirty="0"/>
              <a:t>Ρίχνουμε το διαυγές διήθημα του ποτηριού, χωρίς ανατάραξη στον ηθμό (φίλτρο) και τελικά μεταφέρουμε στον ηθμό και το ίζημα με τη βοήθεια του </a:t>
            </a:r>
            <a:r>
              <a:rPr lang="el-GR" dirty="0" err="1"/>
              <a:t>υδροβολέα</a:t>
            </a:r>
            <a:r>
              <a:rPr lang="el-GR" dirty="0"/>
              <a:t>.</a:t>
            </a:r>
          </a:p>
          <a:p>
            <a:pPr>
              <a:lnSpc>
                <a:spcPct val="114000"/>
              </a:lnSpc>
            </a:pPr>
            <a:r>
              <a:rPr lang="el-GR" dirty="0"/>
              <a:t>Ακολουθεί καλή </a:t>
            </a:r>
            <a:r>
              <a:rPr lang="el-GR" dirty="0" err="1"/>
              <a:t>έκπλυση</a:t>
            </a:r>
            <a:r>
              <a:rPr lang="el-GR" dirty="0"/>
              <a:t> (ξέπλυμα) του ιζήματος που έχει απομείνει στο ποτήρι και ρίχνουμε πάνω στον ηθμό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67002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pPr>
            <a:r>
              <a:rPr lang="el-GR" dirty="0"/>
              <a:t>Αφού ο ηθμός στραγγίσει, τον τοποθετούμε σε ύαλο ωρολογίου μέσα στο </a:t>
            </a:r>
            <a:r>
              <a:rPr lang="el-GR" dirty="0" err="1"/>
              <a:t>πυριατήριο</a:t>
            </a:r>
            <a:r>
              <a:rPr lang="el-GR" dirty="0"/>
              <a:t> για 15 </a:t>
            </a:r>
            <a:r>
              <a:rPr lang="el-GR" dirty="0" err="1"/>
              <a:t>min</a:t>
            </a:r>
            <a:r>
              <a:rPr lang="el-GR" dirty="0"/>
              <a:t> στους 105° C. </a:t>
            </a:r>
          </a:p>
          <a:p>
            <a:pPr>
              <a:lnSpc>
                <a:spcPct val="114000"/>
              </a:lnSpc>
            </a:pPr>
            <a:r>
              <a:rPr lang="el-GR" dirty="0"/>
              <a:t>Στη συνέχεια, τα τοποθετούμε στον ξηραντήρα για 10 </a:t>
            </a:r>
            <a:r>
              <a:rPr lang="el-GR" dirty="0" err="1"/>
              <a:t>min</a:t>
            </a:r>
            <a:r>
              <a:rPr lang="el-GR" dirty="0"/>
              <a:t> και μετά τα ζυγίζουμε, επαναλαμβάνοντας τη διαδικασία μέχρι το βάρος να σταθεροποιηθεί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892159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f31ef441755e6abe886168e5ac5dfc6739a25c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TotalTime>
  <Words>1019</Words>
  <Application>Microsoft Office PowerPoint</Application>
  <PresentationFormat>On-screen Show (4:3)</PresentationFormat>
  <Paragraphs>114</Paragraphs>
  <Slides>19</Slides>
  <Notes>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OC_template_updated</vt:lpstr>
      <vt:lpstr>template</vt:lpstr>
      <vt:lpstr>Χημεία Γραφικών Τεχνών (Ε)</vt:lpstr>
      <vt:lpstr>Θεωρητικό μέρος (1 από 2)</vt:lpstr>
      <vt:lpstr>Θεωρητικό μέρος (2 από 2)</vt:lpstr>
      <vt:lpstr>Σκοπός</vt:lpstr>
      <vt:lpstr>Απαιτούμενα όργανα και υλικά</vt:lpstr>
      <vt:lpstr>Σημείωση</vt:lpstr>
      <vt:lpstr>Πειραματική διαδικασία (1 από 3)</vt:lpstr>
      <vt:lpstr>Πειραματική διαδικασία (2 από 3)</vt:lpstr>
      <vt:lpstr>Πειραματική διαδικασία (3 από 3)</vt:lpstr>
      <vt:lpstr>Μετρήσεις - αποτελέσματα</vt:lpstr>
      <vt:lpstr>Υπολογισμοί</vt:lpstr>
      <vt:lpstr>Βιβλιογραφία (1 από 2) </vt:lpstr>
      <vt:lpstr>Βιβλιογραφία (2 από 2)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 (Ε)</dc:title>
  <dc:creator>opencourses@teiath.gr</dc:creator>
  <cp:lastModifiedBy>alex</cp:lastModifiedBy>
  <cp:revision>5</cp:revision>
  <dcterms:created xsi:type="dcterms:W3CDTF">2014-09-29T06:27:53Z</dcterms:created>
  <dcterms:modified xsi:type="dcterms:W3CDTF">2015-01-28T13:37:17Z</dcterms:modified>
</cp:coreProperties>
</file>