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73"/>
  </p:notesMasterIdLst>
  <p:handoutMasterIdLst>
    <p:handoutMasterId r:id="rId74"/>
  </p:handoutMasterIdLst>
  <p:sldIdLst>
    <p:sldId id="256" r:id="rId3"/>
    <p:sldId id="298" r:id="rId4"/>
    <p:sldId id="297"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4" r:id="rId30"/>
    <p:sldId id="325" r:id="rId31"/>
    <p:sldId id="326" r:id="rId32"/>
    <p:sldId id="327" r:id="rId33"/>
    <p:sldId id="328" r:id="rId34"/>
    <p:sldId id="330" r:id="rId35"/>
    <p:sldId id="329" r:id="rId36"/>
    <p:sldId id="331" r:id="rId37"/>
    <p:sldId id="332" r:id="rId38"/>
    <p:sldId id="333" r:id="rId39"/>
    <p:sldId id="334" r:id="rId40"/>
    <p:sldId id="335" r:id="rId41"/>
    <p:sldId id="336" r:id="rId42"/>
    <p:sldId id="337" r:id="rId43"/>
    <p:sldId id="338" r:id="rId44"/>
    <p:sldId id="339" r:id="rId45"/>
    <p:sldId id="340" r:id="rId46"/>
    <p:sldId id="341" r:id="rId47"/>
    <p:sldId id="342" r:id="rId48"/>
    <p:sldId id="359" r:id="rId49"/>
    <p:sldId id="343" r:id="rId50"/>
    <p:sldId id="344" r:id="rId51"/>
    <p:sldId id="345" r:id="rId52"/>
    <p:sldId id="346" r:id="rId53"/>
    <p:sldId id="347" r:id="rId54"/>
    <p:sldId id="348" r:id="rId55"/>
    <p:sldId id="349" r:id="rId56"/>
    <p:sldId id="350" r:id="rId57"/>
    <p:sldId id="351" r:id="rId58"/>
    <p:sldId id="352" r:id="rId59"/>
    <p:sldId id="353" r:id="rId60"/>
    <p:sldId id="354" r:id="rId61"/>
    <p:sldId id="355" r:id="rId62"/>
    <p:sldId id="356" r:id="rId63"/>
    <p:sldId id="357" r:id="rId64"/>
    <p:sldId id="358" r:id="rId65"/>
    <p:sldId id="257" r:id="rId66"/>
    <p:sldId id="262" r:id="rId67"/>
    <p:sldId id="264" r:id="rId68"/>
    <p:sldId id="292" r:id="rId69"/>
    <p:sldId id="293" r:id="rId70"/>
    <p:sldId id="294" r:id="rId71"/>
    <p:sldId id="295" r:id="rId72"/>
  </p:sldIdLst>
  <p:sldSz cx="9144000" cy="6858000" type="screen4x3"/>
  <p:notesSz cx="7104063" cy="10234613"/>
  <p:custDataLst>
    <p:tags r:id="rId7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9/11/2015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9/11/2015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51</a:t>
            </a:fld>
            <a:endParaRPr lang="el-GR" dirty="0"/>
          </a:p>
        </p:txBody>
      </p:sp>
    </p:spTree>
    <p:extLst>
      <p:ext uri="{BB962C8B-B14F-4D97-AF65-F5344CB8AC3E}">
        <p14:creationId xmlns:p14="http://schemas.microsoft.com/office/powerpoint/2010/main" val="2043928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52</a:t>
            </a:fld>
            <a:endParaRPr lang="el-GR" dirty="0"/>
          </a:p>
        </p:txBody>
      </p:sp>
    </p:spTree>
    <p:extLst>
      <p:ext uri="{BB962C8B-B14F-4D97-AF65-F5344CB8AC3E}">
        <p14:creationId xmlns:p14="http://schemas.microsoft.com/office/powerpoint/2010/main" val="2043928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63</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64</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65</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66</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68</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69</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043168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016607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730953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45249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121823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1934413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2863758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934433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63717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178131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468379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3.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4.wmf"/></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6.wmf"/></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9.wmf"/><Relationship Id="rId5" Type="http://schemas.openxmlformats.org/officeDocument/2006/relationships/oleObject" Target="../embeddings/oleObject10.bin"/><Relationship Id="rId4" Type="http://schemas.openxmlformats.org/officeDocument/2006/relationships/image" Target="../media/image1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1.wmf"/><Relationship Id="rId5" Type="http://schemas.openxmlformats.org/officeDocument/2006/relationships/oleObject" Target="../embeddings/oleObject12.bin"/><Relationship Id="rId4" Type="http://schemas.openxmlformats.org/officeDocument/2006/relationships/image" Target="../media/image20.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6.emf"/><Relationship Id="rId5" Type="http://schemas.openxmlformats.org/officeDocument/2006/relationships/package" Target="../embeddings/Microsoft_Word_Document2.docx"/><Relationship Id="rId4" Type="http://schemas.openxmlformats.org/officeDocument/2006/relationships/image" Target="../media/image2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8.emf"/><Relationship Id="rId5" Type="http://schemas.openxmlformats.org/officeDocument/2006/relationships/package" Target="../embeddings/Microsoft_Word_Document4.docx"/><Relationship Id="rId4" Type="http://schemas.openxmlformats.org/officeDocument/2006/relationships/image" Target="../media/image27.emf"/></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0.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Φυσική Οπτική (Ε)</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12</a:t>
            </a:r>
            <a:r>
              <a:rPr lang="el-GR" sz="2800" dirty="0" smtClean="0"/>
              <a:t>:</a:t>
            </a:r>
            <a:r>
              <a:rPr lang="en-US" sz="2800" dirty="0" smtClean="0"/>
              <a:t> Laser</a:t>
            </a:r>
            <a:r>
              <a:rPr lang="el-GR" sz="2800" dirty="0" smtClean="0"/>
              <a:t> (γ΄</a:t>
            </a:r>
            <a:r>
              <a:rPr lang="en-US" sz="2800" dirty="0" smtClean="0"/>
              <a:t> </a:t>
            </a:r>
            <a:r>
              <a:rPr lang="el-GR" sz="2800" dirty="0" smtClean="0"/>
              <a:t>μέρος)</a:t>
            </a:r>
            <a:endParaRPr lang="en-US" sz="2800" dirty="0" smtClean="0"/>
          </a:p>
          <a:p>
            <a:pPr>
              <a:spcBef>
                <a:spcPts val="0"/>
              </a:spcBef>
            </a:pPr>
            <a:r>
              <a:rPr lang="el-GR" sz="2400" dirty="0" smtClean="0"/>
              <a:t>Γεώργιος Μήτσου</a:t>
            </a:r>
            <a:endParaRPr lang="el-GR" sz="2400" dirty="0"/>
          </a:p>
          <a:p>
            <a:pPr>
              <a:spcBef>
                <a:spcPts val="0"/>
              </a:spcBef>
            </a:pPr>
            <a:r>
              <a:rPr lang="el-GR" sz="2400" dirty="0"/>
              <a:t>Τμήμα </a:t>
            </a:r>
            <a:r>
              <a:rPr lang="el-GR" sz="2400" dirty="0" smtClean="0"/>
              <a:t>Οπτικής και Οπτομετρίας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1.2  Περίθλαση μέσω </a:t>
            </a:r>
            <a:r>
              <a:rPr lang="el-GR" dirty="0" smtClean="0"/>
              <a:t>σχισμής</a:t>
            </a:r>
            <a:r>
              <a:rPr lang="en-US" dirty="0" smtClean="0"/>
              <a:t> </a:t>
            </a:r>
            <a:r>
              <a:rPr lang="en-US" sz="3600" b="0" dirty="0" smtClean="0"/>
              <a:t>3</a:t>
            </a:r>
            <a:r>
              <a:rPr lang="en-US" sz="3600" b="0" dirty="0" smtClean="0"/>
              <a:t>/9</a:t>
            </a:r>
            <a:r>
              <a:rPr lang="el-GR" dirty="0" smtClean="0"/>
              <a:t> </a:t>
            </a:r>
            <a:endParaRPr lang="el-GR" dirty="0"/>
          </a:p>
        </p:txBody>
      </p:sp>
      <p:sp>
        <p:nvSpPr>
          <p:cNvPr id="3" name="Θέση περιεχομένου 2"/>
          <p:cNvSpPr>
            <a:spLocks noGrp="1"/>
          </p:cNvSpPr>
          <p:nvPr>
            <p:ph idx="1"/>
          </p:nvPr>
        </p:nvSpPr>
        <p:spPr/>
        <p:txBody>
          <a:bodyPr/>
          <a:lstStyle/>
          <a:p>
            <a:r>
              <a:rPr lang="el-GR" dirty="0"/>
              <a:t>Χωρίζουμε το εύρος </a:t>
            </a:r>
            <a:r>
              <a:rPr lang="en-US" dirty="0"/>
              <a:t>b </a:t>
            </a:r>
            <a:r>
              <a:rPr lang="el-GR" dirty="0"/>
              <a:t>της σχισμής σε ένα μεγάλο αριθμό Ν ίσων τμημάτων, εύρους Δ</a:t>
            </a:r>
            <a:r>
              <a:rPr lang="en-US" dirty="0"/>
              <a:t>y</a:t>
            </a:r>
            <a:r>
              <a:rPr lang="el-GR" dirty="0"/>
              <a:t> = </a:t>
            </a:r>
            <a:r>
              <a:rPr lang="en-US" dirty="0"/>
              <a:t>b</a:t>
            </a:r>
            <a:r>
              <a:rPr lang="el-GR" dirty="0"/>
              <a:t>/</a:t>
            </a:r>
            <a:r>
              <a:rPr lang="en-US" dirty="0"/>
              <a:t>N </a:t>
            </a:r>
            <a:r>
              <a:rPr lang="el-GR" dirty="0"/>
              <a:t>και δημιουργούμε Ν σύμφωνες σημειακές πηγές (Σχήμα 2α). Επειδή το προσπίπτων επίπεδο κύμα φωτίζει τη σχισμή ομοιόμορφα, το πλάτος ταλάντωσης δΑ</a:t>
            </a:r>
            <a:r>
              <a:rPr lang="el-GR" baseline="-25000" dirty="0"/>
              <a:t>0</a:t>
            </a:r>
            <a:r>
              <a:rPr lang="el-GR" dirty="0"/>
              <a:t> κάθε σημειακής πηγής θα είναι ανάλογο του </a:t>
            </a:r>
            <a:r>
              <a:rPr lang="en-US" dirty="0"/>
              <a:t>b</a:t>
            </a:r>
            <a:r>
              <a:rPr lang="el-GR" dirty="0"/>
              <a:t>/</a:t>
            </a:r>
            <a:r>
              <a:rPr lang="en-US" dirty="0"/>
              <a:t>N</a:t>
            </a:r>
            <a:r>
              <a:rPr lang="el-GR" dirty="0"/>
              <a:t> = δ</a:t>
            </a:r>
            <a:r>
              <a:rPr lang="en-US" dirty="0"/>
              <a:t>y</a:t>
            </a:r>
            <a:r>
              <a:rPr lang="el-GR" dirty="0"/>
              <a:t>. Κάθε μια από αυτές τις πηγές θα αποτελέσει εστία σφαιρικών κυμάτων. Σε διεύθυνση κάθετη προς το επίπεδο της σχισμής (θ = 0) θα έχουν την ίδια φάση και επομένως θα δημιουργήσουν ένα μέτωπο κύματος που θα διαδοθεί κατά μήκος του άξονα </a:t>
            </a:r>
            <a:r>
              <a:rPr lang="en-US" dirty="0"/>
              <a:t>x</a:t>
            </a:r>
            <a:r>
              <a:rPr lang="el-GR" dirty="0"/>
              <a:t>. Όμως μπορεί να βρεθούν στην ίδια φάση και σε κάποια διεύθυνση που ορίζεται από γωνία θ (Σχήμα 2α) και να δημιουργήσουν μέτωπο κύματος κατά μήκος αυτής της διεύθυνσης.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2065573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1.2  Περίθλαση μέσω σχισμής </a:t>
            </a:r>
            <a:r>
              <a:rPr lang="en-US" sz="3600" b="0" dirty="0" smtClean="0"/>
              <a:t>4</a:t>
            </a:r>
            <a:r>
              <a:rPr lang="en-US" sz="3600" b="0" dirty="0" smtClean="0"/>
              <a:t>/9</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pic>
        <p:nvPicPr>
          <p:cNvPr id="522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68760"/>
            <a:ext cx="6768752" cy="480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423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1.2  Περίθλαση μέσω </a:t>
            </a:r>
            <a:r>
              <a:rPr lang="el-GR" dirty="0" smtClean="0"/>
              <a:t>σχισμής</a:t>
            </a:r>
            <a:r>
              <a:rPr lang="en-US" dirty="0" smtClean="0"/>
              <a:t> </a:t>
            </a:r>
            <a:r>
              <a:rPr lang="en-US" sz="3600" b="0" dirty="0" smtClean="0"/>
              <a:t>5</a:t>
            </a:r>
            <a:r>
              <a:rPr lang="en-US" sz="3600" b="0" dirty="0" smtClean="0"/>
              <a:t>/9</a:t>
            </a:r>
            <a:r>
              <a:rPr lang="el-GR" dirty="0" smtClean="0"/>
              <a:t> </a:t>
            </a:r>
            <a:endParaRPr lang="el-GR" dirty="0"/>
          </a:p>
        </p:txBody>
      </p:sp>
      <p:sp>
        <p:nvSpPr>
          <p:cNvPr id="3" name="Θέση περιεχομένου 2"/>
          <p:cNvSpPr>
            <a:spLocks noGrp="1"/>
          </p:cNvSpPr>
          <p:nvPr>
            <p:ph idx="1"/>
          </p:nvPr>
        </p:nvSpPr>
        <p:spPr/>
        <p:txBody>
          <a:bodyPr/>
          <a:lstStyle/>
          <a:p>
            <a:r>
              <a:rPr lang="el-GR" dirty="0"/>
              <a:t>Το συνολικό πλάτος του κύματος που θα παρατηρηθεί σε κάποιο σημείο ενός πετάσματος που απέχει απόσταση </a:t>
            </a:r>
            <a:r>
              <a:rPr lang="en-US" dirty="0"/>
              <a:t>L</a:t>
            </a:r>
            <a:r>
              <a:rPr lang="el-GR" dirty="0"/>
              <a:t> &gt;&gt; </a:t>
            </a:r>
            <a:r>
              <a:rPr lang="en-US" dirty="0"/>
              <a:t>b </a:t>
            </a:r>
            <a:r>
              <a:rPr lang="el-GR" dirty="0"/>
              <a:t>από τη σχισμή, θα διαμορφωθεί από το άθροισμα όλων των δΑ</a:t>
            </a:r>
            <a:r>
              <a:rPr lang="el-GR" baseline="-25000" dirty="0"/>
              <a:t>0</a:t>
            </a:r>
            <a:r>
              <a:rPr lang="el-GR" dirty="0"/>
              <a:t>, που όμως μεταβάλλεται ανάλογα με τη διαφορά φάσης Δφ που παρουσιάζει η κάθε μια στοιχειώδης πηγή με τη γειτονική της και προσδιορίζεται κάθε φορά από τη γωνία θ (Σχήμα 2α). Είναι φανερό επομένως ότι το πλάτος του κύματος που φτάνει σε ένα σημείο </a:t>
            </a:r>
            <a:r>
              <a:rPr lang="en-US" dirty="0"/>
              <a:t>P </a:t>
            </a:r>
            <a:r>
              <a:rPr lang="el-GR" dirty="0"/>
              <a:t>του πετάσματος, εξαρτάται από τη γωνία διάδοσής του θ.</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1716715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1.2  Περίθλαση μέσω </a:t>
            </a:r>
            <a:r>
              <a:rPr lang="el-GR" dirty="0" smtClean="0"/>
              <a:t>σχισμής</a:t>
            </a:r>
            <a:r>
              <a:rPr lang="en-US" dirty="0" smtClean="0"/>
              <a:t> </a:t>
            </a:r>
            <a:r>
              <a:rPr lang="en-US" sz="3200" b="0" dirty="0" smtClean="0"/>
              <a:t>6</a:t>
            </a:r>
            <a:r>
              <a:rPr lang="en-US" sz="3200" b="0" dirty="0" smtClean="0"/>
              <a:t>/9</a:t>
            </a:r>
            <a:r>
              <a:rPr lang="el-GR" sz="3200" b="0" dirty="0" smtClean="0"/>
              <a:t> </a:t>
            </a:r>
            <a:endParaRPr lang="el-GR" sz="3200" b="0"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dirty="0"/>
              <a:t>Αποδεικνύεται ότι</a:t>
            </a:r>
            <a:r>
              <a:rPr lang="el-GR" dirty="0" smtClean="0"/>
              <a:t>:</a:t>
            </a:r>
          </a:p>
          <a:p>
            <a:endParaRPr lang="el-GR" dirty="0"/>
          </a:p>
          <a:p>
            <a:endParaRPr lang="el-GR" dirty="0" smtClean="0"/>
          </a:p>
          <a:p>
            <a:endParaRPr lang="el-GR" dirty="0"/>
          </a:p>
          <a:p>
            <a:pPr marL="0" indent="0">
              <a:buNone/>
            </a:pPr>
            <a:r>
              <a:rPr lang="el-GR" dirty="0"/>
              <a:t>όπου Α</a:t>
            </a:r>
            <a:r>
              <a:rPr lang="el-GR" baseline="-25000" dirty="0"/>
              <a:t>0 </a:t>
            </a:r>
            <a:r>
              <a:rPr lang="el-GR" dirty="0"/>
              <a:t>είναι το πλάτος που παρουσιάζει το μέτωπο κύματος στη σχισμή </a:t>
            </a:r>
            <a:r>
              <a:rPr lang="el-GR" dirty="0" smtClean="0"/>
              <a:t>και</a:t>
            </a:r>
          </a:p>
          <a:p>
            <a:pPr marL="0" indent="0">
              <a:buNone/>
            </a:pPr>
            <a:endParaRPr lang="el-GR" dirty="0" smtClean="0"/>
          </a:p>
          <a:p>
            <a:pPr marL="0" indent="0">
              <a:buNone/>
            </a:pPr>
            <a:endParaRPr lang="el-GR" dirty="0" smtClean="0"/>
          </a:p>
          <a:p>
            <a:pPr marL="0" indent="0">
              <a:buNone/>
            </a:pPr>
            <a:endParaRPr lang="el-GR" dirty="0"/>
          </a:p>
          <a:p>
            <a:pPr marL="0" indent="0">
              <a:buNone/>
            </a:pPr>
            <a:r>
              <a:rPr lang="el-GR" dirty="0"/>
              <a:t>Ως γνωστόν η ένταση του φωτός είναι ανάλογη του τετραγώνου του πλάτους του και επομένως</a:t>
            </a:r>
            <a:r>
              <a:rPr lang="el-GR" dirty="0" smtClean="0"/>
              <a:t>:</a:t>
            </a:r>
          </a:p>
          <a:p>
            <a:pPr marL="0" indent="0">
              <a:buNone/>
            </a:pPr>
            <a:endParaRPr lang="el-GR" dirty="0"/>
          </a:p>
          <a:p>
            <a:pPr marL="0" indent="0">
              <a:buNone/>
            </a:pPr>
            <a:r>
              <a:rPr lang="el-GR" dirty="0" smtClean="0"/>
              <a:t>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2761974899"/>
              </p:ext>
            </p:extLst>
          </p:nvPr>
        </p:nvGraphicFramePr>
        <p:xfrm>
          <a:off x="467544" y="1916832"/>
          <a:ext cx="8136904" cy="720080"/>
        </p:xfrm>
        <a:graphic>
          <a:graphicData uri="http://schemas.openxmlformats.org/drawingml/2006/table">
            <a:tbl>
              <a:tblPr firstRow="1" firstCol="1" lastRow="1" lastCol="1" bandRow="1" bandCol="1">
                <a:tableStyleId>{5940675A-B579-460E-94D1-54222C63F5DA}</a:tableStyleId>
              </a:tblPr>
              <a:tblGrid>
                <a:gridCol w="4068452"/>
                <a:gridCol w="4068452"/>
              </a:tblGrid>
              <a:tr h="720080">
                <a:tc>
                  <a:txBody>
                    <a:bodyPr/>
                    <a:lstStyle/>
                    <a:p>
                      <a:pPr marL="179705">
                        <a:spcAft>
                          <a:spcPts val="600"/>
                        </a:spcAft>
                      </a:pPr>
                      <a:endParaRPr lang="el-GR" sz="1000" dirty="0">
                        <a:effectLst/>
                        <a:latin typeface="Times New Roman"/>
                        <a:ea typeface="Times New Roman"/>
                      </a:endParaRPr>
                    </a:p>
                  </a:txBody>
                  <a:tcPr marL="68580" marR="68580" marT="0" marB="0" anchor="ctr"/>
                </a:tc>
                <a:tc>
                  <a:txBody>
                    <a:bodyPr/>
                    <a:lstStyle/>
                    <a:p>
                      <a:pPr marL="179705" algn="r">
                        <a:spcAft>
                          <a:spcPts val="600"/>
                        </a:spcAft>
                      </a:pPr>
                      <a:r>
                        <a:rPr lang="el-GR" sz="1200" dirty="0">
                          <a:effectLst/>
                        </a:rPr>
                        <a:t>  (1)</a:t>
                      </a:r>
                      <a:endParaRPr lang="el-GR" sz="1000" dirty="0">
                        <a:effectLst/>
                        <a:latin typeface="Times New Roman"/>
                        <a:ea typeface="Times New Roman"/>
                      </a:endParaRPr>
                    </a:p>
                  </a:txBody>
                  <a:tcPr marL="68580" marR="68580" marT="0" marB="0" anchor="ctr"/>
                </a:tc>
              </a:tr>
            </a:tbl>
          </a:graphicData>
        </a:graphic>
      </p:graphicFrame>
      <p:graphicFrame>
        <p:nvGraphicFramePr>
          <p:cNvPr id="6" name="Αντικείμενο 5"/>
          <p:cNvGraphicFramePr>
            <a:graphicFrameLocks noChangeAspect="1"/>
          </p:cNvGraphicFramePr>
          <p:nvPr>
            <p:extLst>
              <p:ext uri="{D42A27DB-BD31-4B8C-83A1-F6EECF244321}">
                <p14:modId xmlns:p14="http://schemas.microsoft.com/office/powerpoint/2010/main" val="3750446512"/>
              </p:ext>
            </p:extLst>
          </p:nvPr>
        </p:nvGraphicFramePr>
        <p:xfrm>
          <a:off x="539552" y="1988840"/>
          <a:ext cx="1368152" cy="669205"/>
        </p:xfrm>
        <a:graphic>
          <a:graphicData uri="http://schemas.openxmlformats.org/presentationml/2006/ole">
            <mc:AlternateContent xmlns:mc="http://schemas.openxmlformats.org/markup-compatibility/2006">
              <mc:Choice xmlns:v="urn:schemas-microsoft-com:vml" Requires="v">
                <p:oleObj spid="_x0000_s53286" name="Equation" r:id="rId3" imgW="876300" imgH="431800" progId="Equation.DSMT4">
                  <p:embed/>
                </p:oleObj>
              </mc:Choice>
              <mc:Fallback>
                <p:oleObj name="Equation" r:id="rId3" imgW="876300" imgH="431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988840"/>
                        <a:ext cx="1368152" cy="669205"/>
                      </a:xfrm>
                      <a:prstGeom prst="rect">
                        <a:avLst/>
                      </a:prstGeom>
                      <a:noFill/>
                    </p:spPr>
                  </p:pic>
                </p:oleObj>
              </mc:Fallback>
            </mc:AlternateContent>
          </a:graphicData>
        </a:graphic>
      </p:graphicFrame>
      <p:graphicFrame>
        <p:nvGraphicFramePr>
          <p:cNvPr id="8" name="Πίνακας 7"/>
          <p:cNvGraphicFramePr>
            <a:graphicFrameLocks noGrp="1"/>
          </p:cNvGraphicFramePr>
          <p:nvPr>
            <p:extLst>
              <p:ext uri="{D42A27DB-BD31-4B8C-83A1-F6EECF244321}">
                <p14:modId xmlns:p14="http://schemas.microsoft.com/office/powerpoint/2010/main" val="165584566"/>
              </p:ext>
            </p:extLst>
          </p:nvPr>
        </p:nvGraphicFramePr>
        <p:xfrm>
          <a:off x="467544" y="3429000"/>
          <a:ext cx="8280920" cy="864096"/>
        </p:xfrm>
        <a:graphic>
          <a:graphicData uri="http://schemas.openxmlformats.org/drawingml/2006/table">
            <a:tbl>
              <a:tblPr firstRow="1" firstCol="1" lastRow="1" lastCol="1" bandRow="1" bandCol="1">
                <a:tableStyleId>{5940675A-B579-460E-94D1-54222C63F5DA}</a:tableStyleId>
              </a:tblPr>
              <a:tblGrid>
                <a:gridCol w="5702000"/>
                <a:gridCol w="2578920"/>
              </a:tblGrid>
              <a:tr h="864096">
                <a:tc>
                  <a:txBody>
                    <a:bodyPr/>
                    <a:lstStyle/>
                    <a:p>
                      <a:pPr marL="179705" algn="r">
                        <a:spcAft>
                          <a:spcPts val="600"/>
                        </a:spcAft>
                      </a:pPr>
                      <a:r>
                        <a:rPr lang="el-GR" sz="1200" baseline="-25000" dirty="0">
                          <a:effectLst/>
                        </a:rPr>
                        <a:t>  </a:t>
                      </a:r>
                      <a:r>
                        <a:rPr lang="el-GR" sz="1200" dirty="0">
                          <a:effectLst/>
                        </a:rPr>
                        <a:t>(η μισή διαφορά φάσης μεταξύ των πηγών)</a:t>
                      </a:r>
                      <a:endParaRPr lang="el-GR" sz="1000" dirty="0">
                        <a:effectLst/>
                        <a:latin typeface="Times New Roman"/>
                        <a:ea typeface="Times New Roman"/>
                      </a:endParaRPr>
                    </a:p>
                  </a:txBody>
                  <a:tcPr marL="68580" marR="68580" marT="0" marB="0" anchor="ctr"/>
                </a:tc>
                <a:tc>
                  <a:txBody>
                    <a:bodyPr/>
                    <a:lstStyle/>
                    <a:p>
                      <a:pPr marL="179705" algn="r">
                        <a:spcAft>
                          <a:spcPts val="600"/>
                        </a:spcAft>
                      </a:pPr>
                      <a:r>
                        <a:rPr lang="el-GR" sz="1200" dirty="0">
                          <a:effectLst/>
                        </a:rPr>
                        <a:t>  (2)</a:t>
                      </a:r>
                      <a:endParaRPr lang="el-GR" sz="1000" dirty="0">
                        <a:effectLst/>
                        <a:latin typeface="Times New Roman"/>
                        <a:ea typeface="Times New Roman"/>
                      </a:endParaRPr>
                    </a:p>
                  </a:txBody>
                  <a:tcPr marL="68580" marR="68580" marT="0" marB="0" anchor="ctr"/>
                </a:tc>
              </a:tr>
            </a:tbl>
          </a:graphicData>
        </a:graphic>
      </p:graphicFrame>
      <p:graphicFrame>
        <p:nvGraphicFramePr>
          <p:cNvPr id="9" name="Αντικείμενο 8"/>
          <p:cNvGraphicFramePr>
            <a:graphicFrameLocks noChangeAspect="1"/>
          </p:cNvGraphicFramePr>
          <p:nvPr>
            <p:extLst>
              <p:ext uri="{D42A27DB-BD31-4B8C-83A1-F6EECF244321}">
                <p14:modId xmlns:p14="http://schemas.microsoft.com/office/powerpoint/2010/main" val="1331454765"/>
              </p:ext>
            </p:extLst>
          </p:nvPr>
        </p:nvGraphicFramePr>
        <p:xfrm>
          <a:off x="611560" y="3573016"/>
          <a:ext cx="2278770" cy="648072"/>
        </p:xfrm>
        <a:graphic>
          <a:graphicData uri="http://schemas.openxmlformats.org/presentationml/2006/ole">
            <mc:AlternateContent xmlns:mc="http://schemas.openxmlformats.org/markup-compatibility/2006">
              <mc:Choice xmlns:v="urn:schemas-microsoft-com:vml" Requires="v">
                <p:oleObj spid="_x0000_s53287" name="Equation" r:id="rId5" imgW="736280" imgH="406224" progId="Equation.DSMT4">
                  <p:embed/>
                </p:oleObj>
              </mc:Choice>
              <mc:Fallback>
                <p:oleObj name="Equation" r:id="rId5" imgW="736280" imgH="406224"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3573016"/>
                        <a:ext cx="2278770" cy="648072"/>
                      </a:xfrm>
                      <a:prstGeom prst="rect">
                        <a:avLst/>
                      </a:prstGeom>
                      <a:noFill/>
                    </p:spPr>
                  </p:pic>
                </p:oleObj>
              </mc:Fallback>
            </mc:AlternateContent>
          </a:graphicData>
        </a:graphic>
      </p:graphicFrame>
      <p:graphicFrame>
        <p:nvGraphicFramePr>
          <p:cNvPr id="10" name="Πίνακας 9"/>
          <p:cNvGraphicFramePr>
            <a:graphicFrameLocks noGrp="1"/>
          </p:cNvGraphicFramePr>
          <p:nvPr>
            <p:extLst>
              <p:ext uri="{D42A27DB-BD31-4B8C-83A1-F6EECF244321}">
                <p14:modId xmlns:p14="http://schemas.microsoft.com/office/powerpoint/2010/main" val="1732182828"/>
              </p:ext>
            </p:extLst>
          </p:nvPr>
        </p:nvGraphicFramePr>
        <p:xfrm>
          <a:off x="611560" y="5445224"/>
          <a:ext cx="8064896" cy="936104"/>
        </p:xfrm>
        <a:graphic>
          <a:graphicData uri="http://schemas.openxmlformats.org/drawingml/2006/table">
            <a:tbl>
              <a:tblPr firstRow="1" firstCol="1" lastRow="1" lastCol="1" bandRow="1" bandCol="1">
                <a:tableStyleId>{5940675A-B579-460E-94D1-54222C63F5DA}</a:tableStyleId>
              </a:tblPr>
              <a:tblGrid>
                <a:gridCol w="4032448"/>
                <a:gridCol w="4032448"/>
              </a:tblGrid>
              <a:tr h="936104">
                <a:tc>
                  <a:txBody>
                    <a:bodyPr/>
                    <a:lstStyle/>
                    <a:p>
                      <a:pPr marL="179705">
                        <a:spcAft>
                          <a:spcPts val="600"/>
                        </a:spcAft>
                      </a:pPr>
                      <a:endParaRPr lang="el-GR" sz="1000" dirty="0">
                        <a:effectLst/>
                        <a:latin typeface="Times New Roman"/>
                        <a:ea typeface="Times New Roman"/>
                      </a:endParaRPr>
                    </a:p>
                  </a:txBody>
                  <a:tcPr marL="68580" marR="68580" marT="0" marB="0" anchor="ctr"/>
                </a:tc>
                <a:tc>
                  <a:txBody>
                    <a:bodyPr/>
                    <a:lstStyle/>
                    <a:p>
                      <a:pPr marL="179705" algn="r">
                        <a:spcAft>
                          <a:spcPts val="600"/>
                        </a:spcAft>
                      </a:pPr>
                      <a:r>
                        <a:rPr lang="el-GR" sz="1200" dirty="0">
                          <a:effectLst/>
                        </a:rPr>
                        <a:t>  (3)</a:t>
                      </a:r>
                      <a:endParaRPr lang="el-GR" sz="1000" dirty="0">
                        <a:effectLst/>
                        <a:latin typeface="Times New Roman"/>
                        <a:ea typeface="Times New Roman"/>
                      </a:endParaRPr>
                    </a:p>
                  </a:txBody>
                  <a:tcPr marL="68580" marR="68580" marT="0" marB="0" anchor="ctr"/>
                </a:tc>
              </a:tr>
            </a:tbl>
          </a:graphicData>
        </a:graphic>
      </p:graphicFrame>
      <p:graphicFrame>
        <p:nvGraphicFramePr>
          <p:cNvPr id="11" name="Αντικείμενο 10"/>
          <p:cNvGraphicFramePr>
            <a:graphicFrameLocks noChangeAspect="1"/>
          </p:cNvGraphicFramePr>
          <p:nvPr>
            <p:extLst>
              <p:ext uri="{D42A27DB-BD31-4B8C-83A1-F6EECF244321}">
                <p14:modId xmlns:p14="http://schemas.microsoft.com/office/powerpoint/2010/main" val="539013483"/>
              </p:ext>
            </p:extLst>
          </p:nvPr>
        </p:nvGraphicFramePr>
        <p:xfrm>
          <a:off x="611560" y="5445224"/>
          <a:ext cx="1512168" cy="778542"/>
        </p:xfrm>
        <a:graphic>
          <a:graphicData uri="http://schemas.openxmlformats.org/presentationml/2006/ole">
            <mc:AlternateContent xmlns:mc="http://schemas.openxmlformats.org/markup-compatibility/2006">
              <mc:Choice xmlns:v="urn:schemas-microsoft-com:vml" Requires="v">
                <p:oleObj spid="_x0000_s53288" name="Equation" r:id="rId7" imgW="964781" imgH="495085" progId="Equation.DSMT4">
                  <p:embed/>
                </p:oleObj>
              </mc:Choice>
              <mc:Fallback>
                <p:oleObj name="Equation" r:id="rId7" imgW="964781" imgH="495085"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60" y="5445224"/>
                        <a:ext cx="1512168" cy="778542"/>
                      </a:xfrm>
                      <a:prstGeom prst="rect">
                        <a:avLst/>
                      </a:prstGeom>
                      <a:noFill/>
                    </p:spPr>
                  </p:pic>
                </p:oleObj>
              </mc:Fallback>
            </mc:AlternateContent>
          </a:graphicData>
        </a:graphic>
      </p:graphicFrame>
    </p:spTree>
    <p:extLst>
      <p:ext uri="{BB962C8B-B14F-4D97-AF65-F5344CB8AC3E}">
        <p14:creationId xmlns:p14="http://schemas.microsoft.com/office/powerpoint/2010/main" val="2654997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1.2  Περίθλαση μέσω </a:t>
            </a:r>
            <a:r>
              <a:rPr lang="el-GR" dirty="0" smtClean="0"/>
              <a:t>σχισμής</a:t>
            </a:r>
            <a:r>
              <a:rPr lang="en-US" dirty="0" smtClean="0"/>
              <a:t> </a:t>
            </a:r>
            <a:r>
              <a:rPr lang="en-US" sz="3600" b="0" dirty="0" smtClean="0"/>
              <a:t>7/9</a:t>
            </a:r>
            <a:r>
              <a:rPr lang="el-GR" dirty="0" smtClean="0"/>
              <a:t> </a:t>
            </a:r>
            <a:endParaRPr lang="el-GR" dirty="0"/>
          </a:p>
        </p:txBody>
      </p:sp>
      <p:sp>
        <p:nvSpPr>
          <p:cNvPr id="3" name="Θέση περιεχομένου 2"/>
          <p:cNvSpPr>
            <a:spLocks noGrp="1"/>
          </p:cNvSpPr>
          <p:nvPr>
            <p:ph idx="1"/>
          </p:nvPr>
        </p:nvSpPr>
        <p:spPr>
          <a:xfrm>
            <a:off x="457200" y="1196752"/>
            <a:ext cx="8229600" cy="4536504"/>
          </a:xfrm>
        </p:spPr>
        <p:txBody>
          <a:bodyPr/>
          <a:lstStyle/>
          <a:p>
            <a:r>
              <a:rPr lang="el-GR" dirty="0"/>
              <a:t>Η γραφική απεικόνιση της σχέσης (3) μας δίνει την κατανομή της έντασης του φωτός, όπως παρατηρείται στο επίπεδο του πετάσματος (Σχήμα 2β). Παρατηρούμε ότι παρουσιάζει μέγιστα και ελάχιστα, που αντιστοιχούν σε ενισχυτική και αποσβεστική συμβολή των κυμάτων που ξεκινούν από τη σχισμή. Επίσης παρατηρούμε ότι η κεντρική φωτεινή ζώνη παρουσιάζει μεγαλύτερο εύρος από αυτό της σχισμής, πράγμα που σημαίνει ότι η δέσμη είναι αποκλίνουσα. </a:t>
            </a:r>
          </a:p>
          <a:p>
            <a:r>
              <a:rPr lang="el-GR" dirty="0"/>
              <a:t>Τα </a:t>
            </a:r>
            <a:r>
              <a:rPr lang="el-GR" b="1" dirty="0"/>
              <a:t>ελάχιστα</a:t>
            </a:r>
            <a:r>
              <a:rPr lang="el-GR" dirty="0"/>
              <a:t> (σημεία μηδενισμού της έντασης) παρατηρούνται στις θέσεις για τις οποίες: </a:t>
            </a:r>
            <a:endParaRPr lang="el-GR" dirty="0" smtClean="0"/>
          </a:p>
          <a:p>
            <a:r>
              <a:rPr lang="el-GR" b="1" dirty="0"/>
              <a:t>ημβ = 0</a:t>
            </a:r>
            <a:r>
              <a:rPr lang="el-GR" dirty="0"/>
              <a:t>  (θ </a:t>
            </a:r>
            <a:r>
              <a:rPr lang="el-GR" dirty="0">
                <a:sym typeface="Symbol"/>
              </a:rPr>
              <a:t></a:t>
            </a:r>
            <a:r>
              <a:rPr lang="el-GR" dirty="0"/>
              <a:t> 0) δηλαδή όταν </a:t>
            </a:r>
            <a:r>
              <a:rPr lang="el-GR" b="1" dirty="0"/>
              <a:t>β = ±π, ±2π, ±3π, …</a:t>
            </a:r>
            <a:r>
              <a:rPr lang="el-GR" dirty="0"/>
              <a:t> </a:t>
            </a:r>
            <a:r>
              <a:rPr lang="el-GR" dirty="0" smtClean="0"/>
              <a:t> </a:t>
            </a:r>
            <a:r>
              <a:rPr lang="el-GR" dirty="0"/>
              <a:t>ή </a:t>
            </a:r>
          </a:p>
          <a:p>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4290199101"/>
              </p:ext>
            </p:extLst>
          </p:nvPr>
        </p:nvGraphicFramePr>
        <p:xfrm>
          <a:off x="395536" y="5733256"/>
          <a:ext cx="8136904" cy="504056"/>
        </p:xfrm>
        <a:graphic>
          <a:graphicData uri="http://schemas.openxmlformats.org/drawingml/2006/table">
            <a:tbl>
              <a:tblPr firstRow="1" firstCol="1" lastRow="1" lastCol="1" bandRow="1" bandCol="1">
                <a:tableStyleId>{5940675A-B579-460E-94D1-54222C63F5DA}</a:tableStyleId>
              </a:tblPr>
              <a:tblGrid>
                <a:gridCol w="4068452"/>
                <a:gridCol w="4068452"/>
              </a:tblGrid>
              <a:tr h="504056">
                <a:tc>
                  <a:txBody>
                    <a:bodyPr/>
                    <a:lstStyle/>
                    <a:p>
                      <a:pPr marL="179705">
                        <a:spcAft>
                          <a:spcPts val="600"/>
                        </a:spcAft>
                      </a:pPr>
                      <a:r>
                        <a:rPr lang="el-GR" sz="1800" dirty="0">
                          <a:effectLst/>
                        </a:rPr>
                        <a:t>β = </a:t>
                      </a:r>
                      <a:r>
                        <a:rPr lang="en-US" sz="1800" dirty="0">
                          <a:effectLst/>
                        </a:rPr>
                        <a:t>m</a:t>
                      </a:r>
                      <a:r>
                        <a:rPr lang="el-GR" sz="1800" dirty="0">
                          <a:effectLst/>
                        </a:rPr>
                        <a:t>π       όπου </a:t>
                      </a:r>
                      <a:r>
                        <a:rPr lang="en-US" sz="1800" dirty="0">
                          <a:effectLst/>
                        </a:rPr>
                        <a:t> m =  </a:t>
                      </a:r>
                      <a:r>
                        <a:rPr lang="el-GR" sz="1800" dirty="0">
                          <a:effectLst/>
                        </a:rPr>
                        <a:t>±</a:t>
                      </a:r>
                      <a:r>
                        <a:rPr lang="en-US" sz="1800" dirty="0">
                          <a:effectLst/>
                        </a:rPr>
                        <a:t>1, </a:t>
                      </a:r>
                      <a:r>
                        <a:rPr lang="el-GR" sz="1800" dirty="0">
                          <a:effectLst/>
                        </a:rPr>
                        <a:t>±</a:t>
                      </a:r>
                      <a:r>
                        <a:rPr lang="en-US" sz="1800" dirty="0">
                          <a:effectLst/>
                        </a:rPr>
                        <a:t>2, </a:t>
                      </a:r>
                      <a:r>
                        <a:rPr lang="el-GR" sz="1800" dirty="0">
                          <a:effectLst/>
                        </a:rPr>
                        <a:t>±</a:t>
                      </a:r>
                      <a:r>
                        <a:rPr lang="en-US" sz="1800" dirty="0">
                          <a:effectLst/>
                        </a:rPr>
                        <a:t>3, ……</a:t>
                      </a:r>
                      <a:endParaRPr lang="el-GR" sz="1800" dirty="0">
                        <a:effectLst/>
                        <a:latin typeface="Times New Roman"/>
                        <a:ea typeface="Times New Roman"/>
                      </a:endParaRPr>
                    </a:p>
                  </a:txBody>
                  <a:tcPr marL="68580" marR="68580" marT="0" marB="0" anchor="ctr"/>
                </a:tc>
                <a:tc>
                  <a:txBody>
                    <a:bodyPr/>
                    <a:lstStyle/>
                    <a:p>
                      <a:pPr marL="179705" algn="r">
                        <a:spcAft>
                          <a:spcPts val="600"/>
                        </a:spcAft>
                      </a:pPr>
                      <a:r>
                        <a:rPr lang="el-GR" sz="1800" dirty="0">
                          <a:effectLst/>
                        </a:rPr>
                        <a:t>  (4)</a:t>
                      </a:r>
                      <a:endParaRPr lang="el-GR" sz="18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4267674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1.2  Περίθλαση μέσω </a:t>
            </a:r>
            <a:r>
              <a:rPr lang="el-GR" dirty="0" smtClean="0"/>
              <a:t>σχισμής</a:t>
            </a:r>
            <a:r>
              <a:rPr lang="en-US" dirty="0" smtClean="0"/>
              <a:t> </a:t>
            </a:r>
            <a:r>
              <a:rPr lang="en-US" sz="3600" b="0" dirty="0" smtClean="0"/>
              <a:t>8/9</a:t>
            </a:r>
            <a:r>
              <a:rPr lang="el-GR" dirty="0" smtClean="0"/>
              <a:t> </a:t>
            </a:r>
            <a:endParaRPr lang="el-GR" dirty="0"/>
          </a:p>
        </p:txBody>
      </p:sp>
      <p:sp>
        <p:nvSpPr>
          <p:cNvPr id="3" name="Θέση περιεχομένου 2"/>
          <p:cNvSpPr>
            <a:spLocks noGrp="1"/>
          </p:cNvSpPr>
          <p:nvPr>
            <p:ph idx="1"/>
          </p:nvPr>
        </p:nvSpPr>
        <p:spPr/>
        <p:txBody>
          <a:bodyPr>
            <a:normAutofit/>
          </a:bodyPr>
          <a:lstStyle/>
          <a:p>
            <a:r>
              <a:rPr lang="el-GR" dirty="0"/>
              <a:t>Από τις σχέσεις (2) και (4) καταλήγουμε τελικά στη σχέση</a:t>
            </a:r>
            <a:r>
              <a:rPr lang="el-GR" dirty="0" smtClean="0"/>
              <a:t>:</a:t>
            </a:r>
          </a:p>
          <a:p>
            <a:endParaRPr lang="el-GR" dirty="0"/>
          </a:p>
          <a:p>
            <a:endParaRPr lang="el-GR" dirty="0" smtClean="0"/>
          </a:p>
          <a:p>
            <a:endParaRPr lang="el-GR" dirty="0"/>
          </a:p>
          <a:p>
            <a:r>
              <a:rPr lang="el-GR" dirty="0"/>
              <a:t>Στην περίπτωση όπου θ = 0, δηλαδή το κύμα διαδίδεται κατά μήκος του άξονα </a:t>
            </a:r>
            <a:r>
              <a:rPr lang="en-US" dirty="0"/>
              <a:t>x</a:t>
            </a:r>
            <a:r>
              <a:rPr lang="el-GR" dirty="0"/>
              <a:t>, η διαφορά φάσης μεταξύ των κυμάτων που συμβάλλουν θα είναι μηδέν (β = 0). </a:t>
            </a:r>
            <a:r>
              <a:rPr lang="el-GR" dirty="0" smtClean="0"/>
              <a:t>Όμως:</a:t>
            </a:r>
          </a:p>
          <a:p>
            <a:endParaRPr lang="el-GR" dirty="0"/>
          </a:p>
          <a:p>
            <a:pPr marL="2286000" lvl="5" indent="0">
              <a:buNone/>
            </a:pPr>
            <a:r>
              <a:rPr lang="el-GR" sz="2400" dirty="0" smtClean="0"/>
              <a:t>και </a:t>
            </a:r>
            <a:r>
              <a:rPr lang="el-GR" sz="2400" dirty="0"/>
              <a:t>επομένως (από τη σχέση 3) </a:t>
            </a:r>
            <a:r>
              <a:rPr lang="el-GR" sz="2400" b="1" dirty="0"/>
              <a:t>Ι</a:t>
            </a:r>
            <a:r>
              <a:rPr lang="el-GR" sz="2400" b="1" baseline="-25000" dirty="0"/>
              <a:t>θ</a:t>
            </a:r>
            <a:r>
              <a:rPr lang="el-GR" sz="2400" b="1" dirty="0"/>
              <a:t> = Ι</a:t>
            </a:r>
            <a:r>
              <a:rPr lang="el-GR" sz="2400" b="1" baseline="-25000" dirty="0"/>
              <a:t>0</a:t>
            </a:r>
            <a:r>
              <a:rPr lang="el-GR" sz="2400" b="1" dirty="0"/>
              <a:t>. </a:t>
            </a:r>
            <a:endParaRPr lang="el-GR" sz="2400" b="1" dirty="0" smtClean="0"/>
          </a:p>
          <a:p>
            <a:pPr marL="2286000" lvl="5" indent="0">
              <a:buNone/>
            </a:pPr>
            <a:endParaRPr lang="el-GR" sz="2400" b="1" dirty="0"/>
          </a:p>
          <a:p>
            <a:pPr marL="342900" lvl="5" indent="-342900"/>
            <a:r>
              <a:rPr lang="el-GR" sz="2400" dirty="0"/>
              <a:t>Άρα </a:t>
            </a:r>
            <a:r>
              <a:rPr lang="el-GR" sz="2400" b="1" dirty="0"/>
              <a:t>Το κεντρικό μέγιστο βρίσκεται στη διεύθυνση θ = 0</a:t>
            </a:r>
          </a:p>
          <a:p>
            <a:pPr marL="2286000" lvl="5" indent="0">
              <a:buNone/>
            </a:pPr>
            <a:endParaRPr lang="el-GR" sz="2400" dirty="0"/>
          </a:p>
          <a:p>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1026613803"/>
              </p:ext>
            </p:extLst>
          </p:nvPr>
        </p:nvGraphicFramePr>
        <p:xfrm>
          <a:off x="539552" y="2060848"/>
          <a:ext cx="7848872" cy="576064"/>
        </p:xfrm>
        <a:graphic>
          <a:graphicData uri="http://schemas.openxmlformats.org/drawingml/2006/table">
            <a:tbl>
              <a:tblPr firstRow="1" firstCol="1" lastRow="1" lastCol="1" bandRow="1" bandCol="1">
                <a:tableStyleId>{5940675A-B579-460E-94D1-54222C63F5DA}</a:tableStyleId>
              </a:tblPr>
              <a:tblGrid>
                <a:gridCol w="6067633"/>
                <a:gridCol w="1781239"/>
              </a:tblGrid>
              <a:tr h="576064">
                <a:tc>
                  <a:txBody>
                    <a:bodyPr/>
                    <a:lstStyle/>
                    <a:p>
                      <a:pPr marL="179705">
                        <a:spcAft>
                          <a:spcPts val="600"/>
                        </a:spcAft>
                      </a:pPr>
                      <a:r>
                        <a:rPr lang="en-US" sz="1600" dirty="0">
                          <a:effectLst/>
                        </a:rPr>
                        <a:t>b</a:t>
                      </a:r>
                      <a:r>
                        <a:rPr lang="el-GR" sz="1600" dirty="0">
                          <a:effectLst/>
                        </a:rPr>
                        <a:t>ημθ = </a:t>
                      </a:r>
                      <a:r>
                        <a:rPr lang="en-US" sz="1600" dirty="0">
                          <a:effectLst/>
                        </a:rPr>
                        <a:t>m</a:t>
                      </a:r>
                      <a:r>
                        <a:rPr lang="el-GR" sz="1600" dirty="0">
                          <a:effectLst/>
                        </a:rPr>
                        <a:t>λ ή ημθ = </a:t>
                      </a:r>
                      <a:r>
                        <a:rPr lang="en-US" sz="1600" dirty="0">
                          <a:effectLst/>
                        </a:rPr>
                        <a:t>m</a:t>
                      </a:r>
                      <a:r>
                        <a:rPr lang="el-GR" sz="1600" dirty="0">
                          <a:effectLst/>
                        </a:rPr>
                        <a:t>λ/</a:t>
                      </a:r>
                      <a:r>
                        <a:rPr lang="en-US" sz="1600" dirty="0">
                          <a:effectLst/>
                        </a:rPr>
                        <a:t>b</a:t>
                      </a:r>
                      <a:r>
                        <a:rPr lang="el-GR" sz="1600" dirty="0">
                          <a:effectLst/>
                        </a:rPr>
                        <a:t>      (ελάχιστα – σκοτεινοί κροσσοί)</a:t>
                      </a:r>
                      <a:endParaRPr lang="el-GR" sz="1600" dirty="0">
                        <a:effectLst/>
                        <a:latin typeface="Times New Roman"/>
                        <a:ea typeface="Times New Roman"/>
                      </a:endParaRPr>
                    </a:p>
                  </a:txBody>
                  <a:tcPr marL="68580" marR="68580" marT="0" marB="0" anchor="ctr"/>
                </a:tc>
                <a:tc>
                  <a:txBody>
                    <a:bodyPr/>
                    <a:lstStyle/>
                    <a:p>
                      <a:pPr marL="179705" algn="r">
                        <a:spcAft>
                          <a:spcPts val="600"/>
                        </a:spcAft>
                      </a:pPr>
                      <a:r>
                        <a:rPr lang="el-GR" sz="1600" dirty="0">
                          <a:effectLst/>
                        </a:rPr>
                        <a:t>  (5)</a:t>
                      </a:r>
                      <a:endParaRPr lang="el-GR" sz="1600" dirty="0">
                        <a:effectLst/>
                        <a:latin typeface="Times New Roman"/>
                        <a:ea typeface="Times New Roman"/>
                      </a:endParaRPr>
                    </a:p>
                  </a:txBody>
                  <a:tcPr marL="68580" marR="68580" marT="0" marB="0" anchor="ctr"/>
                </a:tc>
              </a:tr>
            </a:tbl>
          </a:graphicData>
        </a:graphic>
      </p:graphicFrame>
      <p:graphicFrame>
        <p:nvGraphicFramePr>
          <p:cNvPr id="6" name="Αντικείμενο 5"/>
          <p:cNvGraphicFramePr>
            <a:graphicFrameLocks noChangeAspect="1"/>
          </p:cNvGraphicFramePr>
          <p:nvPr>
            <p:extLst>
              <p:ext uri="{D42A27DB-BD31-4B8C-83A1-F6EECF244321}">
                <p14:modId xmlns:p14="http://schemas.microsoft.com/office/powerpoint/2010/main" val="2622286432"/>
              </p:ext>
            </p:extLst>
          </p:nvPr>
        </p:nvGraphicFramePr>
        <p:xfrm>
          <a:off x="539551" y="4293096"/>
          <a:ext cx="1848205" cy="792088"/>
        </p:xfrm>
        <a:graphic>
          <a:graphicData uri="http://schemas.openxmlformats.org/presentationml/2006/ole">
            <mc:AlternateContent xmlns:mc="http://schemas.openxmlformats.org/markup-compatibility/2006">
              <mc:Choice xmlns:v="urn:schemas-microsoft-com:vml" Requires="v">
                <p:oleObj spid="_x0000_s55308" name="Equation" r:id="rId3" imgW="977760" imgH="419040" progId="Equation.DSMT4">
                  <p:embed/>
                </p:oleObj>
              </mc:Choice>
              <mc:Fallback>
                <p:oleObj name="Equation" r:id="rId3" imgW="977760" imgH="419040" progId="Equation.DSMT4">
                  <p:embed/>
                  <p:pic>
                    <p:nvPicPr>
                      <p:cNvPr id="0" name=""/>
                      <p:cNvPicPr/>
                      <p:nvPr/>
                    </p:nvPicPr>
                    <p:blipFill>
                      <a:blip r:embed="rId4"/>
                      <a:stretch>
                        <a:fillRect/>
                      </a:stretch>
                    </p:blipFill>
                    <p:spPr>
                      <a:xfrm>
                        <a:off x="539551" y="4293096"/>
                        <a:ext cx="1848205" cy="792088"/>
                      </a:xfrm>
                      <a:prstGeom prst="rect">
                        <a:avLst/>
                      </a:prstGeom>
                    </p:spPr>
                  </p:pic>
                </p:oleObj>
              </mc:Fallback>
            </mc:AlternateContent>
          </a:graphicData>
        </a:graphic>
      </p:graphicFrame>
    </p:spTree>
    <p:extLst>
      <p:ext uri="{BB962C8B-B14F-4D97-AF65-F5344CB8AC3E}">
        <p14:creationId xmlns:p14="http://schemas.microsoft.com/office/powerpoint/2010/main" val="1595427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1.2  Περίθλαση μέσω </a:t>
            </a:r>
            <a:r>
              <a:rPr lang="el-GR" dirty="0" smtClean="0"/>
              <a:t>σχισμής</a:t>
            </a:r>
            <a:r>
              <a:rPr lang="en-US" dirty="0" smtClean="0"/>
              <a:t> </a:t>
            </a:r>
            <a:r>
              <a:rPr lang="en-US" sz="3600" b="0" dirty="0" smtClean="0"/>
              <a:t>9/9</a:t>
            </a:r>
            <a:r>
              <a:rPr lang="el-GR" dirty="0" smtClean="0"/>
              <a:t> </a:t>
            </a:r>
            <a:endParaRPr lang="el-GR" dirty="0"/>
          </a:p>
        </p:txBody>
      </p:sp>
      <p:sp>
        <p:nvSpPr>
          <p:cNvPr id="3" name="Θέση περιεχομένου 2"/>
          <p:cNvSpPr>
            <a:spLocks noGrp="1"/>
          </p:cNvSpPr>
          <p:nvPr>
            <p:ph idx="1"/>
          </p:nvPr>
        </p:nvSpPr>
        <p:spPr/>
        <p:txBody>
          <a:bodyPr>
            <a:normAutofit fontScale="92500"/>
          </a:bodyPr>
          <a:lstStyle/>
          <a:p>
            <a:r>
              <a:rPr lang="el-GR" dirty="0"/>
              <a:t>Επίσης από τη σχέση (5) παρατηρούμε τα εξής:</a:t>
            </a:r>
          </a:p>
          <a:p>
            <a:pPr lvl="0"/>
            <a:r>
              <a:rPr lang="el-GR" dirty="0"/>
              <a:t>Για </a:t>
            </a:r>
            <a:r>
              <a:rPr lang="en-US" b="1" dirty="0"/>
              <a:t>m</a:t>
            </a:r>
            <a:r>
              <a:rPr lang="el-GR" b="1" dirty="0"/>
              <a:t> = ±1 </a:t>
            </a:r>
            <a:r>
              <a:rPr lang="el-GR" dirty="0"/>
              <a:t>έχουμε τη γωνία θ του 1</a:t>
            </a:r>
            <a:r>
              <a:rPr lang="el-GR" baseline="30000" dirty="0"/>
              <a:t>ου</a:t>
            </a:r>
            <a:r>
              <a:rPr lang="el-GR" dirty="0"/>
              <a:t> μηδενισμού της έντασης (εκατέρωθεν του κεντρικού μεγίστου) και η σχέση (5) γίνεται: </a:t>
            </a:r>
            <a:endParaRPr lang="el-GR" dirty="0" smtClean="0"/>
          </a:p>
          <a:p>
            <a:pPr lvl="0"/>
            <a:endParaRPr lang="el-GR" dirty="0"/>
          </a:p>
          <a:p>
            <a:pPr lvl="0"/>
            <a:endParaRPr lang="el-GR" dirty="0" smtClean="0"/>
          </a:p>
          <a:p>
            <a:pPr lvl="0"/>
            <a:endParaRPr lang="el-GR" dirty="0"/>
          </a:p>
          <a:p>
            <a:pPr lvl="0"/>
            <a:r>
              <a:rPr lang="el-GR" dirty="0"/>
              <a:t>Η απόσταση μεταξύ ελαχίστων είναι λ/</a:t>
            </a:r>
            <a:r>
              <a:rPr lang="en-US" dirty="0"/>
              <a:t>b</a:t>
            </a:r>
            <a:r>
              <a:rPr lang="el-GR" dirty="0"/>
              <a:t>, εκτός των πρώτων ελαχίστων που είναι 2λ/</a:t>
            </a:r>
            <a:r>
              <a:rPr lang="en-US" dirty="0"/>
              <a:t>b</a:t>
            </a:r>
            <a:endParaRPr lang="el-GR" dirty="0"/>
          </a:p>
          <a:p>
            <a:pPr lvl="0"/>
            <a:r>
              <a:rPr lang="el-GR" dirty="0"/>
              <a:t>Όσο μεγαλώνει το εύρος </a:t>
            </a:r>
            <a:r>
              <a:rPr lang="en-US" dirty="0"/>
              <a:t>b</a:t>
            </a:r>
            <a:r>
              <a:rPr lang="el-GR" dirty="0"/>
              <a:t> της σχισμής, τόσο μικραίνει η γωνία του 1</a:t>
            </a:r>
            <a:r>
              <a:rPr lang="el-GR" baseline="30000" dirty="0"/>
              <a:t>ου</a:t>
            </a:r>
            <a:r>
              <a:rPr lang="el-GR" dirty="0"/>
              <a:t> μηδενισμού, πράγμα που σημαίνει ότι θα μικραίνει το εύρος του κεντρικού φωτεινού κροσσού</a:t>
            </a:r>
          </a:p>
          <a:p>
            <a:pPr lvl="0"/>
            <a:r>
              <a:rPr lang="el-GR" dirty="0"/>
              <a:t>Η γωνία του 1</a:t>
            </a:r>
            <a:r>
              <a:rPr lang="el-GR" baseline="30000" dirty="0"/>
              <a:t>ου</a:t>
            </a:r>
            <a:r>
              <a:rPr lang="el-GR" dirty="0"/>
              <a:t> μηδενισμού είναι ανάλογη του μήκους κύματος λ</a:t>
            </a:r>
          </a:p>
          <a:p>
            <a:pPr lvl="0"/>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3480155211"/>
              </p:ext>
            </p:extLst>
          </p:nvPr>
        </p:nvGraphicFramePr>
        <p:xfrm>
          <a:off x="755576" y="2636912"/>
          <a:ext cx="7704856" cy="648072"/>
        </p:xfrm>
        <a:graphic>
          <a:graphicData uri="http://schemas.openxmlformats.org/drawingml/2006/table">
            <a:tbl>
              <a:tblPr firstRow="1" firstCol="1" lastRow="1" lastCol="1" bandRow="1" bandCol="1">
                <a:tableStyleId>{5940675A-B579-460E-94D1-54222C63F5DA}</a:tableStyleId>
              </a:tblPr>
              <a:tblGrid>
                <a:gridCol w="5768127"/>
                <a:gridCol w="1936729"/>
              </a:tblGrid>
              <a:tr h="648072">
                <a:tc>
                  <a:txBody>
                    <a:bodyPr/>
                    <a:lstStyle/>
                    <a:p>
                      <a:pPr marL="179705">
                        <a:spcAft>
                          <a:spcPts val="600"/>
                        </a:spcAft>
                      </a:pPr>
                      <a:r>
                        <a:rPr lang="el-GR" sz="1800" dirty="0">
                          <a:effectLst/>
                        </a:rPr>
                        <a:t>ημθ = λ/</a:t>
                      </a:r>
                      <a:r>
                        <a:rPr lang="en-US" sz="1800" dirty="0">
                          <a:effectLst/>
                        </a:rPr>
                        <a:t>b</a:t>
                      </a:r>
                      <a:endParaRPr lang="el-GR" sz="1800" dirty="0">
                        <a:effectLst/>
                        <a:latin typeface="Times New Roman"/>
                        <a:ea typeface="Times New Roman"/>
                      </a:endParaRPr>
                    </a:p>
                  </a:txBody>
                  <a:tcPr marL="68580" marR="68580" marT="0" marB="0" anchor="ctr"/>
                </a:tc>
                <a:tc>
                  <a:txBody>
                    <a:bodyPr/>
                    <a:lstStyle/>
                    <a:p>
                      <a:pPr marL="179705" algn="r">
                        <a:spcAft>
                          <a:spcPts val="600"/>
                        </a:spcAft>
                      </a:pPr>
                      <a:r>
                        <a:rPr lang="el-GR" sz="1800" dirty="0">
                          <a:effectLst/>
                        </a:rPr>
                        <a:t>  (</a:t>
                      </a:r>
                      <a:r>
                        <a:rPr lang="en-US" sz="1800" dirty="0">
                          <a:effectLst/>
                        </a:rPr>
                        <a:t>6</a:t>
                      </a:r>
                      <a:r>
                        <a:rPr lang="el-GR" sz="1800" dirty="0">
                          <a:effectLst/>
                        </a:rPr>
                        <a:t>)</a:t>
                      </a:r>
                      <a:endParaRPr lang="el-GR" sz="18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3357074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1.3  Περίθλαση μέσω </a:t>
            </a:r>
            <a:r>
              <a:rPr lang="el-GR" dirty="0" smtClean="0"/>
              <a:t>οπής</a:t>
            </a:r>
            <a:r>
              <a:rPr lang="en-US" dirty="0" smtClean="0"/>
              <a:t> </a:t>
            </a:r>
            <a:r>
              <a:rPr lang="en-US" sz="3600" b="0" dirty="0" smtClean="0"/>
              <a:t>1/3</a:t>
            </a:r>
            <a:endParaRPr lang="el-GR" sz="3600" b="0" dirty="0"/>
          </a:p>
        </p:txBody>
      </p:sp>
      <p:sp>
        <p:nvSpPr>
          <p:cNvPr id="3" name="Θέση περιεχομένου 2"/>
          <p:cNvSpPr>
            <a:spLocks noGrp="1"/>
          </p:cNvSpPr>
          <p:nvPr>
            <p:ph idx="1"/>
          </p:nvPr>
        </p:nvSpPr>
        <p:spPr/>
        <p:txBody>
          <a:bodyPr>
            <a:normAutofit fontScale="92500"/>
          </a:bodyPr>
          <a:lstStyle/>
          <a:p>
            <a:r>
              <a:rPr lang="el-GR" dirty="0" smtClean="0"/>
              <a:t>Η </a:t>
            </a:r>
            <a:r>
              <a:rPr lang="el-GR" dirty="0"/>
              <a:t>απεικόνιση της περίθλασης που δημιουργείται όταν το φως διέρχεται από ένα κυκλικό διάφραγμα, παρουσιάζει πολύ μεγάλο ενδιαφέρον γιατί έχει άμεση σχέση με τη διακριτική ικανότητα των τηλεσκοπίων και άλλων οπτικών οργάνων, δηλαδή με την ικανότητά τους να απεικονίσουν καθαρά το είδωλο ενός αντικειμένου που βρίσκεται υπό παρατήρηση</a:t>
            </a:r>
            <a:r>
              <a:rPr lang="el-GR" dirty="0" smtClean="0"/>
              <a:t>.</a:t>
            </a:r>
            <a:endParaRPr lang="el-GR" dirty="0"/>
          </a:p>
          <a:p>
            <a:r>
              <a:rPr lang="el-GR" dirty="0"/>
              <a:t> Έτσι στην περίπτωση που το επίπεδο κύμα διέρχεται από μια οπή, η απεικόνιση της περίθλασης θα είναι ένας φωτεινός δακτύλιος που θα περιβάλλεται, εναλλάξ, από σκοτεινούς και φωτεινούς δακτυλίους φθίνουσας έντασης  (</a:t>
            </a:r>
            <a:r>
              <a:rPr lang="el-GR" b="1" dirty="0"/>
              <a:t>δακτύλιοι του </a:t>
            </a:r>
            <a:r>
              <a:rPr lang="en-US" b="1" dirty="0"/>
              <a:t>Airy</a:t>
            </a:r>
            <a:r>
              <a:rPr lang="el-GR" dirty="0"/>
              <a:t>) (Σχήμα 3α). Η ακτίνα του κεντρικού δακτυλίου που καλείται </a:t>
            </a:r>
            <a:r>
              <a:rPr lang="el-GR" b="1" dirty="0"/>
              <a:t>δίσκος του </a:t>
            </a:r>
            <a:r>
              <a:rPr lang="en-US" b="1" dirty="0"/>
              <a:t>Airy</a:t>
            </a:r>
            <a:r>
              <a:rPr lang="el-GR" dirty="0"/>
              <a:t>, αντιστοιχεί στην ακτίνα του πρώτου σκοτεινού δακτυλίου. Σ’ αυτή την περιοχή είναι κατανεμημένο περίπου το 94 %  της έντασης της ακτινοβολίας (βλέπε κατανομή έντασης στο Σχήμα 3β).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791932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1.3  Περίθλαση μέσω </a:t>
            </a:r>
            <a:r>
              <a:rPr lang="el-GR" dirty="0" smtClean="0"/>
              <a:t>οπής</a:t>
            </a:r>
            <a:r>
              <a:rPr lang="en-US" dirty="0" smtClean="0"/>
              <a:t> </a:t>
            </a:r>
            <a:r>
              <a:rPr lang="en-US" sz="3600" b="0" dirty="0" smtClean="0"/>
              <a:t>2/3</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628800"/>
            <a:ext cx="5472608" cy="3715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0773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1.3  Περίθλαση μέσω </a:t>
            </a:r>
            <a:r>
              <a:rPr lang="el-GR" dirty="0" smtClean="0"/>
              <a:t>οπής</a:t>
            </a:r>
            <a:r>
              <a:rPr lang="en-US" dirty="0" smtClean="0"/>
              <a:t> </a:t>
            </a:r>
            <a:r>
              <a:rPr lang="en-US" sz="3600" b="0" dirty="0" smtClean="0"/>
              <a:t>3/3</a:t>
            </a:r>
            <a:endParaRPr lang="el-GR" sz="3600" b="0" dirty="0"/>
          </a:p>
        </p:txBody>
      </p:sp>
      <p:sp>
        <p:nvSpPr>
          <p:cNvPr id="3" name="Θέση περιεχομένου 2"/>
          <p:cNvSpPr>
            <a:spLocks noGrp="1"/>
          </p:cNvSpPr>
          <p:nvPr>
            <p:ph idx="1"/>
          </p:nvPr>
        </p:nvSpPr>
        <p:spPr/>
        <p:txBody>
          <a:bodyPr/>
          <a:lstStyle/>
          <a:p>
            <a:r>
              <a:rPr lang="el-GR" dirty="0"/>
              <a:t>Η γωνιακή θέση θ </a:t>
            </a:r>
            <a:r>
              <a:rPr lang="el-GR" b="1" dirty="0"/>
              <a:t>του πρώτου σκοτεινού δακτυλίου</a:t>
            </a:r>
            <a:r>
              <a:rPr lang="el-GR" dirty="0"/>
              <a:t> (γωνία 1</a:t>
            </a:r>
            <a:r>
              <a:rPr lang="el-GR" baseline="30000" dirty="0"/>
              <a:t>ου</a:t>
            </a:r>
            <a:r>
              <a:rPr lang="el-GR" dirty="0"/>
              <a:t> μηδενισμού της έντασης), δίνεται από τη σχέση: </a:t>
            </a:r>
            <a:endParaRPr lang="el-GR" dirty="0" smtClean="0"/>
          </a:p>
          <a:p>
            <a:endParaRPr lang="el-GR" dirty="0"/>
          </a:p>
          <a:p>
            <a:endParaRPr lang="el-GR" dirty="0" smtClean="0"/>
          </a:p>
          <a:p>
            <a:endParaRPr lang="el-GR" dirty="0"/>
          </a:p>
          <a:p>
            <a:endParaRPr lang="el-GR" dirty="0" smtClean="0"/>
          </a:p>
          <a:p>
            <a:r>
              <a:rPr lang="el-GR" dirty="0"/>
              <a:t>όπου </a:t>
            </a:r>
            <a:r>
              <a:rPr lang="en-US" dirty="0"/>
              <a:t>D </a:t>
            </a:r>
            <a:r>
              <a:rPr lang="el-GR" dirty="0"/>
              <a:t>είναι η διάμετρος της οπής.</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2879199800"/>
              </p:ext>
            </p:extLst>
          </p:nvPr>
        </p:nvGraphicFramePr>
        <p:xfrm>
          <a:off x="611560" y="2348880"/>
          <a:ext cx="7848872" cy="936104"/>
        </p:xfrm>
        <a:graphic>
          <a:graphicData uri="http://schemas.openxmlformats.org/drawingml/2006/table">
            <a:tbl>
              <a:tblPr firstRow="1" firstCol="1" lastRow="1" lastCol="1" bandRow="1" bandCol="1">
                <a:tableStyleId>{5940675A-B579-460E-94D1-54222C63F5DA}</a:tableStyleId>
              </a:tblPr>
              <a:tblGrid>
                <a:gridCol w="5625547"/>
                <a:gridCol w="2223325"/>
              </a:tblGrid>
              <a:tr h="936104">
                <a:tc>
                  <a:txBody>
                    <a:bodyPr/>
                    <a:lstStyle/>
                    <a:p>
                      <a:pPr>
                        <a:spcAft>
                          <a:spcPts val="0"/>
                        </a:spcAft>
                      </a:pPr>
                      <a:endParaRPr lang="el-GR" sz="1200" dirty="0">
                        <a:effectLst/>
                        <a:latin typeface="Times New Roman"/>
                        <a:ea typeface="Times New Roman"/>
                      </a:endParaRPr>
                    </a:p>
                  </a:txBody>
                  <a:tcPr marL="68580" marR="68580" marT="0" marB="0" anchor="ctr"/>
                </a:tc>
                <a:tc>
                  <a:txBody>
                    <a:bodyPr/>
                    <a:lstStyle/>
                    <a:p>
                      <a:pPr algn="r">
                        <a:spcAft>
                          <a:spcPts val="0"/>
                        </a:spcAft>
                      </a:pPr>
                      <a:r>
                        <a:rPr lang="el-GR" sz="1200" dirty="0">
                          <a:effectLst/>
                        </a:rPr>
                        <a:t>(7)</a:t>
                      </a:r>
                      <a:endParaRPr lang="el-GR" sz="1000" dirty="0">
                        <a:effectLst/>
                        <a:latin typeface="Times New Roman"/>
                        <a:ea typeface="Times New Roman"/>
                      </a:endParaRPr>
                    </a:p>
                  </a:txBody>
                  <a:tcPr marL="68580" marR="68580" marT="0" marB="0" anchor="ctr"/>
                </a:tc>
              </a:tr>
            </a:tbl>
          </a:graphicData>
        </a:graphic>
      </p:graphicFrame>
      <p:graphicFrame>
        <p:nvGraphicFramePr>
          <p:cNvPr id="6" name="Αντικείμενο 5"/>
          <p:cNvGraphicFramePr>
            <a:graphicFrameLocks noChangeAspect="1"/>
          </p:cNvGraphicFramePr>
          <p:nvPr>
            <p:extLst>
              <p:ext uri="{D42A27DB-BD31-4B8C-83A1-F6EECF244321}">
                <p14:modId xmlns:p14="http://schemas.microsoft.com/office/powerpoint/2010/main" val="3960510941"/>
              </p:ext>
            </p:extLst>
          </p:nvPr>
        </p:nvGraphicFramePr>
        <p:xfrm>
          <a:off x="755576" y="2420888"/>
          <a:ext cx="1872208" cy="884670"/>
        </p:xfrm>
        <a:graphic>
          <a:graphicData uri="http://schemas.openxmlformats.org/presentationml/2006/ole">
            <mc:AlternateContent xmlns:mc="http://schemas.openxmlformats.org/markup-compatibility/2006">
              <mc:Choice xmlns:v="urn:schemas-microsoft-com:vml" Requires="v">
                <p:oleObj spid="_x0000_s58380" name="Equation" r:id="rId3" imgW="863225" imgH="406224" progId="Equation.DSMT4">
                  <p:embed/>
                </p:oleObj>
              </mc:Choice>
              <mc:Fallback>
                <p:oleObj name="Equation" r:id="rId3" imgW="863225" imgH="406224"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420888"/>
                        <a:ext cx="1872208" cy="884670"/>
                      </a:xfrm>
                      <a:prstGeom prst="rect">
                        <a:avLst/>
                      </a:prstGeom>
                      <a:noFill/>
                    </p:spPr>
                  </p:pic>
                </p:oleObj>
              </mc:Fallback>
            </mc:AlternateContent>
          </a:graphicData>
        </a:graphic>
      </p:graphicFrame>
    </p:spTree>
    <p:extLst>
      <p:ext uri="{BB962C8B-B14F-4D97-AF65-F5344CB8AC3E}">
        <p14:creationId xmlns:p14="http://schemas.microsoft.com/office/powerpoint/2010/main" val="2340378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946647"/>
          </a:xfrm>
        </p:spPr>
        <p:txBody>
          <a:bodyPr>
            <a:normAutofit fontScale="90000"/>
          </a:bodyPr>
          <a:lstStyle/>
          <a:p>
            <a:r>
              <a:rPr lang="el-GR" sz="3600" dirty="0">
                <a:solidFill>
                  <a:srgbClr val="004A82"/>
                </a:solidFill>
              </a:rPr>
              <a:t>ΣΥΜΒΟΛΗ ΚΑΙ ΠΕΡΙΘΛΑΣΗ ΦΩΤΟΣ LASER ΜΕΣΩ ΔΙΑΦΑΝΩΝ ΥΛΙΚΩΝ </a:t>
            </a:r>
            <a:br>
              <a:rPr lang="el-GR" sz="3600" dirty="0">
                <a:solidFill>
                  <a:srgbClr val="004A82"/>
                </a:solidFill>
              </a:rPr>
            </a:br>
            <a:r>
              <a:rPr lang="el-GR" sz="3600" dirty="0">
                <a:solidFill>
                  <a:srgbClr val="004A82"/>
                </a:solidFill>
              </a:rPr>
              <a:t>ΜΕΤΡΗΣΗ ΣΤΑΘΕΡΑΣ ΛΕΠΤΟΥ ΠΛΕΓΜΑΤΟΣ </a:t>
            </a:r>
            <a:br>
              <a:rPr lang="el-GR" sz="3600" dirty="0">
                <a:solidFill>
                  <a:srgbClr val="004A82"/>
                </a:solidFill>
              </a:rPr>
            </a:br>
            <a:r>
              <a:rPr lang="el-GR" sz="3600" dirty="0">
                <a:solidFill>
                  <a:srgbClr val="004A82"/>
                </a:solidFill>
              </a:rPr>
              <a:t>ΚΑΙ ΤΗΣ ΑΚΤΙΝΑΣ ΜΙΚΡΩΝ ΚΟΚΚΩΝ</a:t>
            </a:r>
          </a:p>
        </p:txBody>
      </p:sp>
    </p:spTree>
    <p:extLst>
      <p:ext uri="{BB962C8B-B14F-4D97-AF65-F5344CB8AC3E}">
        <p14:creationId xmlns:p14="http://schemas.microsoft.com/office/powerpoint/2010/main" val="17125998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1.4  Συμβολή από περίθλαση συμφώνου φωτός σε δυο </a:t>
            </a:r>
            <a:r>
              <a:rPr lang="el-GR" dirty="0" smtClean="0"/>
              <a:t>σχισμές</a:t>
            </a:r>
            <a:r>
              <a:rPr lang="en-US" dirty="0" smtClean="0"/>
              <a:t> </a:t>
            </a:r>
            <a:r>
              <a:rPr lang="en-US" sz="3600" b="0" dirty="0" smtClean="0"/>
              <a:t>1/4</a:t>
            </a:r>
            <a:endParaRPr lang="el-GR" sz="3600" b="0" dirty="0"/>
          </a:p>
        </p:txBody>
      </p:sp>
      <p:sp>
        <p:nvSpPr>
          <p:cNvPr id="3" name="Θέση περιεχομένου 2"/>
          <p:cNvSpPr>
            <a:spLocks noGrp="1"/>
          </p:cNvSpPr>
          <p:nvPr>
            <p:ph idx="1"/>
          </p:nvPr>
        </p:nvSpPr>
        <p:spPr/>
        <p:txBody>
          <a:bodyPr/>
          <a:lstStyle/>
          <a:p>
            <a:r>
              <a:rPr lang="el-GR" dirty="0"/>
              <a:t>Στην παράγραφο 1.2 αναλύσαμε την απεικόνιση της περίθλασης κατά την πρόσπτωση επίπεδου κύματος σε μια σχισμή. Τι συμβαίνει όμως όταν το κύμα προσπίπτει σε δυο σχισμές που βρίσκονται η μια κοντά στην άλλη;</a:t>
            </a:r>
          </a:p>
          <a:p>
            <a:r>
              <a:rPr lang="el-GR" dirty="0" smtClean="0"/>
              <a:t>Θεωρούμε </a:t>
            </a:r>
            <a:r>
              <a:rPr lang="el-GR" dirty="0"/>
              <a:t>δύο σχισμές εύρους </a:t>
            </a:r>
            <a:r>
              <a:rPr lang="en-US" dirty="0"/>
              <a:t>b</a:t>
            </a:r>
            <a:r>
              <a:rPr lang="el-GR" dirty="0"/>
              <a:t> που απέχουν μεταξύ τους απόσταση </a:t>
            </a:r>
            <a:r>
              <a:rPr lang="en-US" dirty="0"/>
              <a:t>d</a:t>
            </a:r>
            <a:r>
              <a:rPr lang="el-GR" dirty="0"/>
              <a:t>, όπου α &gt; </a:t>
            </a:r>
            <a:r>
              <a:rPr lang="en-US" dirty="0"/>
              <a:t>b</a:t>
            </a:r>
            <a:r>
              <a:rPr lang="el-GR" dirty="0"/>
              <a:t>. Η ολική ένταση του ηλεκτρικού πεδίου σε σημείο </a:t>
            </a:r>
            <a:r>
              <a:rPr lang="en-US" dirty="0"/>
              <a:t>P </a:t>
            </a:r>
            <a:r>
              <a:rPr lang="el-GR" dirty="0"/>
              <a:t>που βρίσκεται επάνω σε πέτασμα που απέχει απόσταση </a:t>
            </a:r>
            <a:r>
              <a:rPr lang="en-US" dirty="0"/>
              <a:t>L</a:t>
            </a:r>
            <a:r>
              <a:rPr lang="el-GR" dirty="0"/>
              <a:t> &gt;&gt; α, θα προκύπτει από τη σύνθεση των κυμάτων που προέρχονται από τις δύο σχισμές, η δε ένταση Ι</a:t>
            </a:r>
            <a:r>
              <a:rPr lang="el-GR" baseline="-25000" dirty="0"/>
              <a:t>θ</a:t>
            </a:r>
            <a:r>
              <a:rPr lang="el-GR" dirty="0"/>
              <a:t> της ακτινοβολίας θα δίνεται από τη σχέση: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1185836451"/>
              </p:ext>
            </p:extLst>
          </p:nvPr>
        </p:nvGraphicFramePr>
        <p:xfrm>
          <a:off x="755576" y="5157192"/>
          <a:ext cx="7704856" cy="936104"/>
        </p:xfrm>
        <a:graphic>
          <a:graphicData uri="http://schemas.openxmlformats.org/drawingml/2006/table">
            <a:tbl>
              <a:tblPr firstRow="1" firstCol="1" lastRow="1" lastCol="1" bandRow="1" bandCol="1">
                <a:tableStyleId>{5940675A-B579-460E-94D1-54222C63F5DA}</a:tableStyleId>
              </a:tblPr>
              <a:tblGrid>
                <a:gridCol w="3852428"/>
                <a:gridCol w="3852428"/>
              </a:tblGrid>
              <a:tr h="936104">
                <a:tc>
                  <a:txBody>
                    <a:bodyPr/>
                    <a:lstStyle/>
                    <a:p>
                      <a:pPr algn="l">
                        <a:spcAft>
                          <a:spcPts val="0"/>
                        </a:spcAft>
                      </a:pPr>
                      <a:endParaRPr lang="el-GR" sz="1200" dirty="0">
                        <a:effectLst/>
                        <a:latin typeface="Times New Roman"/>
                        <a:ea typeface="Times New Roman"/>
                      </a:endParaRPr>
                    </a:p>
                  </a:txBody>
                  <a:tcPr marL="68580" marR="68580" marT="0" marB="0" anchor="ctr"/>
                </a:tc>
                <a:tc>
                  <a:txBody>
                    <a:bodyPr/>
                    <a:lstStyle/>
                    <a:p>
                      <a:pPr algn="r">
                        <a:spcAft>
                          <a:spcPts val="0"/>
                        </a:spcAft>
                      </a:pPr>
                      <a:r>
                        <a:rPr lang="el-GR" sz="1200" dirty="0">
                          <a:effectLst/>
                        </a:rPr>
                        <a:t>(8)</a:t>
                      </a:r>
                      <a:endParaRPr lang="el-GR" sz="1200" dirty="0">
                        <a:effectLst/>
                        <a:latin typeface="Times New Roman"/>
                        <a:ea typeface="Times New Roman"/>
                      </a:endParaRPr>
                    </a:p>
                  </a:txBody>
                  <a:tcPr marL="68580" marR="68580" marT="0" marB="0" anchor="ctr"/>
                </a:tc>
              </a:tr>
            </a:tbl>
          </a:graphicData>
        </a:graphic>
      </p:graphicFrame>
      <p:graphicFrame>
        <p:nvGraphicFramePr>
          <p:cNvPr id="6" name="Αντικείμενο 5"/>
          <p:cNvGraphicFramePr>
            <a:graphicFrameLocks noChangeAspect="1"/>
          </p:cNvGraphicFramePr>
          <p:nvPr>
            <p:extLst>
              <p:ext uri="{D42A27DB-BD31-4B8C-83A1-F6EECF244321}">
                <p14:modId xmlns:p14="http://schemas.microsoft.com/office/powerpoint/2010/main" val="2760221572"/>
              </p:ext>
            </p:extLst>
          </p:nvPr>
        </p:nvGraphicFramePr>
        <p:xfrm>
          <a:off x="899592" y="5229200"/>
          <a:ext cx="2049458" cy="720080"/>
        </p:xfrm>
        <a:graphic>
          <a:graphicData uri="http://schemas.openxmlformats.org/presentationml/2006/ole">
            <mc:AlternateContent xmlns:mc="http://schemas.openxmlformats.org/markup-compatibility/2006">
              <mc:Choice xmlns:v="urn:schemas-microsoft-com:vml" Requires="v">
                <p:oleObj spid="_x0000_s59404" name="Equation" r:id="rId3" imgW="1409088" imgH="495085" progId="Equation.DSMT4">
                  <p:embed/>
                </p:oleObj>
              </mc:Choice>
              <mc:Fallback>
                <p:oleObj name="Equation" r:id="rId3" imgW="1409088" imgH="495085"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5229200"/>
                        <a:ext cx="2049458" cy="720080"/>
                      </a:xfrm>
                      <a:prstGeom prst="rect">
                        <a:avLst/>
                      </a:prstGeom>
                      <a:noFill/>
                    </p:spPr>
                  </p:pic>
                </p:oleObj>
              </mc:Fallback>
            </mc:AlternateContent>
          </a:graphicData>
        </a:graphic>
      </p:graphicFrame>
    </p:spTree>
    <p:extLst>
      <p:ext uri="{BB962C8B-B14F-4D97-AF65-F5344CB8AC3E}">
        <p14:creationId xmlns:p14="http://schemas.microsoft.com/office/powerpoint/2010/main" val="1827552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1.4  Συμβολή από περίθλαση συμφώνου φωτός σε δυο </a:t>
            </a:r>
            <a:r>
              <a:rPr lang="el-GR" dirty="0" smtClean="0"/>
              <a:t>σχισμές</a:t>
            </a:r>
            <a:r>
              <a:rPr lang="en-US" dirty="0"/>
              <a:t> </a:t>
            </a:r>
            <a:r>
              <a:rPr lang="en-US" sz="3600" b="0" dirty="0" smtClean="0"/>
              <a:t>2/4</a:t>
            </a:r>
            <a:endParaRPr lang="el-GR" sz="3600" b="0" dirty="0"/>
          </a:p>
        </p:txBody>
      </p:sp>
      <p:sp>
        <p:nvSpPr>
          <p:cNvPr id="3" name="Θέση περιεχομένου 2"/>
          <p:cNvSpPr>
            <a:spLocks noGrp="1"/>
          </p:cNvSpPr>
          <p:nvPr>
            <p:ph idx="1"/>
          </p:nvPr>
        </p:nvSpPr>
        <p:spPr>
          <a:xfrm>
            <a:off x="457200" y="1196752"/>
            <a:ext cx="8229600" cy="4464496"/>
          </a:xfrm>
        </p:spPr>
        <p:txBody>
          <a:bodyPr/>
          <a:lstStyle/>
          <a:p>
            <a:r>
              <a:rPr lang="el-GR" dirty="0"/>
              <a:t>όπου</a:t>
            </a:r>
            <a:r>
              <a:rPr lang="el-GR" dirty="0" smtClean="0"/>
              <a:t>:</a:t>
            </a:r>
          </a:p>
          <a:p>
            <a:endParaRPr lang="el-GR" dirty="0"/>
          </a:p>
          <a:p>
            <a:endParaRPr lang="el-GR" dirty="0" smtClean="0"/>
          </a:p>
          <a:p>
            <a:r>
              <a:rPr lang="el-GR" dirty="0" smtClean="0"/>
              <a:t>Παρατηρούμε </a:t>
            </a:r>
            <a:r>
              <a:rPr lang="el-GR" dirty="0"/>
              <a:t>ότι η κατανομή της έντασης είναι συνάρτηση δυο παραγόντων: από το συν</a:t>
            </a:r>
            <a:r>
              <a:rPr lang="el-GR" baseline="30000" dirty="0"/>
              <a:t>2</a:t>
            </a:r>
            <a:r>
              <a:rPr lang="el-GR" dirty="0"/>
              <a:t>γ που είναι το αποτέλεσμα της συμβολής από τις δυο σχισμές  και από τον όρο (ημβ/β)</a:t>
            </a:r>
            <a:r>
              <a:rPr lang="el-GR" baseline="30000" dirty="0"/>
              <a:t>2 </a:t>
            </a:r>
            <a:r>
              <a:rPr lang="el-GR" dirty="0"/>
              <a:t>που είναι το αποτέλεσμα της περίθλασης σε κάθε σχισμή. Όπως φαίνεται και στο Σχήμα (4) ο όρος της περίθλασης διαμορφώνει (λειτουργεί ως περιβάλλουσα) την απεικόνιση της συμβολής. Επομένως τα ελάχιστα θα συμπέσουν στα σημεία όπου και οι δυο όροι είναι μηδέν, δηλαδή:</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3459632384"/>
              </p:ext>
            </p:extLst>
          </p:nvPr>
        </p:nvGraphicFramePr>
        <p:xfrm>
          <a:off x="539552" y="1700808"/>
          <a:ext cx="8208912" cy="792088"/>
        </p:xfrm>
        <a:graphic>
          <a:graphicData uri="http://schemas.openxmlformats.org/drawingml/2006/table">
            <a:tbl>
              <a:tblPr firstRow="1" firstCol="1" lastRow="1" lastCol="1" bandRow="1" bandCol="1">
                <a:tableStyleId>{5940675A-B579-460E-94D1-54222C63F5DA}</a:tableStyleId>
              </a:tblPr>
              <a:tblGrid>
                <a:gridCol w="4958869"/>
                <a:gridCol w="3250043"/>
              </a:tblGrid>
              <a:tr h="792088">
                <a:tc>
                  <a:txBody>
                    <a:bodyPr/>
                    <a:lstStyle/>
                    <a:p>
                      <a:pPr algn="r">
                        <a:spcAft>
                          <a:spcPts val="0"/>
                        </a:spcAft>
                      </a:pPr>
                      <a:r>
                        <a:rPr lang="el-GR" sz="1800" dirty="0">
                          <a:effectLst/>
                        </a:rPr>
                        <a:t>          και β από τη σχέση (2)</a:t>
                      </a:r>
                      <a:endParaRPr lang="el-GR" sz="1800" dirty="0">
                        <a:effectLst/>
                        <a:latin typeface="Times New Roman"/>
                        <a:ea typeface="Times New Roman"/>
                      </a:endParaRPr>
                    </a:p>
                  </a:txBody>
                  <a:tcPr marL="68580" marR="68580" marT="0" marB="0"/>
                </a:tc>
                <a:tc>
                  <a:txBody>
                    <a:bodyPr/>
                    <a:lstStyle/>
                    <a:p>
                      <a:pPr algn="r">
                        <a:spcAft>
                          <a:spcPts val="0"/>
                        </a:spcAft>
                      </a:pPr>
                      <a:r>
                        <a:rPr lang="el-GR" sz="1200" dirty="0">
                          <a:effectLst/>
                        </a:rPr>
                        <a:t>(</a:t>
                      </a:r>
                      <a:r>
                        <a:rPr lang="en-US" sz="1200" dirty="0">
                          <a:effectLst/>
                        </a:rPr>
                        <a:t>9</a:t>
                      </a:r>
                      <a:r>
                        <a:rPr lang="el-GR" sz="1200" dirty="0">
                          <a:effectLst/>
                        </a:rPr>
                        <a:t>)</a:t>
                      </a:r>
                      <a:endParaRPr lang="el-GR" sz="1200" dirty="0">
                        <a:effectLst/>
                        <a:latin typeface="Times New Roman"/>
                        <a:ea typeface="Times New Roman"/>
                      </a:endParaRPr>
                    </a:p>
                  </a:txBody>
                  <a:tcPr marL="68580" marR="68580" marT="0" marB="0" anchor="ctr"/>
                </a:tc>
              </a:tr>
            </a:tbl>
          </a:graphicData>
        </a:graphic>
      </p:graphicFrame>
      <p:graphicFrame>
        <p:nvGraphicFramePr>
          <p:cNvPr id="7" name="Αντικείμενο 6"/>
          <p:cNvGraphicFramePr>
            <a:graphicFrameLocks noChangeAspect="1"/>
          </p:cNvGraphicFramePr>
          <p:nvPr>
            <p:extLst>
              <p:ext uri="{D42A27DB-BD31-4B8C-83A1-F6EECF244321}">
                <p14:modId xmlns:p14="http://schemas.microsoft.com/office/powerpoint/2010/main" val="1082101481"/>
              </p:ext>
            </p:extLst>
          </p:nvPr>
        </p:nvGraphicFramePr>
        <p:xfrm>
          <a:off x="827584" y="1772816"/>
          <a:ext cx="1368152" cy="744690"/>
        </p:xfrm>
        <a:graphic>
          <a:graphicData uri="http://schemas.openxmlformats.org/presentationml/2006/ole">
            <mc:AlternateContent xmlns:mc="http://schemas.openxmlformats.org/markup-compatibility/2006">
              <mc:Choice xmlns:v="urn:schemas-microsoft-com:vml" Requires="v">
                <p:oleObj spid="_x0000_s60431" name="Equation" r:id="rId3" imgW="748975" imgH="406224" progId="Equation.DSMT4">
                  <p:embed/>
                </p:oleObj>
              </mc:Choice>
              <mc:Fallback>
                <p:oleObj name="Equation" r:id="rId3" imgW="748975" imgH="406224" progId="Equation.DSMT4">
                  <p:embed/>
                  <p:pic>
                    <p:nvPicPr>
                      <p:cNvPr id="0" name="Αντικείμενο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772816"/>
                        <a:ext cx="1368152" cy="744690"/>
                      </a:xfrm>
                      <a:prstGeom prst="rect">
                        <a:avLst/>
                      </a:prstGeom>
                      <a:noFill/>
                      <a:ln>
                        <a:noFill/>
                      </a:ln>
                    </p:spPr>
                  </p:pic>
                </p:oleObj>
              </mc:Fallback>
            </mc:AlternateContent>
          </a:graphicData>
        </a:graphic>
      </p:graphicFrame>
      <p:graphicFrame>
        <p:nvGraphicFramePr>
          <p:cNvPr id="8" name="Πίνακας 7"/>
          <p:cNvGraphicFramePr>
            <a:graphicFrameLocks noGrp="1"/>
          </p:cNvGraphicFramePr>
          <p:nvPr>
            <p:extLst>
              <p:ext uri="{D42A27DB-BD31-4B8C-83A1-F6EECF244321}">
                <p14:modId xmlns:p14="http://schemas.microsoft.com/office/powerpoint/2010/main" val="3395473119"/>
              </p:ext>
            </p:extLst>
          </p:nvPr>
        </p:nvGraphicFramePr>
        <p:xfrm>
          <a:off x="539552" y="5733256"/>
          <a:ext cx="8064896" cy="576064"/>
        </p:xfrm>
        <a:graphic>
          <a:graphicData uri="http://schemas.openxmlformats.org/drawingml/2006/table">
            <a:tbl>
              <a:tblPr firstRow="1" firstCol="1" lastRow="1" lastCol="1" bandRow="1" bandCol="1">
                <a:tableStyleId>{5940675A-B579-460E-94D1-54222C63F5DA}</a:tableStyleId>
              </a:tblPr>
              <a:tblGrid>
                <a:gridCol w="6234632"/>
                <a:gridCol w="1830264"/>
              </a:tblGrid>
              <a:tr h="576064">
                <a:tc>
                  <a:txBody>
                    <a:bodyPr/>
                    <a:lstStyle/>
                    <a:p>
                      <a:pPr algn="l">
                        <a:spcAft>
                          <a:spcPts val="0"/>
                        </a:spcAft>
                      </a:pPr>
                      <a:r>
                        <a:rPr lang="el-GR" sz="1800" dirty="0">
                          <a:effectLst/>
                        </a:rPr>
                        <a:t>για (ημβ/β)</a:t>
                      </a:r>
                      <a:r>
                        <a:rPr lang="el-GR" sz="1800" baseline="30000" dirty="0">
                          <a:effectLst/>
                        </a:rPr>
                        <a:t>2 </a:t>
                      </a:r>
                      <a:r>
                        <a:rPr lang="el-GR" sz="1800" dirty="0">
                          <a:effectLst/>
                        </a:rPr>
                        <a:t>= 0 και συν</a:t>
                      </a:r>
                      <a:r>
                        <a:rPr lang="el-GR" sz="1800" baseline="30000" dirty="0">
                          <a:effectLst/>
                        </a:rPr>
                        <a:t>2</a:t>
                      </a:r>
                      <a:r>
                        <a:rPr lang="el-GR" sz="1800" dirty="0">
                          <a:effectLst/>
                        </a:rPr>
                        <a:t>γ = 0  (σύμπτωση ελαχίστων)</a:t>
                      </a:r>
                      <a:endParaRPr lang="el-GR" sz="1800" dirty="0">
                        <a:effectLst/>
                        <a:latin typeface="Times New Roman"/>
                        <a:ea typeface="Times New Roman"/>
                      </a:endParaRPr>
                    </a:p>
                  </a:txBody>
                  <a:tcPr marL="68580" marR="68580" marT="0" marB="0" anchor="ctr"/>
                </a:tc>
                <a:tc>
                  <a:txBody>
                    <a:bodyPr/>
                    <a:lstStyle/>
                    <a:p>
                      <a:pPr algn="r">
                        <a:spcAft>
                          <a:spcPts val="0"/>
                        </a:spcAft>
                      </a:pPr>
                      <a:r>
                        <a:rPr lang="el-GR" sz="1800" dirty="0">
                          <a:effectLst/>
                        </a:rPr>
                        <a:t>(10)</a:t>
                      </a:r>
                      <a:endParaRPr lang="el-GR" sz="18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289464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1.4  Συμβολή από περίθλαση συμφώνου φωτός σε δυο </a:t>
            </a:r>
            <a:r>
              <a:rPr lang="el-GR" dirty="0" smtClean="0"/>
              <a:t>σχισμές</a:t>
            </a:r>
            <a:r>
              <a:rPr lang="en-US" dirty="0" smtClean="0"/>
              <a:t> </a:t>
            </a:r>
            <a:r>
              <a:rPr lang="en-US" sz="3600" b="0" dirty="0" smtClean="0"/>
              <a:t>3</a:t>
            </a:r>
            <a:r>
              <a:rPr lang="en-US" sz="3600" b="0" dirty="0" smtClean="0"/>
              <a:t>/4</a:t>
            </a:r>
            <a:endParaRPr lang="el-GR" sz="3600" dirty="0"/>
          </a:p>
        </p:txBody>
      </p:sp>
      <p:sp>
        <p:nvSpPr>
          <p:cNvPr id="3" name="Θέση περιεχομένου 2"/>
          <p:cNvSpPr>
            <a:spLocks noGrp="1"/>
          </p:cNvSpPr>
          <p:nvPr>
            <p:ph idx="1"/>
          </p:nvPr>
        </p:nvSpPr>
        <p:spPr>
          <a:xfrm>
            <a:off x="457200" y="1196752"/>
            <a:ext cx="8229600" cy="1080120"/>
          </a:xfrm>
        </p:spPr>
        <p:txBody>
          <a:bodyPr/>
          <a:lstStyle/>
          <a:p>
            <a:r>
              <a:rPr lang="el-GR" dirty="0" smtClean="0"/>
              <a:t>Οι ενδιάμεσοι </a:t>
            </a:r>
            <a:r>
              <a:rPr lang="el-GR" dirty="0"/>
              <a:t>μηδενισμοί οφείλονται καθαρά στη συμβολή των κυμάτων που προέρχονται από τις δυο σχισμές.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pic>
        <p:nvPicPr>
          <p:cNvPr id="614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420814"/>
            <a:ext cx="7593446" cy="2736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925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1.4  Συμβολή από περίθλαση συμφώνου φωτός σε δυο </a:t>
            </a:r>
            <a:r>
              <a:rPr lang="el-GR" dirty="0" smtClean="0"/>
              <a:t>σχισμές</a:t>
            </a:r>
            <a:r>
              <a:rPr lang="en-US" dirty="0" smtClean="0"/>
              <a:t> </a:t>
            </a:r>
            <a:r>
              <a:rPr lang="en-US" sz="3600" b="0" dirty="0" smtClean="0"/>
              <a:t>4/4</a:t>
            </a:r>
            <a:endParaRPr lang="el-GR" sz="3600" b="0" dirty="0"/>
          </a:p>
        </p:txBody>
      </p:sp>
      <p:sp>
        <p:nvSpPr>
          <p:cNvPr id="3" name="Θέση περιεχομένου 2"/>
          <p:cNvSpPr>
            <a:spLocks noGrp="1"/>
          </p:cNvSpPr>
          <p:nvPr>
            <p:ph idx="1"/>
          </p:nvPr>
        </p:nvSpPr>
        <p:spPr/>
        <p:txBody>
          <a:bodyPr/>
          <a:lstStyle/>
          <a:p>
            <a:r>
              <a:rPr lang="el-GR" dirty="0"/>
              <a:t>Ο αριθμός των κροσσών συμβολής που θα βρεθούν μέσα στον κεντρικό μέγιστο της περίθλασης, είναι ανεξάρτητος του μήκους κύματος και διαμορφώνεται μόνο από το λόγο </a:t>
            </a:r>
            <a:r>
              <a:rPr lang="en-US" dirty="0"/>
              <a:t>d</a:t>
            </a:r>
            <a:r>
              <a:rPr lang="el-GR" dirty="0"/>
              <a:t>/</a:t>
            </a:r>
            <a:r>
              <a:rPr lang="en-US" dirty="0"/>
              <a:t>b</a:t>
            </a:r>
            <a:r>
              <a:rPr lang="el-GR" dirty="0"/>
              <a:t>. Παρατηρούμε ότι όσο μικραίνει το εύρος </a:t>
            </a:r>
            <a:r>
              <a:rPr lang="en-US" dirty="0"/>
              <a:t>b</a:t>
            </a:r>
            <a:r>
              <a:rPr lang="el-GR" dirty="0"/>
              <a:t> των σχισμών, τόσο αυξάνει το πλάτος του κεντρικού μέγιστου.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4267149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a:t>1.5 Συμβολή από περίθλαση συμφώνου φωτός σε πολλές σχισμές – φράγματα </a:t>
            </a:r>
            <a:r>
              <a:rPr lang="el-GR" sz="3200" dirty="0" smtClean="0"/>
              <a:t>περίθλασης</a:t>
            </a:r>
            <a:r>
              <a:rPr lang="en-US" sz="3200" dirty="0" smtClean="0"/>
              <a:t> </a:t>
            </a:r>
            <a:r>
              <a:rPr lang="en-US" sz="2800" b="0" dirty="0" smtClean="0"/>
              <a:t>1/3</a:t>
            </a:r>
            <a:endParaRPr lang="el-GR" sz="2800" b="0" dirty="0"/>
          </a:p>
        </p:txBody>
      </p:sp>
      <p:sp>
        <p:nvSpPr>
          <p:cNvPr id="3" name="Θέση περιεχομένου 2"/>
          <p:cNvSpPr>
            <a:spLocks noGrp="1"/>
          </p:cNvSpPr>
          <p:nvPr>
            <p:ph idx="1"/>
          </p:nvPr>
        </p:nvSpPr>
        <p:spPr/>
        <p:txBody>
          <a:bodyPr/>
          <a:lstStyle/>
          <a:p>
            <a:r>
              <a:rPr lang="el-GR" dirty="0"/>
              <a:t>Αν θεωρήσουμε την περίπτωση που έχουμε Ν σχισμές, εύρους </a:t>
            </a:r>
            <a:r>
              <a:rPr lang="en-US" dirty="0"/>
              <a:t>b </a:t>
            </a:r>
            <a:r>
              <a:rPr lang="el-GR" dirty="0"/>
              <a:t>που απέχουν μεταξύ τους απόσταση </a:t>
            </a:r>
            <a:r>
              <a:rPr lang="en-US" dirty="0"/>
              <a:t>d</a:t>
            </a:r>
            <a:r>
              <a:rPr lang="el-GR" dirty="0"/>
              <a:t>, τότε κατά τρόπο αντίστοιχο με τα προηγούμενα, η κατανομή της έντασης θα είναι</a:t>
            </a:r>
            <a:r>
              <a:rPr lang="el-GR" dirty="0" smtClean="0"/>
              <a:t>:</a:t>
            </a:r>
          </a:p>
          <a:p>
            <a:endParaRPr lang="el-GR" dirty="0"/>
          </a:p>
          <a:p>
            <a:endParaRPr lang="el-GR" dirty="0" smtClean="0"/>
          </a:p>
          <a:p>
            <a:endParaRPr lang="el-GR" dirty="0"/>
          </a:p>
          <a:p>
            <a:r>
              <a:rPr lang="el-GR" dirty="0"/>
              <a:t>όπου γ και β όπως και στα προηγούμενα. Η απεικόνιση της τελευταίας σχέσης φαίνεται στο Σχήμα (5).</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3823765670"/>
              </p:ext>
            </p:extLst>
          </p:nvPr>
        </p:nvGraphicFramePr>
        <p:xfrm>
          <a:off x="683568" y="2924944"/>
          <a:ext cx="7776864" cy="792088"/>
        </p:xfrm>
        <a:graphic>
          <a:graphicData uri="http://schemas.openxmlformats.org/drawingml/2006/table">
            <a:tbl>
              <a:tblPr firstRow="1" firstCol="1" lastRow="1" lastCol="1" bandRow="1" bandCol="1">
                <a:tableStyleId>{5940675A-B579-460E-94D1-54222C63F5DA}</a:tableStyleId>
              </a:tblPr>
              <a:tblGrid>
                <a:gridCol w="3888432"/>
                <a:gridCol w="3888432"/>
              </a:tblGrid>
              <a:tr h="792088">
                <a:tc>
                  <a:txBody>
                    <a:bodyPr/>
                    <a:lstStyle/>
                    <a:p>
                      <a:pPr algn="l">
                        <a:spcAft>
                          <a:spcPts val="0"/>
                        </a:spcAft>
                      </a:pPr>
                      <a:endParaRPr lang="el-GR" sz="1200" dirty="0">
                        <a:effectLst/>
                        <a:latin typeface="Times New Roman"/>
                        <a:ea typeface="Times New Roman"/>
                      </a:endParaRPr>
                    </a:p>
                  </a:txBody>
                  <a:tcPr marL="68580" marR="68580" marT="0" marB="0" anchor="ctr"/>
                </a:tc>
                <a:tc>
                  <a:txBody>
                    <a:bodyPr/>
                    <a:lstStyle/>
                    <a:p>
                      <a:pPr algn="r">
                        <a:spcAft>
                          <a:spcPts val="0"/>
                        </a:spcAft>
                      </a:pPr>
                      <a:r>
                        <a:rPr lang="el-GR" sz="1200" dirty="0">
                          <a:effectLst/>
                        </a:rPr>
                        <a:t>(11)</a:t>
                      </a:r>
                      <a:endParaRPr lang="el-GR" sz="1200" dirty="0">
                        <a:effectLst/>
                        <a:latin typeface="Times New Roman"/>
                        <a:ea typeface="Times New Roman"/>
                      </a:endParaRPr>
                    </a:p>
                  </a:txBody>
                  <a:tcPr marL="68580" marR="68580" marT="0" marB="0" anchor="ctr"/>
                </a:tc>
              </a:tr>
            </a:tbl>
          </a:graphicData>
        </a:graphic>
      </p:graphicFrame>
      <p:graphicFrame>
        <p:nvGraphicFramePr>
          <p:cNvPr id="6" name="Αντικείμενο 5"/>
          <p:cNvGraphicFramePr>
            <a:graphicFrameLocks noChangeAspect="1"/>
          </p:cNvGraphicFramePr>
          <p:nvPr>
            <p:extLst>
              <p:ext uri="{D42A27DB-BD31-4B8C-83A1-F6EECF244321}">
                <p14:modId xmlns:p14="http://schemas.microsoft.com/office/powerpoint/2010/main" val="4072927726"/>
              </p:ext>
            </p:extLst>
          </p:nvPr>
        </p:nvGraphicFramePr>
        <p:xfrm>
          <a:off x="755576" y="2996951"/>
          <a:ext cx="2016224" cy="694329"/>
        </p:xfrm>
        <a:graphic>
          <a:graphicData uri="http://schemas.openxmlformats.org/presentationml/2006/ole">
            <mc:AlternateContent xmlns:mc="http://schemas.openxmlformats.org/markup-compatibility/2006">
              <mc:Choice xmlns:v="urn:schemas-microsoft-com:vml" Requires="v">
                <p:oleObj spid="_x0000_s62476" name="Equation" r:id="rId3" imgW="1434477" imgH="495085" progId="Equation.DSMT4">
                  <p:embed/>
                </p:oleObj>
              </mc:Choice>
              <mc:Fallback>
                <p:oleObj name="Equation" r:id="rId3" imgW="1434477" imgH="495085"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996951"/>
                        <a:ext cx="2016224" cy="694329"/>
                      </a:xfrm>
                      <a:prstGeom prst="rect">
                        <a:avLst/>
                      </a:prstGeom>
                      <a:noFill/>
                    </p:spPr>
                  </p:pic>
                </p:oleObj>
              </mc:Fallback>
            </mc:AlternateContent>
          </a:graphicData>
        </a:graphic>
      </p:graphicFrame>
    </p:spTree>
    <p:extLst>
      <p:ext uri="{BB962C8B-B14F-4D97-AF65-F5344CB8AC3E}">
        <p14:creationId xmlns:p14="http://schemas.microsoft.com/office/powerpoint/2010/main" val="42729661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a:t>1.5 Συμβολή από περίθλαση συμφώνου φωτός σε πολλές σχισμές – φράγματα </a:t>
            </a:r>
            <a:r>
              <a:rPr lang="el-GR" sz="3200" dirty="0" smtClean="0"/>
              <a:t>περίθλασης</a:t>
            </a:r>
            <a:r>
              <a:rPr lang="en-US" sz="3200" dirty="0" smtClean="0"/>
              <a:t> </a:t>
            </a:r>
            <a:r>
              <a:rPr lang="en-US" sz="2800" b="0" dirty="0" smtClean="0"/>
              <a:t>2/3</a:t>
            </a:r>
            <a:endParaRPr lang="el-GR" sz="28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pic>
        <p:nvPicPr>
          <p:cNvPr id="634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556792"/>
            <a:ext cx="720389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46371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a:t>1.5 Συμβολή από περίθλαση συμφώνου φωτός σε πολλές σχισμές – φράγματα </a:t>
            </a:r>
            <a:r>
              <a:rPr lang="el-GR" sz="3200" dirty="0" smtClean="0"/>
              <a:t>περίθλασης</a:t>
            </a:r>
            <a:r>
              <a:rPr lang="en-US" sz="3200" dirty="0" smtClean="0"/>
              <a:t> </a:t>
            </a:r>
            <a:r>
              <a:rPr lang="en-US" sz="2800" b="0" dirty="0" smtClean="0"/>
              <a:t>3/3</a:t>
            </a:r>
            <a:endParaRPr lang="el-GR" sz="2800" b="0" dirty="0"/>
          </a:p>
        </p:txBody>
      </p:sp>
      <p:sp>
        <p:nvSpPr>
          <p:cNvPr id="3" name="Θέση περιεχομένου 2"/>
          <p:cNvSpPr>
            <a:spLocks noGrp="1"/>
          </p:cNvSpPr>
          <p:nvPr>
            <p:ph idx="1"/>
          </p:nvPr>
        </p:nvSpPr>
        <p:spPr/>
        <p:txBody>
          <a:bodyPr>
            <a:normAutofit fontScale="92500" lnSpcReduction="10000"/>
          </a:bodyPr>
          <a:lstStyle/>
          <a:p>
            <a:r>
              <a:rPr lang="el-GR" dirty="0" smtClean="0"/>
              <a:t>Τ</a:t>
            </a:r>
            <a:r>
              <a:rPr lang="el-GR" dirty="0"/>
              <a:t>α μέγιστα παρατηρούνται στα σημεία όπου ημγ = 0, δηλαδή π</a:t>
            </a:r>
            <a:r>
              <a:rPr lang="en-US" dirty="0"/>
              <a:t>d</a:t>
            </a:r>
            <a:r>
              <a:rPr lang="el-GR" dirty="0"/>
              <a:t>ημθ/λ = </a:t>
            </a:r>
            <a:r>
              <a:rPr lang="en-US" dirty="0"/>
              <a:t>m</a:t>
            </a:r>
            <a:r>
              <a:rPr lang="el-GR" dirty="0"/>
              <a:t>π και επομένως </a:t>
            </a:r>
            <a:r>
              <a:rPr lang="el-GR" dirty="0" smtClean="0"/>
              <a:t>:</a:t>
            </a:r>
          </a:p>
          <a:p>
            <a:endParaRPr lang="el-GR" dirty="0"/>
          </a:p>
          <a:p>
            <a:endParaRPr lang="el-GR" dirty="0" smtClean="0"/>
          </a:p>
          <a:p>
            <a:endParaRPr lang="el-GR" dirty="0"/>
          </a:p>
          <a:p>
            <a:r>
              <a:rPr lang="el-GR" dirty="0"/>
              <a:t>Ό όρος (ημβ/β)</a:t>
            </a:r>
            <a:r>
              <a:rPr lang="el-GR" baseline="30000" dirty="0"/>
              <a:t>2 </a:t>
            </a:r>
            <a:r>
              <a:rPr lang="el-GR" dirty="0"/>
              <a:t>διαμορφώνει την περιβάλλουσα, που ελαττώνει βαθμιαία, αλλά πολύ αργά, την ένταση των μεγίστων (φωτεινών κροσσών). Όσο δε αυξάνει ο αριθμός Ν των σχισμών, τόσο οι κορυφές των μέγιστων γίνονται πιο αιχμηρές, με αποτέλεσμα μια διάταξη πολλών σχισμών (φράγμα περίθλασης) να μετατρέπεται σε κανονικό φράγμα συμβολής.</a:t>
            </a:r>
          </a:p>
          <a:p>
            <a:pPr marL="0" indent="0">
              <a:buNone/>
            </a:pPr>
            <a:endParaRPr lang="el-GR" dirty="0"/>
          </a:p>
          <a:p>
            <a:r>
              <a:rPr lang="el-GR" b="1" dirty="0"/>
              <a:t>Σημείωση: </a:t>
            </a:r>
            <a:r>
              <a:rPr lang="el-GR" dirty="0"/>
              <a:t>Στην άσκηση</a:t>
            </a:r>
            <a:r>
              <a:rPr lang="el-GR" b="1" dirty="0"/>
              <a:t> </a:t>
            </a:r>
            <a:r>
              <a:rPr lang="en-US" b="1" dirty="0"/>
              <a:t>Laser</a:t>
            </a:r>
            <a:r>
              <a:rPr lang="el-GR" b="1" dirty="0"/>
              <a:t>, 2 παράγρ. 2.2 </a:t>
            </a:r>
            <a:r>
              <a:rPr lang="el-GR" dirty="0"/>
              <a:t>γίνεται λεπτομερής αναφορά στα οπτικά φράγματα. </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374383882"/>
              </p:ext>
            </p:extLst>
          </p:nvPr>
        </p:nvGraphicFramePr>
        <p:xfrm>
          <a:off x="395536" y="2204864"/>
          <a:ext cx="8136904" cy="720080"/>
        </p:xfrm>
        <a:graphic>
          <a:graphicData uri="http://schemas.openxmlformats.org/drawingml/2006/table">
            <a:tbl>
              <a:tblPr firstRow="1" firstCol="1" lastRow="1" lastCol="1" bandRow="1" bandCol="1">
                <a:tableStyleId>{5940675A-B579-460E-94D1-54222C63F5DA}</a:tableStyleId>
              </a:tblPr>
              <a:tblGrid>
                <a:gridCol w="6290298"/>
                <a:gridCol w="1846606"/>
              </a:tblGrid>
              <a:tr h="720080">
                <a:tc>
                  <a:txBody>
                    <a:bodyPr/>
                    <a:lstStyle/>
                    <a:p>
                      <a:pPr algn="l">
                        <a:spcAft>
                          <a:spcPts val="0"/>
                        </a:spcAft>
                      </a:pPr>
                      <a:r>
                        <a:rPr lang="en-US" sz="1800" dirty="0">
                          <a:effectLst/>
                        </a:rPr>
                        <a:t>d</a:t>
                      </a:r>
                      <a:r>
                        <a:rPr lang="el-GR" sz="1800" dirty="0">
                          <a:effectLst/>
                        </a:rPr>
                        <a:t> ημθ</a:t>
                      </a:r>
                      <a:r>
                        <a:rPr lang="en-US" sz="1800" baseline="-25000" dirty="0">
                          <a:effectLst/>
                        </a:rPr>
                        <a:t>m</a:t>
                      </a:r>
                      <a:r>
                        <a:rPr lang="el-GR" sz="1800" dirty="0">
                          <a:effectLst/>
                        </a:rPr>
                        <a:t> = </a:t>
                      </a:r>
                      <a:r>
                        <a:rPr lang="en-US" sz="1800" dirty="0">
                          <a:effectLst/>
                        </a:rPr>
                        <a:t>m</a:t>
                      </a:r>
                      <a:r>
                        <a:rPr lang="el-GR" sz="1800" dirty="0">
                          <a:effectLst/>
                        </a:rPr>
                        <a:t>λ  όπου  </a:t>
                      </a:r>
                      <a:r>
                        <a:rPr lang="en-US" sz="1800" dirty="0">
                          <a:effectLst/>
                        </a:rPr>
                        <a:t>m</a:t>
                      </a:r>
                      <a:r>
                        <a:rPr lang="el-GR" sz="1800" dirty="0">
                          <a:effectLst/>
                        </a:rPr>
                        <a:t> =  0, ±1, ±2, ±3, ……</a:t>
                      </a:r>
                      <a:endParaRPr lang="el-GR" sz="1800" dirty="0">
                        <a:effectLst/>
                        <a:latin typeface="Times New Roman"/>
                        <a:ea typeface="Times New Roman"/>
                      </a:endParaRPr>
                    </a:p>
                  </a:txBody>
                  <a:tcPr marL="68580" marR="68580" marT="0" marB="0" anchor="ctr"/>
                </a:tc>
                <a:tc>
                  <a:txBody>
                    <a:bodyPr/>
                    <a:lstStyle/>
                    <a:p>
                      <a:pPr algn="r">
                        <a:spcAft>
                          <a:spcPts val="0"/>
                        </a:spcAft>
                      </a:pPr>
                      <a:r>
                        <a:rPr lang="el-GR" sz="1800" dirty="0">
                          <a:effectLst/>
                        </a:rPr>
                        <a:t>(12)</a:t>
                      </a:r>
                      <a:endParaRPr lang="el-GR" sz="18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5523121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152128"/>
          </a:xfrm>
        </p:spPr>
        <p:txBody>
          <a:bodyPr>
            <a:noAutofit/>
          </a:bodyPr>
          <a:lstStyle/>
          <a:p>
            <a:r>
              <a:rPr lang="el-GR" sz="3200" dirty="0"/>
              <a:t>3. </a:t>
            </a:r>
            <a:r>
              <a:rPr lang="el-GR" sz="3200" dirty="0" smtClean="0"/>
              <a:t>Δύο </a:t>
            </a:r>
            <a:r>
              <a:rPr lang="el-GR" sz="3200" dirty="0"/>
              <a:t>διασταυρωμένα οπτικά φράγματα σαν ιδανικό πλέγμα σε </a:t>
            </a:r>
            <a:r>
              <a:rPr lang="el-GR" sz="3200" dirty="0" smtClean="0"/>
              <a:t>συμβολή και </a:t>
            </a:r>
            <a:r>
              <a:rPr lang="el-GR" sz="3200" dirty="0"/>
              <a:t>περίθλαση φωτός </a:t>
            </a:r>
            <a:r>
              <a:rPr lang="en-US" sz="3200" dirty="0" smtClean="0"/>
              <a:t>Laser </a:t>
            </a:r>
            <a:r>
              <a:rPr lang="en-US" sz="2800" b="0" dirty="0" smtClean="0"/>
              <a:t>1/4</a:t>
            </a:r>
            <a:endParaRPr lang="el-GR" sz="2800" b="0" dirty="0"/>
          </a:p>
        </p:txBody>
      </p:sp>
      <p:sp>
        <p:nvSpPr>
          <p:cNvPr id="3" name="Θέση περιεχομένου 2"/>
          <p:cNvSpPr>
            <a:spLocks noGrp="1"/>
          </p:cNvSpPr>
          <p:nvPr>
            <p:ph idx="1"/>
          </p:nvPr>
        </p:nvSpPr>
        <p:spPr>
          <a:xfrm>
            <a:off x="467544" y="1484784"/>
            <a:ext cx="8229600" cy="4896544"/>
          </a:xfrm>
        </p:spPr>
        <p:txBody>
          <a:bodyPr>
            <a:normAutofit fontScale="92500" lnSpcReduction="20000"/>
          </a:bodyPr>
          <a:lstStyle/>
          <a:p>
            <a:pPr marL="0" indent="0">
              <a:buNone/>
            </a:pPr>
            <a:r>
              <a:rPr lang="el-GR" b="1" dirty="0"/>
              <a:t>Συμβολή φωτός </a:t>
            </a:r>
            <a:r>
              <a:rPr lang="en-US" b="1" dirty="0"/>
              <a:t>Laser</a:t>
            </a:r>
            <a:r>
              <a:rPr lang="el-GR" b="1" dirty="0"/>
              <a:t> μέσω οπτικού φράγματος </a:t>
            </a:r>
            <a:r>
              <a:rPr lang="el-GR" dirty="0"/>
              <a:t>(βλ. και παραγρ. </a:t>
            </a:r>
            <a:r>
              <a:rPr lang="el-GR" b="1" dirty="0"/>
              <a:t>2.3</a:t>
            </a:r>
            <a:r>
              <a:rPr lang="el-GR" dirty="0"/>
              <a:t>).</a:t>
            </a:r>
          </a:p>
          <a:p>
            <a:r>
              <a:rPr lang="el-GR" dirty="0"/>
              <a:t>Ένα οπτικό φράγμα είναι ένα διαφανές υλικό που φέρει ένα μεγάλο αριθμό παράλληλων χαραγών ανά </a:t>
            </a:r>
            <a:r>
              <a:rPr lang="en-US" dirty="0"/>
              <a:t>mm</a:t>
            </a:r>
            <a:r>
              <a:rPr lang="el-GR" dirty="0"/>
              <a:t>. Η πειραματική διάταξη για την επίδειξη της συμβολής και περίθλασης φωτός </a:t>
            </a:r>
            <a:r>
              <a:rPr lang="en-US" dirty="0"/>
              <a:t>Laser</a:t>
            </a:r>
            <a:r>
              <a:rPr lang="el-GR" dirty="0"/>
              <a:t> μέσω οπτικού φράγματος φαίνεται στο </a:t>
            </a:r>
            <a:r>
              <a:rPr lang="el-GR" b="1" dirty="0"/>
              <a:t>Σχήμα 3</a:t>
            </a:r>
            <a:r>
              <a:rPr lang="el-GR" dirty="0"/>
              <a:t>.</a:t>
            </a:r>
          </a:p>
          <a:p>
            <a:r>
              <a:rPr lang="el-GR" dirty="0" smtClean="0"/>
              <a:t>Το </a:t>
            </a:r>
            <a:r>
              <a:rPr lang="el-GR" dirty="0"/>
              <a:t>φως </a:t>
            </a:r>
            <a:r>
              <a:rPr lang="en-US" dirty="0"/>
              <a:t>Laser</a:t>
            </a:r>
            <a:r>
              <a:rPr lang="el-GR" dirty="0"/>
              <a:t> πέφτει επάνω σε φράγμα σταθεράς </a:t>
            </a:r>
            <a:r>
              <a:rPr lang="en-US" dirty="0"/>
              <a:t>d</a:t>
            </a:r>
            <a:r>
              <a:rPr lang="el-GR" dirty="0"/>
              <a:t> (π.χ. για φράγμα με 1000 γραμμές/</a:t>
            </a:r>
            <a:r>
              <a:rPr lang="en-US" dirty="0"/>
              <a:t>mm</a:t>
            </a:r>
            <a:r>
              <a:rPr lang="el-GR" dirty="0"/>
              <a:t> η σταθερά </a:t>
            </a:r>
            <a:r>
              <a:rPr lang="en-US" dirty="0"/>
              <a:t>d </a:t>
            </a:r>
            <a:r>
              <a:rPr lang="el-GR" dirty="0"/>
              <a:t>= 1 μ</a:t>
            </a:r>
            <a:r>
              <a:rPr lang="en-US" dirty="0"/>
              <a:t>m </a:t>
            </a:r>
            <a:r>
              <a:rPr lang="el-GR" dirty="0"/>
              <a:t>ενώ για φράγμα με 100 γραμμές/</a:t>
            </a:r>
            <a:r>
              <a:rPr lang="en-US" dirty="0"/>
              <a:t>mm</a:t>
            </a:r>
            <a:r>
              <a:rPr lang="el-GR" dirty="0"/>
              <a:t> η σταθερά </a:t>
            </a:r>
            <a:r>
              <a:rPr lang="en-US" dirty="0"/>
              <a:t>d </a:t>
            </a:r>
            <a:r>
              <a:rPr lang="el-GR" dirty="0"/>
              <a:t>= 10 μ</a:t>
            </a:r>
            <a:r>
              <a:rPr lang="en-US" dirty="0"/>
              <a:t>m</a:t>
            </a:r>
            <a:r>
              <a:rPr lang="el-GR" dirty="0"/>
              <a:t>). Η εικόνα της συμβολής που παίρνουμε επάνω σε πέτασμα αποτελείται από μια σειρά φωτεινών κηλίδων εκ των οποίων η κεντρική που είναι και πιο έντονη αντιστοιχεί στον κροσσό με κ = 0 (κροσσός μηδενικής τάξης). Ο αμέσως μετά προς τα δεξιά αντιστοιχεί στον κροσσό με κ = +1 (κροσσός 1</a:t>
            </a:r>
            <a:r>
              <a:rPr lang="el-GR" baseline="30000" dirty="0"/>
              <a:t>ης</a:t>
            </a:r>
            <a:r>
              <a:rPr lang="el-GR" dirty="0"/>
              <a:t> τάξης) ενώ ο αμέσως μετά τον κεντρικό, προς τα αριστερά αντιστοιχεί στον κροσσό με κ = -1 (κροσσός  –1 τάξης) κ.ο.κ. (</a:t>
            </a:r>
            <a:r>
              <a:rPr lang="el-GR" b="1" dirty="0"/>
              <a:t>Σχήμα 3</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29938874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152128"/>
          </a:xfrm>
        </p:spPr>
        <p:txBody>
          <a:bodyPr>
            <a:noAutofit/>
          </a:bodyPr>
          <a:lstStyle/>
          <a:p>
            <a:r>
              <a:rPr lang="el-GR" sz="3200" dirty="0"/>
              <a:t>3. </a:t>
            </a:r>
            <a:r>
              <a:rPr lang="el-GR" sz="3200" dirty="0" smtClean="0"/>
              <a:t>Δύο </a:t>
            </a:r>
            <a:r>
              <a:rPr lang="el-GR" sz="3200" dirty="0"/>
              <a:t>διασταυρωμένα οπτικά φράγματα σαν ιδανικό πλέγμα σε </a:t>
            </a:r>
            <a:r>
              <a:rPr lang="el-GR" sz="3200" dirty="0" smtClean="0"/>
              <a:t>συμβολή και </a:t>
            </a:r>
            <a:r>
              <a:rPr lang="el-GR" sz="3200" dirty="0"/>
              <a:t>περίθλαση φωτός </a:t>
            </a:r>
            <a:r>
              <a:rPr lang="en-US" sz="3200" dirty="0" smtClean="0"/>
              <a:t>Laser </a:t>
            </a:r>
            <a:r>
              <a:rPr lang="en-US" sz="2800" b="0" dirty="0" smtClean="0"/>
              <a:t>2/4</a:t>
            </a:r>
            <a:endParaRPr lang="el-GR" sz="2800" b="0" dirty="0"/>
          </a:p>
        </p:txBody>
      </p:sp>
      <p:sp>
        <p:nvSpPr>
          <p:cNvPr id="3" name="Θέση περιεχομένου 2"/>
          <p:cNvSpPr>
            <a:spLocks noGrp="1"/>
          </p:cNvSpPr>
          <p:nvPr>
            <p:ph idx="1"/>
          </p:nvPr>
        </p:nvSpPr>
        <p:spPr>
          <a:xfrm>
            <a:off x="467544" y="1484784"/>
            <a:ext cx="8229600" cy="1728192"/>
          </a:xfrm>
        </p:spPr>
        <p:txBody>
          <a:bodyPr>
            <a:normAutofit/>
          </a:bodyPr>
          <a:lstStyle/>
          <a:p>
            <a:r>
              <a:rPr lang="el-GR" dirty="0"/>
              <a:t>Στην παράγραφο </a:t>
            </a:r>
            <a:r>
              <a:rPr lang="el-GR" b="1" dirty="0"/>
              <a:t>2.3</a:t>
            </a:r>
            <a:r>
              <a:rPr lang="el-GR" dirty="0"/>
              <a:t> είδαμε ότι η γωνία φ</a:t>
            </a:r>
            <a:r>
              <a:rPr lang="el-GR" baseline="-25000" dirty="0"/>
              <a:t>κ</a:t>
            </a:r>
            <a:r>
              <a:rPr lang="el-GR" dirty="0"/>
              <a:t> για την οποίαν έχουμε τον κροσσό κ-τάξης δίνεται από τη σχέση:  </a:t>
            </a:r>
            <a:r>
              <a:rPr lang="en-US" dirty="0"/>
              <a:t>D </a:t>
            </a:r>
            <a:r>
              <a:rPr lang="el-GR" dirty="0"/>
              <a:t>ημφ</a:t>
            </a:r>
            <a:r>
              <a:rPr lang="el-GR" baseline="-25000" dirty="0"/>
              <a:t>κ</a:t>
            </a:r>
            <a:r>
              <a:rPr lang="el-GR" dirty="0"/>
              <a:t> = κλ    (κ =0, +1, +2 ……..)</a:t>
            </a:r>
          </a:p>
          <a:p>
            <a:r>
              <a:rPr lang="el-GR" dirty="0"/>
              <a:t>Η σχέση αυτή γράφεται: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319954284"/>
              </p:ext>
            </p:extLst>
          </p:nvPr>
        </p:nvGraphicFramePr>
        <p:xfrm>
          <a:off x="611560" y="3501008"/>
          <a:ext cx="7992888" cy="648072"/>
        </p:xfrm>
        <a:graphic>
          <a:graphicData uri="http://schemas.openxmlformats.org/drawingml/2006/table">
            <a:tbl>
              <a:tblPr firstRow="1" firstCol="1" lastRow="1" lastCol="1" bandRow="1" bandCol="1">
                <a:tableStyleId>{5940675A-B579-460E-94D1-54222C63F5DA}</a:tableStyleId>
              </a:tblPr>
              <a:tblGrid>
                <a:gridCol w="3996444"/>
                <a:gridCol w="3996444"/>
              </a:tblGrid>
              <a:tr h="648072">
                <a:tc>
                  <a:txBody>
                    <a:bodyPr/>
                    <a:lstStyle/>
                    <a:p>
                      <a:pPr algn="just">
                        <a:spcAft>
                          <a:spcPts val="0"/>
                        </a:spcAft>
                      </a:pPr>
                      <a:r>
                        <a:rPr lang="el-GR" sz="1800" dirty="0">
                          <a:effectLst/>
                        </a:rPr>
                        <a:t>ημφ</a:t>
                      </a:r>
                      <a:r>
                        <a:rPr lang="el-GR" sz="1800" baseline="-25000" dirty="0">
                          <a:effectLst/>
                        </a:rPr>
                        <a:t>κ</a:t>
                      </a:r>
                      <a:r>
                        <a:rPr lang="el-GR" sz="1800" dirty="0">
                          <a:effectLst/>
                        </a:rPr>
                        <a:t> = κλ/</a:t>
                      </a:r>
                      <a:r>
                        <a:rPr lang="en-US" sz="1800" dirty="0">
                          <a:effectLst/>
                        </a:rPr>
                        <a:t>d</a:t>
                      </a:r>
                      <a:r>
                        <a:rPr lang="el-GR" sz="1800" dirty="0">
                          <a:effectLst/>
                        </a:rPr>
                        <a:t>			</a:t>
                      </a:r>
                      <a:endParaRPr lang="el-GR" sz="1800" dirty="0">
                        <a:effectLst/>
                        <a:latin typeface="Times New Roman"/>
                        <a:ea typeface="Times New Roman"/>
                      </a:endParaRPr>
                    </a:p>
                  </a:txBody>
                  <a:tcPr marL="68580" marR="68580" marT="0" marB="0"/>
                </a:tc>
                <a:tc>
                  <a:txBody>
                    <a:bodyPr/>
                    <a:lstStyle/>
                    <a:p>
                      <a:pPr algn="r">
                        <a:spcAft>
                          <a:spcPts val="0"/>
                        </a:spcAft>
                      </a:pPr>
                      <a:r>
                        <a:rPr lang="el-GR" sz="1800" dirty="0">
                          <a:effectLst/>
                        </a:rPr>
                        <a:t>(7)</a:t>
                      </a:r>
                      <a:endParaRPr lang="el-GR" sz="18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1017488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152128"/>
          </a:xfrm>
        </p:spPr>
        <p:txBody>
          <a:bodyPr>
            <a:noAutofit/>
          </a:bodyPr>
          <a:lstStyle/>
          <a:p>
            <a:r>
              <a:rPr lang="el-GR" sz="3200" dirty="0"/>
              <a:t>3. Δύο διασταυρωμένα οπτικά φράγματα σαν ιδανικό πλέγμα σε συμβολή και περίθλαση φωτός </a:t>
            </a:r>
            <a:r>
              <a:rPr lang="en-US" sz="3200" dirty="0" smtClean="0"/>
              <a:t>Laser </a:t>
            </a:r>
            <a:r>
              <a:rPr lang="en-US" sz="2800" b="0" dirty="0" smtClean="0"/>
              <a:t>3/4</a:t>
            </a:r>
            <a:endParaRPr lang="el-GR" sz="2800" b="0" dirty="0"/>
          </a:p>
        </p:txBody>
      </p:sp>
      <p:sp>
        <p:nvSpPr>
          <p:cNvPr id="3" name="Θέση περιεχομένου 2"/>
          <p:cNvSpPr>
            <a:spLocks noGrp="1"/>
          </p:cNvSpPr>
          <p:nvPr>
            <p:ph idx="1"/>
          </p:nvPr>
        </p:nvSpPr>
        <p:spPr>
          <a:xfrm>
            <a:off x="467544" y="1484784"/>
            <a:ext cx="8229600" cy="5040560"/>
          </a:xfrm>
        </p:spPr>
        <p:txBody>
          <a:bodyPr/>
          <a:lstStyle/>
          <a:p>
            <a:r>
              <a:rPr lang="el-GR" dirty="0"/>
              <a:t>Από τη σχέση (</a:t>
            </a:r>
            <a:r>
              <a:rPr lang="el-GR" b="1" dirty="0"/>
              <a:t>7</a:t>
            </a:r>
            <a:r>
              <a:rPr lang="el-GR" dirty="0"/>
              <a:t>) μπορούμε να υπολογίσουμε τη σταθερά </a:t>
            </a:r>
            <a:r>
              <a:rPr lang="en-US" b="1" dirty="0"/>
              <a:t>d</a:t>
            </a:r>
            <a:r>
              <a:rPr lang="el-GR" dirty="0"/>
              <a:t> του φράγματος (απόσταση μεταξύ δύο διαδοχικών </a:t>
            </a:r>
            <a:r>
              <a:rPr lang="el-GR" dirty="0" smtClean="0"/>
              <a:t>χαραγών) </a:t>
            </a:r>
            <a:r>
              <a:rPr lang="el-GR" dirty="0"/>
              <a:t>ως εξής</a:t>
            </a:r>
            <a:r>
              <a:rPr lang="el-GR" dirty="0" smtClean="0"/>
              <a:t>:</a:t>
            </a:r>
            <a:endParaRPr lang="el-GR" dirty="0"/>
          </a:p>
          <a:p>
            <a:r>
              <a:rPr lang="el-GR" dirty="0"/>
              <a:t>Για τον πρώτο κροσσό (κ = 1) έχουμε</a:t>
            </a:r>
            <a:r>
              <a:rPr lang="el-GR" dirty="0" smtClean="0"/>
              <a:t>:</a:t>
            </a:r>
          </a:p>
          <a:p>
            <a:endParaRPr lang="el-GR" dirty="0"/>
          </a:p>
          <a:p>
            <a:endParaRPr lang="el-GR" dirty="0" smtClean="0"/>
          </a:p>
          <a:p>
            <a:r>
              <a:rPr lang="el-GR" dirty="0"/>
              <a:t>Από τη γεωμετρία του </a:t>
            </a:r>
            <a:r>
              <a:rPr lang="el-GR" b="1" dirty="0"/>
              <a:t>Σχήματος 3</a:t>
            </a:r>
            <a:r>
              <a:rPr lang="el-GR" dirty="0"/>
              <a:t> προκύπτει </a:t>
            </a:r>
            <a:r>
              <a:rPr lang="el-GR" dirty="0" smtClean="0"/>
              <a:t>ότι</a:t>
            </a:r>
          </a:p>
          <a:p>
            <a:pPr marL="0" indent="0" algn="r">
              <a:buNone/>
            </a:pPr>
            <a:endParaRPr lang="el-GR" dirty="0" smtClean="0"/>
          </a:p>
          <a:p>
            <a:pPr marL="0" indent="0" algn="r">
              <a:buNone/>
            </a:pPr>
            <a:r>
              <a:rPr lang="el-GR" dirty="0" smtClean="0"/>
              <a:t> </a:t>
            </a:r>
          </a:p>
          <a:p>
            <a:pPr marL="0" indent="0" algn="r">
              <a:buNone/>
            </a:pPr>
            <a:endParaRPr lang="el-GR" dirty="0"/>
          </a:p>
          <a:p>
            <a:r>
              <a:rPr lang="el-GR" dirty="0" smtClean="0"/>
              <a:t>και η σχέση (</a:t>
            </a:r>
            <a:r>
              <a:rPr lang="el-GR" b="1" dirty="0" smtClean="0"/>
              <a:t>8</a:t>
            </a:r>
            <a:r>
              <a:rPr lang="el-GR" dirty="0" smtClean="0"/>
              <a:t>) γίνεται:</a:t>
            </a:r>
          </a:p>
          <a:p>
            <a:endParaRPr lang="el-GR" dirty="0" smtClean="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4198556788"/>
              </p:ext>
            </p:extLst>
          </p:nvPr>
        </p:nvGraphicFramePr>
        <p:xfrm>
          <a:off x="611560" y="3212976"/>
          <a:ext cx="7920880" cy="648072"/>
        </p:xfrm>
        <a:graphic>
          <a:graphicData uri="http://schemas.openxmlformats.org/drawingml/2006/table">
            <a:tbl>
              <a:tblPr firstRow="1" firstCol="1" lastRow="1" lastCol="1" bandRow="1" bandCol="1">
                <a:tableStyleId>{5940675A-B579-460E-94D1-54222C63F5DA}</a:tableStyleId>
              </a:tblPr>
              <a:tblGrid>
                <a:gridCol w="3960440"/>
                <a:gridCol w="3960440"/>
              </a:tblGrid>
              <a:tr h="648072">
                <a:tc>
                  <a:txBody>
                    <a:bodyPr/>
                    <a:lstStyle/>
                    <a:p>
                      <a:pPr algn="just">
                        <a:spcAft>
                          <a:spcPts val="0"/>
                        </a:spcAft>
                      </a:pPr>
                      <a:r>
                        <a:rPr lang="el-GR" sz="1800" dirty="0">
                          <a:effectLst/>
                        </a:rPr>
                        <a:t>ημφ</a:t>
                      </a:r>
                      <a:r>
                        <a:rPr lang="el-GR" sz="1800" baseline="-25000" dirty="0">
                          <a:effectLst/>
                        </a:rPr>
                        <a:t>1</a:t>
                      </a:r>
                      <a:r>
                        <a:rPr lang="el-GR" sz="1800" dirty="0">
                          <a:effectLst/>
                        </a:rPr>
                        <a:t> = λ/</a:t>
                      </a:r>
                      <a:r>
                        <a:rPr lang="en-US" sz="1800" dirty="0">
                          <a:effectLst/>
                        </a:rPr>
                        <a:t>d</a:t>
                      </a:r>
                      <a:r>
                        <a:rPr lang="el-GR" sz="1800" dirty="0">
                          <a:effectLst/>
                        </a:rPr>
                        <a:t>				</a:t>
                      </a:r>
                      <a:endParaRPr lang="el-GR" sz="1800" dirty="0">
                        <a:effectLst/>
                        <a:latin typeface="Times New Roman"/>
                        <a:ea typeface="Times New Roman"/>
                      </a:endParaRPr>
                    </a:p>
                  </a:txBody>
                  <a:tcPr marL="68580" marR="68580" marT="0" marB="0"/>
                </a:tc>
                <a:tc>
                  <a:txBody>
                    <a:bodyPr/>
                    <a:lstStyle/>
                    <a:p>
                      <a:pPr algn="r">
                        <a:spcAft>
                          <a:spcPts val="0"/>
                        </a:spcAft>
                      </a:pPr>
                      <a:r>
                        <a:rPr lang="el-GR" sz="1800" dirty="0">
                          <a:effectLst/>
                        </a:rPr>
                        <a:t>(8)</a:t>
                      </a:r>
                      <a:endParaRPr lang="el-GR" sz="1800" dirty="0">
                        <a:effectLst/>
                        <a:latin typeface="Times New Roman"/>
                        <a:ea typeface="Times New Roman"/>
                      </a:endParaRPr>
                    </a:p>
                  </a:txBody>
                  <a:tcPr marL="68580" marR="68580" marT="0" marB="0" anchor="ctr"/>
                </a:tc>
              </a:tr>
            </a:tbl>
          </a:graphicData>
        </a:graphic>
      </p:graphicFrame>
      <p:graphicFrame>
        <p:nvGraphicFramePr>
          <p:cNvPr id="6" name="Αντικείμενο 5"/>
          <p:cNvGraphicFramePr>
            <a:graphicFrameLocks noChangeAspect="1"/>
          </p:cNvGraphicFramePr>
          <p:nvPr>
            <p:extLst>
              <p:ext uri="{D42A27DB-BD31-4B8C-83A1-F6EECF244321}">
                <p14:modId xmlns:p14="http://schemas.microsoft.com/office/powerpoint/2010/main" val="4197723213"/>
              </p:ext>
            </p:extLst>
          </p:nvPr>
        </p:nvGraphicFramePr>
        <p:xfrm>
          <a:off x="899592" y="4509119"/>
          <a:ext cx="3096344" cy="939055"/>
        </p:xfrm>
        <a:graphic>
          <a:graphicData uri="http://schemas.openxmlformats.org/presentationml/2006/ole">
            <mc:AlternateContent xmlns:mc="http://schemas.openxmlformats.org/markup-compatibility/2006">
              <mc:Choice xmlns:v="urn:schemas-microsoft-com:vml" Requires="v">
                <p:oleObj spid="_x0000_s66579" name="Equation" r:id="rId3" imgW="1549080" imgH="469800" progId="Equation.DSMT4">
                  <p:embed/>
                </p:oleObj>
              </mc:Choice>
              <mc:Fallback>
                <p:oleObj name="Equation" r:id="rId3" imgW="1549080" imgH="469800" progId="Equation.DSMT4">
                  <p:embed/>
                  <p:pic>
                    <p:nvPicPr>
                      <p:cNvPr id="0" name=""/>
                      <p:cNvPicPr/>
                      <p:nvPr/>
                    </p:nvPicPr>
                    <p:blipFill>
                      <a:blip r:embed="rId4"/>
                      <a:stretch>
                        <a:fillRect/>
                      </a:stretch>
                    </p:blipFill>
                    <p:spPr>
                      <a:xfrm>
                        <a:off x="899592" y="4509119"/>
                        <a:ext cx="3096344" cy="939055"/>
                      </a:xfrm>
                      <a:prstGeom prst="rect">
                        <a:avLst/>
                      </a:prstGeom>
                    </p:spPr>
                  </p:pic>
                </p:oleObj>
              </mc:Fallback>
            </mc:AlternateContent>
          </a:graphicData>
        </a:graphic>
      </p:graphicFrame>
      <p:graphicFrame>
        <p:nvGraphicFramePr>
          <p:cNvPr id="7" name="Αντικείμενο 6"/>
          <p:cNvGraphicFramePr>
            <a:graphicFrameLocks noChangeAspect="1"/>
          </p:cNvGraphicFramePr>
          <p:nvPr>
            <p:extLst>
              <p:ext uri="{D42A27DB-BD31-4B8C-83A1-F6EECF244321}">
                <p14:modId xmlns:p14="http://schemas.microsoft.com/office/powerpoint/2010/main" val="622960784"/>
              </p:ext>
            </p:extLst>
          </p:nvPr>
        </p:nvGraphicFramePr>
        <p:xfrm>
          <a:off x="4211960" y="5445224"/>
          <a:ext cx="1872208" cy="1018701"/>
        </p:xfrm>
        <a:graphic>
          <a:graphicData uri="http://schemas.openxmlformats.org/presentationml/2006/ole">
            <mc:AlternateContent xmlns:mc="http://schemas.openxmlformats.org/markup-compatibility/2006">
              <mc:Choice xmlns:v="urn:schemas-microsoft-com:vml" Requires="v">
                <p:oleObj spid="_x0000_s66580" name="Equation" r:id="rId5" imgW="863280" imgH="469800" progId="Equation.DSMT4">
                  <p:embed/>
                </p:oleObj>
              </mc:Choice>
              <mc:Fallback>
                <p:oleObj name="Equation" r:id="rId5" imgW="863280" imgH="469800" progId="Equation.DSMT4">
                  <p:embed/>
                  <p:pic>
                    <p:nvPicPr>
                      <p:cNvPr id="0" name=""/>
                      <p:cNvPicPr/>
                      <p:nvPr/>
                    </p:nvPicPr>
                    <p:blipFill>
                      <a:blip r:embed="rId6"/>
                      <a:stretch>
                        <a:fillRect/>
                      </a:stretch>
                    </p:blipFill>
                    <p:spPr>
                      <a:xfrm>
                        <a:off x="4211960" y="5445224"/>
                        <a:ext cx="1872208" cy="1018701"/>
                      </a:xfrm>
                      <a:prstGeom prst="rect">
                        <a:avLst/>
                      </a:prstGeom>
                    </p:spPr>
                  </p:pic>
                </p:oleObj>
              </mc:Fallback>
            </mc:AlternateContent>
          </a:graphicData>
        </a:graphic>
      </p:graphicFrame>
    </p:spTree>
    <p:extLst>
      <p:ext uri="{BB962C8B-B14F-4D97-AF65-F5344CB8AC3E}">
        <p14:creationId xmlns:p14="http://schemas.microsoft.com/office/powerpoint/2010/main" val="1666712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946647"/>
          </a:xfrm>
        </p:spPr>
        <p:txBody>
          <a:bodyPr>
            <a:normAutofit/>
          </a:bodyPr>
          <a:lstStyle/>
          <a:p>
            <a:r>
              <a:rPr lang="el-GR" sz="3600" dirty="0" smtClean="0">
                <a:solidFill>
                  <a:srgbClr val="004A82"/>
                </a:solidFill>
              </a:rPr>
              <a:t>Α. </a:t>
            </a:r>
            <a:r>
              <a:rPr lang="el-GR" sz="3600" dirty="0">
                <a:solidFill>
                  <a:srgbClr val="004A82"/>
                </a:solidFill>
              </a:rPr>
              <a:t>Θ</a:t>
            </a:r>
            <a:r>
              <a:rPr lang="el-GR" sz="3600" dirty="0" smtClean="0">
                <a:solidFill>
                  <a:srgbClr val="004A82"/>
                </a:solidFill>
              </a:rPr>
              <a:t>ΕΩΡΙΑ</a:t>
            </a:r>
            <a:endParaRPr lang="el-GR" dirty="0"/>
          </a:p>
        </p:txBody>
      </p:sp>
    </p:spTree>
    <p:extLst>
      <p:ext uri="{BB962C8B-B14F-4D97-AF65-F5344CB8AC3E}">
        <p14:creationId xmlns:p14="http://schemas.microsoft.com/office/powerpoint/2010/main" val="40469170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152128"/>
          </a:xfrm>
        </p:spPr>
        <p:txBody>
          <a:bodyPr>
            <a:noAutofit/>
          </a:bodyPr>
          <a:lstStyle/>
          <a:p>
            <a:r>
              <a:rPr lang="el-GR" sz="3200" dirty="0"/>
              <a:t>3. Δύο διασταυρωμένα οπτικά φράγματα σαν ιδανικό πλέγμα σε συμβολή και περίθλαση φωτός </a:t>
            </a:r>
            <a:r>
              <a:rPr lang="en-US" sz="3200" dirty="0" smtClean="0"/>
              <a:t>Laser </a:t>
            </a:r>
            <a:r>
              <a:rPr lang="en-US" sz="2800" b="0" dirty="0" smtClean="0"/>
              <a:t>4/4</a:t>
            </a:r>
            <a:endParaRPr lang="el-GR" sz="2800" b="0" dirty="0"/>
          </a:p>
        </p:txBody>
      </p:sp>
      <p:sp>
        <p:nvSpPr>
          <p:cNvPr id="3" name="Θέση περιεχομένου 2"/>
          <p:cNvSpPr>
            <a:spLocks noGrp="1"/>
          </p:cNvSpPr>
          <p:nvPr>
            <p:ph idx="1"/>
          </p:nvPr>
        </p:nvSpPr>
        <p:spPr>
          <a:xfrm>
            <a:off x="539552" y="2564904"/>
            <a:ext cx="8229600" cy="3960440"/>
          </a:xfrm>
        </p:spPr>
        <p:txBody>
          <a:bodyPr>
            <a:normAutofit fontScale="92500"/>
          </a:bodyPr>
          <a:lstStyle/>
          <a:p>
            <a:pPr marL="0" indent="0">
              <a:buNone/>
            </a:pPr>
            <a:r>
              <a:rPr lang="el-GR" dirty="0"/>
              <a:t>Όμοια μπορούμε να εργασθούμε με οποιασδήποτε τάξης κροσσό, π.χ. για τον κροσσό με κ = +2 θα πάρουμε τη σχέση </a:t>
            </a:r>
          </a:p>
          <a:p>
            <a:pPr marL="0" indent="0">
              <a:buNone/>
            </a:pPr>
            <a:r>
              <a:rPr lang="el-GR" dirty="0"/>
              <a:t> </a:t>
            </a:r>
          </a:p>
          <a:p>
            <a:pPr marL="0" indent="0">
              <a:buNone/>
            </a:pPr>
            <a:r>
              <a:rPr lang="el-GR" b="1" dirty="0"/>
              <a:t>ημφ</a:t>
            </a:r>
            <a:r>
              <a:rPr lang="el-GR" b="1" baseline="-25000" dirty="0"/>
              <a:t>2</a:t>
            </a:r>
            <a:r>
              <a:rPr lang="el-GR" b="1" dirty="0"/>
              <a:t> = 2λ/</a:t>
            </a:r>
            <a:r>
              <a:rPr lang="en-US" b="1" dirty="0"/>
              <a:t>d</a:t>
            </a:r>
            <a:r>
              <a:rPr lang="el-GR" b="1" dirty="0"/>
              <a:t>  </a:t>
            </a:r>
            <a:r>
              <a:rPr lang="el-GR" dirty="0"/>
              <a:t>με </a:t>
            </a:r>
          </a:p>
          <a:p>
            <a:pPr marL="0" indent="0">
              <a:buNone/>
            </a:pPr>
            <a:r>
              <a:rPr lang="el-GR" dirty="0"/>
              <a:t> </a:t>
            </a:r>
            <a:r>
              <a:rPr lang="el-GR" dirty="0" smtClean="0"/>
              <a:t>κ.ο.κ.</a:t>
            </a:r>
          </a:p>
          <a:p>
            <a:pPr marL="0" indent="0">
              <a:buNone/>
            </a:pPr>
            <a:r>
              <a:rPr lang="el-GR" dirty="0" smtClean="0"/>
              <a:t>Αν </a:t>
            </a:r>
            <a:r>
              <a:rPr lang="el-GR" dirty="0"/>
              <a:t>αντικαταστήσουμε το φράγμα σταθεράς </a:t>
            </a:r>
            <a:r>
              <a:rPr lang="en-US" dirty="0"/>
              <a:t>d</a:t>
            </a:r>
            <a:r>
              <a:rPr lang="el-GR" dirty="0"/>
              <a:t> με άλλο μεγαλύτερης σταθεράς </a:t>
            </a:r>
            <a:r>
              <a:rPr lang="en-US" dirty="0"/>
              <a:t>d</a:t>
            </a:r>
            <a:r>
              <a:rPr lang="el-GR" dirty="0"/>
              <a:t>΄(</a:t>
            </a:r>
            <a:r>
              <a:rPr lang="en-US" dirty="0"/>
              <a:t>d</a:t>
            </a:r>
            <a:r>
              <a:rPr lang="el-GR" dirty="0"/>
              <a:t>΄ &gt; </a:t>
            </a:r>
            <a:r>
              <a:rPr lang="en-US" dirty="0"/>
              <a:t>d</a:t>
            </a:r>
            <a:r>
              <a:rPr lang="el-GR" dirty="0"/>
              <a:t>),  το φράγμα με τη μεγαλύτερη σταθερά </a:t>
            </a:r>
            <a:r>
              <a:rPr lang="en-US" dirty="0"/>
              <a:t>d</a:t>
            </a:r>
            <a:r>
              <a:rPr lang="el-GR" dirty="0"/>
              <a:t>΄ θα έχει λιγότερες γραμμές ανά </a:t>
            </a:r>
            <a:r>
              <a:rPr lang="en-US" dirty="0"/>
              <a:t>mm</a:t>
            </a:r>
            <a:r>
              <a:rPr lang="el-GR" dirty="0"/>
              <a:t> από το προηγούμενο. Στην περίπτωση αυτή παρατηρούμε ότι οι φωτεινοί κροσσοί πυκνώνουν και εμφανίζονται στον ίδιο χώρο του πετάσματος, πολλοί περισσότεροι.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812021687"/>
              </p:ext>
            </p:extLst>
          </p:nvPr>
        </p:nvGraphicFramePr>
        <p:xfrm>
          <a:off x="2987824" y="3284984"/>
          <a:ext cx="2376264" cy="720670"/>
        </p:xfrm>
        <a:graphic>
          <a:graphicData uri="http://schemas.openxmlformats.org/presentationml/2006/ole">
            <mc:AlternateContent xmlns:mc="http://schemas.openxmlformats.org/markup-compatibility/2006">
              <mc:Choice xmlns:v="urn:schemas-microsoft-com:vml" Requires="v">
                <p:oleObj spid="_x0000_s67604" name="Equation" r:id="rId3" imgW="1549080" imgH="469800" progId="Equation.DSMT4">
                  <p:embed/>
                </p:oleObj>
              </mc:Choice>
              <mc:Fallback>
                <p:oleObj name="Equation" r:id="rId3" imgW="1549080" imgH="469800" progId="Equation.DSMT4">
                  <p:embed/>
                  <p:pic>
                    <p:nvPicPr>
                      <p:cNvPr id="0" name=""/>
                      <p:cNvPicPr/>
                      <p:nvPr/>
                    </p:nvPicPr>
                    <p:blipFill>
                      <a:blip r:embed="rId4"/>
                      <a:stretch>
                        <a:fillRect/>
                      </a:stretch>
                    </p:blipFill>
                    <p:spPr>
                      <a:xfrm>
                        <a:off x="2987824" y="3284984"/>
                        <a:ext cx="2376264" cy="720670"/>
                      </a:xfrm>
                      <a:prstGeom prst="rect">
                        <a:avLst/>
                      </a:prstGeom>
                    </p:spPr>
                  </p:pic>
                </p:oleObj>
              </mc:Fallback>
            </mc:AlternateContent>
          </a:graphicData>
        </a:graphic>
      </p:graphicFrame>
      <p:graphicFrame>
        <p:nvGraphicFramePr>
          <p:cNvPr id="6" name="Πίνακας 5"/>
          <p:cNvGraphicFramePr>
            <a:graphicFrameLocks noGrp="1"/>
          </p:cNvGraphicFramePr>
          <p:nvPr>
            <p:extLst>
              <p:ext uri="{D42A27DB-BD31-4B8C-83A1-F6EECF244321}">
                <p14:modId xmlns:p14="http://schemas.microsoft.com/office/powerpoint/2010/main" val="3199254939"/>
              </p:ext>
            </p:extLst>
          </p:nvPr>
        </p:nvGraphicFramePr>
        <p:xfrm>
          <a:off x="755576" y="1700808"/>
          <a:ext cx="7992888" cy="792088"/>
        </p:xfrm>
        <a:graphic>
          <a:graphicData uri="http://schemas.openxmlformats.org/drawingml/2006/table">
            <a:tbl>
              <a:tblPr firstRow="1" firstCol="1" lastRow="1" lastCol="1" bandRow="1" bandCol="1">
                <a:tableStyleId>{5940675A-B579-460E-94D1-54222C63F5DA}</a:tableStyleId>
              </a:tblPr>
              <a:tblGrid>
                <a:gridCol w="3996444"/>
                <a:gridCol w="3996444"/>
              </a:tblGrid>
              <a:tr h="792088">
                <a:tc>
                  <a:txBody>
                    <a:bodyPr/>
                    <a:lstStyle/>
                    <a:p>
                      <a:pPr algn="just">
                        <a:spcAft>
                          <a:spcPts val="0"/>
                        </a:spcAft>
                      </a:pPr>
                      <a:endParaRPr lang="el-GR" sz="1200" dirty="0">
                        <a:effectLst/>
                        <a:latin typeface="Times New Roman"/>
                        <a:ea typeface="Times New Roman"/>
                      </a:endParaRPr>
                    </a:p>
                  </a:txBody>
                  <a:tcPr marL="68580" marR="68580" marT="0" marB="0"/>
                </a:tc>
                <a:tc>
                  <a:txBody>
                    <a:bodyPr/>
                    <a:lstStyle/>
                    <a:p>
                      <a:pPr algn="r">
                        <a:spcAft>
                          <a:spcPts val="0"/>
                        </a:spcAft>
                      </a:pPr>
                      <a:r>
                        <a:rPr lang="el-GR" sz="1200" dirty="0">
                          <a:effectLst/>
                        </a:rPr>
                        <a:t>(9)</a:t>
                      </a:r>
                      <a:endParaRPr lang="el-GR" sz="1000" dirty="0">
                        <a:effectLst/>
                        <a:latin typeface="Times New Roman"/>
                        <a:ea typeface="Times New Roman"/>
                      </a:endParaRPr>
                    </a:p>
                  </a:txBody>
                  <a:tcPr marL="68580" marR="68580" marT="0" marB="0" anchor="ctr"/>
                </a:tc>
              </a:tr>
            </a:tbl>
          </a:graphicData>
        </a:graphic>
      </p:graphicFrame>
      <p:graphicFrame>
        <p:nvGraphicFramePr>
          <p:cNvPr id="7" name="Αντικείμενο 6"/>
          <p:cNvGraphicFramePr>
            <a:graphicFrameLocks noChangeAspect="1"/>
          </p:cNvGraphicFramePr>
          <p:nvPr>
            <p:extLst>
              <p:ext uri="{D42A27DB-BD31-4B8C-83A1-F6EECF244321}">
                <p14:modId xmlns:p14="http://schemas.microsoft.com/office/powerpoint/2010/main" val="18151658"/>
              </p:ext>
            </p:extLst>
          </p:nvPr>
        </p:nvGraphicFramePr>
        <p:xfrm>
          <a:off x="899592" y="1772816"/>
          <a:ext cx="1584176" cy="683085"/>
        </p:xfrm>
        <a:graphic>
          <a:graphicData uri="http://schemas.openxmlformats.org/presentationml/2006/ole">
            <mc:AlternateContent xmlns:mc="http://schemas.openxmlformats.org/markup-compatibility/2006">
              <mc:Choice xmlns:v="urn:schemas-microsoft-com:vml" Requires="v">
                <p:oleObj spid="_x0000_s67605" name="Equation" r:id="rId5" imgW="1040948" imgH="444307" progId="Equation.DSMT4">
                  <p:embed/>
                </p:oleObj>
              </mc:Choice>
              <mc:Fallback>
                <p:oleObj name="Equation" r:id="rId5" imgW="1040948" imgH="444307"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1772816"/>
                        <a:ext cx="1584176" cy="683085"/>
                      </a:xfrm>
                      <a:prstGeom prst="rect">
                        <a:avLst/>
                      </a:prstGeom>
                      <a:noFill/>
                    </p:spPr>
                  </p:pic>
                </p:oleObj>
              </mc:Fallback>
            </mc:AlternateContent>
          </a:graphicData>
        </a:graphic>
      </p:graphicFrame>
    </p:spTree>
    <p:extLst>
      <p:ext uri="{BB962C8B-B14F-4D97-AF65-F5344CB8AC3E}">
        <p14:creationId xmlns:p14="http://schemas.microsoft.com/office/powerpoint/2010/main" val="3797701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Διασταύρωση δύο </a:t>
            </a:r>
            <a:r>
              <a:rPr lang="el-GR" dirty="0" smtClean="0"/>
              <a:t>φραγμάτων</a:t>
            </a:r>
            <a:r>
              <a:rPr lang="en-US" dirty="0" smtClean="0"/>
              <a:t> </a:t>
            </a:r>
            <a:r>
              <a:rPr lang="en-US" sz="3600" b="0" dirty="0" smtClean="0"/>
              <a:t>1/2</a:t>
            </a:r>
            <a:endParaRPr lang="el-GR" sz="3600" b="0"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dirty="0"/>
              <a:t>Αν τώρα διασταυρώσουμε δύο οπτικά φράγματα και έστω ότι το φράγμα με τη </a:t>
            </a:r>
            <a:r>
              <a:rPr lang="el-GR" dirty="0" smtClean="0"/>
              <a:t>μικρότερη </a:t>
            </a:r>
            <a:r>
              <a:rPr lang="el-GR" dirty="0"/>
              <a:t>σταθερά d, τοποθετηθεί με τις χαρακιές του κάθετες, ενώ το δεύτερο φράγμα με τη μεγαλύτερη σταθερά </a:t>
            </a:r>
            <a:r>
              <a:rPr lang="el-GR" dirty="0"/>
              <a:t>d΄</a:t>
            </a:r>
            <a:r>
              <a:rPr lang="el-GR" dirty="0"/>
              <a:t> τοποθετηθεί με τις χαρακιές του οριζόντιες (Σχήμα 4α), θα έχουμε δημιουργήσει ένα ιδανικό πλέγμα, του οποίου οι οριζόντιες και οι </a:t>
            </a:r>
            <a:r>
              <a:rPr lang="el-GR" dirty="0" smtClean="0"/>
              <a:t>κατακόρυφες </a:t>
            </a:r>
            <a:r>
              <a:rPr lang="el-GR" dirty="0"/>
              <a:t>διαγραμμίσεις είναι αμελητέες σε σχέση με τις διαστάσεις των </a:t>
            </a:r>
            <a:r>
              <a:rPr lang="el-GR" dirty="0" smtClean="0"/>
              <a:t>στοιχειωδών </a:t>
            </a:r>
            <a:r>
              <a:rPr lang="el-GR" dirty="0"/>
              <a:t>τμημάτων του πλέγματος. Στην περίπτωση αυτή αν διαβιβάσουμε φως Laser μέσα από ένα τέτοιο σύστημα, βλέπουμε σ’ ένα πέτασμα (Σχήμα 4β) το αποτέλεσμα της σύνθεσης των δύο εικόνων του Σχήματος 3, σε κάθετη μεταξύ των θέση. Στην περίπτωση αυτή μπορούμε, εργαζόμενοι σ’ οποιαδήποτε γραμμή ή στήλη της εικόνας του Σχήματος 4β, όπως περιγράψαμε παραπάνω να υπολογίσουμε τις σταθερές d και </a:t>
            </a:r>
            <a:r>
              <a:rPr lang="el-GR" dirty="0"/>
              <a:t>d΄</a:t>
            </a:r>
            <a:r>
              <a:rPr lang="el-GR" dirty="0"/>
              <a:t> (διαστάσεις του στοιχειώδους πλέγματος). Αξιοσημείωτο τέλος, είναι το ότι αν </a:t>
            </a:r>
            <a:r>
              <a:rPr lang="el-GR" dirty="0" smtClean="0"/>
              <a:t>περιστρέψουμε </a:t>
            </a:r>
            <a:r>
              <a:rPr lang="el-GR" dirty="0"/>
              <a:t>τα δύο φράγματα κατά οποιαδήποτε γωνία, η διάταξη των κροσσών στην εικόνα συμβολής ακολουθεί τη γωνία στροφής των φραγμάτων.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32293931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Διασταύρωση δύο </a:t>
            </a:r>
            <a:r>
              <a:rPr lang="el-GR" dirty="0" smtClean="0"/>
              <a:t>φραγμάτων</a:t>
            </a:r>
            <a:r>
              <a:rPr lang="en-US" dirty="0" smtClean="0"/>
              <a:t> </a:t>
            </a:r>
            <a:r>
              <a:rPr lang="en-US" sz="3600" b="0" dirty="0" smtClean="0"/>
              <a:t>2/2</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pic>
        <p:nvPicPr>
          <p:cNvPr id="686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340768"/>
            <a:ext cx="7943839"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Ορθογώνιο 5"/>
          <p:cNvSpPr/>
          <p:nvPr/>
        </p:nvSpPr>
        <p:spPr>
          <a:xfrm>
            <a:off x="395536" y="5517232"/>
            <a:ext cx="7704856" cy="830997"/>
          </a:xfrm>
          <a:prstGeom prst="rect">
            <a:avLst/>
          </a:prstGeom>
        </p:spPr>
        <p:txBody>
          <a:bodyPr wrap="square">
            <a:spAutoFit/>
          </a:bodyPr>
          <a:lstStyle/>
          <a:p>
            <a:r>
              <a:rPr lang="el-GR" sz="2400" dirty="0">
                <a:latin typeface="+mn-lt"/>
              </a:rPr>
              <a:t>Φαινόμενα περίθλασης όταν χρησιμοποιούμε φράγματα παρατηρούνται σε μεγάλες αποστάσεις </a:t>
            </a:r>
            <a:r>
              <a:rPr lang="en-US" sz="2400" dirty="0">
                <a:latin typeface="+mn-lt"/>
              </a:rPr>
              <a:t>L </a:t>
            </a:r>
            <a:r>
              <a:rPr lang="el-GR" sz="2400" dirty="0">
                <a:latin typeface="+mn-lt"/>
              </a:rPr>
              <a:t>&gt;&gt; </a:t>
            </a:r>
            <a:r>
              <a:rPr lang="en-US" sz="2400" dirty="0">
                <a:latin typeface="+mn-lt"/>
              </a:rPr>
              <a:t>y</a:t>
            </a:r>
            <a:r>
              <a:rPr lang="el-GR" sz="2400" dirty="0">
                <a:latin typeface="+mn-lt"/>
              </a:rPr>
              <a:t>.</a:t>
            </a:r>
          </a:p>
        </p:txBody>
      </p:sp>
    </p:spTree>
    <p:extLst>
      <p:ext uri="{BB962C8B-B14F-4D97-AF65-F5344CB8AC3E}">
        <p14:creationId xmlns:p14="http://schemas.microsoft.com/office/powerpoint/2010/main" val="36102857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946647"/>
          </a:xfrm>
        </p:spPr>
        <p:txBody>
          <a:bodyPr>
            <a:normAutofit/>
          </a:bodyPr>
          <a:lstStyle/>
          <a:p>
            <a:r>
              <a:rPr lang="el-GR" sz="3600" dirty="0">
                <a:solidFill>
                  <a:srgbClr val="004A82"/>
                </a:solidFill>
              </a:rPr>
              <a:t>Β</a:t>
            </a:r>
            <a:r>
              <a:rPr lang="el-GR" sz="3600" dirty="0" smtClean="0">
                <a:solidFill>
                  <a:srgbClr val="004A82"/>
                </a:solidFill>
              </a:rPr>
              <a:t>. ΠΕΙΡΑΜΑ</a:t>
            </a:r>
            <a:endParaRPr lang="el-GR" dirty="0"/>
          </a:p>
        </p:txBody>
      </p:sp>
    </p:spTree>
    <p:extLst>
      <p:ext uri="{BB962C8B-B14F-4D97-AF65-F5344CB8AC3E}">
        <p14:creationId xmlns:p14="http://schemas.microsoft.com/office/powerpoint/2010/main" val="13770062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1. </a:t>
            </a:r>
            <a:r>
              <a:rPr lang="el-GR" dirty="0" smtClean="0"/>
              <a:t>Σκοπός</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a:t>Το γεγονός ότι οι εφαρμογές των ακτίνων Laser, που έχουν σχέση με διαγνωστικές μεθόδους στην ιατρική στηρίζονται σε φαινόμενα συμβολής και περίθλασης, αποτελεί το ερέθισμα και συγχρόνως το σκοπό για την πραγματοποίηση της άσκησης αυτής. Εδώ, ο σπουδαστής καλείται να υπολογίσει το μέγεθος σχισμών πολύ μικρών διαστάσεων, διάμετρο κόκκων λυκοποδίου (ένα είδος γύρης με σφαιρικό σχήμα) </a:t>
            </a:r>
            <a:r>
              <a:rPr lang="el-GR" dirty="0" smtClean="0"/>
              <a:t>καθώς </a:t>
            </a:r>
            <a:r>
              <a:rPr lang="el-GR" dirty="0"/>
              <a:t>επίσης να υπολογίσει τα θεμελιώδη τμήματα λεπτού πλέγματος. </a:t>
            </a:r>
          </a:p>
          <a:p>
            <a:endParaRPr lang="el-GR" dirty="0"/>
          </a:p>
          <a:p>
            <a:r>
              <a:rPr lang="el-GR" dirty="0"/>
              <a:t>Επίσης, μετά τη θεωρία που προηγήθηκε, ο σπουδαστής είναι σε θέση να κατανοήσει τα αποτελέσματα της συμβολής και της περίθλασης, όταν το φως Laser πέσει σε στρώμα πολύ λεπτών κόκκων ή σε διαφανές φράγμα του οποίου οι αποστάσεις </a:t>
            </a:r>
            <a:r>
              <a:rPr lang="el-GR" dirty="0" smtClean="0"/>
              <a:t>μεταξύ </a:t>
            </a:r>
            <a:r>
              <a:rPr lang="el-GR" dirty="0"/>
              <a:t>των σχισμών καθώς και το εύρος αυτών είναι πολύ μεγαλύτερο από το μήκος </a:t>
            </a:r>
            <a:r>
              <a:rPr lang="el-GR" dirty="0" smtClean="0"/>
              <a:t>κύματος </a:t>
            </a:r>
            <a:r>
              <a:rPr lang="el-GR" dirty="0"/>
              <a:t>της ακτινοβολίας (περίπτωση με πρακτικές εφαρμογές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6731264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2. </a:t>
            </a:r>
            <a:r>
              <a:rPr lang="el-GR" dirty="0"/>
              <a:t>Πειραματική </a:t>
            </a:r>
            <a:r>
              <a:rPr lang="el-GR" dirty="0" smtClean="0"/>
              <a:t>διαδικασία</a:t>
            </a:r>
            <a:r>
              <a:rPr lang="en-US" dirty="0" smtClean="0"/>
              <a:t> </a:t>
            </a:r>
            <a:r>
              <a:rPr lang="en-US" sz="3600" b="0" dirty="0" smtClean="0"/>
              <a:t>1/2</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84784"/>
            <a:ext cx="8944935" cy="286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3444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2. Πειραματική </a:t>
            </a:r>
            <a:r>
              <a:rPr lang="el-GR" dirty="0" smtClean="0"/>
              <a:t>διαδικασία</a:t>
            </a:r>
            <a:r>
              <a:rPr lang="en-US" dirty="0" smtClean="0"/>
              <a:t> </a:t>
            </a:r>
            <a:r>
              <a:rPr lang="en-US" sz="3600" b="0" dirty="0" smtClean="0"/>
              <a:t>2/2</a:t>
            </a:r>
            <a:endParaRPr lang="el-GR" sz="3600" b="0" dirty="0"/>
          </a:p>
        </p:txBody>
      </p:sp>
      <p:sp>
        <p:nvSpPr>
          <p:cNvPr id="3" name="Θέση περιεχομένου 2"/>
          <p:cNvSpPr>
            <a:spLocks noGrp="1"/>
          </p:cNvSpPr>
          <p:nvPr>
            <p:ph idx="1"/>
          </p:nvPr>
        </p:nvSpPr>
        <p:spPr/>
        <p:txBody>
          <a:bodyPr>
            <a:normAutofit fontScale="92500" lnSpcReduction="10000"/>
          </a:bodyPr>
          <a:lstStyle/>
          <a:p>
            <a:r>
              <a:rPr lang="el-GR" dirty="0"/>
              <a:t>Η πειραματική διάταξη (Σχήμα 6) που θα χρησιμοποιηθεί στην άσκηση αυτή αποτελείται από:   </a:t>
            </a:r>
            <a:endParaRPr lang="el-GR" b="1" dirty="0"/>
          </a:p>
          <a:p>
            <a:pPr marL="457200" lvl="0" indent="-457200">
              <a:buFont typeface="+mj-lt"/>
              <a:buAutoNum type="arabicPeriod"/>
            </a:pPr>
            <a:r>
              <a:rPr lang="el-GR" dirty="0"/>
              <a:t>Μια συσκευή </a:t>
            </a:r>
            <a:r>
              <a:rPr lang="en-US" dirty="0"/>
              <a:t>Laser</a:t>
            </a:r>
            <a:r>
              <a:rPr lang="el-GR" dirty="0"/>
              <a:t> (π.χ. </a:t>
            </a:r>
            <a:r>
              <a:rPr lang="en-US" dirty="0"/>
              <a:t>He</a:t>
            </a:r>
            <a:r>
              <a:rPr lang="el-GR" dirty="0"/>
              <a:t>-</a:t>
            </a:r>
            <a:r>
              <a:rPr lang="en-US" dirty="0"/>
              <a:t>Ne</a:t>
            </a:r>
            <a:r>
              <a:rPr lang="el-GR" dirty="0"/>
              <a:t> 1 </a:t>
            </a:r>
            <a:r>
              <a:rPr lang="en-US" dirty="0"/>
              <a:t>mW</a:t>
            </a:r>
            <a:r>
              <a:rPr lang="el-GR" dirty="0"/>
              <a:t>)</a:t>
            </a:r>
            <a:endParaRPr lang="el-GR" b="1" dirty="0"/>
          </a:p>
          <a:p>
            <a:pPr marL="457200" lvl="0" indent="-457200">
              <a:buFont typeface="+mj-lt"/>
              <a:buAutoNum type="arabicPeriod"/>
            </a:pPr>
            <a:r>
              <a:rPr lang="el-GR" dirty="0"/>
              <a:t>Δύο οπτικά φράγματα διαφορετικών σταθερών</a:t>
            </a:r>
            <a:endParaRPr lang="el-GR" b="1" dirty="0"/>
          </a:p>
          <a:p>
            <a:pPr marL="457200" lvl="0" indent="-457200">
              <a:buFont typeface="+mj-lt"/>
              <a:buAutoNum type="arabicPeriod"/>
            </a:pPr>
            <a:r>
              <a:rPr lang="el-GR" dirty="0"/>
              <a:t>Ένα διάφραγμα με λεπτή σχισμή.</a:t>
            </a:r>
            <a:endParaRPr lang="el-GR" b="1" dirty="0"/>
          </a:p>
          <a:p>
            <a:pPr marL="457200" lvl="0" indent="-457200">
              <a:buFont typeface="+mj-lt"/>
              <a:buAutoNum type="arabicPeriod"/>
            </a:pPr>
            <a:r>
              <a:rPr lang="el-GR" dirty="0"/>
              <a:t>Μια γυάλινη πλάκα με σκόνη λυκοποδίου</a:t>
            </a:r>
            <a:endParaRPr lang="el-GR" b="1" dirty="0"/>
          </a:p>
          <a:p>
            <a:pPr marL="457200" lvl="0" indent="-457200">
              <a:buFont typeface="+mj-lt"/>
              <a:buAutoNum type="arabicPeriod"/>
            </a:pPr>
            <a:r>
              <a:rPr lang="el-GR" dirty="0"/>
              <a:t>Πέτασμα για την απεικόνιση των κροσσών</a:t>
            </a:r>
            <a:endParaRPr lang="el-GR" b="1" dirty="0"/>
          </a:p>
          <a:p>
            <a:pPr marL="457200" lvl="0" indent="-457200">
              <a:buFont typeface="+mj-lt"/>
              <a:buAutoNum type="arabicPeriod"/>
            </a:pPr>
            <a:r>
              <a:rPr lang="el-GR" dirty="0"/>
              <a:t>Οπτική τράπεζα για τη στήριξη όλων των παραπάνω εξαρτημάτων</a:t>
            </a:r>
            <a:endParaRPr lang="el-GR" b="1" dirty="0"/>
          </a:p>
          <a:p>
            <a:pPr marL="457200" lvl="0" indent="-457200">
              <a:buFont typeface="+mj-lt"/>
              <a:buAutoNum type="arabicPeriod"/>
            </a:pPr>
            <a:r>
              <a:rPr lang="el-GR" dirty="0"/>
              <a:t>Βάση τοποθέτησης των δειγμάτων</a:t>
            </a:r>
            <a:endParaRPr lang="el-GR" b="1" dirty="0"/>
          </a:p>
          <a:p>
            <a:pPr marL="0" indent="0">
              <a:buNone/>
            </a:pPr>
            <a:endParaRPr lang="el-GR" b="1" dirty="0"/>
          </a:p>
          <a:p>
            <a:r>
              <a:rPr lang="el-GR" dirty="0"/>
              <a:t>Κατά την πειραματική διαδικασία θα παρατηρήσουμε φαινόμενα περίθλασης μέσω σχισμής, μέσω οπής και μέσω οπτικών φραγμάτων και θα προσδιορίσουμε πειραματικά διάφορες σταθερές.</a:t>
            </a:r>
            <a:endParaRPr lang="el-GR" b="1"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36029961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  Περίθλαση μέσω λεπτής </a:t>
            </a:r>
            <a:r>
              <a:rPr lang="el-GR" dirty="0" smtClean="0"/>
              <a:t>σχισμής</a:t>
            </a:r>
            <a:r>
              <a:rPr lang="en-US" dirty="0" smtClean="0"/>
              <a:t> </a:t>
            </a:r>
            <a:r>
              <a:rPr lang="en-US" sz="3600" b="0" dirty="0" smtClean="0"/>
              <a:t>1/3</a:t>
            </a:r>
            <a:endParaRPr lang="el-GR" sz="3600" b="0" dirty="0"/>
          </a:p>
        </p:txBody>
      </p:sp>
      <p:sp>
        <p:nvSpPr>
          <p:cNvPr id="3" name="Θέση περιεχομένου 2"/>
          <p:cNvSpPr>
            <a:spLocks noGrp="1"/>
          </p:cNvSpPr>
          <p:nvPr>
            <p:ph idx="1"/>
          </p:nvPr>
        </p:nvSpPr>
        <p:spPr/>
        <p:txBody>
          <a:bodyPr>
            <a:normAutofit/>
          </a:bodyPr>
          <a:lstStyle/>
          <a:p>
            <a:r>
              <a:rPr lang="el-GR" dirty="0"/>
              <a:t>Αν στη βάση τοποθέτησης των δειγμάτων τοποθετήσουμε το πλακίδιο που φέρει λεπτή σχισμή, στο πέτασμα θα παρατηρήσουμε τους κροσσούς περίθλασης, όπως εμφανίζονται στο Σχήμα (7).</a:t>
            </a:r>
            <a:endParaRPr lang="el-GR" b="1" dirty="0"/>
          </a:p>
          <a:p>
            <a:r>
              <a:rPr lang="el-GR" dirty="0" smtClean="0"/>
              <a:t>Εάν </a:t>
            </a:r>
            <a:r>
              <a:rPr lang="el-GR" dirty="0"/>
              <a:t>λ = 632.8 </a:t>
            </a:r>
            <a:r>
              <a:rPr lang="en-US" dirty="0"/>
              <a:t>nm</a:t>
            </a:r>
            <a:r>
              <a:rPr lang="el-GR" dirty="0"/>
              <a:t> (το μήκος κύματος του </a:t>
            </a:r>
            <a:r>
              <a:rPr lang="en-US" dirty="0"/>
              <a:t>Laser He</a:t>
            </a:r>
            <a:r>
              <a:rPr lang="el-GR" dirty="0"/>
              <a:t>-</a:t>
            </a:r>
            <a:r>
              <a:rPr lang="en-US" dirty="0"/>
              <a:t>Ne</a:t>
            </a:r>
            <a:r>
              <a:rPr lang="el-GR" dirty="0"/>
              <a:t>), </a:t>
            </a:r>
            <a:r>
              <a:rPr lang="en-US" dirty="0"/>
              <a:t>L</a:t>
            </a:r>
            <a:r>
              <a:rPr lang="el-GR" dirty="0"/>
              <a:t> η απόσταση της σχισμής από το πέτασμα και θ η γωνία, στη διεύθυνση της οποίας σχηματίζονται τα ελάχιστα, τότε από τη σχέση (5) μπορούμε να υπολογίσουμε το εύρος </a:t>
            </a:r>
            <a:r>
              <a:rPr lang="en-US" dirty="0"/>
              <a:t>b </a:t>
            </a:r>
            <a:r>
              <a:rPr lang="el-GR" dirty="0"/>
              <a:t>της σχισμής, δηλαδή: </a:t>
            </a:r>
            <a:r>
              <a:rPr lang="en-US" dirty="0"/>
              <a:t>b</a:t>
            </a:r>
            <a:r>
              <a:rPr lang="el-GR" dirty="0"/>
              <a:t> ημθ = </a:t>
            </a:r>
            <a:r>
              <a:rPr lang="en-US" dirty="0"/>
              <a:t>m </a:t>
            </a:r>
            <a:r>
              <a:rPr lang="el-GR" dirty="0"/>
              <a:t>λ </a:t>
            </a:r>
            <a:r>
              <a:rPr lang="el-GR" dirty="0">
                <a:sym typeface="Symbol"/>
              </a:rPr>
              <a:t></a:t>
            </a:r>
            <a:r>
              <a:rPr lang="el-GR" dirty="0"/>
              <a:t> </a:t>
            </a:r>
            <a:r>
              <a:rPr lang="en-US" dirty="0"/>
              <a:t>b</a:t>
            </a:r>
            <a:r>
              <a:rPr lang="el-GR" dirty="0"/>
              <a:t> = </a:t>
            </a:r>
            <a:r>
              <a:rPr lang="en-US" dirty="0"/>
              <a:t>m</a:t>
            </a:r>
            <a:r>
              <a:rPr lang="el-GR" dirty="0"/>
              <a:t>λ/ημθ. Όμως για μικρές γωνίες θ, ισχύει προσεγγιστικά ημθ = εφθ = θ (</a:t>
            </a:r>
            <a:r>
              <a:rPr lang="en-US" dirty="0"/>
              <a:t>rad</a:t>
            </a:r>
            <a:r>
              <a:rPr lang="el-GR" dirty="0"/>
              <a:t>). Από τη γεωμετρία του Σχήματος (7) έχουμε για τη γωνία του 1</a:t>
            </a:r>
            <a:r>
              <a:rPr lang="el-GR" baseline="30000" dirty="0"/>
              <a:t>ου</a:t>
            </a:r>
            <a:r>
              <a:rPr lang="el-GR" dirty="0"/>
              <a:t> μηδενισμού (</a:t>
            </a:r>
            <a:r>
              <a:rPr lang="en-US" dirty="0"/>
              <a:t>m</a:t>
            </a:r>
            <a:r>
              <a:rPr lang="el-GR" dirty="0"/>
              <a:t> = 1): </a:t>
            </a:r>
            <a:endParaRPr lang="en-US" dirty="0" smtClean="0"/>
          </a:p>
          <a:p>
            <a:r>
              <a:rPr lang="el-GR" b="1" dirty="0"/>
              <a:t>εφθ</a:t>
            </a:r>
            <a:r>
              <a:rPr lang="el-GR" b="1" baseline="-25000" dirty="0"/>
              <a:t>1</a:t>
            </a:r>
            <a:r>
              <a:rPr lang="el-GR" b="1" dirty="0"/>
              <a:t> = ημθ</a:t>
            </a:r>
            <a:r>
              <a:rPr lang="el-GR" b="1" baseline="-25000" dirty="0"/>
              <a:t>1</a:t>
            </a:r>
            <a:r>
              <a:rPr lang="el-GR" b="1" dirty="0"/>
              <a:t> =</a:t>
            </a:r>
            <a:r>
              <a:rPr lang="en-US" b="1" dirty="0"/>
              <a:t>y</a:t>
            </a:r>
            <a:r>
              <a:rPr lang="el-GR" b="1" baseline="-25000" dirty="0"/>
              <a:t>1</a:t>
            </a:r>
            <a:r>
              <a:rPr lang="el-GR" b="1" dirty="0"/>
              <a:t>/</a:t>
            </a:r>
            <a:r>
              <a:rPr lang="en-US" b="1" dirty="0"/>
              <a:t>L</a:t>
            </a:r>
            <a:r>
              <a:rPr lang="en-US" dirty="0"/>
              <a:t> </a:t>
            </a:r>
            <a:r>
              <a:rPr lang="el-GR" dirty="0"/>
              <a:t>και επομένως (για </a:t>
            </a:r>
            <a:r>
              <a:rPr lang="en-US" dirty="0"/>
              <a:t>m</a:t>
            </a:r>
            <a:r>
              <a:rPr lang="el-GR" dirty="0"/>
              <a:t> = 1):</a:t>
            </a:r>
            <a:endParaRPr lang="el-GR" b="1"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42807947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  Περίθλαση μέσω λεπτής </a:t>
            </a:r>
            <a:r>
              <a:rPr lang="el-GR" dirty="0" smtClean="0"/>
              <a:t>σχισμής</a:t>
            </a:r>
            <a:r>
              <a:rPr lang="en-US" dirty="0" smtClean="0"/>
              <a:t> </a:t>
            </a:r>
            <a:r>
              <a:rPr lang="en-US" sz="3600" b="0" dirty="0" smtClean="0"/>
              <a:t>2/3</a:t>
            </a:r>
            <a:endParaRPr lang="el-GR" sz="3600" b="0" dirty="0"/>
          </a:p>
        </p:txBody>
      </p:sp>
      <p:sp>
        <p:nvSpPr>
          <p:cNvPr id="3" name="Θέση περιεχομένου 2"/>
          <p:cNvSpPr>
            <a:spLocks noGrp="1"/>
          </p:cNvSpPr>
          <p:nvPr>
            <p:ph idx="1"/>
          </p:nvPr>
        </p:nvSpPr>
        <p:spPr/>
        <p:txBody>
          <a:bodyPr>
            <a:normAutofit/>
          </a:bodyPr>
          <a:lstStyle/>
          <a:p>
            <a:pPr marL="0" indent="0">
              <a:buNone/>
            </a:pPr>
            <a:r>
              <a:rPr lang="el-GR" dirty="0"/>
              <a:t/>
            </a:r>
            <a:br>
              <a:rPr lang="el-GR" dirty="0"/>
            </a:b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776683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3296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  Περίθλαση μέσω λεπτής </a:t>
            </a:r>
            <a:r>
              <a:rPr lang="el-GR" dirty="0" smtClean="0"/>
              <a:t>σχισμής</a:t>
            </a:r>
            <a:r>
              <a:rPr lang="en-US" dirty="0" smtClean="0"/>
              <a:t> </a:t>
            </a:r>
            <a:r>
              <a:rPr lang="en-US" sz="3600" b="0" dirty="0" smtClean="0"/>
              <a:t>3</a:t>
            </a:r>
            <a:r>
              <a:rPr lang="en-US" sz="3600" b="0" dirty="0" smtClean="0"/>
              <a:t>/3</a:t>
            </a:r>
            <a:endParaRPr lang="el-GR" sz="3600" dirty="0"/>
          </a:p>
        </p:txBody>
      </p:sp>
      <p:sp>
        <p:nvSpPr>
          <p:cNvPr id="3" name="Θέση περιεχομένου 2"/>
          <p:cNvSpPr>
            <a:spLocks noGrp="1"/>
          </p:cNvSpPr>
          <p:nvPr>
            <p:ph idx="1"/>
          </p:nvPr>
        </p:nvSpPr>
        <p:spPr/>
        <p:txBody>
          <a:bodyPr>
            <a:normAutofit fontScale="92500" lnSpcReduction="20000"/>
          </a:bodyPr>
          <a:lstStyle/>
          <a:p>
            <a:endParaRPr lang="en-US" dirty="0" smtClean="0"/>
          </a:p>
          <a:p>
            <a:endParaRPr lang="en-US" dirty="0" smtClean="0"/>
          </a:p>
          <a:p>
            <a:r>
              <a:rPr lang="el-GR" dirty="0" smtClean="0"/>
              <a:t>Σημειώστε </a:t>
            </a:r>
            <a:r>
              <a:rPr lang="el-GR" dirty="0"/>
              <a:t>ότι επειδή είναι δύσκολο να μετρήσουμε την απόσταση </a:t>
            </a:r>
            <a:r>
              <a:rPr lang="en-US" dirty="0"/>
              <a:t>y</a:t>
            </a:r>
            <a:r>
              <a:rPr lang="el-GR" baseline="-25000" dirty="0"/>
              <a:t>1</a:t>
            </a:r>
            <a:r>
              <a:rPr lang="el-GR" dirty="0"/>
              <a:t>, μετράμε την </a:t>
            </a:r>
            <a:r>
              <a:rPr lang="en-US" dirty="0"/>
              <a:t>y</a:t>
            </a:r>
            <a:r>
              <a:rPr lang="el-GR" baseline="-25000" dirty="0"/>
              <a:t>0  </a:t>
            </a:r>
            <a:r>
              <a:rPr lang="el-GR" dirty="0"/>
              <a:t>και επομένως </a:t>
            </a:r>
            <a:r>
              <a:rPr lang="en-US" dirty="0"/>
              <a:t>y</a:t>
            </a:r>
            <a:r>
              <a:rPr lang="el-GR" baseline="-25000" dirty="0"/>
              <a:t>1 </a:t>
            </a:r>
            <a:r>
              <a:rPr lang="el-GR" dirty="0"/>
              <a:t>= </a:t>
            </a:r>
            <a:r>
              <a:rPr lang="en-US" dirty="0"/>
              <a:t>y</a:t>
            </a:r>
            <a:r>
              <a:rPr lang="el-GR" baseline="-25000" dirty="0"/>
              <a:t>0</a:t>
            </a:r>
            <a:r>
              <a:rPr lang="el-GR" dirty="0"/>
              <a:t>/2.</a:t>
            </a:r>
            <a:endParaRPr lang="el-GR" b="1" dirty="0"/>
          </a:p>
          <a:p>
            <a:r>
              <a:rPr lang="el-GR" dirty="0"/>
              <a:t> </a:t>
            </a:r>
            <a:r>
              <a:rPr lang="el-GR" dirty="0" smtClean="0"/>
              <a:t>Κατά </a:t>
            </a:r>
            <a:r>
              <a:rPr lang="el-GR" dirty="0"/>
              <a:t>τον ίδιο τρόπο θα υπολογίσουμε το εύρος </a:t>
            </a:r>
            <a:r>
              <a:rPr lang="en-US" dirty="0"/>
              <a:t>b </a:t>
            </a:r>
            <a:r>
              <a:rPr lang="el-GR" dirty="0"/>
              <a:t>της σχισμής, από τη γωνία θ</a:t>
            </a:r>
            <a:r>
              <a:rPr lang="el-GR" baseline="-25000" dirty="0"/>
              <a:t>2 </a:t>
            </a:r>
            <a:r>
              <a:rPr lang="el-GR" dirty="0"/>
              <a:t>του 2</a:t>
            </a:r>
            <a:r>
              <a:rPr lang="el-GR" baseline="30000" dirty="0"/>
              <a:t>ου</a:t>
            </a:r>
            <a:r>
              <a:rPr lang="el-GR" dirty="0"/>
              <a:t> μηδενισμού (</a:t>
            </a:r>
            <a:r>
              <a:rPr lang="en-US" dirty="0"/>
              <a:t>m</a:t>
            </a:r>
            <a:r>
              <a:rPr lang="el-GR" dirty="0"/>
              <a:t> = 2). Θα έχουμε επομένως</a:t>
            </a:r>
            <a:r>
              <a:rPr lang="el-GR" dirty="0" smtClean="0"/>
              <a:t>:</a:t>
            </a:r>
            <a:endParaRPr lang="en-US" dirty="0" smtClean="0"/>
          </a:p>
          <a:p>
            <a:endParaRPr lang="en-US" dirty="0"/>
          </a:p>
          <a:p>
            <a:endParaRPr lang="en-US" dirty="0" smtClean="0"/>
          </a:p>
          <a:p>
            <a:endParaRPr lang="en-US" dirty="0"/>
          </a:p>
          <a:p>
            <a:endParaRPr lang="en-US" dirty="0" smtClean="0"/>
          </a:p>
          <a:p>
            <a:endParaRPr lang="en-US" dirty="0" smtClean="0"/>
          </a:p>
          <a:p>
            <a:r>
              <a:rPr lang="el-GR" dirty="0"/>
              <a:t>όπου </a:t>
            </a:r>
            <a:r>
              <a:rPr lang="en-US" dirty="0"/>
              <a:t>y</a:t>
            </a:r>
            <a:r>
              <a:rPr lang="el-GR" baseline="-25000" dirty="0"/>
              <a:t>2 </a:t>
            </a:r>
            <a:r>
              <a:rPr lang="el-GR" dirty="0"/>
              <a:t>= </a:t>
            </a:r>
            <a:r>
              <a:rPr lang="en-US" dirty="0"/>
              <a:t>y</a:t>
            </a:r>
            <a:r>
              <a:rPr lang="el-GR" baseline="-25000" dirty="0"/>
              <a:t>1 </a:t>
            </a:r>
            <a:r>
              <a:rPr lang="el-GR" dirty="0"/>
              <a:t>+ </a:t>
            </a:r>
            <a:r>
              <a:rPr lang="en-US" dirty="0"/>
              <a:t>x</a:t>
            </a:r>
            <a:endParaRPr lang="el-GR" b="1" dirty="0"/>
          </a:p>
          <a:p>
            <a:endParaRPr lang="el-GR" b="1" dirty="0"/>
          </a:p>
          <a:p>
            <a:pPr marL="0" indent="0">
              <a:buNone/>
            </a:pPr>
            <a:r>
              <a:rPr lang="el-GR" dirty="0"/>
              <a:t> </a:t>
            </a:r>
            <a:endParaRPr lang="el-GR" b="1"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363951480"/>
              </p:ext>
            </p:extLst>
          </p:nvPr>
        </p:nvGraphicFramePr>
        <p:xfrm>
          <a:off x="833438" y="1339851"/>
          <a:ext cx="5359400" cy="793006"/>
        </p:xfrm>
        <a:graphic>
          <a:graphicData uri="http://schemas.openxmlformats.org/presentationml/2006/ole">
            <mc:AlternateContent xmlns:mc="http://schemas.openxmlformats.org/markup-compatibility/2006">
              <mc:Choice xmlns:v="urn:schemas-microsoft-com:vml" Requires="v">
                <p:oleObj spid="_x0000_s70667" name="Έγγραφο" r:id="rId3" imgW="5417337" imgH="1063403" progId="Word.Document.12">
                  <p:embed/>
                </p:oleObj>
              </mc:Choice>
              <mc:Fallback>
                <p:oleObj name="Έγγραφο" r:id="rId3" imgW="5417337" imgH="1063403" progId="Word.Document.12">
                  <p:embed/>
                  <p:pic>
                    <p:nvPicPr>
                      <p:cNvPr id="0" name=""/>
                      <p:cNvPicPr/>
                      <p:nvPr/>
                    </p:nvPicPr>
                    <p:blipFill>
                      <a:blip r:embed="rId4"/>
                      <a:stretch>
                        <a:fillRect/>
                      </a:stretch>
                    </p:blipFill>
                    <p:spPr>
                      <a:xfrm>
                        <a:off x="833438" y="1339851"/>
                        <a:ext cx="5359400" cy="793006"/>
                      </a:xfrm>
                      <a:prstGeom prst="rect">
                        <a:avLst/>
                      </a:prstGeom>
                    </p:spPr>
                  </p:pic>
                </p:oleObj>
              </mc:Fallback>
            </mc:AlternateContent>
          </a:graphicData>
        </a:graphic>
      </p:graphicFrame>
      <p:graphicFrame>
        <p:nvGraphicFramePr>
          <p:cNvPr id="6" name="Αντικείμενο 5"/>
          <p:cNvGraphicFramePr>
            <a:graphicFrameLocks noChangeAspect="1"/>
          </p:cNvGraphicFramePr>
          <p:nvPr>
            <p:extLst>
              <p:ext uri="{D42A27DB-BD31-4B8C-83A1-F6EECF244321}">
                <p14:modId xmlns:p14="http://schemas.microsoft.com/office/powerpoint/2010/main" val="3545120184"/>
              </p:ext>
            </p:extLst>
          </p:nvPr>
        </p:nvGraphicFramePr>
        <p:xfrm>
          <a:off x="755576" y="3356992"/>
          <a:ext cx="5904656" cy="1218175"/>
        </p:xfrm>
        <a:graphic>
          <a:graphicData uri="http://schemas.openxmlformats.org/presentationml/2006/ole">
            <mc:AlternateContent xmlns:mc="http://schemas.openxmlformats.org/markup-compatibility/2006">
              <mc:Choice xmlns:v="urn:schemas-microsoft-com:vml" Requires="v">
                <p:oleObj spid="_x0000_s70668" name="Έγγραφο" r:id="rId5" imgW="5749883" imgH="1127373" progId="Word.Document.12">
                  <p:embed/>
                </p:oleObj>
              </mc:Choice>
              <mc:Fallback>
                <p:oleObj name="Έγγραφο" r:id="rId5" imgW="5749883" imgH="1127373" progId="Word.Document.12">
                  <p:embed/>
                  <p:pic>
                    <p:nvPicPr>
                      <p:cNvPr id="0" name=""/>
                      <p:cNvPicPr/>
                      <p:nvPr/>
                    </p:nvPicPr>
                    <p:blipFill>
                      <a:blip r:embed="rId6"/>
                      <a:stretch>
                        <a:fillRect/>
                      </a:stretch>
                    </p:blipFill>
                    <p:spPr>
                      <a:xfrm>
                        <a:off x="755576" y="3356992"/>
                        <a:ext cx="5904656" cy="1218175"/>
                      </a:xfrm>
                      <a:prstGeom prst="rect">
                        <a:avLst/>
                      </a:prstGeom>
                    </p:spPr>
                  </p:pic>
                </p:oleObj>
              </mc:Fallback>
            </mc:AlternateContent>
          </a:graphicData>
        </a:graphic>
      </p:graphicFrame>
    </p:spTree>
    <p:extLst>
      <p:ext uri="{BB962C8B-B14F-4D97-AF65-F5344CB8AC3E}">
        <p14:creationId xmlns:p14="http://schemas.microsoft.com/office/powerpoint/2010/main" val="494158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1.  Περίθλαση</a:t>
            </a:r>
            <a:br>
              <a:rPr lang="el-GR" dirty="0"/>
            </a:br>
            <a:r>
              <a:rPr lang="el-GR" dirty="0"/>
              <a:t>1.1  </a:t>
            </a:r>
            <a:r>
              <a:rPr lang="el-GR" dirty="0" smtClean="0"/>
              <a:t>Εισαγωγή</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Μια βασική ιδιότητα των κυμάτων είναι ότι παρουσιάζουν φαινόμενα περίθλασης. Για παράδειγμα τα ακουστικά κύματα μπορούν να καμπυλώσουν (να αποκλίνουν) γύρω από γωνίες κ.λπ. Κατά παρόμοιο τρόπο και μια δέσμη φωτός, όταν συναντά εμπόδιο, μπορεί να αποκλίνει από την πορεία της, να καμπυλώσει γύρω από αυτό και ένα τμήμα της να βρεθεί στην περιοχή της γεωμετρικής σκιάς του. Στην περίπτωση που περνάει μέσα από ένα πολύ μικρό άνοιγμα με αιχμηρές πλευρές, ένα τμήμα της θα βρεθεί έξω από το όριο της γεωμετρικής σκιάς του ανοίγματος. Σε μια πιο προσεκτική παρατήρηση, μπορούμε να δούμε ότι στην περιοχή αυτή σχηματίζονται σκοτεινές και φωτεινές ζώνες (απεικόνιση περίθλασης), φαινόμενο το οποίο δεν μπορεί να εξηγηθεί από τη γεωμετρική οπτική. Επομένως η περίθλαση είναι ένα καθαρά κυματικό φαινόμενο και παρατηρείται όταν κατά τη διάδοση ενός κύματος, ένα τμήμα του μεταβάλλει το πλάτος ή τη φάση του.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2800043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Β.  Περίθλαση μέσω </a:t>
            </a:r>
            <a:r>
              <a:rPr lang="el-GR" dirty="0" smtClean="0"/>
              <a:t>οπής</a:t>
            </a:r>
            <a:r>
              <a:rPr lang="en-US" dirty="0" smtClean="0"/>
              <a:t> </a:t>
            </a:r>
            <a:r>
              <a:rPr lang="en-US" sz="3600" b="0" dirty="0" smtClean="0"/>
              <a:t>1/4</a:t>
            </a:r>
            <a:endParaRPr lang="el-GR" sz="3600" b="0" dirty="0"/>
          </a:p>
        </p:txBody>
      </p:sp>
      <p:sp>
        <p:nvSpPr>
          <p:cNvPr id="3" name="Θέση περιεχομένου 2"/>
          <p:cNvSpPr>
            <a:spLocks noGrp="1"/>
          </p:cNvSpPr>
          <p:nvPr>
            <p:ph idx="1"/>
          </p:nvPr>
        </p:nvSpPr>
        <p:spPr/>
        <p:txBody>
          <a:bodyPr>
            <a:normAutofit fontScale="92500"/>
          </a:bodyPr>
          <a:lstStyle/>
          <a:p>
            <a:r>
              <a:rPr lang="el-GR" dirty="0"/>
              <a:t>Στη βάση των δειγμάτων θα τοποθετήσουμε ένα γυάλινο πλακίδιο που φέρει σκόνη από κόκκους λυκοποδίου οι οποίοι παρουσιάζουν ιδανικό σφαιρικό σχήμα. Σ’ αυτή την περίπτωση το φως δεν περνά από κυκλική οπή, αλλά εμποδίζεται από αντικείμενο σφαιρικής γεωμετρίας και παρουσιάζει απεικόνιση περίθλασης ακριβώς ίδια με αυτή που θα παρατηρούσαμε σε κυκλικό διάφραγμα.</a:t>
            </a:r>
            <a:endParaRPr lang="el-GR" b="1" dirty="0"/>
          </a:p>
          <a:p>
            <a:r>
              <a:rPr lang="el-GR" dirty="0"/>
              <a:t> </a:t>
            </a:r>
            <a:r>
              <a:rPr lang="el-GR" dirty="0" smtClean="0"/>
              <a:t>Στο </a:t>
            </a:r>
            <a:r>
              <a:rPr lang="el-GR" dirty="0"/>
              <a:t>Σχήμα 8 φαίνεται η αντίστοιχη πειραματική διάταξη, όπου δέσμη </a:t>
            </a:r>
            <a:r>
              <a:rPr lang="en-US" dirty="0"/>
              <a:t>Laser</a:t>
            </a:r>
            <a:r>
              <a:rPr lang="el-GR" dirty="0"/>
              <a:t> προσπίπτει κάθετα στο επίπεδο του πλακιδίου που φέρει τους κόκκους. Όπως αναμένεται, η εικόνα της περίθλασης που παρατηρούμε επάνω σε πέτασμα, αποτελείται από έναν κεντρικό κυκλικό φωτεινό δακτύλιο που περιβάλλεται από ένα πλήθος ομόκεντρων σκοτεινών και φωτεινών δακτυλίων. </a:t>
            </a:r>
          </a:p>
          <a:p>
            <a:r>
              <a:rPr lang="el-GR" dirty="0"/>
              <a:t>Αν </a:t>
            </a:r>
            <a:r>
              <a:rPr lang="en-US" dirty="0"/>
              <a:t>D </a:t>
            </a:r>
            <a:r>
              <a:rPr lang="el-GR" dirty="0"/>
              <a:t>η διάμετρος του κόκκου, τότε η γωνία στην οποία σχηματίζονται τα ελάχιστα δίνεται από τη σχέση: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16447796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Β.  Περίθλαση μέσω </a:t>
            </a:r>
            <a:r>
              <a:rPr lang="el-GR" dirty="0" smtClean="0"/>
              <a:t>οπής</a:t>
            </a:r>
            <a:r>
              <a:rPr lang="en-US" dirty="0" smtClean="0"/>
              <a:t> </a:t>
            </a:r>
            <a:r>
              <a:rPr lang="en-US" sz="3600" b="0" dirty="0" smtClean="0"/>
              <a:t>2/4</a:t>
            </a:r>
            <a:endParaRPr lang="el-GR" sz="3600" b="0" dirty="0"/>
          </a:p>
        </p:txBody>
      </p:sp>
      <p:sp>
        <p:nvSpPr>
          <p:cNvPr id="3" name="Θέση περιεχομένου 2"/>
          <p:cNvSpPr>
            <a:spLocks noGrp="1"/>
          </p:cNvSpPr>
          <p:nvPr>
            <p:ph idx="1"/>
          </p:nvPr>
        </p:nvSpPr>
        <p:spPr/>
        <p:txBody>
          <a:bodyPr>
            <a:normAutofit/>
          </a:bodyPr>
          <a:lstStyle/>
          <a:p>
            <a:r>
              <a:rPr lang="el-GR" dirty="0" smtClean="0"/>
              <a:t>Αν </a:t>
            </a:r>
            <a:r>
              <a:rPr lang="en-US" dirty="0"/>
              <a:t>D </a:t>
            </a:r>
            <a:r>
              <a:rPr lang="el-GR" dirty="0"/>
              <a:t>η διάμετρος του κόκκου, τότε η γωνία στην οποία σχηματίζονται τα ελάχιστα δίνεται από τη σχέση</a:t>
            </a:r>
            <a:r>
              <a:rPr lang="el-GR" dirty="0" smtClean="0"/>
              <a:t>:</a:t>
            </a:r>
            <a:endParaRPr lang="en-US" dirty="0" smtClean="0"/>
          </a:p>
          <a:p>
            <a:endParaRPr lang="en-US" dirty="0" smtClean="0"/>
          </a:p>
          <a:p>
            <a:endParaRPr lang="en-US" dirty="0"/>
          </a:p>
          <a:p>
            <a:endParaRPr lang="en-US" dirty="0" smtClean="0"/>
          </a:p>
          <a:p>
            <a:r>
              <a:rPr lang="el-GR" dirty="0" smtClean="0"/>
              <a:t>Για </a:t>
            </a:r>
            <a:r>
              <a:rPr lang="el-GR" dirty="0"/>
              <a:t>τη γωνία του 1</a:t>
            </a:r>
            <a:r>
              <a:rPr lang="el-GR" baseline="30000" dirty="0"/>
              <a:t>ου</a:t>
            </a:r>
            <a:r>
              <a:rPr lang="el-GR" dirty="0"/>
              <a:t> μηδενισμού η σταθερά </a:t>
            </a:r>
            <a:r>
              <a:rPr lang="el-GR" b="1" dirty="0"/>
              <a:t>κ</a:t>
            </a:r>
            <a:r>
              <a:rPr lang="el-GR" b="1" baseline="-25000" dirty="0"/>
              <a:t>1</a:t>
            </a:r>
            <a:r>
              <a:rPr lang="el-GR" b="1" dirty="0"/>
              <a:t> = 1.22</a:t>
            </a:r>
            <a:r>
              <a:rPr lang="el-GR" dirty="0"/>
              <a:t> και επομένως η (15) γίνεται</a:t>
            </a:r>
            <a:r>
              <a:rPr lang="el-GR" dirty="0" smtClean="0"/>
              <a:t>:</a:t>
            </a:r>
            <a:endParaRPr lang="en-US" dirty="0" smtClean="0"/>
          </a:p>
          <a:p>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97290650"/>
              </p:ext>
            </p:extLst>
          </p:nvPr>
        </p:nvGraphicFramePr>
        <p:xfrm>
          <a:off x="899592" y="2276872"/>
          <a:ext cx="7200800" cy="732321"/>
        </p:xfrm>
        <a:graphic>
          <a:graphicData uri="http://schemas.openxmlformats.org/presentationml/2006/ole">
            <mc:AlternateContent xmlns:mc="http://schemas.openxmlformats.org/markup-compatibility/2006">
              <mc:Choice xmlns:v="urn:schemas-microsoft-com:vml" Requires="v">
                <p:oleObj spid="_x0000_s69646" name="Έγγραφο" r:id="rId3" imgW="5417337" imgH="759728" progId="Word.Document.12">
                  <p:embed/>
                </p:oleObj>
              </mc:Choice>
              <mc:Fallback>
                <p:oleObj name="Έγγραφο" r:id="rId3" imgW="5417337" imgH="759728" progId="Word.Document.12">
                  <p:embed/>
                  <p:pic>
                    <p:nvPicPr>
                      <p:cNvPr id="0" name=""/>
                      <p:cNvPicPr/>
                      <p:nvPr/>
                    </p:nvPicPr>
                    <p:blipFill>
                      <a:blip r:embed="rId4"/>
                      <a:stretch>
                        <a:fillRect/>
                      </a:stretch>
                    </p:blipFill>
                    <p:spPr>
                      <a:xfrm>
                        <a:off x="899592" y="2276872"/>
                        <a:ext cx="7200800" cy="732321"/>
                      </a:xfrm>
                      <a:prstGeom prst="rect">
                        <a:avLst/>
                      </a:prstGeom>
                    </p:spPr>
                  </p:pic>
                </p:oleObj>
              </mc:Fallback>
            </mc:AlternateContent>
          </a:graphicData>
        </a:graphic>
      </p:graphicFrame>
      <p:graphicFrame>
        <p:nvGraphicFramePr>
          <p:cNvPr id="8" name="Αντικείμενο 7"/>
          <p:cNvGraphicFramePr>
            <a:graphicFrameLocks noChangeAspect="1"/>
          </p:cNvGraphicFramePr>
          <p:nvPr>
            <p:extLst>
              <p:ext uri="{D42A27DB-BD31-4B8C-83A1-F6EECF244321}">
                <p14:modId xmlns:p14="http://schemas.microsoft.com/office/powerpoint/2010/main" val="1850774667"/>
              </p:ext>
            </p:extLst>
          </p:nvPr>
        </p:nvGraphicFramePr>
        <p:xfrm>
          <a:off x="893763" y="4352926"/>
          <a:ext cx="7206629" cy="996288"/>
        </p:xfrm>
        <a:graphic>
          <a:graphicData uri="http://schemas.openxmlformats.org/presentationml/2006/ole">
            <mc:AlternateContent xmlns:mc="http://schemas.openxmlformats.org/markup-compatibility/2006">
              <mc:Choice xmlns:v="urn:schemas-microsoft-com:vml" Requires="v">
                <p:oleObj spid="_x0000_s69647" name="Έγγραφο" r:id="rId5" imgW="5417337" imgH="759728" progId="Word.Document.12">
                  <p:embed/>
                </p:oleObj>
              </mc:Choice>
              <mc:Fallback>
                <p:oleObj name="Έγγραφο" r:id="rId5" imgW="5417337" imgH="759728" progId="Word.Document.12">
                  <p:embed/>
                  <p:pic>
                    <p:nvPicPr>
                      <p:cNvPr id="0" name=""/>
                      <p:cNvPicPr/>
                      <p:nvPr/>
                    </p:nvPicPr>
                    <p:blipFill>
                      <a:blip r:embed="rId6"/>
                      <a:stretch>
                        <a:fillRect/>
                      </a:stretch>
                    </p:blipFill>
                    <p:spPr>
                      <a:xfrm>
                        <a:off x="893763" y="4352926"/>
                        <a:ext cx="7206629" cy="996288"/>
                      </a:xfrm>
                      <a:prstGeom prst="rect">
                        <a:avLst/>
                      </a:prstGeom>
                    </p:spPr>
                  </p:pic>
                </p:oleObj>
              </mc:Fallback>
            </mc:AlternateContent>
          </a:graphicData>
        </a:graphic>
      </p:graphicFrame>
    </p:spTree>
    <p:extLst>
      <p:ext uri="{BB962C8B-B14F-4D97-AF65-F5344CB8AC3E}">
        <p14:creationId xmlns:p14="http://schemas.microsoft.com/office/powerpoint/2010/main" val="8246897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  Περίθλαση μέσω </a:t>
            </a:r>
            <a:r>
              <a:rPr lang="el-GR" dirty="0" smtClean="0"/>
              <a:t>οπής</a:t>
            </a:r>
            <a:r>
              <a:rPr lang="en-US" dirty="0" smtClean="0"/>
              <a:t> </a:t>
            </a:r>
            <a:r>
              <a:rPr lang="en-US" sz="3600" b="0" dirty="0" smtClean="0"/>
              <a:t>3/4</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pic>
        <p:nvPicPr>
          <p:cNvPr id="7168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8574189"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1466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  Περίθλαση μέσω </a:t>
            </a:r>
            <a:r>
              <a:rPr lang="el-GR" dirty="0" smtClean="0"/>
              <a:t>οπής</a:t>
            </a:r>
            <a:r>
              <a:rPr lang="en-US" sz="3600" b="0" dirty="0" smtClean="0"/>
              <a:t> 4/4</a:t>
            </a:r>
            <a:endParaRPr lang="el-GR" sz="3600" b="0" dirty="0"/>
          </a:p>
        </p:txBody>
      </p:sp>
      <p:sp>
        <p:nvSpPr>
          <p:cNvPr id="3" name="Θέση περιεχομένου 2"/>
          <p:cNvSpPr>
            <a:spLocks noGrp="1"/>
          </p:cNvSpPr>
          <p:nvPr>
            <p:ph idx="1"/>
          </p:nvPr>
        </p:nvSpPr>
        <p:spPr/>
        <p:txBody>
          <a:bodyPr/>
          <a:lstStyle/>
          <a:p>
            <a:r>
              <a:rPr lang="el-GR" dirty="0"/>
              <a:t>Στη συνέχεια θα υπολογίσουμε τη σταθερά κ</a:t>
            </a:r>
            <a:r>
              <a:rPr lang="el-GR" baseline="-25000" dirty="0"/>
              <a:t>2</a:t>
            </a:r>
            <a:r>
              <a:rPr lang="el-GR" dirty="0"/>
              <a:t>, η οποία αντιστοιχεί στη γωνία του 2</a:t>
            </a:r>
            <a:r>
              <a:rPr lang="el-GR" baseline="30000" dirty="0"/>
              <a:t>ου </a:t>
            </a:r>
            <a:r>
              <a:rPr lang="el-GR" dirty="0"/>
              <a:t>μηδενισμού, ως εξής:</a:t>
            </a:r>
            <a:endParaRPr lang="el-GR" b="1" dirty="0"/>
          </a:p>
          <a:p>
            <a:r>
              <a:rPr lang="el-GR" dirty="0" smtClean="0"/>
              <a:t>Θα </a:t>
            </a:r>
            <a:r>
              <a:rPr lang="el-GR" dirty="0"/>
              <a:t>θεωρήσουμε ως γνωστή τη διάμετρο </a:t>
            </a:r>
            <a:r>
              <a:rPr lang="en-US" dirty="0"/>
              <a:t>D</a:t>
            </a:r>
            <a:r>
              <a:rPr lang="el-GR" dirty="0"/>
              <a:t> που υπολογίσαμε προηγουμένως και από τη </a:t>
            </a:r>
            <a:r>
              <a:rPr lang="el-GR" dirty="0" smtClean="0"/>
              <a:t>σχέση</a:t>
            </a:r>
            <a:endParaRPr lang="en-US" dirty="0" smtClean="0"/>
          </a:p>
          <a:p>
            <a:endParaRPr lang="en-US" dirty="0"/>
          </a:p>
          <a:p>
            <a:endParaRPr lang="en-US" dirty="0" smtClean="0"/>
          </a:p>
          <a:p>
            <a:endParaRPr lang="en-US" dirty="0" smtClean="0"/>
          </a:p>
          <a:p>
            <a:r>
              <a:rPr lang="el-GR" dirty="0"/>
              <a:t>θα υπολογίσουμε το κ</a:t>
            </a:r>
            <a:r>
              <a:rPr lang="el-GR" baseline="-25000" dirty="0"/>
              <a:t>2</a:t>
            </a:r>
            <a:r>
              <a:rPr lang="el-GR" dirty="0"/>
              <a:t>.</a:t>
            </a:r>
            <a:endParaRPr lang="el-GR" b="1" dirty="0"/>
          </a:p>
          <a:p>
            <a:endParaRPr lang="el-GR" b="1"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1123603669"/>
              </p:ext>
            </p:extLst>
          </p:nvPr>
        </p:nvGraphicFramePr>
        <p:xfrm>
          <a:off x="755650" y="3001963"/>
          <a:ext cx="5307013" cy="1212850"/>
        </p:xfrm>
        <a:graphic>
          <a:graphicData uri="http://schemas.openxmlformats.org/presentationml/2006/ole">
            <mc:AlternateContent xmlns:mc="http://schemas.openxmlformats.org/markup-compatibility/2006">
              <mc:Choice xmlns:v="urn:schemas-microsoft-com:vml" Requires="v">
                <p:oleObj spid="_x0000_s73735" name="Έγγραφο" r:id="rId3" imgW="5417337" imgH="1254234" progId="Word.Document.12">
                  <p:embed/>
                </p:oleObj>
              </mc:Choice>
              <mc:Fallback>
                <p:oleObj name="Έγγραφο" r:id="rId3" imgW="5417337" imgH="1254234" progId="Word.Document.12">
                  <p:embed/>
                  <p:pic>
                    <p:nvPicPr>
                      <p:cNvPr id="0" name=""/>
                      <p:cNvPicPr/>
                      <p:nvPr/>
                    </p:nvPicPr>
                    <p:blipFill>
                      <a:blip r:embed="rId4"/>
                      <a:stretch>
                        <a:fillRect/>
                      </a:stretch>
                    </p:blipFill>
                    <p:spPr>
                      <a:xfrm>
                        <a:off x="755650" y="3001963"/>
                        <a:ext cx="5307013" cy="1212850"/>
                      </a:xfrm>
                      <a:prstGeom prst="rect">
                        <a:avLst/>
                      </a:prstGeom>
                    </p:spPr>
                  </p:pic>
                </p:oleObj>
              </mc:Fallback>
            </mc:AlternateContent>
          </a:graphicData>
        </a:graphic>
      </p:graphicFrame>
    </p:spTree>
    <p:extLst>
      <p:ext uri="{BB962C8B-B14F-4D97-AF65-F5344CB8AC3E}">
        <p14:creationId xmlns:p14="http://schemas.microsoft.com/office/powerpoint/2010/main" val="1579555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Γ.  Συμβολή φωτός </a:t>
            </a:r>
            <a:r>
              <a:rPr lang="en-US" dirty="0"/>
              <a:t>Laser</a:t>
            </a:r>
            <a:r>
              <a:rPr lang="el-GR" dirty="0"/>
              <a:t> μέσω οπτικού </a:t>
            </a:r>
            <a:r>
              <a:rPr lang="el-GR" dirty="0" smtClean="0"/>
              <a:t>φράγματος</a:t>
            </a:r>
            <a:r>
              <a:rPr lang="en-US" dirty="0" smtClean="0"/>
              <a:t> </a:t>
            </a:r>
            <a:r>
              <a:rPr lang="en-US" sz="3600" b="0" dirty="0" smtClean="0"/>
              <a:t>1/2</a:t>
            </a:r>
            <a:endParaRPr lang="el-GR" sz="3600" b="0" dirty="0"/>
          </a:p>
        </p:txBody>
      </p:sp>
      <p:sp>
        <p:nvSpPr>
          <p:cNvPr id="3" name="Θέση περιεχομένου 2"/>
          <p:cNvSpPr>
            <a:spLocks noGrp="1"/>
          </p:cNvSpPr>
          <p:nvPr>
            <p:ph idx="1"/>
          </p:nvPr>
        </p:nvSpPr>
        <p:spPr/>
        <p:txBody>
          <a:bodyPr>
            <a:normAutofit fontScale="92500" lnSpcReduction="10000"/>
          </a:bodyPr>
          <a:lstStyle/>
          <a:p>
            <a:r>
              <a:rPr lang="el-GR" dirty="0"/>
              <a:t>Ένα οπτικό φράγμα είναι ένα διαφανές πλακίδιο που φέρει ένα μεγάλο αριθμό παράλληλων χαραγών ανά μονάδα μήκους, διατεταγμένων σε ίσες αποστάσεις μεταξύ τους ή μια μεταλλική επιφάνεια μεγάλης ανακλαστικότητας, που φέρει αυλακώσεις (καλείστε να μελετήσετε την παράγραφο 2.2 της άσκησης </a:t>
            </a:r>
            <a:r>
              <a:rPr lang="en-US" dirty="0"/>
              <a:t>Laser</a:t>
            </a:r>
            <a:r>
              <a:rPr lang="el-GR" dirty="0"/>
              <a:t> 2, όπου παρουσιάζεται λεπτομερώς η σχετική ανάλυση των οπτικών φραγμάτων). Εδώ θα </a:t>
            </a:r>
            <a:r>
              <a:rPr lang="el-GR" dirty="0" smtClean="0"/>
              <a:t>χρησιμοποιήσουμε </a:t>
            </a:r>
            <a:r>
              <a:rPr lang="el-GR" dirty="0"/>
              <a:t>φράγματα διάδοσης διαφορετικής πυκνότητας το καθένα και θα υπολογίσουμε τη σταθερά </a:t>
            </a:r>
            <a:r>
              <a:rPr lang="en-US" dirty="0"/>
              <a:t>d</a:t>
            </a:r>
            <a:r>
              <a:rPr lang="el-GR" dirty="0"/>
              <a:t>. Η πειραματική διάταξη παρουσιάζεται στο Σχήμα 9.  </a:t>
            </a:r>
            <a:endParaRPr lang="el-GR" b="1" dirty="0"/>
          </a:p>
          <a:p>
            <a:r>
              <a:rPr lang="el-GR" dirty="0"/>
              <a:t>Η εικόνα της συμβολής που παίρνουμε επάνω σε πέτασμα αποτελείται από μια σειρά φωτεινών κηλίδων εκ των οποίων η κεντρική που είναι και πιο έντονη αντιστοιχεί στον κροσσό με </a:t>
            </a:r>
            <a:r>
              <a:rPr lang="en-US" dirty="0"/>
              <a:t>m</a:t>
            </a:r>
            <a:r>
              <a:rPr lang="el-GR" dirty="0"/>
              <a:t> = 0 (κροσσός μηδενικής τάξης). Ο αμέσως μετά προς τα δεξιά αντιστοιχεί στον κροσσό με </a:t>
            </a:r>
            <a:r>
              <a:rPr lang="en-US" dirty="0"/>
              <a:t>m</a:t>
            </a:r>
            <a:r>
              <a:rPr lang="el-GR" dirty="0"/>
              <a:t> = +1 (κροσσός 1</a:t>
            </a:r>
            <a:r>
              <a:rPr lang="el-GR" baseline="30000" dirty="0"/>
              <a:t>ης</a:t>
            </a:r>
            <a:r>
              <a:rPr lang="el-GR" dirty="0"/>
              <a:t> τάξης) ενώ ο αμέσως μετά τον κεντρικό, προς τα αριστερά αντιστοιχεί στον κροσσό με </a:t>
            </a:r>
            <a:r>
              <a:rPr lang="en-US" dirty="0"/>
              <a:t>m</a:t>
            </a:r>
            <a:r>
              <a:rPr lang="el-GR" dirty="0"/>
              <a:t> = -1 (κροσσός  –1 τάξης) κ.ο.κ. </a:t>
            </a:r>
            <a:endParaRPr lang="el-GR" b="1"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7411555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Γ.  Συμβολή φωτός </a:t>
            </a:r>
            <a:r>
              <a:rPr lang="en-US" dirty="0"/>
              <a:t>Laser</a:t>
            </a:r>
            <a:r>
              <a:rPr lang="el-GR" dirty="0"/>
              <a:t> μέσω οπτικού </a:t>
            </a:r>
            <a:r>
              <a:rPr lang="el-GR" dirty="0" smtClean="0"/>
              <a:t>φράγματος</a:t>
            </a:r>
            <a:r>
              <a:rPr lang="en-US" dirty="0" smtClean="0"/>
              <a:t> </a:t>
            </a:r>
            <a:r>
              <a:rPr lang="en-US" sz="3600" b="0" dirty="0" smtClean="0"/>
              <a:t>2</a:t>
            </a:r>
            <a:r>
              <a:rPr lang="en-US" sz="3600" b="0" dirty="0" smtClean="0"/>
              <a:t>/2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pic>
        <p:nvPicPr>
          <p:cNvPr id="727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430001"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3854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200" dirty="0"/>
              <a:t>3. </a:t>
            </a:r>
            <a:r>
              <a:rPr lang="el-GR" sz="3200" dirty="0" smtClean="0"/>
              <a:t>Εργασίες </a:t>
            </a:r>
            <a:r>
              <a:rPr lang="en-US" sz="3200" dirty="0" smtClean="0"/>
              <a:t/>
            </a:r>
            <a:br>
              <a:rPr lang="en-US" sz="3200" dirty="0" smtClean="0"/>
            </a:br>
            <a:r>
              <a:rPr lang="el-GR" sz="2800" dirty="0"/>
              <a:t>Α. Μέτρηση της σταθεράς οπτικού </a:t>
            </a:r>
            <a:r>
              <a:rPr lang="el-GR" sz="2800" dirty="0" smtClean="0"/>
              <a:t>φράγματος</a:t>
            </a:r>
            <a:endParaRPr lang="el-GR" sz="3200" dirty="0"/>
          </a:p>
        </p:txBody>
      </p:sp>
      <p:sp>
        <p:nvSpPr>
          <p:cNvPr id="3" name="Θέση περιεχομένου 2"/>
          <p:cNvSpPr>
            <a:spLocks noGrp="1"/>
          </p:cNvSpPr>
          <p:nvPr>
            <p:ph idx="1"/>
          </p:nvPr>
        </p:nvSpPr>
        <p:spPr/>
        <p:txBody>
          <a:bodyPr>
            <a:noAutofit/>
          </a:bodyPr>
          <a:lstStyle/>
          <a:p>
            <a:pPr marL="457200" lvl="0" indent="-457200">
              <a:buFont typeface="+mj-lt"/>
              <a:buAutoNum type="arabicPeriod"/>
            </a:pPr>
            <a:r>
              <a:rPr lang="el-GR" sz="2200" dirty="0"/>
              <a:t>Αναγνωρίστε τα εξαρτήματα της πειραματικής διάταξης.</a:t>
            </a:r>
            <a:endParaRPr lang="el-GR" sz="2200" b="1" dirty="0"/>
          </a:p>
          <a:p>
            <a:pPr marL="457200" lvl="0" indent="-457200">
              <a:buFont typeface="+mj-lt"/>
              <a:buAutoNum type="arabicPeriod"/>
            </a:pPr>
            <a:r>
              <a:rPr lang="el-GR" sz="2200" dirty="0"/>
              <a:t>Σε συνεργασία με τον υπεύθυνο καθηγητή, θέσετε σε λειτουργία το </a:t>
            </a:r>
            <a:r>
              <a:rPr lang="en-US" sz="2200" dirty="0"/>
              <a:t>Laser</a:t>
            </a:r>
            <a:r>
              <a:rPr lang="el-GR" sz="2200" dirty="0"/>
              <a:t> και κάνετε τις απαραίτητες ρυθμίσεις έτσι ώστε η δέσμη να είναι κάθετη στο πέτασμα.</a:t>
            </a:r>
            <a:endParaRPr lang="el-GR" sz="2200" b="1" dirty="0"/>
          </a:p>
          <a:p>
            <a:pPr marL="0" indent="0">
              <a:buNone/>
            </a:pPr>
            <a:r>
              <a:rPr lang="en-US" sz="2200" b="1" cap="small" dirty="0" smtClean="0"/>
              <a:t>	</a:t>
            </a:r>
            <a:r>
              <a:rPr lang="el-GR" sz="2200" b="1" cap="small" dirty="0" smtClean="0"/>
              <a:t>ΠΡΟΣΟΧΗ</a:t>
            </a:r>
            <a:r>
              <a:rPr lang="el-GR" sz="2200" b="1" cap="small" dirty="0"/>
              <a:t>! ΤΗΡΕΙΤΕ ΤΟΥΣ ΚΑΝΟΝΕΣ ΑΣΦΑΛΕΙΑΣ </a:t>
            </a:r>
            <a:r>
              <a:rPr lang="en-US" sz="2200" b="1" cap="small" dirty="0"/>
              <a:t>LASER</a:t>
            </a:r>
            <a:endParaRPr lang="el-GR" sz="2200" b="1" dirty="0"/>
          </a:p>
          <a:p>
            <a:pPr marL="457200" lvl="0" indent="-457200">
              <a:buFont typeface="+mj-lt"/>
              <a:buAutoNum type="arabicPeriod" startAt="3"/>
            </a:pPr>
            <a:r>
              <a:rPr lang="el-GR" sz="2200" dirty="0"/>
              <a:t>Τοποθετείστε στη θέση του δείγματος ένα από τα οπτικά φράγματα που διατίθενται στο εργαστήριο και ρυθμίστε ώστε αυτό να τοποθετηθεί κάθετα στη δέσμη του </a:t>
            </a:r>
            <a:r>
              <a:rPr lang="en-US" sz="2200" dirty="0"/>
              <a:t>Laser</a:t>
            </a:r>
            <a:r>
              <a:rPr lang="el-GR" sz="2200" dirty="0"/>
              <a:t>. Χρησιμοποιείστε πρώτα το φράγμα με τη μικρότερη σταθερά.</a:t>
            </a:r>
            <a:endParaRPr lang="el-GR" sz="2200" b="1" dirty="0"/>
          </a:p>
          <a:p>
            <a:pPr marL="457200" lvl="0" indent="-457200">
              <a:buFont typeface="+mj-lt"/>
              <a:buAutoNum type="arabicPeriod" startAt="3"/>
            </a:pPr>
            <a:r>
              <a:rPr lang="el-GR" sz="2200" dirty="0"/>
              <a:t>Τοποθετείστε χιλιοστομετρικό χαρτί στο πέτασμα και απεικονίστε επάνω σ’ αυτό το σχηματιζόμενο σύστημα φωτεινών κροσσών (φροντίστε να</a:t>
            </a:r>
            <a:r>
              <a:rPr lang="el-GR" sz="2200" b="1" dirty="0"/>
              <a:t> </a:t>
            </a:r>
            <a:r>
              <a:rPr lang="el-GR" sz="2200" dirty="0"/>
              <a:t>εμφανιστούν τουλάχιστον πέντε φωτεινές κηλίδες στο πέτασμα. Σημειώστε επάνω στο χιλιοστομετρικό χαρτί τη θέση των κηλίδων αυτών</a:t>
            </a:r>
            <a:r>
              <a:rPr lang="el-GR" sz="2200" dirty="0" smtClean="0"/>
              <a:t>).</a:t>
            </a:r>
            <a:endParaRPr lang="el-GR" sz="22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17565711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sz="4800" dirty="0" smtClean="0">
                <a:solidFill>
                  <a:srgbClr val="004A82"/>
                </a:solidFill>
              </a:rPr>
              <a:t>3</a:t>
            </a:r>
            <a:r>
              <a:rPr lang="el-GR" sz="4800" dirty="0">
                <a:solidFill>
                  <a:srgbClr val="004A82"/>
                </a:solidFill>
              </a:rPr>
              <a:t>. Εργασίες </a:t>
            </a:r>
            <a:endParaRPr lang="el-GR" sz="4800" dirty="0"/>
          </a:p>
        </p:txBody>
      </p:sp>
    </p:spTree>
    <p:extLst>
      <p:ext uri="{BB962C8B-B14F-4D97-AF65-F5344CB8AC3E}">
        <p14:creationId xmlns:p14="http://schemas.microsoft.com/office/powerpoint/2010/main" val="5406423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200" dirty="0" smtClean="0"/>
              <a:t>Α</a:t>
            </a:r>
            <a:r>
              <a:rPr lang="el-GR" sz="3200" dirty="0"/>
              <a:t>. Μέτρηση της σταθεράς οπτικού </a:t>
            </a:r>
            <a:r>
              <a:rPr lang="el-GR" sz="3200" dirty="0" smtClean="0"/>
              <a:t>φράγματος</a:t>
            </a:r>
            <a:r>
              <a:rPr lang="en-US" sz="3200" dirty="0" smtClean="0"/>
              <a:t> </a:t>
            </a:r>
            <a:r>
              <a:rPr lang="en-US" sz="3200" b="0" dirty="0" smtClean="0"/>
              <a:t>1/2</a:t>
            </a:r>
            <a:endParaRPr lang="el-GR" sz="3200" b="0" dirty="0"/>
          </a:p>
        </p:txBody>
      </p:sp>
      <p:sp>
        <p:nvSpPr>
          <p:cNvPr id="3" name="Θέση περιεχομένου 2"/>
          <p:cNvSpPr>
            <a:spLocks noGrp="1"/>
          </p:cNvSpPr>
          <p:nvPr>
            <p:ph idx="1"/>
          </p:nvPr>
        </p:nvSpPr>
        <p:spPr/>
        <p:txBody>
          <a:bodyPr>
            <a:noAutofit/>
          </a:bodyPr>
          <a:lstStyle/>
          <a:p>
            <a:pPr marL="457200" lvl="0" indent="-457200">
              <a:buFont typeface="+mj-lt"/>
              <a:buAutoNum type="arabicPeriod" startAt="5"/>
            </a:pPr>
            <a:r>
              <a:rPr lang="el-GR" sz="2200" dirty="0" smtClean="0"/>
              <a:t>Μετρείστε </a:t>
            </a:r>
            <a:r>
              <a:rPr lang="el-GR" sz="2200" dirty="0"/>
              <a:t>(με τη βοήθεια της κλίμακας της οπτικής τράπεζας) την απόσταση </a:t>
            </a:r>
            <a:r>
              <a:rPr lang="en-US" sz="2200" dirty="0"/>
              <a:t>L</a:t>
            </a:r>
            <a:r>
              <a:rPr lang="el-GR" sz="2200" dirty="0"/>
              <a:t> του οπτικού φράγματος από το πέτασμα.</a:t>
            </a:r>
            <a:endParaRPr lang="el-GR" sz="2200" b="1" dirty="0"/>
          </a:p>
          <a:p>
            <a:pPr marL="0" indent="0">
              <a:buNone/>
            </a:pPr>
            <a:r>
              <a:rPr lang="el-GR" sz="2200" dirty="0"/>
              <a:t>			</a:t>
            </a:r>
            <a:r>
              <a:rPr lang="en-US" sz="2200" dirty="0"/>
              <a:t>L = …………… mm</a:t>
            </a:r>
            <a:endParaRPr lang="el-GR" sz="2200" b="1" dirty="0"/>
          </a:p>
          <a:p>
            <a:pPr marL="457200" lvl="0" indent="-457200">
              <a:buFont typeface="+mj-lt"/>
              <a:buAutoNum type="arabicPeriod" startAt="6"/>
            </a:pPr>
            <a:r>
              <a:rPr lang="el-GR" sz="2200" dirty="0"/>
              <a:t>Βγάλτε το χιλιοστομετρικό χαρτί που έχετε σημειώσει τη θέση των κροσσών συμβολής και μετρείστε πάνω σ’ αυτό, την απόσταση </a:t>
            </a:r>
            <a:r>
              <a:rPr lang="en-US" sz="2200" dirty="0"/>
              <a:t>y</a:t>
            </a:r>
            <a:r>
              <a:rPr lang="el-GR" sz="2200" baseline="-25000" dirty="0"/>
              <a:t>κ</a:t>
            </a:r>
            <a:r>
              <a:rPr lang="el-GR" sz="2200" dirty="0"/>
              <a:t> του κ-τάξης κροσσού συμβολής από τον κεντρικό φωτεινό κροσσό (ο κεντρικός φωτεινός κροσσός διακρίνεται εύκολα, γιατί είναι ο πιο έντονος</a:t>
            </a:r>
            <a:r>
              <a:rPr lang="el-GR" sz="2200" dirty="0" smtClean="0"/>
              <a:t>).</a:t>
            </a:r>
            <a:endParaRPr lang="en-US" sz="2200" b="1" dirty="0"/>
          </a:p>
          <a:p>
            <a:pPr marL="457200" indent="0">
              <a:buNone/>
            </a:pPr>
            <a:r>
              <a:rPr lang="el-GR" sz="2200" dirty="0"/>
              <a:t>Επαναλάβετε τη μέτρηση για όλους τους κροσσούς των οποίων τη θέση έχετε σημειώσει στο πέτασμα.</a:t>
            </a:r>
          </a:p>
          <a:p>
            <a:pPr marL="457200" indent="0">
              <a:buNone/>
            </a:pPr>
            <a:r>
              <a:rPr lang="el-GR" sz="2200" dirty="0"/>
              <a:t>Τα αποτελέσματα των μετρήσεων καταχωρείστε τα στον </a:t>
            </a:r>
            <a:r>
              <a:rPr lang="el-GR" sz="2200" b="1" dirty="0"/>
              <a:t>Πίνακα 1</a:t>
            </a:r>
            <a:r>
              <a:rPr lang="el-GR" sz="2200" dirty="0" smtClean="0"/>
              <a:t>.</a:t>
            </a:r>
            <a:endParaRPr lang="el-GR" sz="22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24310472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200" dirty="0" smtClean="0"/>
              <a:t>Α</a:t>
            </a:r>
            <a:r>
              <a:rPr lang="el-GR" sz="3200" dirty="0"/>
              <a:t>. Μέτρηση της σταθεράς οπτικού </a:t>
            </a:r>
            <a:r>
              <a:rPr lang="el-GR" sz="3200" dirty="0" smtClean="0"/>
              <a:t>φράγματος</a:t>
            </a:r>
            <a:r>
              <a:rPr lang="en-US" sz="3200" dirty="0" smtClean="0"/>
              <a:t> </a:t>
            </a:r>
            <a:r>
              <a:rPr lang="en-US" sz="3200" b="0" dirty="0" smtClean="0"/>
              <a:t>2/2</a:t>
            </a:r>
            <a:endParaRPr lang="el-GR" sz="3200" b="0" dirty="0"/>
          </a:p>
        </p:txBody>
      </p:sp>
      <p:sp>
        <p:nvSpPr>
          <p:cNvPr id="3" name="Θέση περιεχομένου 2"/>
          <p:cNvSpPr>
            <a:spLocks noGrp="1"/>
          </p:cNvSpPr>
          <p:nvPr>
            <p:ph idx="1"/>
          </p:nvPr>
        </p:nvSpPr>
        <p:spPr/>
        <p:txBody>
          <a:bodyPr>
            <a:noAutofit/>
          </a:bodyPr>
          <a:lstStyle/>
          <a:p>
            <a:pPr marL="457200" lvl="0" indent="-457200">
              <a:buFont typeface="+mj-lt"/>
              <a:buAutoNum type="arabicPeriod" startAt="7"/>
            </a:pPr>
            <a:r>
              <a:rPr lang="el-GR" sz="2100" dirty="0" smtClean="0"/>
              <a:t>Για </a:t>
            </a:r>
            <a:r>
              <a:rPr lang="el-GR" sz="2100" dirty="0"/>
              <a:t>κάθε τιμή του </a:t>
            </a:r>
            <a:r>
              <a:rPr lang="en-US" sz="2100" dirty="0"/>
              <a:t>y</a:t>
            </a:r>
            <a:r>
              <a:rPr lang="el-GR" sz="2100" baseline="-25000" dirty="0"/>
              <a:t>κ</a:t>
            </a:r>
            <a:r>
              <a:rPr lang="el-GR" sz="2100" dirty="0"/>
              <a:t> που βρήκατε παραπάνω, και με βάση τη σχέση (</a:t>
            </a:r>
            <a:r>
              <a:rPr lang="el-GR" sz="2100" b="1" dirty="0"/>
              <a:t>9</a:t>
            </a:r>
            <a:r>
              <a:rPr lang="el-GR" sz="2100" dirty="0"/>
              <a:t>), υπολογίστε τη σταθερά </a:t>
            </a:r>
            <a:r>
              <a:rPr lang="en-US" sz="2100" b="1" dirty="0"/>
              <a:t>d</a:t>
            </a:r>
            <a:r>
              <a:rPr lang="el-GR" sz="2100" dirty="0"/>
              <a:t> του πλέγματος. Τα αποτελέσματα των υπολογισμών καταχωρείστε τα στον Πίνακα 1, καθώς επίσης και τη μέση τιμή </a:t>
            </a:r>
            <a:r>
              <a:rPr lang="en-US" sz="2100" dirty="0"/>
              <a:t>d</a:t>
            </a:r>
            <a:r>
              <a:rPr lang="el-GR" sz="2100" dirty="0"/>
              <a:t>.</a:t>
            </a:r>
            <a:endParaRPr lang="el-GR" sz="2100" b="1" dirty="0"/>
          </a:p>
          <a:p>
            <a:pPr marL="457200" lvl="0" indent="-457200">
              <a:buFont typeface="+mj-lt"/>
              <a:buAutoNum type="arabicPeriod" startAt="7"/>
            </a:pPr>
            <a:r>
              <a:rPr lang="el-GR" sz="2100" dirty="0"/>
              <a:t>Αντικαταστήστε το οπτικό φράγμα μ’ ένα άλλο, διαφορετικής σταθεράς και επαναλάβετε τις εργασίες με αριθ. 4 έως και 7 για το δεύτερο φράγμα. Τα αποτελέσματα των μετρήσεων για το δεύτερο φράγμα να καταχωρηθούν στον Πίνακα 2.</a:t>
            </a:r>
            <a:endParaRPr lang="el-GR" sz="2100" b="1" dirty="0"/>
          </a:p>
          <a:p>
            <a:pPr marL="457200" indent="0">
              <a:buNone/>
            </a:pPr>
            <a:r>
              <a:rPr lang="el-GR" sz="2100" dirty="0"/>
              <a:t>(Στο φράγμα με τη μεγαλύτερη σταθερά θα εμφανιστούν περισσότεροι κροσσοί συμβολής, έτσι στην περίπτωση αυτή να σημειώσετε 7-9 κροσσούς).</a:t>
            </a:r>
            <a:endParaRPr lang="el-GR" sz="2100" b="1" dirty="0"/>
          </a:p>
          <a:p>
            <a:pPr marL="457200" lvl="0" indent="-457200">
              <a:buFont typeface="+mj-lt"/>
              <a:buAutoNum type="arabicPeriod" startAt="9"/>
            </a:pPr>
            <a:r>
              <a:rPr lang="el-GR" sz="2100" dirty="0"/>
              <a:t>Τοποθετείστε στο πέτασμα νέο χιλιοστομετρικό χαρτί και διασταυρώστε τα δύο οπτικά φράγματα.</a:t>
            </a:r>
            <a:endParaRPr lang="el-GR" sz="2100" b="1" dirty="0"/>
          </a:p>
          <a:p>
            <a:pPr marL="457200" indent="0">
              <a:buNone/>
            </a:pPr>
            <a:r>
              <a:rPr lang="el-GR" sz="2100" dirty="0"/>
              <a:t>Σημειώστε στο χιλιοστομετρικό χαρτί τις θέσεις των κροσσών συμβολής και γράψτε τις παρατηρήσεις σας. Στρίψτε τα φράγματα, τι παρατηρείτε</a:t>
            </a:r>
            <a:r>
              <a:rPr lang="el-GR" sz="2100" dirty="0" smtClean="0"/>
              <a:t>;</a:t>
            </a:r>
            <a:endParaRPr lang="el-GR" sz="22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3132954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1.1  </a:t>
            </a:r>
            <a:r>
              <a:rPr lang="el-GR" dirty="0" smtClean="0"/>
              <a:t>Εισαγωγή</a:t>
            </a:r>
            <a:r>
              <a:rPr lang="en-US" dirty="0" smtClean="0"/>
              <a:t> </a:t>
            </a:r>
            <a:r>
              <a:rPr lang="en-US" sz="3600" b="0" dirty="0" smtClean="0"/>
              <a:t>1/3</a:t>
            </a:r>
            <a:endParaRPr lang="el-GR" sz="3600" b="0" dirty="0"/>
          </a:p>
        </p:txBody>
      </p:sp>
      <p:sp>
        <p:nvSpPr>
          <p:cNvPr id="3" name="Θέση περιεχομένου 2"/>
          <p:cNvSpPr>
            <a:spLocks noGrp="1"/>
          </p:cNvSpPr>
          <p:nvPr>
            <p:ph idx="1"/>
          </p:nvPr>
        </p:nvSpPr>
        <p:spPr/>
        <p:txBody>
          <a:bodyPr/>
          <a:lstStyle/>
          <a:p>
            <a:r>
              <a:rPr lang="el-GR" dirty="0"/>
              <a:t>Είναι βασικό να κατανοήσουμε ότι δεν υπάρχει θεμελιακή διαφορά μεταξύ των φαινομένων της συμβολής και της περίθλασης των κυμάτων. Θεωρούμε όμως ως συμβολή το φαινόμενο που παρατηρείται όταν έχουμε υπέρθεση λίγων κυμάτων και ως περίθλαση την περίπτωση υπέρθεσης μεγάλου αριθμού κυμάτων που ξεκινούν από ένα εμπόδιο (συμβολή πολλαπλών κυμάτων).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2963973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Β. Μέτρηση του εύρους της σχισμής ενός </a:t>
            </a:r>
            <a:r>
              <a:rPr lang="el-GR" dirty="0" smtClean="0"/>
              <a:t>διαφράγματος</a:t>
            </a:r>
            <a:r>
              <a:rPr lang="en-US" dirty="0" smtClean="0"/>
              <a:t> </a:t>
            </a:r>
            <a:r>
              <a:rPr lang="en-US" sz="3600" b="0" dirty="0" smtClean="0"/>
              <a:t>1/2</a:t>
            </a:r>
            <a:endParaRPr lang="el-GR" sz="3600" b="0" dirty="0"/>
          </a:p>
        </p:txBody>
      </p:sp>
      <p:sp>
        <p:nvSpPr>
          <p:cNvPr id="3" name="Θέση περιεχομένου 2"/>
          <p:cNvSpPr>
            <a:spLocks noGrp="1"/>
          </p:cNvSpPr>
          <p:nvPr>
            <p:ph idx="1"/>
          </p:nvPr>
        </p:nvSpPr>
        <p:spPr/>
        <p:txBody>
          <a:bodyPr>
            <a:noAutofit/>
          </a:bodyPr>
          <a:lstStyle/>
          <a:p>
            <a:pPr marL="457200" lvl="0" indent="-457200">
              <a:buFont typeface="+mj-lt"/>
              <a:buAutoNum type="arabicPeriod" startAt="10"/>
            </a:pPr>
            <a:r>
              <a:rPr lang="el-GR" sz="2200" dirty="0"/>
              <a:t>Αντικαταστήστε τα φράγματα στη θέση του δείγματος με διάφραγμα που φέρει κατάλληλη σχισμή.</a:t>
            </a:r>
            <a:endParaRPr lang="el-GR" sz="2200" b="1" dirty="0"/>
          </a:p>
          <a:p>
            <a:pPr marL="457200" lvl="0" indent="-457200">
              <a:buFont typeface="+mj-lt"/>
              <a:buAutoNum type="arabicPeriod" startAt="10"/>
            </a:pPr>
            <a:r>
              <a:rPr lang="el-GR" sz="2200" dirty="0"/>
              <a:t>Τοποθετείστε στο πέτασμα νέο χιλιοστομετρικό χαρτί, φωτίστε τη σχισμή με φως </a:t>
            </a:r>
            <a:r>
              <a:rPr lang="en-US" sz="2200" dirty="0"/>
              <a:t>Laser</a:t>
            </a:r>
            <a:r>
              <a:rPr lang="el-GR" sz="2200" dirty="0"/>
              <a:t> έτσι ώστε να σχηματιστούν στο πέτασμα οι κροσσοί συμβολής του </a:t>
            </a:r>
            <a:r>
              <a:rPr lang="el-GR" sz="2200" b="1" dirty="0"/>
              <a:t>Σχήματος 1</a:t>
            </a:r>
            <a:r>
              <a:rPr lang="el-GR" sz="2200" dirty="0"/>
              <a:t>.</a:t>
            </a:r>
            <a:endParaRPr lang="el-GR" sz="2200" b="1" dirty="0"/>
          </a:p>
          <a:p>
            <a:pPr marL="457200" indent="0">
              <a:buNone/>
            </a:pPr>
            <a:r>
              <a:rPr lang="el-GR" sz="2200" dirty="0"/>
              <a:t>Σημειώστε επάνω στο χιλιοστομετρικό χαρτί τα όρια του κεντρικού φωτεινού κροσσού.</a:t>
            </a:r>
            <a:endParaRPr lang="el-GR" sz="2200" b="1" dirty="0"/>
          </a:p>
          <a:p>
            <a:pPr marL="457200" lvl="0" indent="-457200">
              <a:buFont typeface="+mj-lt"/>
              <a:buAutoNum type="arabicPeriod" startAt="12"/>
            </a:pPr>
            <a:r>
              <a:rPr lang="el-GR" sz="2200" dirty="0"/>
              <a:t>Μετρείστε (με τη βοήθεια της κλίμακας της οπτικής τράπεζας) την απόσταση </a:t>
            </a:r>
            <a:r>
              <a:rPr lang="en-US" sz="2200" dirty="0"/>
              <a:t>L</a:t>
            </a:r>
            <a:r>
              <a:rPr lang="el-GR" sz="2200" dirty="0"/>
              <a:t> της σχισμής από το πέτασμα, αφού σβήσετε το </a:t>
            </a:r>
            <a:r>
              <a:rPr lang="en-US" sz="2200" dirty="0"/>
              <a:t>Laser</a:t>
            </a:r>
            <a:r>
              <a:rPr lang="el-GR" sz="2200" dirty="0"/>
              <a:t>.</a:t>
            </a:r>
            <a:endParaRPr lang="el-GR" sz="2200" b="1" dirty="0"/>
          </a:p>
          <a:p>
            <a:pPr marL="0" indent="0">
              <a:buNone/>
            </a:pPr>
            <a:r>
              <a:rPr lang="el-GR" sz="2200" dirty="0"/>
              <a:t>			</a:t>
            </a:r>
            <a:r>
              <a:rPr lang="en-US" sz="2200" dirty="0"/>
              <a:t>L </a:t>
            </a:r>
            <a:r>
              <a:rPr lang="el-GR" sz="2200" dirty="0"/>
              <a:t>= ………….. </a:t>
            </a:r>
            <a:r>
              <a:rPr lang="en-US" sz="2200" dirty="0"/>
              <a:t>mm</a:t>
            </a:r>
            <a:endParaRPr lang="el-GR" sz="2200" b="1" dirty="0"/>
          </a:p>
          <a:p>
            <a:pPr marL="457200" lvl="0" indent="-457200">
              <a:buFont typeface="+mj-lt"/>
              <a:buAutoNum type="arabicPeriod" startAt="13"/>
            </a:pPr>
            <a:r>
              <a:rPr lang="el-GR" sz="2200" dirty="0"/>
              <a:t>Βγάλτε το χιλιοστομετρικό χαρτί όπου έχετε σημειώσει τα όρια του κεντρικού φωτεινού κροσσού, μετρείστε επάνω σ’ αυτό το μήκος του κεντρικού φωτεινού κροσσού (Β’Β) και υπολογίστε το μέγεθος </a:t>
            </a:r>
            <a:r>
              <a:rPr lang="en-US" sz="2200" dirty="0"/>
              <a:t>y</a:t>
            </a:r>
            <a:r>
              <a:rPr lang="el-GR" sz="2200" dirty="0"/>
              <a:t> (</a:t>
            </a:r>
            <a:r>
              <a:rPr lang="el-GR" sz="2200" b="1" dirty="0"/>
              <a:t>Σχήμα 1</a:t>
            </a:r>
            <a:r>
              <a:rPr lang="el-GR" sz="2200" dirty="0"/>
              <a:t>) από τη σχέση </a:t>
            </a:r>
            <a:r>
              <a:rPr lang="en-US" sz="2200" b="1" dirty="0"/>
              <a:t>y </a:t>
            </a:r>
            <a:r>
              <a:rPr lang="el-GR" sz="2200" b="1" dirty="0"/>
              <a:t>= (ΒΒ</a:t>
            </a:r>
            <a:r>
              <a:rPr lang="el-GR" sz="2200" b="1" baseline="30000" dirty="0"/>
              <a:t>΄</a:t>
            </a:r>
            <a:r>
              <a:rPr lang="el-GR" sz="2200" b="1" dirty="0"/>
              <a:t>)/2</a:t>
            </a:r>
            <a:r>
              <a:rPr lang="el-GR" sz="2200" dirty="0"/>
              <a:t>. Καταχωρείστε την τιμή </a:t>
            </a:r>
            <a:r>
              <a:rPr lang="en-US" sz="2200" dirty="0"/>
              <a:t>y</a:t>
            </a:r>
            <a:r>
              <a:rPr lang="el-GR" sz="2200" dirty="0"/>
              <a:t> στον </a:t>
            </a:r>
            <a:r>
              <a:rPr lang="el-GR" sz="2200" b="1" dirty="0"/>
              <a:t>Πίνακα 3</a:t>
            </a:r>
            <a:r>
              <a:rPr lang="el-GR" sz="2200" dirty="0" smtClean="0"/>
              <a:t>.</a:t>
            </a:r>
            <a:endParaRPr lang="el-GR" sz="22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33023151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Β. Μέτρηση του εύρους της σχισμής ενός </a:t>
            </a:r>
            <a:r>
              <a:rPr lang="el-GR" dirty="0" smtClean="0"/>
              <a:t>διαφράγματος</a:t>
            </a:r>
            <a:r>
              <a:rPr lang="en-US" dirty="0" smtClean="0"/>
              <a:t> </a:t>
            </a:r>
            <a:r>
              <a:rPr lang="en-US" sz="3600" b="0" dirty="0" smtClean="0"/>
              <a:t>2/2</a:t>
            </a:r>
            <a:endParaRPr lang="el-GR" sz="3600" b="0" dirty="0"/>
          </a:p>
        </p:txBody>
      </p:sp>
      <p:sp>
        <p:nvSpPr>
          <p:cNvPr id="3" name="Θέση περιεχομένου 2"/>
          <p:cNvSpPr>
            <a:spLocks noGrp="1"/>
          </p:cNvSpPr>
          <p:nvPr>
            <p:ph idx="1"/>
          </p:nvPr>
        </p:nvSpPr>
        <p:spPr/>
        <p:txBody>
          <a:bodyPr>
            <a:noAutofit/>
          </a:bodyPr>
          <a:lstStyle/>
          <a:p>
            <a:pPr marL="457200" lvl="0" indent="-457200">
              <a:buFont typeface="+mj-lt"/>
              <a:buAutoNum type="arabicPeriod" startAt="14"/>
            </a:pPr>
            <a:r>
              <a:rPr lang="el-GR" dirty="0" smtClean="0"/>
              <a:t>Με </a:t>
            </a:r>
            <a:r>
              <a:rPr lang="el-GR" dirty="0"/>
              <a:t>βάση τη σχέση (</a:t>
            </a:r>
            <a:r>
              <a:rPr lang="el-GR" b="1" dirty="0"/>
              <a:t>3</a:t>
            </a:r>
            <a:r>
              <a:rPr lang="el-GR" dirty="0"/>
              <a:t>) υπολογίστε το εύρος </a:t>
            </a:r>
            <a:r>
              <a:rPr lang="en-US" dirty="0"/>
              <a:t>b</a:t>
            </a:r>
            <a:r>
              <a:rPr lang="el-GR" dirty="0"/>
              <a:t>. Την τιμή του </a:t>
            </a:r>
            <a:r>
              <a:rPr lang="en-US" dirty="0"/>
              <a:t>b</a:t>
            </a:r>
            <a:r>
              <a:rPr lang="el-GR" dirty="0"/>
              <a:t> καταχωρείστε την στον πίνακα 3. </a:t>
            </a:r>
            <a:endParaRPr lang="el-GR" b="1" dirty="0"/>
          </a:p>
          <a:p>
            <a:pPr marL="457200" lvl="0" indent="-457200">
              <a:buFont typeface="+mj-lt"/>
              <a:buAutoNum type="arabicPeriod" startAt="14"/>
            </a:pPr>
            <a:r>
              <a:rPr lang="el-GR" dirty="0"/>
              <a:t>Επαναλάβετε τις εργασίες με αριθ. 11 έως και 14 άλλες 5 φορές φωτίζοντας με το φως του </a:t>
            </a:r>
            <a:r>
              <a:rPr lang="en-US" dirty="0"/>
              <a:t>Laser</a:t>
            </a:r>
            <a:r>
              <a:rPr lang="el-GR" dirty="0"/>
              <a:t> διαφορετικά σημεία της σχισμής (ανεβοκατεβάζοντας τη σχισμή).</a:t>
            </a:r>
            <a:endParaRPr lang="el-GR" b="1" dirty="0"/>
          </a:p>
          <a:p>
            <a:pPr marL="457200" lvl="0" indent="-457200">
              <a:buFont typeface="+mj-lt"/>
              <a:buAutoNum type="arabicPeriod" startAt="14"/>
            </a:pPr>
            <a:r>
              <a:rPr lang="el-GR" dirty="0"/>
              <a:t>Βρείτε τη μέση τιμή </a:t>
            </a:r>
            <a:r>
              <a:rPr lang="en-US" dirty="0"/>
              <a:t>b</a:t>
            </a:r>
            <a:r>
              <a:rPr lang="el-GR" dirty="0"/>
              <a:t> και το σφάλμα της συμπληρώνοντας τις αντίστοιχες στήλες του πίνακα 3</a:t>
            </a:r>
            <a:r>
              <a:rPr lang="el-GR" dirty="0" smtClean="0"/>
              <a:t>.</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19474529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Γ. Μέτρηση της διαμέτρου των κόκκων </a:t>
            </a:r>
            <a:r>
              <a:rPr lang="el-GR" dirty="0" smtClean="0"/>
              <a:t>Λυκοποδίου</a:t>
            </a:r>
            <a:r>
              <a:rPr lang="en-US" dirty="0" smtClean="0"/>
              <a:t> </a:t>
            </a:r>
            <a:r>
              <a:rPr lang="en-US" sz="3600" b="0" dirty="0" smtClean="0"/>
              <a:t>1/2</a:t>
            </a:r>
            <a:endParaRPr lang="el-GR" sz="3600" b="0" dirty="0"/>
          </a:p>
        </p:txBody>
      </p:sp>
      <p:sp>
        <p:nvSpPr>
          <p:cNvPr id="3" name="Θέση περιεχομένου 2"/>
          <p:cNvSpPr>
            <a:spLocks noGrp="1"/>
          </p:cNvSpPr>
          <p:nvPr>
            <p:ph idx="1"/>
          </p:nvPr>
        </p:nvSpPr>
        <p:spPr/>
        <p:txBody>
          <a:bodyPr>
            <a:noAutofit/>
          </a:bodyPr>
          <a:lstStyle/>
          <a:p>
            <a:pPr marL="457200" lvl="0" indent="-457200">
              <a:buFont typeface="+mj-lt"/>
              <a:buAutoNum type="arabicPeriod" startAt="17"/>
            </a:pPr>
            <a:r>
              <a:rPr lang="el-GR" sz="2200" dirty="0"/>
              <a:t>Αντικαταστήστε το διάφραγμα με τη σχισμή με γυάλινη πλάκα στην οποία υπάρχει λεπτή στρώση από κόκκους λυκοποδίου. Για επιβεβαίωση συμβουλευτείτε τον επιβλέποντα καθηγητή.</a:t>
            </a:r>
            <a:endParaRPr lang="el-GR" sz="2200" b="1" dirty="0"/>
          </a:p>
          <a:p>
            <a:pPr marL="457200" lvl="0" indent="-457200">
              <a:buFont typeface="+mj-lt"/>
              <a:buAutoNum type="arabicPeriod" startAt="17"/>
            </a:pPr>
            <a:r>
              <a:rPr lang="el-GR" sz="2200" dirty="0"/>
              <a:t>Τοποθετείστε στο πέτασμα νέο χιλιοστομετρικό χαρτί, φωτίστε τους κόκκους λυκοποδίου κάθετα, έτσι ώστε να εμφανιστούν στο πέτασμα οι φωτεινοί και σκοτεινοί δακτύλιοι συμβολής του </a:t>
            </a:r>
            <a:r>
              <a:rPr lang="el-GR" sz="2200" b="1" dirty="0"/>
              <a:t>Σχήματος 2</a:t>
            </a:r>
            <a:r>
              <a:rPr lang="el-GR" sz="2200" dirty="0"/>
              <a:t>.</a:t>
            </a:r>
            <a:endParaRPr lang="el-GR" sz="2200" b="1" dirty="0"/>
          </a:p>
          <a:p>
            <a:pPr marL="457200" indent="0">
              <a:buNone/>
            </a:pPr>
            <a:r>
              <a:rPr lang="el-GR" sz="2200" dirty="0"/>
              <a:t>Σημειώστε επάνω στο χιλιοστομετρικό χαρτί τα όρια του κεντρικού φωτεινού κύκλου (άκρα της οριζόντιας διαμέτρου).</a:t>
            </a:r>
            <a:endParaRPr lang="el-GR" sz="2200" b="1" dirty="0"/>
          </a:p>
          <a:p>
            <a:pPr marL="457200" lvl="0" indent="-457200">
              <a:buFont typeface="+mj-lt"/>
              <a:buAutoNum type="arabicPeriod" startAt="19"/>
            </a:pPr>
            <a:r>
              <a:rPr lang="el-GR" sz="2200" dirty="0"/>
              <a:t>Αφού σβήσετε το </a:t>
            </a:r>
            <a:r>
              <a:rPr lang="en-US" sz="2200" dirty="0"/>
              <a:t>Laser</a:t>
            </a:r>
            <a:r>
              <a:rPr lang="el-GR" sz="2200" dirty="0"/>
              <a:t>, μετρείστε την απόσταση </a:t>
            </a:r>
            <a:r>
              <a:rPr lang="en-US" sz="2200" dirty="0"/>
              <a:t>L</a:t>
            </a:r>
            <a:r>
              <a:rPr lang="el-GR" sz="2200" dirty="0"/>
              <a:t> του πετάσματος από την γυάλινη πλάκα με τους κόκκους λυκοποδίου και καταχωρείστε την στον </a:t>
            </a:r>
            <a:r>
              <a:rPr lang="el-GR" sz="2200" b="1" dirty="0"/>
              <a:t>Πίνακα 4</a:t>
            </a:r>
            <a:r>
              <a:rPr lang="el-GR" sz="2200" dirty="0"/>
              <a:t>.</a:t>
            </a:r>
            <a:endParaRPr lang="el-GR" sz="2200" b="1" dirty="0"/>
          </a:p>
          <a:p>
            <a:pPr marL="0" indent="0">
              <a:buNone/>
            </a:pPr>
            <a:r>
              <a:rPr lang="en-US" sz="2200" dirty="0" smtClean="0"/>
              <a:t>		L </a:t>
            </a:r>
            <a:r>
              <a:rPr lang="en-US" sz="2200" dirty="0"/>
              <a:t>= …………… </a:t>
            </a:r>
            <a:r>
              <a:rPr lang="en-US" sz="2200" dirty="0" smtClean="0"/>
              <a:t>mm</a:t>
            </a:r>
            <a:endParaRPr lang="el-GR" sz="22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8984244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Γ. Μέτρηση της διαμέτρου των κόκκων </a:t>
            </a:r>
            <a:r>
              <a:rPr lang="el-GR" dirty="0" smtClean="0"/>
              <a:t>Λυκοποδίου</a:t>
            </a:r>
            <a:r>
              <a:rPr lang="en-US" dirty="0" smtClean="0"/>
              <a:t> </a:t>
            </a:r>
            <a:r>
              <a:rPr lang="en-US" sz="3600" b="0" dirty="0" smtClean="0"/>
              <a:t>2/2</a:t>
            </a:r>
            <a:endParaRPr lang="el-GR" sz="3600" b="0" dirty="0"/>
          </a:p>
        </p:txBody>
      </p:sp>
      <p:sp>
        <p:nvSpPr>
          <p:cNvPr id="3" name="Θέση περιεχομένου 2"/>
          <p:cNvSpPr>
            <a:spLocks noGrp="1"/>
          </p:cNvSpPr>
          <p:nvPr>
            <p:ph idx="1"/>
          </p:nvPr>
        </p:nvSpPr>
        <p:spPr/>
        <p:txBody>
          <a:bodyPr>
            <a:noAutofit/>
          </a:bodyPr>
          <a:lstStyle/>
          <a:p>
            <a:pPr marL="457200" lvl="0" indent="-457200">
              <a:buFont typeface="+mj-lt"/>
              <a:buAutoNum type="arabicPeriod" startAt="20"/>
            </a:pPr>
            <a:r>
              <a:rPr lang="el-GR" sz="2200" dirty="0" smtClean="0"/>
              <a:t>Μετρείστε </a:t>
            </a:r>
            <a:r>
              <a:rPr lang="el-GR" sz="2200" dirty="0"/>
              <a:t>στο χιλιοστομετρικό χαρτί την ακτίνα </a:t>
            </a:r>
            <a:r>
              <a:rPr lang="en-US" sz="2200" dirty="0"/>
              <a:t>y</a:t>
            </a:r>
            <a:r>
              <a:rPr lang="el-GR" sz="2200" dirty="0"/>
              <a:t> του κεντρικού κυκλικού φωτεινού κροσσού και καταχωρείστε την στον </a:t>
            </a:r>
            <a:r>
              <a:rPr lang="el-GR" sz="2200" b="1" dirty="0"/>
              <a:t>Πίνακα 4</a:t>
            </a:r>
            <a:r>
              <a:rPr lang="el-GR" sz="2200" dirty="0"/>
              <a:t>.</a:t>
            </a:r>
            <a:endParaRPr lang="el-GR" sz="2200" b="1" dirty="0"/>
          </a:p>
          <a:p>
            <a:pPr marL="457200" lvl="0" indent="-457200">
              <a:buFont typeface="+mj-lt"/>
              <a:buAutoNum type="arabicPeriod" startAt="20"/>
            </a:pPr>
            <a:r>
              <a:rPr lang="el-GR" sz="2200" dirty="0"/>
              <a:t>Με βάση τη σχέση (</a:t>
            </a:r>
            <a:r>
              <a:rPr lang="el-GR" sz="2200" b="1" dirty="0"/>
              <a:t>6</a:t>
            </a:r>
            <a:r>
              <a:rPr lang="el-GR" sz="2200" dirty="0"/>
              <a:t>) υπολογίστε τη διάμετρο </a:t>
            </a:r>
            <a:r>
              <a:rPr lang="en-US" sz="2200" dirty="0"/>
              <a:t>D</a:t>
            </a:r>
            <a:r>
              <a:rPr lang="el-GR" sz="2200" dirty="0"/>
              <a:t> των κόκκων λυκοποδίου. Την τιμή του </a:t>
            </a:r>
            <a:r>
              <a:rPr lang="en-US" sz="2200" dirty="0"/>
              <a:t>D </a:t>
            </a:r>
            <a:r>
              <a:rPr lang="el-GR" sz="2200" dirty="0"/>
              <a:t>καταχωρείστε την στον πίνακα 4.</a:t>
            </a:r>
            <a:endParaRPr lang="el-GR" sz="2200" b="1" dirty="0"/>
          </a:p>
          <a:p>
            <a:pPr marL="457200" lvl="0" indent="-457200">
              <a:buFont typeface="+mj-lt"/>
              <a:buAutoNum type="arabicPeriod" startAt="20"/>
            </a:pPr>
            <a:r>
              <a:rPr lang="el-GR" sz="2200" dirty="0"/>
              <a:t>Επαναλάβετε τις εργασίες με αριθ. 18 και 21 άλλες 5 φορές λαμβάνοντας κάθε φορά διαφορετική τιμή της απόστασης </a:t>
            </a:r>
            <a:r>
              <a:rPr lang="en-US" sz="2200" dirty="0"/>
              <a:t>L</a:t>
            </a:r>
            <a:r>
              <a:rPr lang="el-GR" sz="2200" dirty="0"/>
              <a:t> του πετάσματος από τη γυάλινη πλάκα (αλλάζετε κάθε φορά τη θέση του πετάσματος).</a:t>
            </a:r>
            <a:endParaRPr lang="el-GR" sz="2200" b="1" dirty="0"/>
          </a:p>
          <a:p>
            <a:pPr marL="457200" lvl="0" indent="-457200">
              <a:buFont typeface="+mj-lt"/>
              <a:buAutoNum type="arabicPeriod" startAt="20"/>
            </a:pPr>
            <a:r>
              <a:rPr lang="el-GR" sz="2200" dirty="0"/>
              <a:t>Βρείτε τη μέση τιμή </a:t>
            </a:r>
            <a:r>
              <a:rPr lang="en-US" sz="2200" dirty="0"/>
              <a:t>D</a:t>
            </a:r>
            <a:r>
              <a:rPr lang="el-GR" sz="2200" dirty="0"/>
              <a:t> και το σφάλμα της, συμπληρώνοντας τις αντίστοιχες στήλες του </a:t>
            </a:r>
            <a:r>
              <a:rPr lang="el-GR" sz="2200" b="1" dirty="0"/>
              <a:t>Πίνακα 4</a:t>
            </a:r>
            <a:r>
              <a:rPr lang="el-GR" sz="2200" dirty="0" smtClean="0"/>
              <a:t>.</a:t>
            </a:r>
            <a:endParaRPr lang="el-GR" sz="22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30798618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 Μέτρηση χαρακτηριστικών πραγματικού </a:t>
            </a:r>
            <a:r>
              <a:rPr lang="el-GR" dirty="0" smtClean="0"/>
              <a:t>πλέγματος</a:t>
            </a:r>
            <a:r>
              <a:rPr lang="en-US" dirty="0" smtClean="0"/>
              <a:t> </a:t>
            </a:r>
            <a:r>
              <a:rPr lang="en-US" sz="3600" b="0" dirty="0" smtClean="0"/>
              <a:t>1/3</a:t>
            </a:r>
            <a:endParaRPr lang="el-GR" sz="3600" b="0" dirty="0"/>
          </a:p>
        </p:txBody>
      </p:sp>
      <p:sp>
        <p:nvSpPr>
          <p:cNvPr id="3" name="Θέση περιεχομένου 2"/>
          <p:cNvSpPr>
            <a:spLocks noGrp="1"/>
          </p:cNvSpPr>
          <p:nvPr>
            <p:ph idx="1"/>
          </p:nvPr>
        </p:nvSpPr>
        <p:spPr>
          <a:xfrm>
            <a:off x="179512" y="1196752"/>
            <a:ext cx="8507288" cy="5040560"/>
          </a:xfrm>
        </p:spPr>
        <p:txBody>
          <a:bodyPr>
            <a:noAutofit/>
          </a:bodyPr>
          <a:lstStyle/>
          <a:p>
            <a:pPr marL="457200" lvl="0" indent="-457200">
              <a:buFont typeface="+mj-lt"/>
              <a:buAutoNum type="arabicPeriod" startAt="24"/>
            </a:pPr>
            <a:r>
              <a:rPr lang="el-GR" sz="2000" dirty="0"/>
              <a:t>Τοποθετείστε στη θέση του δείγματος μεταλλικό πλέγμα. Φωτίστε κάθετα το πλέγμα με το φως </a:t>
            </a:r>
            <a:r>
              <a:rPr lang="en-US" sz="2000" dirty="0"/>
              <a:t>Laser</a:t>
            </a:r>
            <a:r>
              <a:rPr lang="el-GR" sz="2000" dirty="0"/>
              <a:t> και ρυθμίστε έτσι ώστε οι φωτεινοί κροσσοί να είναι όσο το δυνατό πιο καθαροί και λεπτοί. </a:t>
            </a:r>
            <a:endParaRPr lang="el-GR" sz="2000" b="1" dirty="0"/>
          </a:p>
          <a:p>
            <a:pPr marL="457200" lvl="0" indent="-457200">
              <a:buFont typeface="+mj-lt"/>
              <a:buAutoNum type="arabicPeriod" startAt="24"/>
            </a:pPr>
            <a:r>
              <a:rPr lang="el-GR" sz="2000" dirty="0"/>
              <a:t>Σε απόσταση </a:t>
            </a:r>
            <a:r>
              <a:rPr lang="en-US" sz="2000" dirty="0"/>
              <a:t>L </a:t>
            </a:r>
            <a:r>
              <a:rPr lang="el-GR" sz="2000" dirty="0"/>
              <a:t>= 400 </a:t>
            </a:r>
            <a:r>
              <a:rPr lang="en-US" sz="2000" dirty="0"/>
              <a:t>mm</a:t>
            </a:r>
            <a:r>
              <a:rPr lang="el-GR" sz="2000" dirty="0"/>
              <a:t> από τη θέση του πλέγματος θέτετε πέτασμα με χιλιοστομετρικό χαρτί, πάνω στο οποίο σημειώνετε την εικόνα της συμβολής και συγκεκριμένα:</a:t>
            </a:r>
            <a:endParaRPr lang="el-GR" sz="2000" b="1" dirty="0"/>
          </a:p>
          <a:p>
            <a:pPr marL="360000" indent="0">
              <a:buNone/>
            </a:pPr>
            <a:r>
              <a:rPr lang="el-GR" sz="2000" dirty="0"/>
              <a:t>α. την απόσταση </a:t>
            </a:r>
            <a:r>
              <a:rPr lang="en-US" sz="2000" dirty="0"/>
              <a:t>y</a:t>
            </a:r>
            <a:r>
              <a:rPr lang="el-GR" sz="2000" dirty="0"/>
              <a:t> του πρώτου μηδενικού της έντασης του φωτός λόγω περίθλασης, από το κεντρικό σημείο συμβολής και </a:t>
            </a:r>
            <a:endParaRPr lang="el-GR" sz="2000" b="1" dirty="0"/>
          </a:p>
          <a:p>
            <a:pPr marL="360000" indent="0">
              <a:buNone/>
            </a:pPr>
            <a:r>
              <a:rPr lang="el-GR" sz="2000" dirty="0"/>
              <a:t>β. τη γωνία που σχηματίζουν οι δύο διευθύνσεις συμβολής. Για ευκολία σας, φροντίστε όπως η μια διεύθυνση συμβολής να είναι παράλληλη με τις γραμμές του χιλιοστομετρικού χαρτιού</a:t>
            </a:r>
            <a:r>
              <a:rPr lang="el-GR" sz="2000" dirty="0" smtClean="0"/>
              <a:t>.</a:t>
            </a:r>
          </a:p>
          <a:p>
            <a:pPr marL="457200" indent="-457200">
              <a:buFont typeface="+mj-lt"/>
              <a:buAutoNum type="arabicPeriod" startAt="26"/>
            </a:pPr>
            <a:r>
              <a:rPr lang="el-GR" sz="2000" dirty="0" smtClean="0"/>
              <a:t>Επαναλάβετε την εργασία 9 τουλάχιστον 5 φορές επιτρέποντας κάθε φορά τη δέσμη του </a:t>
            </a:r>
            <a:r>
              <a:rPr lang="en-US" sz="2000" dirty="0" smtClean="0"/>
              <a:t>Laser</a:t>
            </a:r>
            <a:r>
              <a:rPr lang="el-GR" sz="2000" dirty="0" smtClean="0"/>
              <a:t> να περνά από διαφορετική περιοχή του πλέγματος. Οι αντίστοιχες τιμές των </a:t>
            </a:r>
            <a:r>
              <a:rPr lang="en-US" sz="2000" dirty="0" smtClean="0"/>
              <a:t>y</a:t>
            </a:r>
            <a:r>
              <a:rPr lang="el-GR" sz="2000" dirty="0" smtClean="0"/>
              <a:t> και θ καταχωρούνται στους </a:t>
            </a:r>
            <a:r>
              <a:rPr lang="el-GR" sz="2000" b="1" dirty="0" smtClean="0"/>
              <a:t>Πίνακες 5</a:t>
            </a:r>
            <a:r>
              <a:rPr lang="el-GR" sz="2000" dirty="0" smtClean="0"/>
              <a:t> και </a:t>
            </a:r>
            <a:r>
              <a:rPr lang="el-GR" sz="2000" b="1" dirty="0" smtClean="0"/>
              <a:t>6</a:t>
            </a:r>
            <a:r>
              <a:rPr lang="el-GR" sz="2000" dirty="0" smtClean="0"/>
              <a:t>.</a:t>
            </a:r>
            <a:r>
              <a:rPr lang="el-GR" sz="2000" dirty="0"/>
              <a:t> </a:t>
            </a:r>
            <a:endParaRPr lang="en-US" sz="2000" dirty="0" smtClean="0"/>
          </a:p>
          <a:p>
            <a:pPr marL="457200" indent="0">
              <a:buNone/>
            </a:pPr>
            <a:r>
              <a:rPr lang="el-GR" sz="2000" dirty="0"/>
              <a:t>Για κάθε τιμή της παραμέτρου </a:t>
            </a:r>
            <a:r>
              <a:rPr lang="en-US" sz="2000" dirty="0"/>
              <a:t>y</a:t>
            </a:r>
            <a:r>
              <a:rPr lang="el-GR" sz="2000" dirty="0"/>
              <a:t> υπολογίστε το αντίστοιχο εύρος της σχισμής του πλέγματος. (Χρησιμοποιείστε μια από τις σχέσεις (</a:t>
            </a:r>
            <a:r>
              <a:rPr lang="el-GR" sz="2000" b="1" dirty="0"/>
              <a:t>15</a:t>
            </a:r>
            <a:r>
              <a:rPr lang="el-GR" sz="2000" dirty="0"/>
              <a:t>) ή (</a:t>
            </a:r>
            <a:r>
              <a:rPr lang="el-GR" sz="2000" b="1" dirty="0"/>
              <a:t>19</a:t>
            </a:r>
            <a:r>
              <a:rPr lang="el-GR" sz="2000" dirty="0"/>
              <a:t>).</a:t>
            </a:r>
            <a:endParaRPr lang="el-GR" sz="2000" b="1" dirty="0"/>
          </a:p>
          <a:p>
            <a:pPr marL="457200" lvl="0" indent="-457200">
              <a:buFont typeface="+mj-lt"/>
              <a:buAutoNum type="arabicPeriod" startAt="26"/>
            </a:pPr>
            <a:endParaRPr lang="el-GR" sz="20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36849171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 Μέτρηση χαρακτηριστικών πραγματικού </a:t>
            </a:r>
            <a:r>
              <a:rPr lang="el-GR" dirty="0" smtClean="0"/>
              <a:t>πλέγματος</a:t>
            </a:r>
            <a:r>
              <a:rPr lang="en-US" dirty="0" smtClean="0"/>
              <a:t> </a:t>
            </a:r>
            <a:r>
              <a:rPr lang="en-US" sz="3600" b="0" dirty="0" smtClean="0"/>
              <a:t>2/3</a:t>
            </a:r>
            <a:endParaRPr lang="el-GR" sz="3600" b="0" dirty="0"/>
          </a:p>
        </p:txBody>
      </p:sp>
      <p:sp>
        <p:nvSpPr>
          <p:cNvPr id="3" name="Θέση περιεχομένου 2"/>
          <p:cNvSpPr>
            <a:spLocks noGrp="1"/>
          </p:cNvSpPr>
          <p:nvPr>
            <p:ph idx="1"/>
          </p:nvPr>
        </p:nvSpPr>
        <p:spPr/>
        <p:txBody>
          <a:bodyPr>
            <a:noAutofit/>
          </a:bodyPr>
          <a:lstStyle/>
          <a:p>
            <a:pPr marL="457200" lvl="0" indent="-457200">
              <a:buFont typeface="+mj-lt"/>
              <a:buAutoNum type="arabicPeriod" startAt="27"/>
            </a:pPr>
            <a:r>
              <a:rPr lang="el-GR" sz="2200" dirty="0" smtClean="0"/>
              <a:t>Υπολογίστε </a:t>
            </a:r>
            <a:r>
              <a:rPr lang="el-GR" sz="2200" dirty="0"/>
              <a:t>τη μέση τιμή του εύρους </a:t>
            </a:r>
            <a:r>
              <a:rPr lang="en-US" sz="2200" dirty="0"/>
              <a:t>b</a:t>
            </a:r>
            <a:r>
              <a:rPr lang="el-GR" sz="2200" dirty="0"/>
              <a:t> και της γωνίας θ καθώς και το τυπικό σφάλμα, (απόλυτο και σχετικό), των παραμέτρων τους.</a:t>
            </a:r>
            <a:endParaRPr lang="el-GR" sz="2200" b="1" dirty="0"/>
          </a:p>
          <a:p>
            <a:pPr marL="457200" lvl="0" indent="-457200">
              <a:buFont typeface="+mj-lt"/>
              <a:buAutoNum type="arabicPeriod" startAt="27"/>
            </a:pPr>
            <a:r>
              <a:rPr lang="el-GR" sz="2200" dirty="0"/>
              <a:t>Να εκφραστούν οι μέσες τιμές των </a:t>
            </a:r>
            <a:r>
              <a:rPr lang="en-US" sz="2200" dirty="0"/>
              <a:t>b</a:t>
            </a:r>
            <a:r>
              <a:rPr lang="el-GR" sz="2200" dirty="0"/>
              <a:t> και θ με τα σφάλματά τους.</a:t>
            </a:r>
            <a:endParaRPr lang="el-GR" sz="2200" b="1" dirty="0"/>
          </a:p>
          <a:p>
            <a:pPr marL="457200" lvl="0" indent="-457200">
              <a:buFont typeface="+mj-lt"/>
              <a:buAutoNum type="arabicPeriod" startAt="27"/>
            </a:pPr>
            <a:r>
              <a:rPr lang="el-GR" sz="2200" dirty="0"/>
              <a:t>Μεταφέρετε το πέτασμα σε απόσταση, </a:t>
            </a:r>
            <a:r>
              <a:rPr lang="en-US" sz="2200" dirty="0"/>
              <a:t>L </a:t>
            </a:r>
            <a:r>
              <a:rPr lang="el-GR" sz="2200" dirty="0"/>
              <a:t>= ………….. </a:t>
            </a:r>
            <a:r>
              <a:rPr lang="en-US" sz="2200" dirty="0"/>
              <a:t>mm</a:t>
            </a:r>
            <a:r>
              <a:rPr lang="el-GR" sz="2200" dirty="0"/>
              <a:t>, τέτοια ώστε οι επιμέρους φωτεινοί κροσσοί συμβολής να απέχουν μεταξύ τους περίπου 1</a:t>
            </a:r>
            <a:r>
              <a:rPr lang="en-US" sz="2200" dirty="0"/>
              <a:t>cm</a:t>
            </a:r>
            <a:r>
              <a:rPr lang="el-GR" sz="2200" dirty="0"/>
              <a:t> και σημειώνετε σε χιλιοστομετρικό χαρτί τους πιο καθαρούς κροσσούς συμβολής.</a:t>
            </a:r>
            <a:endParaRPr lang="el-GR" sz="2200" b="1" dirty="0"/>
          </a:p>
          <a:p>
            <a:pPr marL="457200" indent="0">
              <a:buNone/>
            </a:pPr>
            <a:r>
              <a:rPr lang="el-GR" sz="2200" dirty="0"/>
              <a:t>Επαναλάβετε τη μέτρηση αυτή τουλάχιστον 5 φορές επιτρέποντας κάθε φορά τη δέσμη του </a:t>
            </a:r>
            <a:r>
              <a:rPr lang="en-US" sz="2200" dirty="0"/>
              <a:t>Laser</a:t>
            </a:r>
            <a:r>
              <a:rPr lang="el-GR" sz="2200" dirty="0"/>
              <a:t> να περνά διαφορετική περιοχή του πλέγματος.</a:t>
            </a:r>
            <a:endParaRPr lang="el-GR" sz="2200" b="1" dirty="0"/>
          </a:p>
          <a:p>
            <a:pPr marL="457200" lvl="0" indent="-457200">
              <a:buFont typeface="+mj-lt"/>
              <a:buAutoNum type="arabicPeriod" startAt="30"/>
            </a:pPr>
            <a:r>
              <a:rPr lang="el-GR" sz="2200" dirty="0"/>
              <a:t>Από τους κροσσούς συμβολής που σημειώσατε και από κάθε μέτρηση που πήρατε, επιλέγετε τον πιο καθαρό κροσσό και καταχωρείτε την απόσταση του </a:t>
            </a:r>
            <a:r>
              <a:rPr lang="en-US" sz="2200" dirty="0"/>
              <a:t>y</a:t>
            </a:r>
            <a:r>
              <a:rPr lang="el-GR" sz="2200" baseline="-25000" dirty="0"/>
              <a:t>κ </a:t>
            </a:r>
            <a:r>
              <a:rPr lang="el-GR" sz="2200" dirty="0"/>
              <a:t>από το κεντρικό κροσσό συμβολής, μαζί με τη τάξη του κ, στον </a:t>
            </a:r>
            <a:r>
              <a:rPr lang="el-GR" sz="2200" b="1" dirty="0"/>
              <a:t>Πίνακα 7</a:t>
            </a:r>
            <a:r>
              <a:rPr lang="el-GR" sz="2200" dirty="0" smtClean="0"/>
              <a:t>.</a:t>
            </a:r>
            <a:endParaRPr lang="el-GR" sz="22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Tree>
    <p:extLst>
      <p:ext uri="{BB962C8B-B14F-4D97-AF65-F5344CB8AC3E}">
        <p14:creationId xmlns:p14="http://schemas.microsoft.com/office/powerpoint/2010/main" val="2859269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 Μέτρηση χαρακτηριστικών πραγματικού </a:t>
            </a:r>
            <a:r>
              <a:rPr lang="el-GR" dirty="0" smtClean="0"/>
              <a:t>πλέγματος</a:t>
            </a:r>
            <a:r>
              <a:rPr lang="en-US" dirty="0" smtClean="0"/>
              <a:t> </a:t>
            </a:r>
            <a:r>
              <a:rPr lang="en-US" sz="3600" b="0" dirty="0" smtClean="0"/>
              <a:t>3/3</a:t>
            </a:r>
            <a:endParaRPr lang="el-GR" sz="3600" b="0" dirty="0"/>
          </a:p>
        </p:txBody>
      </p:sp>
      <p:sp>
        <p:nvSpPr>
          <p:cNvPr id="3" name="Θέση περιεχομένου 2"/>
          <p:cNvSpPr>
            <a:spLocks noGrp="1"/>
          </p:cNvSpPr>
          <p:nvPr>
            <p:ph idx="1"/>
          </p:nvPr>
        </p:nvSpPr>
        <p:spPr/>
        <p:txBody>
          <a:bodyPr>
            <a:noAutofit/>
          </a:bodyPr>
          <a:lstStyle/>
          <a:p>
            <a:pPr marL="457200" lvl="0" indent="-457200">
              <a:buFont typeface="+mj-lt"/>
              <a:buAutoNum type="arabicPeriod" startAt="31"/>
            </a:pPr>
            <a:r>
              <a:rPr lang="el-GR" sz="2200" dirty="0" smtClean="0"/>
              <a:t>Για </a:t>
            </a:r>
            <a:r>
              <a:rPr lang="el-GR" sz="2200" dirty="0"/>
              <a:t>κάθε τιμή της μέτρησης </a:t>
            </a:r>
            <a:r>
              <a:rPr lang="en-US" sz="2200" dirty="0"/>
              <a:t>y</a:t>
            </a:r>
            <a:r>
              <a:rPr lang="el-GR" sz="2200" baseline="-25000" dirty="0"/>
              <a:t>κ</a:t>
            </a:r>
            <a:r>
              <a:rPr lang="el-GR" sz="2200" dirty="0"/>
              <a:t> υπολογίστε την αντίστοιχη τιμή της παραμέτρου </a:t>
            </a:r>
            <a:r>
              <a:rPr lang="el-GR" sz="2200" dirty="0"/>
              <a:t>α</a:t>
            </a:r>
            <a:r>
              <a:rPr lang="el-GR" sz="2200" baseline="-25000" dirty="0"/>
              <a:t>κ</a:t>
            </a:r>
            <a:r>
              <a:rPr lang="el-GR" sz="2200" dirty="0"/>
              <a:t> και καταχωρείτε αυτή στον </a:t>
            </a:r>
            <a:r>
              <a:rPr lang="el-GR" sz="2200" b="1" dirty="0"/>
              <a:t>Πίνακα 7</a:t>
            </a:r>
            <a:r>
              <a:rPr lang="el-GR" sz="2200" dirty="0"/>
              <a:t>. (Χρησιμοποιείστε μια από τις σχέσεις (18) ή (20).</a:t>
            </a:r>
            <a:endParaRPr lang="el-GR" sz="2200" b="1" dirty="0"/>
          </a:p>
          <a:p>
            <a:pPr marL="457200" lvl="0" indent="-457200">
              <a:buFont typeface="+mj-lt"/>
              <a:buAutoNum type="arabicPeriod" startAt="31"/>
            </a:pPr>
            <a:r>
              <a:rPr lang="el-GR" sz="2200" dirty="0"/>
              <a:t>Υπολογίζετε τη μέση τιμή του πάχους του σύρματος και εκφράζετε αυτή με το τυπικό της σφάλμα, (απόλυτο και σχετικό).</a:t>
            </a:r>
            <a:endParaRPr lang="el-GR" sz="2200" b="1" dirty="0"/>
          </a:p>
          <a:p>
            <a:pPr marL="457200" lvl="0" indent="-457200">
              <a:buFont typeface="+mj-lt"/>
              <a:buAutoNum type="arabicPeriod" startAt="31"/>
            </a:pPr>
            <a:r>
              <a:rPr lang="el-GR" sz="2200" dirty="0"/>
              <a:t>Γράψτε τις παρατηρήσεις σας σχετικά με τη μορφή του πλέγματος.</a:t>
            </a:r>
            <a:endParaRPr lang="el-GR" sz="2200" b="1" dirty="0"/>
          </a:p>
          <a:p>
            <a:pPr marL="457200" indent="-457200">
              <a:buFont typeface="+mj-lt"/>
              <a:buAutoNum type="arabicPeriod" startAt="31"/>
            </a:pP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Tree>
    <p:extLst>
      <p:ext uri="{BB962C8B-B14F-4D97-AF65-F5344CB8AC3E}">
        <p14:creationId xmlns:p14="http://schemas.microsoft.com/office/powerpoint/2010/main" val="34486051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Πίνακας 1</a:t>
            </a:r>
            <a:br>
              <a:rPr lang="el-GR" dirty="0"/>
            </a:br>
            <a:r>
              <a:rPr lang="en-US" dirty="0"/>
              <a:t>L </a:t>
            </a:r>
            <a:r>
              <a:rPr lang="el-GR" dirty="0"/>
              <a:t>= ……………. </a:t>
            </a:r>
            <a:r>
              <a:rPr lang="en-US" dirty="0" smtClean="0"/>
              <a:t>mm</a:t>
            </a:r>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2153128399"/>
              </p:ext>
            </p:extLst>
          </p:nvPr>
        </p:nvGraphicFramePr>
        <p:xfrm>
          <a:off x="457200" y="1484783"/>
          <a:ext cx="8229600" cy="221488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83031">
                <a:tc>
                  <a:txBody>
                    <a:bodyPr/>
                    <a:lstStyle/>
                    <a:p>
                      <a:pPr marR="28575" algn="ctr">
                        <a:spcAft>
                          <a:spcPts val="0"/>
                        </a:spcAft>
                      </a:pPr>
                      <a:r>
                        <a:rPr lang="el-GR" sz="2400" b="1" dirty="0">
                          <a:effectLst/>
                          <a:latin typeface="+mn-lt"/>
                          <a:ea typeface="Times New Roman"/>
                        </a:rPr>
                        <a:t>Α/Α</a:t>
                      </a:r>
                    </a:p>
                  </a:txBody>
                  <a:tcPr marL="68580" marR="68580" marT="0" marB="0"/>
                </a:tc>
                <a:tc>
                  <a:txBody>
                    <a:bodyPr/>
                    <a:lstStyle/>
                    <a:p>
                      <a:pPr marR="28575" algn="ctr">
                        <a:spcAft>
                          <a:spcPts val="0"/>
                        </a:spcAft>
                      </a:pPr>
                      <a:r>
                        <a:rPr lang="el-GR" sz="2400" b="1" dirty="0">
                          <a:effectLst/>
                          <a:latin typeface="+mn-lt"/>
                          <a:ea typeface="Times New Roman"/>
                        </a:rPr>
                        <a:t>κ</a:t>
                      </a:r>
                    </a:p>
                  </a:txBody>
                  <a:tcPr marL="68580" marR="68580" marT="0" marB="0"/>
                </a:tc>
                <a:tc>
                  <a:txBody>
                    <a:bodyPr/>
                    <a:lstStyle/>
                    <a:p>
                      <a:pPr marR="28575" algn="ctr">
                        <a:spcAft>
                          <a:spcPts val="0"/>
                        </a:spcAft>
                      </a:pPr>
                      <a:r>
                        <a:rPr lang="en-US" sz="2400" b="1" dirty="0">
                          <a:effectLst/>
                          <a:latin typeface="+mn-lt"/>
                          <a:ea typeface="Times New Roman"/>
                        </a:rPr>
                        <a:t>y</a:t>
                      </a:r>
                      <a:r>
                        <a:rPr lang="el-GR" sz="2400" b="1" baseline="-25000" dirty="0">
                          <a:effectLst/>
                          <a:latin typeface="+mn-lt"/>
                          <a:ea typeface="Times New Roman"/>
                        </a:rPr>
                        <a:t>κ</a:t>
                      </a:r>
                      <a:endParaRPr lang="el-GR" sz="2400" b="1" dirty="0">
                        <a:effectLst/>
                        <a:latin typeface="+mn-lt"/>
                        <a:ea typeface="Times New Roman"/>
                      </a:endParaRPr>
                    </a:p>
                    <a:p>
                      <a:pPr marR="28575" algn="ctr">
                        <a:spcAft>
                          <a:spcPts val="0"/>
                        </a:spcAft>
                      </a:pPr>
                      <a:r>
                        <a:rPr lang="en-US" sz="2400" b="1" dirty="0">
                          <a:effectLst/>
                          <a:latin typeface="+mn-lt"/>
                          <a:ea typeface="Times New Roman"/>
                        </a:rPr>
                        <a:t>mm</a:t>
                      </a:r>
                      <a:endParaRPr lang="el-GR" sz="2400" b="1" dirty="0">
                        <a:effectLst/>
                        <a:latin typeface="+mn-lt"/>
                        <a:ea typeface="Times New Roman"/>
                      </a:endParaRPr>
                    </a:p>
                  </a:txBody>
                  <a:tcPr marL="68580" marR="68580" marT="0" marB="0"/>
                </a:tc>
                <a:tc>
                  <a:txBody>
                    <a:bodyPr/>
                    <a:lstStyle/>
                    <a:p>
                      <a:pPr marR="28575" algn="ctr">
                        <a:spcAft>
                          <a:spcPts val="0"/>
                        </a:spcAft>
                      </a:pPr>
                      <a:r>
                        <a:rPr lang="en-US" sz="2400" b="1" dirty="0">
                          <a:effectLst/>
                          <a:latin typeface="+mn-lt"/>
                          <a:ea typeface="Times New Roman"/>
                        </a:rPr>
                        <a:t>d</a:t>
                      </a:r>
                      <a:endParaRPr lang="el-GR" sz="2400" b="1" dirty="0">
                        <a:effectLst/>
                        <a:latin typeface="+mn-lt"/>
                        <a:ea typeface="Times New Roman"/>
                      </a:endParaRPr>
                    </a:p>
                    <a:p>
                      <a:pPr marR="28575" algn="ctr">
                        <a:spcAft>
                          <a:spcPts val="0"/>
                        </a:spcAft>
                      </a:pPr>
                      <a:r>
                        <a:rPr lang="en-US" sz="2400" b="1" dirty="0">
                          <a:effectLst/>
                          <a:latin typeface="+mn-lt"/>
                          <a:ea typeface="Times New Roman"/>
                        </a:rPr>
                        <a:t>mm</a:t>
                      </a:r>
                      <a:endParaRPr lang="el-GR" sz="2400" b="1" dirty="0">
                        <a:effectLst/>
                        <a:latin typeface="+mn-lt"/>
                        <a:ea typeface="Times New Roman"/>
                      </a:endParaRPr>
                    </a:p>
                  </a:txBody>
                  <a:tcPr marL="68580" marR="68580" marT="0" marB="0"/>
                </a:tc>
                <a:tc>
                  <a:txBody>
                    <a:bodyPr/>
                    <a:lstStyle/>
                    <a:p>
                      <a:pPr marR="28575" algn="ctr">
                        <a:spcAft>
                          <a:spcPts val="0"/>
                        </a:spcAft>
                      </a:pPr>
                      <a:r>
                        <a:rPr lang="en-US" sz="2400" b="1" dirty="0">
                          <a:effectLst/>
                          <a:latin typeface="+mn-lt"/>
                          <a:ea typeface="Times New Roman"/>
                        </a:rPr>
                        <a:t>d</a:t>
                      </a:r>
                      <a:endParaRPr lang="el-GR" sz="2400" b="1" dirty="0">
                        <a:effectLst/>
                        <a:latin typeface="+mn-lt"/>
                        <a:ea typeface="Times New Roman"/>
                      </a:endParaRPr>
                    </a:p>
                    <a:p>
                      <a:pPr marR="28575" algn="ctr">
                        <a:spcAft>
                          <a:spcPts val="0"/>
                        </a:spcAft>
                      </a:pPr>
                      <a:r>
                        <a:rPr lang="en-US" sz="2400" b="1" dirty="0">
                          <a:effectLst/>
                          <a:latin typeface="+mn-lt"/>
                          <a:ea typeface="Times New Roman"/>
                        </a:rPr>
                        <a:t>mm</a:t>
                      </a:r>
                      <a:endParaRPr lang="el-GR" sz="2400" b="1" dirty="0">
                        <a:effectLst/>
                        <a:latin typeface="+mn-lt"/>
                        <a:ea typeface="Times New Roman"/>
                      </a:endParaRPr>
                    </a:p>
                  </a:txBody>
                  <a:tcPr marL="68580" marR="68580" marT="0" marB="0"/>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Tree>
    <p:extLst>
      <p:ext uri="{BB962C8B-B14F-4D97-AF65-F5344CB8AC3E}">
        <p14:creationId xmlns:p14="http://schemas.microsoft.com/office/powerpoint/2010/main" val="37118225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Πίνακας </a:t>
            </a:r>
            <a:r>
              <a:rPr lang="en-US" dirty="0" smtClean="0"/>
              <a:t>2</a:t>
            </a:r>
            <a:r>
              <a:rPr lang="el-GR" dirty="0"/>
              <a:t/>
            </a:r>
            <a:br>
              <a:rPr lang="el-GR" dirty="0"/>
            </a:br>
            <a:r>
              <a:rPr lang="en-US" dirty="0"/>
              <a:t>L </a:t>
            </a:r>
            <a:r>
              <a:rPr lang="el-GR" dirty="0"/>
              <a:t>= ……………. </a:t>
            </a:r>
            <a:r>
              <a:rPr lang="en-US" dirty="0" smtClean="0"/>
              <a:t>mm</a:t>
            </a:r>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2088159572"/>
              </p:ext>
            </p:extLst>
          </p:nvPr>
        </p:nvGraphicFramePr>
        <p:xfrm>
          <a:off x="457200" y="1484783"/>
          <a:ext cx="8229600" cy="221488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83031">
                <a:tc>
                  <a:txBody>
                    <a:bodyPr/>
                    <a:lstStyle/>
                    <a:p>
                      <a:pPr marR="28575" algn="ctr">
                        <a:spcAft>
                          <a:spcPts val="0"/>
                        </a:spcAft>
                      </a:pPr>
                      <a:r>
                        <a:rPr lang="el-GR" sz="2400" b="1" dirty="0">
                          <a:effectLst/>
                          <a:latin typeface="+mn-lt"/>
                          <a:ea typeface="Times New Roman"/>
                        </a:rPr>
                        <a:t>Α/Α</a:t>
                      </a:r>
                    </a:p>
                  </a:txBody>
                  <a:tcPr marL="68580" marR="68580" marT="0" marB="0"/>
                </a:tc>
                <a:tc>
                  <a:txBody>
                    <a:bodyPr/>
                    <a:lstStyle/>
                    <a:p>
                      <a:pPr marR="28575" algn="ctr">
                        <a:spcAft>
                          <a:spcPts val="0"/>
                        </a:spcAft>
                      </a:pPr>
                      <a:r>
                        <a:rPr lang="el-GR" sz="2400" b="1" dirty="0">
                          <a:effectLst/>
                          <a:latin typeface="+mn-lt"/>
                          <a:ea typeface="Times New Roman"/>
                        </a:rPr>
                        <a:t>κ</a:t>
                      </a:r>
                    </a:p>
                  </a:txBody>
                  <a:tcPr marL="68580" marR="68580" marT="0" marB="0"/>
                </a:tc>
                <a:tc>
                  <a:txBody>
                    <a:bodyPr/>
                    <a:lstStyle/>
                    <a:p>
                      <a:pPr marR="28575" algn="ctr">
                        <a:spcAft>
                          <a:spcPts val="0"/>
                        </a:spcAft>
                      </a:pPr>
                      <a:r>
                        <a:rPr lang="en-US" sz="2400" b="1" dirty="0">
                          <a:effectLst/>
                          <a:latin typeface="+mn-lt"/>
                          <a:ea typeface="Times New Roman"/>
                        </a:rPr>
                        <a:t>y</a:t>
                      </a:r>
                      <a:r>
                        <a:rPr lang="el-GR" sz="2400" b="1" baseline="-25000" dirty="0">
                          <a:effectLst/>
                          <a:latin typeface="+mn-lt"/>
                          <a:ea typeface="Times New Roman"/>
                        </a:rPr>
                        <a:t>κ</a:t>
                      </a:r>
                      <a:endParaRPr lang="el-GR" sz="2400" b="1" dirty="0">
                        <a:effectLst/>
                        <a:latin typeface="+mn-lt"/>
                        <a:ea typeface="Times New Roman"/>
                      </a:endParaRPr>
                    </a:p>
                    <a:p>
                      <a:pPr marR="28575" algn="ctr">
                        <a:spcAft>
                          <a:spcPts val="0"/>
                        </a:spcAft>
                      </a:pPr>
                      <a:r>
                        <a:rPr lang="en-US" sz="2400" b="1" dirty="0">
                          <a:effectLst/>
                          <a:latin typeface="+mn-lt"/>
                          <a:ea typeface="Times New Roman"/>
                        </a:rPr>
                        <a:t>mm</a:t>
                      </a:r>
                      <a:endParaRPr lang="el-GR" sz="2400" b="1" dirty="0">
                        <a:effectLst/>
                        <a:latin typeface="+mn-lt"/>
                        <a:ea typeface="Times New Roman"/>
                      </a:endParaRPr>
                    </a:p>
                  </a:txBody>
                  <a:tcPr marL="68580" marR="68580" marT="0" marB="0"/>
                </a:tc>
                <a:tc>
                  <a:txBody>
                    <a:bodyPr/>
                    <a:lstStyle/>
                    <a:p>
                      <a:pPr marR="28575" algn="ctr">
                        <a:spcAft>
                          <a:spcPts val="0"/>
                        </a:spcAft>
                      </a:pPr>
                      <a:r>
                        <a:rPr lang="en-US" sz="2400" b="1" dirty="0">
                          <a:effectLst/>
                          <a:latin typeface="+mn-lt"/>
                          <a:ea typeface="Times New Roman"/>
                        </a:rPr>
                        <a:t>d</a:t>
                      </a:r>
                      <a:endParaRPr lang="el-GR" sz="2400" b="1" dirty="0">
                        <a:effectLst/>
                        <a:latin typeface="+mn-lt"/>
                        <a:ea typeface="Times New Roman"/>
                      </a:endParaRPr>
                    </a:p>
                    <a:p>
                      <a:pPr marR="28575" algn="ctr">
                        <a:spcAft>
                          <a:spcPts val="0"/>
                        </a:spcAft>
                      </a:pPr>
                      <a:r>
                        <a:rPr lang="en-US" sz="2400" b="1" dirty="0">
                          <a:effectLst/>
                          <a:latin typeface="+mn-lt"/>
                          <a:ea typeface="Times New Roman"/>
                        </a:rPr>
                        <a:t>mm</a:t>
                      </a:r>
                      <a:endParaRPr lang="el-GR" sz="2400" b="1" dirty="0">
                        <a:effectLst/>
                        <a:latin typeface="+mn-lt"/>
                        <a:ea typeface="Times New Roman"/>
                      </a:endParaRPr>
                    </a:p>
                  </a:txBody>
                  <a:tcPr marL="68580" marR="68580" marT="0" marB="0"/>
                </a:tc>
                <a:tc>
                  <a:txBody>
                    <a:bodyPr/>
                    <a:lstStyle/>
                    <a:p>
                      <a:pPr marR="28575" algn="ctr">
                        <a:spcAft>
                          <a:spcPts val="0"/>
                        </a:spcAft>
                      </a:pPr>
                      <a:r>
                        <a:rPr lang="en-US" sz="2400" b="1" dirty="0">
                          <a:effectLst/>
                          <a:latin typeface="+mn-lt"/>
                          <a:ea typeface="Times New Roman"/>
                        </a:rPr>
                        <a:t>d</a:t>
                      </a:r>
                      <a:endParaRPr lang="el-GR" sz="2400" b="1" dirty="0">
                        <a:effectLst/>
                        <a:latin typeface="+mn-lt"/>
                        <a:ea typeface="Times New Roman"/>
                      </a:endParaRPr>
                    </a:p>
                    <a:p>
                      <a:pPr marR="28575" algn="ctr">
                        <a:spcAft>
                          <a:spcPts val="0"/>
                        </a:spcAft>
                      </a:pPr>
                      <a:r>
                        <a:rPr lang="en-US" sz="2400" b="1" dirty="0">
                          <a:effectLst/>
                          <a:latin typeface="+mn-lt"/>
                          <a:ea typeface="Times New Roman"/>
                        </a:rPr>
                        <a:t>mm</a:t>
                      </a:r>
                      <a:endParaRPr lang="el-GR" sz="2400" b="1" dirty="0">
                        <a:effectLst/>
                        <a:latin typeface="+mn-lt"/>
                        <a:ea typeface="Times New Roman"/>
                      </a:endParaRPr>
                    </a:p>
                  </a:txBody>
                  <a:tcPr marL="68580" marR="68580" marT="0" marB="0"/>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Tree>
    <p:extLst>
      <p:ext uri="{BB962C8B-B14F-4D97-AF65-F5344CB8AC3E}">
        <p14:creationId xmlns:p14="http://schemas.microsoft.com/office/powerpoint/2010/main" val="10979423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Πίνακας </a:t>
            </a:r>
            <a:r>
              <a:rPr lang="en-US" dirty="0"/>
              <a:t>3</a:t>
            </a:r>
            <a:r>
              <a:rPr lang="el-GR" dirty="0"/>
              <a:t/>
            </a:r>
            <a:br>
              <a:rPr lang="el-GR" dirty="0"/>
            </a:br>
            <a:r>
              <a:rPr lang="en-US" dirty="0"/>
              <a:t>L </a:t>
            </a:r>
            <a:r>
              <a:rPr lang="el-GR" dirty="0"/>
              <a:t>= ……………. </a:t>
            </a:r>
            <a:r>
              <a:rPr lang="en-US" dirty="0" smtClean="0"/>
              <a:t>mm</a:t>
            </a:r>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887231126"/>
              </p:ext>
            </p:extLst>
          </p:nvPr>
        </p:nvGraphicFramePr>
        <p:xfrm>
          <a:off x="457200" y="1484783"/>
          <a:ext cx="8229600" cy="209296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83031">
                <a:tc>
                  <a:txBody>
                    <a:bodyPr/>
                    <a:lstStyle/>
                    <a:p>
                      <a:pPr marR="28575" algn="ctr">
                        <a:spcAft>
                          <a:spcPts val="0"/>
                        </a:spcAft>
                      </a:pPr>
                      <a:r>
                        <a:rPr lang="el-GR" sz="2000" b="1" dirty="0">
                          <a:effectLst/>
                          <a:latin typeface="+mn-lt"/>
                          <a:ea typeface="Times New Roman"/>
                        </a:rPr>
                        <a:t>Α/Α</a:t>
                      </a:r>
                    </a:p>
                  </a:txBody>
                  <a:tcPr marL="68580" marR="68580" marT="0" marB="0"/>
                </a:tc>
                <a:tc>
                  <a:txBody>
                    <a:bodyPr/>
                    <a:lstStyle/>
                    <a:p>
                      <a:pPr marR="28575" algn="ctr">
                        <a:spcAft>
                          <a:spcPts val="0"/>
                        </a:spcAft>
                      </a:pPr>
                      <a:r>
                        <a:rPr lang="en-US" sz="2000" b="1" dirty="0">
                          <a:effectLst/>
                          <a:latin typeface="+mn-lt"/>
                          <a:ea typeface="Times New Roman"/>
                        </a:rPr>
                        <a:t>y</a:t>
                      </a:r>
                      <a:endParaRPr lang="el-GR" sz="2000" b="1" dirty="0">
                        <a:effectLst/>
                        <a:latin typeface="+mn-lt"/>
                        <a:ea typeface="Times New Roman"/>
                      </a:endParaRPr>
                    </a:p>
                    <a:p>
                      <a:pPr marR="28575" algn="ctr">
                        <a:spcAft>
                          <a:spcPts val="0"/>
                        </a:spcAft>
                      </a:pPr>
                      <a:r>
                        <a:rPr lang="en-US" sz="2000" b="1" dirty="0">
                          <a:effectLst/>
                          <a:latin typeface="+mn-lt"/>
                          <a:ea typeface="Times New Roman"/>
                        </a:rPr>
                        <a:t>mm</a:t>
                      </a:r>
                      <a:endParaRPr lang="el-GR" sz="2000" b="1" dirty="0">
                        <a:effectLst/>
                        <a:latin typeface="+mn-lt"/>
                        <a:ea typeface="Times New Roman"/>
                      </a:endParaRPr>
                    </a:p>
                  </a:txBody>
                  <a:tcPr marL="68580" marR="68580" marT="0" marB="0"/>
                </a:tc>
                <a:tc>
                  <a:txBody>
                    <a:bodyPr/>
                    <a:lstStyle/>
                    <a:p>
                      <a:pPr marR="28575" algn="ctr">
                        <a:spcAft>
                          <a:spcPts val="0"/>
                        </a:spcAft>
                      </a:pPr>
                      <a:r>
                        <a:rPr lang="en-US" sz="2000" b="1" dirty="0">
                          <a:effectLst/>
                          <a:latin typeface="+mn-lt"/>
                          <a:ea typeface="Times New Roman"/>
                        </a:rPr>
                        <a:t>b</a:t>
                      </a:r>
                      <a:endParaRPr lang="el-GR" sz="2000" b="1" dirty="0">
                        <a:effectLst/>
                        <a:latin typeface="+mn-lt"/>
                        <a:ea typeface="Times New Roman"/>
                      </a:endParaRPr>
                    </a:p>
                    <a:p>
                      <a:pPr marR="28575" algn="ctr">
                        <a:spcAft>
                          <a:spcPts val="0"/>
                        </a:spcAft>
                      </a:pPr>
                      <a:r>
                        <a:rPr lang="en-US" sz="2000" b="1" dirty="0">
                          <a:effectLst/>
                          <a:latin typeface="+mn-lt"/>
                          <a:ea typeface="Times New Roman"/>
                        </a:rPr>
                        <a:t>mm</a:t>
                      </a:r>
                      <a:endParaRPr lang="el-GR" sz="2000" b="1" dirty="0">
                        <a:effectLst/>
                        <a:latin typeface="+mn-lt"/>
                        <a:ea typeface="Times New Roman"/>
                      </a:endParaRPr>
                    </a:p>
                  </a:txBody>
                  <a:tcPr marL="68580" marR="68580" marT="0" marB="0"/>
                </a:tc>
                <a:tc>
                  <a:txBody>
                    <a:bodyPr/>
                    <a:lstStyle/>
                    <a:p>
                      <a:pPr marR="28575" algn="ctr">
                        <a:spcAft>
                          <a:spcPts val="0"/>
                        </a:spcAft>
                      </a:pPr>
                      <a:r>
                        <a:rPr lang="en-US" sz="2000" b="1" dirty="0">
                          <a:effectLst/>
                          <a:latin typeface="+mn-lt"/>
                          <a:ea typeface="Times New Roman"/>
                        </a:rPr>
                        <a:t>b</a:t>
                      </a:r>
                      <a:endParaRPr lang="el-GR" sz="2000" b="1" dirty="0">
                        <a:effectLst/>
                        <a:latin typeface="+mn-lt"/>
                        <a:ea typeface="Times New Roman"/>
                      </a:endParaRPr>
                    </a:p>
                    <a:p>
                      <a:pPr marR="28575" algn="ctr">
                        <a:spcAft>
                          <a:spcPts val="0"/>
                        </a:spcAft>
                      </a:pPr>
                      <a:r>
                        <a:rPr lang="en-US" sz="2000" b="1" dirty="0">
                          <a:effectLst/>
                          <a:latin typeface="+mn-lt"/>
                          <a:ea typeface="Times New Roman"/>
                        </a:rPr>
                        <a:t>mm</a:t>
                      </a:r>
                      <a:endParaRPr lang="el-GR" sz="2000" b="1" dirty="0">
                        <a:effectLst/>
                        <a:latin typeface="+mn-lt"/>
                        <a:ea typeface="Times New Roman"/>
                      </a:endParaRPr>
                    </a:p>
                  </a:txBody>
                  <a:tcPr marL="68580" marR="68580" marT="0" marB="0"/>
                </a:tc>
                <a:tc>
                  <a:txBody>
                    <a:bodyPr/>
                    <a:lstStyle/>
                    <a:p>
                      <a:pPr marR="28575" algn="ctr">
                        <a:spcAft>
                          <a:spcPts val="0"/>
                        </a:spcAft>
                      </a:pPr>
                      <a:r>
                        <a:rPr lang="el-GR" sz="2000" b="1" dirty="0">
                          <a:effectLst/>
                          <a:latin typeface="+mn-lt"/>
                          <a:ea typeface="Times New Roman"/>
                        </a:rPr>
                        <a:t>Δ</a:t>
                      </a:r>
                      <a:r>
                        <a:rPr lang="en-US" sz="2000" b="1" dirty="0">
                          <a:effectLst/>
                          <a:latin typeface="+mn-lt"/>
                          <a:ea typeface="Times New Roman"/>
                        </a:rPr>
                        <a:t>b</a:t>
                      </a:r>
                      <a:endParaRPr lang="el-GR" sz="2000" b="1" dirty="0">
                        <a:effectLst/>
                        <a:latin typeface="+mn-lt"/>
                        <a:ea typeface="Times New Roman"/>
                      </a:endParaRPr>
                    </a:p>
                    <a:p>
                      <a:pPr marR="28575" algn="ctr">
                        <a:spcAft>
                          <a:spcPts val="0"/>
                        </a:spcAft>
                      </a:pPr>
                      <a:r>
                        <a:rPr lang="en-US" sz="2000" b="1" dirty="0">
                          <a:effectLst/>
                          <a:latin typeface="+mn-lt"/>
                          <a:ea typeface="Times New Roman"/>
                        </a:rPr>
                        <a:t>mm</a:t>
                      </a:r>
                      <a:endParaRPr lang="el-GR" sz="2000" b="1" dirty="0">
                        <a:effectLst/>
                        <a:latin typeface="+mn-lt"/>
                        <a:ea typeface="Times New Roman"/>
                      </a:endParaRPr>
                    </a:p>
                  </a:txBody>
                  <a:tcPr marL="68580" marR="68580" marT="0" marB="0"/>
                </a:tc>
                <a:tc>
                  <a:txBody>
                    <a:bodyPr/>
                    <a:lstStyle/>
                    <a:p>
                      <a:pPr marR="28575" algn="ctr">
                        <a:spcAft>
                          <a:spcPts val="0"/>
                        </a:spcAft>
                      </a:pPr>
                      <a:r>
                        <a:rPr lang="en-US" sz="2000" b="1" dirty="0">
                          <a:effectLst/>
                          <a:latin typeface="+mn-lt"/>
                          <a:ea typeface="Times New Roman"/>
                        </a:rPr>
                        <a:t>(</a:t>
                      </a:r>
                      <a:r>
                        <a:rPr lang="el-GR" sz="2000" b="1" dirty="0">
                          <a:effectLst/>
                          <a:latin typeface="+mn-lt"/>
                          <a:ea typeface="Times New Roman"/>
                        </a:rPr>
                        <a:t>Δ</a:t>
                      </a:r>
                      <a:r>
                        <a:rPr lang="en-US" sz="2000" b="1" dirty="0">
                          <a:effectLst/>
                          <a:latin typeface="+mn-lt"/>
                          <a:ea typeface="Times New Roman"/>
                        </a:rPr>
                        <a:t>b)</a:t>
                      </a:r>
                      <a:r>
                        <a:rPr lang="en-US" sz="2000" b="1" baseline="30000" dirty="0">
                          <a:effectLst/>
                          <a:latin typeface="+mn-lt"/>
                          <a:ea typeface="Times New Roman"/>
                        </a:rPr>
                        <a:t>2</a:t>
                      </a:r>
                      <a:endParaRPr lang="el-GR" sz="2000" b="1" dirty="0">
                        <a:effectLst/>
                        <a:latin typeface="+mn-lt"/>
                        <a:ea typeface="Times New Roman"/>
                      </a:endParaRPr>
                    </a:p>
                    <a:p>
                      <a:pPr marR="28575" algn="ctr">
                        <a:spcAft>
                          <a:spcPts val="0"/>
                        </a:spcAft>
                      </a:pPr>
                      <a:r>
                        <a:rPr lang="en-US" sz="2000" b="1" dirty="0">
                          <a:effectLst/>
                          <a:latin typeface="+mn-lt"/>
                          <a:ea typeface="Times New Roman"/>
                        </a:rPr>
                        <a:t>mm</a:t>
                      </a:r>
                      <a:r>
                        <a:rPr lang="en-US" sz="2000" b="1" baseline="30000" dirty="0">
                          <a:effectLst/>
                          <a:latin typeface="+mn-lt"/>
                          <a:ea typeface="Times New Roman"/>
                        </a:rPr>
                        <a:t>2</a:t>
                      </a:r>
                      <a:endParaRPr lang="el-GR" sz="2000" b="1" dirty="0">
                        <a:effectLst/>
                        <a:latin typeface="+mn-lt"/>
                        <a:ea typeface="Times New Roman"/>
                      </a:endParaRPr>
                    </a:p>
                  </a:txBody>
                  <a:tcPr marL="68580" marR="68580" marT="0" marB="0"/>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Tree>
    <p:extLst>
      <p:ext uri="{BB962C8B-B14F-4D97-AF65-F5344CB8AC3E}">
        <p14:creationId xmlns:p14="http://schemas.microsoft.com/office/powerpoint/2010/main" val="3046003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1.1  </a:t>
            </a:r>
            <a:r>
              <a:rPr lang="el-GR" dirty="0" smtClean="0"/>
              <a:t>Εισαγωγή</a:t>
            </a:r>
            <a:r>
              <a:rPr lang="en-US" dirty="0" smtClean="0"/>
              <a:t> </a:t>
            </a:r>
            <a:r>
              <a:rPr lang="en-US" sz="3600" b="0" dirty="0" smtClean="0"/>
              <a:t>2/3</a:t>
            </a:r>
            <a:endParaRPr lang="el-GR" sz="3600" b="0" dirty="0"/>
          </a:p>
        </p:txBody>
      </p:sp>
      <p:sp>
        <p:nvSpPr>
          <p:cNvPr id="3" name="Θέση περιεχομένου 2"/>
          <p:cNvSpPr>
            <a:spLocks noGrp="1"/>
          </p:cNvSpPr>
          <p:nvPr>
            <p:ph idx="1"/>
          </p:nvPr>
        </p:nvSpPr>
        <p:spPr/>
        <p:txBody>
          <a:bodyPr/>
          <a:lstStyle/>
          <a:p>
            <a:r>
              <a:rPr lang="el-GR" dirty="0"/>
              <a:t>Τα φαινόμενα περίθλασης έχουν ταξινομηθεί σε δυο κατηγορίες. Στην </a:t>
            </a:r>
            <a:r>
              <a:rPr lang="el-GR" b="1" dirty="0"/>
              <a:t>περίθλαση </a:t>
            </a:r>
            <a:r>
              <a:rPr lang="en-US" b="1" dirty="0"/>
              <a:t>Fraunhofer</a:t>
            </a:r>
            <a:r>
              <a:rPr lang="el-GR" dirty="0"/>
              <a:t>, η προσπίπτουσα δέσμη φωτός είναι ένα επίπεδο κύμα (παράλληλη δέσμη φωτός) και η παρατήρηση της απεικόνισης της περίθλασης (ανίχνευση έντασης του φωτός) πραγματοποιείται πολύ μακριά από το σημείο του εμποδίου, έτσι που τα κύματα που φτάνουν εκεί φαίνονται ως επίπεδα κύματα. Στην περίθλαση </a:t>
            </a:r>
            <a:r>
              <a:rPr lang="en-US" b="1" dirty="0"/>
              <a:t>Fresnel</a:t>
            </a:r>
            <a:r>
              <a:rPr lang="el-GR" dirty="0"/>
              <a:t>, η προσπίπτουσα δέσμη και τα παραγόμενα κύματα δεν είναι επίπεδα κύματα, αλλά παρουσιάζουν μια σημαντική καμπύλωση στο μέτωπο κύματος. Αυτό οφείλεται στο γεγονός ότι η πηγή φωτός και το επίπεδο παρατήρησης βρίσκονται πολύ κοντά στο εμπόδιο</a:t>
            </a:r>
            <a:r>
              <a:rPr lang="el-GR" dirty="0" smtClean="0"/>
              <a:t>. </a:t>
            </a:r>
            <a:r>
              <a:rPr lang="el-GR" dirty="0"/>
              <a:t>Από τις δυο κατηγορίες, η πλέον σημαντική είναι η περίθλαση </a:t>
            </a:r>
            <a:r>
              <a:rPr lang="en-US" dirty="0"/>
              <a:t>Fraunhofer</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1283533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Πίνακας </a:t>
            </a:r>
            <a:r>
              <a:rPr lang="en-US" dirty="0" smtClean="0"/>
              <a:t>4</a:t>
            </a:r>
            <a:r>
              <a:rPr lang="el-GR" dirty="0"/>
              <a:t/>
            </a:r>
            <a:br>
              <a:rPr lang="el-GR" dirty="0"/>
            </a:br>
            <a:r>
              <a:rPr lang="en-US" dirty="0"/>
              <a:t>L </a:t>
            </a:r>
            <a:r>
              <a:rPr lang="el-GR" dirty="0"/>
              <a:t>= ……………. </a:t>
            </a:r>
            <a:r>
              <a:rPr lang="en-US" dirty="0" smtClean="0"/>
              <a:t>mm</a:t>
            </a:r>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3518458363"/>
              </p:ext>
            </p:extLst>
          </p:nvPr>
        </p:nvGraphicFramePr>
        <p:xfrm>
          <a:off x="457200" y="1484783"/>
          <a:ext cx="8229600" cy="209296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83031">
                <a:tc>
                  <a:txBody>
                    <a:bodyPr/>
                    <a:lstStyle/>
                    <a:p>
                      <a:pPr marR="28575" algn="ctr">
                        <a:spcAft>
                          <a:spcPts val="0"/>
                        </a:spcAft>
                      </a:pPr>
                      <a:r>
                        <a:rPr lang="el-GR" sz="2000" b="1" dirty="0">
                          <a:effectLst/>
                          <a:latin typeface="+mn-lt"/>
                          <a:ea typeface="Times New Roman"/>
                        </a:rPr>
                        <a:t>Α/Α</a:t>
                      </a:r>
                    </a:p>
                  </a:txBody>
                  <a:tcPr marL="68580" marR="68580" marT="0" marB="0"/>
                </a:tc>
                <a:tc>
                  <a:txBody>
                    <a:bodyPr/>
                    <a:lstStyle/>
                    <a:p>
                      <a:pPr marR="28575" algn="ctr">
                        <a:spcAft>
                          <a:spcPts val="0"/>
                        </a:spcAft>
                      </a:pPr>
                      <a:r>
                        <a:rPr lang="en-US" sz="2000" b="1" dirty="0">
                          <a:effectLst/>
                          <a:latin typeface="+mn-lt"/>
                          <a:ea typeface="Times New Roman"/>
                        </a:rPr>
                        <a:t>L</a:t>
                      </a:r>
                      <a:endParaRPr lang="el-GR" sz="2000" b="1" dirty="0">
                        <a:effectLst/>
                        <a:latin typeface="+mn-lt"/>
                        <a:ea typeface="Times New Roman"/>
                      </a:endParaRPr>
                    </a:p>
                    <a:p>
                      <a:pPr marR="28575" algn="ctr">
                        <a:spcAft>
                          <a:spcPts val="0"/>
                        </a:spcAft>
                      </a:pPr>
                      <a:r>
                        <a:rPr lang="en-US" sz="2000" b="1" dirty="0">
                          <a:effectLst/>
                          <a:latin typeface="+mn-lt"/>
                          <a:ea typeface="Times New Roman"/>
                        </a:rPr>
                        <a:t>mm</a:t>
                      </a:r>
                      <a:endParaRPr lang="el-GR" sz="2000" b="1" dirty="0">
                        <a:effectLst/>
                        <a:latin typeface="+mn-lt"/>
                        <a:ea typeface="Times New Roman"/>
                      </a:endParaRPr>
                    </a:p>
                  </a:txBody>
                  <a:tcPr marL="68580" marR="68580" marT="0" marB="0"/>
                </a:tc>
                <a:tc>
                  <a:txBody>
                    <a:bodyPr/>
                    <a:lstStyle/>
                    <a:p>
                      <a:pPr marR="28575" algn="ctr">
                        <a:spcAft>
                          <a:spcPts val="0"/>
                        </a:spcAft>
                      </a:pPr>
                      <a:r>
                        <a:rPr lang="en-US" sz="2000" b="1" dirty="0">
                          <a:effectLst/>
                          <a:latin typeface="+mn-lt"/>
                          <a:ea typeface="Times New Roman"/>
                        </a:rPr>
                        <a:t>y</a:t>
                      </a:r>
                      <a:endParaRPr lang="el-GR" sz="2000" b="1" dirty="0">
                        <a:effectLst/>
                        <a:latin typeface="+mn-lt"/>
                        <a:ea typeface="Times New Roman"/>
                      </a:endParaRPr>
                    </a:p>
                    <a:p>
                      <a:pPr marR="28575" algn="ctr">
                        <a:spcAft>
                          <a:spcPts val="0"/>
                        </a:spcAft>
                      </a:pPr>
                      <a:r>
                        <a:rPr lang="en-US" sz="2000" b="1" dirty="0">
                          <a:effectLst/>
                          <a:latin typeface="+mn-lt"/>
                          <a:ea typeface="Times New Roman"/>
                        </a:rPr>
                        <a:t>mm</a:t>
                      </a:r>
                      <a:endParaRPr lang="el-GR" sz="2000" b="1" dirty="0">
                        <a:effectLst/>
                        <a:latin typeface="+mn-lt"/>
                        <a:ea typeface="Times New Roman"/>
                      </a:endParaRPr>
                    </a:p>
                  </a:txBody>
                  <a:tcPr marL="68580" marR="68580" marT="0" marB="0"/>
                </a:tc>
                <a:tc>
                  <a:txBody>
                    <a:bodyPr/>
                    <a:lstStyle/>
                    <a:p>
                      <a:pPr marR="28575" algn="ctr">
                        <a:spcAft>
                          <a:spcPts val="0"/>
                        </a:spcAft>
                      </a:pPr>
                      <a:r>
                        <a:rPr lang="en-US" sz="2000" b="1" dirty="0">
                          <a:effectLst/>
                          <a:latin typeface="+mn-lt"/>
                          <a:ea typeface="Times New Roman"/>
                        </a:rPr>
                        <a:t>D</a:t>
                      </a:r>
                      <a:endParaRPr lang="el-GR" sz="2000" b="1" dirty="0">
                        <a:effectLst/>
                        <a:latin typeface="+mn-lt"/>
                        <a:ea typeface="Times New Roman"/>
                      </a:endParaRPr>
                    </a:p>
                    <a:p>
                      <a:pPr marR="28575" algn="ctr">
                        <a:spcAft>
                          <a:spcPts val="0"/>
                        </a:spcAft>
                      </a:pPr>
                      <a:r>
                        <a:rPr lang="en-US" sz="2000" b="1" dirty="0">
                          <a:effectLst/>
                          <a:latin typeface="+mn-lt"/>
                          <a:ea typeface="Times New Roman"/>
                        </a:rPr>
                        <a:t>mm</a:t>
                      </a:r>
                      <a:endParaRPr lang="el-GR" sz="2000" b="1" dirty="0">
                        <a:effectLst/>
                        <a:latin typeface="+mn-lt"/>
                        <a:ea typeface="Times New Roman"/>
                      </a:endParaRPr>
                    </a:p>
                  </a:txBody>
                  <a:tcPr marL="68580" marR="68580" marT="0" marB="0"/>
                </a:tc>
                <a:tc>
                  <a:txBody>
                    <a:bodyPr/>
                    <a:lstStyle/>
                    <a:p>
                      <a:pPr marR="28575" algn="ctr">
                        <a:spcAft>
                          <a:spcPts val="0"/>
                        </a:spcAft>
                      </a:pPr>
                      <a:r>
                        <a:rPr lang="el-GR" sz="2000" b="1" dirty="0">
                          <a:effectLst/>
                          <a:latin typeface="+mn-lt"/>
                          <a:ea typeface="Times New Roman"/>
                        </a:rPr>
                        <a:t>D</a:t>
                      </a:r>
                    </a:p>
                    <a:p>
                      <a:pPr marR="28575" algn="ctr">
                        <a:spcAft>
                          <a:spcPts val="0"/>
                        </a:spcAft>
                      </a:pPr>
                      <a:r>
                        <a:rPr lang="en-US" sz="2000" b="1" dirty="0">
                          <a:effectLst/>
                          <a:latin typeface="+mn-lt"/>
                          <a:ea typeface="Times New Roman"/>
                        </a:rPr>
                        <a:t>mm</a:t>
                      </a:r>
                      <a:endParaRPr lang="el-GR" sz="2000" b="1" dirty="0">
                        <a:effectLst/>
                        <a:latin typeface="+mn-lt"/>
                        <a:ea typeface="Times New Roman"/>
                      </a:endParaRPr>
                    </a:p>
                  </a:txBody>
                  <a:tcPr marL="68580" marR="68580" marT="0" marB="0"/>
                </a:tc>
                <a:tc>
                  <a:txBody>
                    <a:bodyPr/>
                    <a:lstStyle/>
                    <a:p>
                      <a:pPr marR="28575" algn="ctr">
                        <a:spcAft>
                          <a:spcPts val="0"/>
                        </a:spcAft>
                      </a:pPr>
                      <a:r>
                        <a:rPr lang="el-GR" sz="2000" b="1" dirty="0">
                          <a:effectLst/>
                          <a:latin typeface="+mn-lt"/>
                          <a:ea typeface="Times New Roman"/>
                        </a:rPr>
                        <a:t>Δ</a:t>
                      </a:r>
                      <a:r>
                        <a:rPr lang="en-US" sz="2000" b="1" dirty="0">
                          <a:effectLst/>
                          <a:latin typeface="+mn-lt"/>
                          <a:ea typeface="Times New Roman"/>
                        </a:rPr>
                        <a:t>D</a:t>
                      </a:r>
                      <a:endParaRPr lang="el-GR" sz="2000" b="1" dirty="0">
                        <a:effectLst/>
                        <a:latin typeface="+mn-lt"/>
                        <a:ea typeface="Times New Roman"/>
                      </a:endParaRPr>
                    </a:p>
                    <a:p>
                      <a:pPr marR="28575" algn="ctr">
                        <a:spcAft>
                          <a:spcPts val="0"/>
                        </a:spcAft>
                      </a:pPr>
                      <a:r>
                        <a:rPr lang="en-US" sz="2000" b="1" dirty="0">
                          <a:effectLst/>
                          <a:latin typeface="+mn-lt"/>
                          <a:ea typeface="Times New Roman"/>
                        </a:rPr>
                        <a:t>mm</a:t>
                      </a:r>
                      <a:endParaRPr lang="el-GR" sz="2000" b="1" dirty="0">
                        <a:effectLst/>
                        <a:latin typeface="+mn-lt"/>
                        <a:ea typeface="Times New Roman"/>
                      </a:endParaRPr>
                    </a:p>
                  </a:txBody>
                  <a:tcPr marL="68580" marR="68580" marT="0" marB="0"/>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spTree>
    <p:extLst>
      <p:ext uri="{BB962C8B-B14F-4D97-AF65-F5344CB8AC3E}">
        <p14:creationId xmlns:p14="http://schemas.microsoft.com/office/powerpoint/2010/main" val="40984762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Πίνακας </a:t>
            </a:r>
            <a:r>
              <a:rPr lang="en-US" dirty="0"/>
              <a:t>5</a:t>
            </a:r>
            <a:r>
              <a:rPr lang="el-GR" dirty="0"/>
              <a:t/>
            </a:r>
            <a:br>
              <a:rPr lang="el-GR" dirty="0"/>
            </a:br>
            <a:r>
              <a:rPr lang="en-US" dirty="0"/>
              <a:t>L </a:t>
            </a:r>
            <a:r>
              <a:rPr lang="el-GR" dirty="0"/>
              <a:t>= ……………. </a:t>
            </a:r>
            <a:r>
              <a:rPr lang="en-US" dirty="0" smtClean="0"/>
              <a:t>mm</a:t>
            </a:r>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835107489"/>
              </p:ext>
            </p:extLst>
          </p:nvPr>
        </p:nvGraphicFramePr>
        <p:xfrm>
          <a:off x="457200" y="1484783"/>
          <a:ext cx="8229600" cy="209296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83031">
                <a:tc>
                  <a:txBody>
                    <a:bodyPr/>
                    <a:lstStyle/>
                    <a:p>
                      <a:pPr marR="28575" algn="ctr">
                        <a:spcAft>
                          <a:spcPts val="0"/>
                        </a:spcAft>
                      </a:pPr>
                      <a:r>
                        <a:rPr lang="el-GR" sz="2000" b="1" dirty="0">
                          <a:effectLst/>
                          <a:latin typeface="+mn-lt"/>
                          <a:ea typeface="Times New Roman"/>
                        </a:rPr>
                        <a:t>Α/Α</a:t>
                      </a:r>
                    </a:p>
                  </a:txBody>
                  <a:tcPr marL="68580" marR="68580" marT="0" marB="0"/>
                </a:tc>
                <a:tc>
                  <a:txBody>
                    <a:bodyPr/>
                    <a:lstStyle/>
                    <a:p>
                      <a:pPr marR="28575" algn="ctr">
                        <a:spcAft>
                          <a:spcPts val="0"/>
                        </a:spcAft>
                      </a:pPr>
                      <a:r>
                        <a:rPr lang="en-US" sz="2000" b="1" dirty="0">
                          <a:effectLst/>
                          <a:latin typeface="+mn-lt"/>
                          <a:ea typeface="Times New Roman"/>
                        </a:rPr>
                        <a:t>y</a:t>
                      </a:r>
                      <a:endParaRPr lang="el-GR" sz="2000" b="1" dirty="0">
                        <a:effectLst/>
                        <a:latin typeface="+mn-lt"/>
                        <a:ea typeface="Times New Roman"/>
                      </a:endParaRPr>
                    </a:p>
                    <a:p>
                      <a:pPr marR="28575" algn="ctr">
                        <a:spcAft>
                          <a:spcPts val="0"/>
                        </a:spcAft>
                      </a:pPr>
                      <a:r>
                        <a:rPr lang="en-US" sz="2000" b="1" dirty="0">
                          <a:effectLst/>
                          <a:latin typeface="+mn-lt"/>
                          <a:ea typeface="Times New Roman"/>
                        </a:rPr>
                        <a:t>mm</a:t>
                      </a:r>
                      <a:endParaRPr lang="el-GR" sz="2000" b="1" dirty="0">
                        <a:effectLst/>
                        <a:latin typeface="+mn-lt"/>
                        <a:ea typeface="Times New Roman"/>
                      </a:endParaRPr>
                    </a:p>
                  </a:txBody>
                  <a:tcPr marL="68580" marR="68580" marT="0" marB="0"/>
                </a:tc>
                <a:tc>
                  <a:txBody>
                    <a:bodyPr/>
                    <a:lstStyle/>
                    <a:p>
                      <a:pPr marR="28575" algn="ctr">
                        <a:spcAft>
                          <a:spcPts val="0"/>
                        </a:spcAft>
                      </a:pPr>
                      <a:r>
                        <a:rPr lang="en-US" sz="2000" b="1" dirty="0">
                          <a:effectLst/>
                          <a:latin typeface="+mn-lt"/>
                          <a:ea typeface="Times New Roman"/>
                        </a:rPr>
                        <a:t>b</a:t>
                      </a:r>
                      <a:endParaRPr lang="el-GR" sz="2000" b="1" dirty="0">
                        <a:effectLst/>
                        <a:latin typeface="+mn-lt"/>
                        <a:ea typeface="Times New Roman"/>
                      </a:endParaRPr>
                    </a:p>
                    <a:p>
                      <a:pPr marR="28575" algn="ctr">
                        <a:spcAft>
                          <a:spcPts val="0"/>
                        </a:spcAft>
                      </a:pPr>
                      <a:r>
                        <a:rPr lang="en-US" sz="2000" b="1" dirty="0">
                          <a:effectLst/>
                          <a:latin typeface="+mn-lt"/>
                          <a:ea typeface="Times New Roman"/>
                        </a:rPr>
                        <a:t>mm</a:t>
                      </a:r>
                      <a:endParaRPr lang="el-GR" sz="2000" b="1" dirty="0">
                        <a:effectLst/>
                        <a:latin typeface="+mn-lt"/>
                        <a:ea typeface="Times New Roman"/>
                      </a:endParaRPr>
                    </a:p>
                  </a:txBody>
                  <a:tcPr marL="68580" marR="68580" marT="0" marB="0"/>
                </a:tc>
                <a:tc>
                  <a:txBody>
                    <a:bodyPr/>
                    <a:lstStyle/>
                    <a:p>
                      <a:pPr marR="28575" algn="ctr">
                        <a:spcAft>
                          <a:spcPts val="0"/>
                        </a:spcAft>
                      </a:pPr>
                      <a:r>
                        <a:rPr lang="en-US" sz="2000" b="1" dirty="0">
                          <a:effectLst/>
                          <a:latin typeface="+mn-lt"/>
                          <a:ea typeface="Times New Roman"/>
                        </a:rPr>
                        <a:t>b</a:t>
                      </a:r>
                      <a:endParaRPr lang="el-GR" sz="2000" b="1" dirty="0">
                        <a:effectLst/>
                        <a:latin typeface="+mn-lt"/>
                        <a:ea typeface="Times New Roman"/>
                      </a:endParaRPr>
                    </a:p>
                    <a:p>
                      <a:pPr marR="28575" algn="ctr">
                        <a:spcAft>
                          <a:spcPts val="0"/>
                        </a:spcAft>
                      </a:pPr>
                      <a:r>
                        <a:rPr lang="en-US" sz="2000" b="1" dirty="0">
                          <a:effectLst/>
                          <a:latin typeface="+mn-lt"/>
                          <a:ea typeface="Times New Roman"/>
                        </a:rPr>
                        <a:t>mm</a:t>
                      </a:r>
                      <a:endParaRPr lang="el-GR" sz="2000" b="1" dirty="0">
                        <a:effectLst/>
                        <a:latin typeface="+mn-lt"/>
                        <a:ea typeface="Times New Roman"/>
                      </a:endParaRPr>
                    </a:p>
                  </a:txBody>
                  <a:tcPr marL="68580" marR="68580" marT="0" marB="0"/>
                </a:tc>
                <a:tc>
                  <a:txBody>
                    <a:bodyPr/>
                    <a:lstStyle/>
                    <a:p>
                      <a:pPr marR="28575" algn="ctr">
                        <a:spcAft>
                          <a:spcPts val="0"/>
                        </a:spcAft>
                      </a:pPr>
                      <a:r>
                        <a:rPr lang="el-GR" sz="2000" b="1" dirty="0">
                          <a:effectLst/>
                          <a:latin typeface="+mn-lt"/>
                          <a:ea typeface="Times New Roman"/>
                        </a:rPr>
                        <a:t>Δ</a:t>
                      </a:r>
                      <a:r>
                        <a:rPr lang="en-US" sz="2000" b="1" dirty="0">
                          <a:effectLst/>
                          <a:latin typeface="+mn-lt"/>
                          <a:ea typeface="Times New Roman"/>
                        </a:rPr>
                        <a:t>b</a:t>
                      </a:r>
                      <a:endParaRPr lang="el-GR" sz="2000" b="1" dirty="0">
                        <a:effectLst/>
                        <a:latin typeface="+mn-lt"/>
                        <a:ea typeface="Times New Roman"/>
                      </a:endParaRPr>
                    </a:p>
                    <a:p>
                      <a:pPr marR="28575" algn="ctr">
                        <a:spcAft>
                          <a:spcPts val="0"/>
                        </a:spcAft>
                      </a:pPr>
                      <a:r>
                        <a:rPr lang="en-US" sz="2000" b="1" dirty="0">
                          <a:effectLst/>
                          <a:latin typeface="+mn-lt"/>
                          <a:ea typeface="Times New Roman"/>
                        </a:rPr>
                        <a:t>mm</a:t>
                      </a:r>
                      <a:endParaRPr lang="el-GR" sz="2000" b="1" dirty="0">
                        <a:effectLst/>
                        <a:latin typeface="+mn-lt"/>
                        <a:ea typeface="Times New Roman"/>
                      </a:endParaRPr>
                    </a:p>
                  </a:txBody>
                  <a:tcPr marL="68580" marR="68580" marT="0" marB="0"/>
                </a:tc>
                <a:tc>
                  <a:txBody>
                    <a:bodyPr/>
                    <a:lstStyle/>
                    <a:p>
                      <a:pPr marR="28575" algn="ctr">
                        <a:spcAft>
                          <a:spcPts val="0"/>
                        </a:spcAft>
                      </a:pPr>
                      <a:r>
                        <a:rPr lang="el-GR" sz="2000" b="1" dirty="0">
                          <a:effectLst/>
                          <a:latin typeface="+mn-lt"/>
                          <a:ea typeface="Times New Roman"/>
                        </a:rPr>
                        <a:t>(Δ</a:t>
                      </a:r>
                      <a:r>
                        <a:rPr lang="en-US" sz="2000" b="1" dirty="0">
                          <a:effectLst/>
                          <a:latin typeface="+mn-lt"/>
                          <a:ea typeface="Times New Roman"/>
                        </a:rPr>
                        <a:t>b</a:t>
                      </a:r>
                      <a:r>
                        <a:rPr lang="el-GR" sz="2000" b="1" dirty="0">
                          <a:effectLst/>
                          <a:latin typeface="+mn-lt"/>
                          <a:ea typeface="Times New Roman"/>
                        </a:rPr>
                        <a:t>)</a:t>
                      </a:r>
                      <a:r>
                        <a:rPr lang="el-GR" sz="2000" b="1" baseline="30000" dirty="0">
                          <a:effectLst/>
                          <a:latin typeface="+mn-lt"/>
                          <a:ea typeface="Times New Roman"/>
                        </a:rPr>
                        <a:t>2</a:t>
                      </a:r>
                      <a:endParaRPr lang="el-GR" sz="2000" b="1" dirty="0">
                        <a:effectLst/>
                        <a:latin typeface="+mn-lt"/>
                        <a:ea typeface="Times New Roman"/>
                      </a:endParaRPr>
                    </a:p>
                    <a:p>
                      <a:pPr marR="28575" algn="ctr">
                        <a:spcAft>
                          <a:spcPts val="0"/>
                        </a:spcAft>
                      </a:pPr>
                      <a:r>
                        <a:rPr lang="en-US" sz="2000" b="1" dirty="0">
                          <a:effectLst/>
                          <a:latin typeface="+mn-lt"/>
                          <a:ea typeface="Times New Roman"/>
                        </a:rPr>
                        <a:t>mm</a:t>
                      </a:r>
                      <a:r>
                        <a:rPr lang="el-GR" sz="2000" b="1" baseline="30000" dirty="0">
                          <a:effectLst/>
                          <a:latin typeface="+mn-lt"/>
                          <a:ea typeface="Times New Roman"/>
                        </a:rPr>
                        <a:t>2</a:t>
                      </a:r>
                      <a:endParaRPr lang="el-GR" sz="2000" b="1" dirty="0">
                        <a:effectLst/>
                        <a:latin typeface="+mn-lt"/>
                        <a:ea typeface="Times New Roman"/>
                      </a:endParaRPr>
                    </a:p>
                  </a:txBody>
                  <a:tcPr marL="68580" marR="68580" marT="0" marB="0"/>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Tree>
    <p:extLst>
      <p:ext uri="{BB962C8B-B14F-4D97-AF65-F5344CB8AC3E}">
        <p14:creationId xmlns:p14="http://schemas.microsoft.com/office/powerpoint/2010/main" val="21411068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Πίνακας </a:t>
            </a:r>
            <a:r>
              <a:rPr lang="en-US" dirty="0" smtClean="0"/>
              <a:t>6</a:t>
            </a:r>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2583538425"/>
              </p:ext>
            </p:extLst>
          </p:nvPr>
        </p:nvGraphicFramePr>
        <p:xfrm>
          <a:off x="1043608" y="1268760"/>
          <a:ext cx="6858000" cy="2092960"/>
        </p:xfrm>
        <a:graphic>
          <a:graphicData uri="http://schemas.openxmlformats.org/drawingml/2006/table">
            <a:tbl>
              <a:tblPr firstRow="1" bandRow="1">
                <a:tableStyleId>{5C22544A-7EE6-4342-B048-85BDC9FD1C3A}</a:tableStyleId>
              </a:tblPr>
              <a:tblGrid>
                <a:gridCol w="1371600"/>
                <a:gridCol w="1371600"/>
                <a:gridCol w="1371600"/>
                <a:gridCol w="1371600"/>
                <a:gridCol w="1371600"/>
              </a:tblGrid>
              <a:tr h="33535">
                <a:tc>
                  <a:txBody>
                    <a:bodyPr/>
                    <a:lstStyle/>
                    <a:p>
                      <a:pPr marR="28575" algn="ctr">
                        <a:spcAft>
                          <a:spcPts val="0"/>
                        </a:spcAft>
                      </a:pPr>
                      <a:r>
                        <a:rPr lang="el-GR" sz="2000" b="1" dirty="0">
                          <a:effectLst/>
                          <a:latin typeface="+mn-lt"/>
                          <a:ea typeface="Tahoma" panose="020B0604030504040204" pitchFamily="34" charset="0"/>
                          <a:cs typeface="Tahoma" panose="020B0604030504040204" pitchFamily="34" charset="0"/>
                        </a:rPr>
                        <a:t>Α/Α</a:t>
                      </a:r>
                    </a:p>
                  </a:txBody>
                  <a:tcPr marL="68580" marR="68580" marT="0" marB="0"/>
                </a:tc>
                <a:tc>
                  <a:txBody>
                    <a:bodyPr/>
                    <a:lstStyle/>
                    <a:p>
                      <a:pPr marR="28575" algn="ctr">
                        <a:spcAft>
                          <a:spcPts val="0"/>
                        </a:spcAft>
                      </a:pPr>
                      <a:r>
                        <a:rPr lang="el-GR" sz="2000" b="1" dirty="0">
                          <a:effectLst/>
                          <a:latin typeface="+mn-lt"/>
                          <a:ea typeface="Tahoma" panose="020B0604030504040204" pitchFamily="34" charset="0"/>
                          <a:cs typeface="Tahoma" panose="020B0604030504040204" pitchFamily="34" charset="0"/>
                        </a:rPr>
                        <a:t>θ (</a:t>
                      </a:r>
                      <a:r>
                        <a:rPr lang="el-GR" sz="2000" b="1" baseline="30000" dirty="0">
                          <a:effectLst/>
                          <a:latin typeface="+mn-lt"/>
                          <a:ea typeface="Tahoma" panose="020B0604030504040204" pitchFamily="34" charset="0"/>
                          <a:cs typeface="Tahoma" panose="020B0604030504040204" pitchFamily="34" charset="0"/>
                        </a:rPr>
                        <a:t>ο</a:t>
                      </a:r>
                      <a:r>
                        <a:rPr lang="el-GR" sz="2000" b="1" dirty="0">
                          <a:effectLst/>
                          <a:latin typeface="+mn-lt"/>
                          <a:ea typeface="Tahoma" panose="020B0604030504040204" pitchFamily="34" charset="0"/>
                          <a:cs typeface="Tahoma" panose="020B0604030504040204" pitchFamily="34" charset="0"/>
                        </a:rPr>
                        <a:t>)</a:t>
                      </a:r>
                    </a:p>
                    <a:p>
                      <a:pPr marR="28575" algn="ctr">
                        <a:spcAft>
                          <a:spcPts val="0"/>
                        </a:spcAft>
                      </a:pPr>
                      <a:r>
                        <a:rPr lang="el-GR" sz="2000" b="1" dirty="0">
                          <a:effectLst/>
                          <a:latin typeface="+mn-lt"/>
                          <a:ea typeface="Tahoma" panose="020B0604030504040204" pitchFamily="34" charset="0"/>
                          <a:cs typeface="Tahoma" panose="020B0604030504040204" pitchFamily="34" charset="0"/>
                        </a:rPr>
                        <a:t> </a:t>
                      </a:r>
                    </a:p>
                  </a:txBody>
                  <a:tcPr marL="68580" marR="68580" marT="0" marB="0"/>
                </a:tc>
                <a:tc>
                  <a:txBody>
                    <a:bodyPr/>
                    <a:lstStyle/>
                    <a:p>
                      <a:pPr marR="28575" algn="ctr">
                        <a:spcAft>
                          <a:spcPts val="0"/>
                        </a:spcAft>
                      </a:pPr>
                      <a:r>
                        <a:rPr lang="el-GR" sz="2000" b="1" dirty="0">
                          <a:effectLst/>
                          <a:latin typeface="+mn-lt"/>
                          <a:ea typeface="Tahoma" panose="020B0604030504040204" pitchFamily="34" charset="0"/>
                          <a:cs typeface="Tahoma" panose="020B0604030504040204" pitchFamily="34" charset="0"/>
                        </a:rPr>
                        <a:t>Θ (</a:t>
                      </a:r>
                      <a:r>
                        <a:rPr lang="el-GR" sz="2000" b="1" baseline="30000" dirty="0">
                          <a:effectLst/>
                          <a:latin typeface="+mn-lt"/>
                          <a:ea typeface="Tahoma" panose="020B0604030504040204" pitchFamily="34" charset="0"/>
                          <a:cs typeface="Tahoma" panose="020B0604030504040204" pitchFamily="34" charset="0"/>
                        </a:rPr>
                        <a:t>ο</a:t>
                      </a:r>
                      <a:r>
                        <a:rPr lang="el-GR" sz="2000" b="1" dirty="0">
                          <a:effectLst/>
                          <a:latin typeface="+mn-lt"/>
                          <a:ea typeface="Tahoma" panose="020B0604030504040204" pitchFamily="34" charset="0"/>
                          <a:cs typeface="Tahoma" panose="020B0604030504040204" pitchFamily="34" charset="0"/>
                        </a:rPr>
                        <a:t>)</a:t>
                      </a:r>
                    </a:p>
                    <a:p>
                      <a:pPr marR="28575" algn="ctr">
                        <a:spcAft>
                          <a:spcPts val="0"/>
                        </a:spcAft>
                      </a:pPr>
                      <a:r>
                        <a:rPr lang="el-GR" sz="2000" b="1" dirty="0">
                          <a:effectLst/>
                          <a:latin typeface="+mn-lt"/>
                          <a:ea typeface="Tahoma" panose="020B0604030504040204" pitchFamily="34" charset="0"/>
                          <a:cs typeface="Tahoma" panose="020B0604030504040204" pitchFamily="34" charset="0"/>
                        </a:rPr>
                        <a:t> </a:t>
                      </a:r>
                    </a:p>
                  </a:txBody>
                  <a:tcPr marL="68580" marR="68580" marT="0" marB="0"/>
                </a:tc>
                <a:tc>
                  <a:txBody>
                    <a:bodyPr/>
                    <a:lstStyle/>
                    <a:p>
                      <a:pPr marR="28575" algn="ctr">
                        <a:spcAft>
                          <a:spcPts val="0"/>
                        </a:spcAft>
                      </a:pPr>
                      <a:r>
                        <a:rPr lang="el-GR" sz="2000" b="1" dirty="0">
                          <a:effectLst/>
                          <a:latin typeface="+mn-lt"/>
                          <a:ea typeface="Tahoma" panose="020B0604030504040204" pitchFamily="34" charset="0"/>
                          <a:cs typeface="Tahoma" panose="020B0604030504040204" pitchFamily="34" charset="0"/>
                        </a:rPr>
                        <a:t>Δθ (</a:t>
                      </a:r>
                      <a:r>
                        <a:rPr lang="el-GR" sz="2000" b="1" baseline="30000" dirty="0">
                          <a:effectLst/>
                          <a:latin typeface="+mn-lt"/>
                          <a:ea typeface="Tahoma" panose="020B0604030504040204" pitchFamily="34" charset="0"/>
                          <a:cs typeface="Tahoma" panose="020B0604030504040204" pitchFamily="34" charset="0"/>
                        </a:rPr>
                        <a:t>ο</a:t>
                      </a:r>
                      <a:r>
                        <a:rPr lang="el-GR" sz="2000" b="1" dirty="0">
                          <a:effectLst/>
                          <a:latin typeface="+mn-lt"/>
                          <a:ea typeface="Tahoma" panose="020B0604030504040204" pitchFamily="34" charset="0"/>
                          <a:cs typeface="Tahoma" panose="020B0604030504040204" pitchFamily="34" charset="0"/>
                        </a:rPr>
                        <a:t>)</a:t>
                      </a:r>
                    </a:p>
                    <a:p>
                      <a:pPr marR="28575" algn="ctr">
                        <a:spcAft>
                          <a:spcPts val="0"/>
                        </a:spcAft>
                      </a:pPr>
                      <a:r>
                        <a:rPr lang="el-GR" sz="2000" b="1" dirty="0">
                          <a:effectLst/>
                          <a:latin typeface="+mn-lt"/>
                          <a:ea typeface="Tahoma" panose="020B0604030504040204" pitchFamily="34" charset="0"/>
                          <a:cs typeface="Tahoma" panose="020B0604030504040204" pitchFamily="34" charset="0"/>
                        </a:rPr>
                        <a:t> </a:t>
                      </a:r>
                    </a:p>
                  </a:txBody>
                  <a:tcPr marL="68580" marR="68580" marT="0" marB="0"/>
                </a:tc>
                <a:tc>
                  <a:txBody>
                    <a:bodyPr/>
                    <a:lstStyle/>
                    <a:p>
                      <a:pPr marR="28575" algn="ctr">
                        <a:spcAft>
                          <a:spcPts val="0"/>
                        </a:spcAft>
                      </a:pPr>
                      <a:r>
                        <a:rPr lang="el-GR" sz="2000" b="1" dirty="0">
                          <a:effectLst/>
                          <a:latin typeface="+mn-lt"/>
                          <a:ea typeface="Tahoma" panose="020B0604030504040204" pitchFamily="34" charset="0"/>
                          <a:cs typeface="Tahoma" panose="020B0604030504040204" pitchFamily="34" charset="0"/>
                        </a:rPr>
                        <a:t>(Δθ)</a:t>
                      </a:r>
                      <a:r>
                        <a:rPr lang="el-GR" sz="2000" b="1" baseline="30000" dirty="0">
                          <a:effectLst/>
                          <a:latin typeface="+mn-lt"/>
                          <a:ea typeface="Tahoma" panose="020B0604030504040204" pitchFamily="34" charset="0"/>
                          <a:cs typeface="Tahoma" panose="020B0604030504040204" pitchFamily="34" charset="0"/>
                        </a:rPr>
                        <a:t>2</a:t>
                      </a:r>
                      <a:endParaRPr lang="el-GR" sz="2000" b="1" dirty="0">
                        <a:effectLst/>
                        <a:latin typeface="+mn-lt"/>
                        <a:ea typeface="Tahoma" panose="020B0604030504040204" pitchFamily="34" charset="0"/>
                        <a:cs typeface="Tahoma" panose="020B0604030504040204" pitchFamily="34" charset="0"/>
                      </a:endParaRPr>
                    </a:p>
                    <a:p>
                      <a:pPr marR="28575" algn="ctr">
                        <a:spcAft>
                          <a:spcPts val="0"/>
                        </a:spcAft>
                      </a:pPr>
                      <a:r>
                        <a:rPr lang="el-GR" sz="2000" b="1" dirty="0">
                          <a:effectLst/>
                          <a:latin typeface="+mn-lt"/>
                          <a:ea typeface="Tahoma" panose="020B0604030504040204" pitchFamily="34" charset="0"/>
                          <a:cs typeface="Tahoma" panose="020B0604030504040204" pitchFamily="34" charset="0"/>
                        </a:rPr>
                        <a:t> </a:t>
                      </a:r>
                    </a:p>
                  </a:txBody>
                  <a:tcPr marL="68580" marR="68580" marT="0" marB="0"/>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spTree>
    <p:extLst>
      <p:ext uri="{BB962C8B-B14F-4D97-AF65-F5344CB8AC3E}">
        <p14:creationId xmlns:p14="http://schemas.microsoft.com/office/powerpoint/2010/main" val="31130572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Πίνακας </a:t>
            </a:r>
            <a:r>
              <a:rPr lang="en-US" dirty="0" smtClean="0"/>
              <a:t>7</a:t>
            </a:r>
            <a:r>
              <a:rPr lang="el-GR" dirty="0"/>
              <a:t/>
            </a:r>
            <a:br>
              <a:rPr lang="el-GR" dirty="0"/>
            </a:br>
            <a:r>
              <a:rPr lang="en-US" dirty="0"/>
              <a:t>L </a:t>
            </a:r>
            <a:r>
              <a:rPr lang="el-GR" dirty="0"/>
              <a:t>= ……………. </a:t>
            </a:r>
            <a:r>
              <a:rPr lang="en-US" dirty="0" smtClean="0"/>
              <a:t>mm</a:t>
            </a:r>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4179418105"/>
              </p:ext>
            </p:extLst>
          </p:nvPr>
        </p:nvGraphicFramePr>
        <p:xfrm>
          <a:off x="457200" y="1484783"/>
          <a:ext cx="8229599" cy="209296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83031">
                <a:tc>
                  <a:txBody>
                    <a:bodyPr/>
                    <a:lstStyle/>
                    <a:p>
                      <a:pPr marR="28575" algn="ctr">
                        <a:spcAft>
                          <a:spcPts val="0"/>
                        </a:spcAft>
                      </a:pPr>
                      <a:r>
                        <a:rPr lang="el-GR" sz="2000" b="1" dirty="0">
                          <a:effectLst/>
                          <a:latin typeface="+mn-lt"/>
                          <a:ea typeface="Times New Roman"/>
                        </a:rPr>
                        <a:t>Α/Α</a:t>
                      </a:r>
                    </a:p>
                  </a:txBody>
                  <a:tcPr marL="68580" marR="68580" marT="0" marB="0"/>
                </a:tc>
                <a:tc>
                  <a:txBody>
                    <a:bodyPr/>
                    <a:lstStyle/>
                    <a:p>
                      <a:pPr marR="28575" algn="ctr">
                        <a:spcAft>
                          <a:spcPts val="0"/>
                        </a:spcAft>
                      </a:pPr>
                      <a:r>
                        <a:rPr lang="el-GR" sz="2000" b="1" dirty="0">
                          <a:effectLst/>
                          <a:latin typeface="+mn-lt"/>
                          <a:ea typeface="Times New Roman"/>
                        </a:rPr>
                        <a:t>κ</a:t>
                      </a:r>
                    </a:p>
                    <a:p>
                      <a:pPr marR="28575" algn="ctr">
                        <a:spcAft>
                          <a:spcPts val="0"/>
                        </a:spcAft>
                      </a:pPr>
                      <a:r>
                        <a:rPr lang="el-GR" sz="2000" b="1" dirty="0">
                          <a:effectLst/>
                          <a:latin typeface="+mn-lt"/>
                          <a:ea typeface="Times New Roman"/>
                        </a:rPr>
                        <a:t> </a:t>
                      </a:r>
                    </a:p>
                  </a:txBody>
                  <a:tcPr marL="68580" marR="68580" marT="0" marB="0"/>
                </a:tc>
                <a:tc>
                  <a:txBody>
                    <a:bodyPr/>
                    <a:lstStyle/>
                    <a:p>
                      <a:pPr marR="28575" algn="ctr">
                        <a:spcAft>
                          <a:spcPts val="0"/>
                        </a:spcAft>
                      </a:pPr>
                      <a:r>
                        <a:rPr lang="en-US" sz="2000" b="1" dirty="0">
                          <a:effectLst/>
                          <a:latin typeface="+mn-lt"/>
                          <a:ea typeface="Times New Roman"/>
                        </a:rPr>
                        <a:t>y</a:t>
                      </a:r>
                      <a:r>
                        <a:rPr lang="el-GR" sz="2000" b="1" baseline="-25000" dirty="0">
                          <a:effectLst/>
                          <a:latin typeface="+mn-lt"/>
                          <a:ea typeface="Times New Roman"/>
                        </a:rPr>
                        <a:t>κ</a:t>
                      </a:r>
                      <a:endParaRPr lang="el-GR" sz="2000" b="1" dirty="0">
                        <a:effectLst/>
                        <a:latin typeface="+mn-lt"/>
                        <a:ea typeface="Times New Roman"/>
                      </a:endParaRPr>
                    </a:p>
                    <a:p>
                      <a:pPr marR="28575" algn="ctr">
                        <a:spcAft>
                          <a:spcPts val="0"/>
                        </a:spcAft>
                      </a:pPr>
                      <a:r>
                        <a:rPr lang="en-US" sz="2000" b="1" dirty="0">
                          <a:effectLst/>
                          <a:latin typeface="+mn-lt"/>
                          <a:ea typeface="Times New Roman"/>
                        </a:rPr>
                        <a:t>mm</a:t>
                      </a:r>
                      <a:endParaRPr lang="el-GR" sz="2000" b="1" dirty="0">
                        <a:effectLst/>
                        <a:latin typeface="+mn-lt"/>
                        <a:ea typeface="Times New Roman"/>
                      </a:endParaRPr>
                    </a:p>
                  </a:txBody>
                  <a:tcPr marL="68580" marR="68580" marT="0" marB="0"/>
                </a:tc>
                <a:tc>
                  <a:txBody>
                    <a:bodyPr/>
                    <a:lstStyle/>
                    <a:p>
                      <a:pPr marR="28575" algn="ctr">
                        <a:spcAft>
                          <a:spcPts val="0"/>
                        </a:spcAft>
                      </a:pPr>
                      <a:r>
                        <a:rPr lang="el-GR" sz="2000" b="1" dirty="0">
                          <a:effectLst/>
                          <a:latin typeface="+mn-lt"/>
                          <a:ea typeface="Times New Roman"/>
                        </a:rPr>
                        <a:t>α</a:t>
                      </a:r>
                      <a:r>
                        <a:rPr lang="el-GR" sz="2000" b="1" baseline="-25000" dirty="0">
                          <a:effectLst/>
                          <a:latin typeface="+mn-lt"/>
                          <a:ea typeface="Times New Roman"/>
                        </a:rPr>
                        <a:t>κ</a:t>
                      </a:r>
                      <a:endParaRPr lang="el-GR" sz="2000" b="1" dirty="0">
                        <a:effectLst/>
                        <a:latin typeface="+mn-lt"/>
                        <a:ea typeface="Times New Roman"/>
                      </a:endParaRPr>
                    </a:p>
                    <a:p>
                      <a:pPr marR="28575" algn="ctr">
                        <a:spcAft>
                          <a:spcPts val="0"/>
                        </a:spcAft>
                      </a:pPr>
                      <a:r>
                        <a:rPr lang="en-US" sz="2000" b="1" dirty="0">
                          <a:effectLst/>
                          <a:latin typeface="+mn-lt"/>
                          <a:ea typeface="Times New Roman"/>
                        </a:rPr>
                        <a:t>mm</a:t>
                      </a:r>
                      <a:endParaRPr lang="el-GR" sz="2000" b="1" dirty="0">
                        <a:effectLst/>
                        <a:latin typeface="+mn-lt"/>
                        <a:ea typeface="Times New Roman"/>
                      </a:endParaRPr>
                    </a:p>
                  </a:txBody>
                  <a:tcPr marL="68580" marR="68580" marT="0" marB="0"/>
                </a:tc>
                <a:tc>
                  <a:txBody>
                    <a:bodyPr/>
                    <a:lstStyle/>
                    <a:p>
                      <a:pPr marR="28575" algn="ctr">
                        <a:spcAft>
                          <a:spcPts val="0"/>
                        </a:spcAft>
                      </a:pPr>
                      <a:r>
                        <a:rPr lang="el-GR" sz="2000" b="1" dirty="0">
                          <a:effectLst/>
                          <a:latin typeface="+mn-lt"/>
                          <a:ea typeface="Times New Roman"/>
                        </a:rPr>
                        <a:t>α</a:t>
                      </a:r>
                    </a:p>
                    <a:p>
                      <a:pPr marR="28575" algn="ctr">
                        <a:spcAft>
                          <a:spcPts val="0"/>
                        </a:spcAft>
                      </a:pPr>
                      <a:r>
                        <a:rPr lang="en-US" sz="2000" b="1" dirty="0">
                          <a:effectLst/>
                          <a:latin typeface="+mn-lt"/>
                          <a:ea typeface="Times New Roman"/>
                        </a:rPr>
                        <a:t>mm</a:t>
                      </a:r>
                      <a:endParaRPr lang="el-GR" sz="2000" b="1" dirty="0">
                        <a:effectLst/>
                        <a:latin typeface="+mn-lt"/>
                        <a:ea typeface="Times New Roman"/>
                      </a:endParaRPr>
                    </a:p>
                  </a:txBody>
                  <a:tcPr marL="68580" marR="68580" marT="0" marB="0"/>
                </a:tc>
                <a:tc>
                  <a:txBody>
                    <a:bodyPr/>
                    <a:lstStyle/>
                    <a:p>
                      <a:pPr marR="28575" algn="ctr">
                        <a:spcAft>
                          <a:spcPts val="0"/>
                        </a:spcAft>
                      </a:pPr>
                      <a:r>
                        <a:rPr lang="el-GR" sz="2000" b="1" dirty="0">
                          <a:effectLst/>
                          <a:latin typeface="+mn-lt"/>
                          <a:ea typeface="Times New Roman"/>
                        </a:rPr>
                        <a:t>Δα</a:t>
                      </a:r>
                    </a:p>
                    <a:p>
                      <a:pPr marR="28575" algn="ctr">
                        <a:spcAft>
                          <a:spcPts val="0"/>
                        </a:spcAft>
                      </a:pPr>
                      <a:r>
                        <a:rPr lang="en-US" sz="2000" b="1" dirty="0">
                          <a:effectLst/>
                          <a:latin typeface="+mn-lt"/>
                          <a:ea typeface="Times New Roman"/>
                        </a:rPr>
                        <a:t>mm</a:t>
                      </a:r>
                      <a:endParaRPr lang="el-GR" sz="2000" b="1" dirty="0">
                        <a:effectLst/>
                        <a:latin typeface="+mn-lt"/>
                        <a:ea typeface="Times New Roman"/>
                      </a:endParaRPr>
                    </a:p>
                  </a:txBody>
                  <a:tcPr marL="68580" marR="68580" marT="0" marB="0"/>
                </a:tc>
                <a:tc>
                  <a:txBody>
                    <a:bodyPr/>
                    <a:lstStyle/>
                    <a:p>
                      <a:pPr marR="28575" algn="ctr">
                        <a:spcAft>
                          <a:spcPts val="0"/>
                        </a:spcAft>
                      </a:pPr>
                      <a:r>
                        <a:rPr lang="el-GR" sz="2000" b="1" dirty="0">
                          <a:effectLst/>
                          <a:latin typeface="+mn-lt"/>
                          <a:ea typeface="Times New Roman"/>
                        </a:rPr>
                        <a:t>(Δα)</a:t>
                      </a:r>
                      <a:r>
                        <a:rPr lang="el-GR" sz="2000" b="1" baseline="30000" dirty="0">
                          <a:effectLst/>
                          <a:latin typeface="+mn-lt"/>
                          <a:ea typeface="Times New Roman"/>
                        </a:rPr>
                        <a:t>2</a:t>
                      </a:r>
                      <a:endParaRPr lang="el-GR" sz="2000" b="1" dirty="0">
                        <a:effectLst/>
                        <a:latin typeface="+mn-lt"/>
                        <a:ea typeface="Times New Roman"/>
                      </a:endParaRPr>
                    </a:p>
                    <a:p>
                      <a:pPr marR="28575" algn="ctr">
                        <a:spcAft>
                          <a:spcPts val="0"/>
                        </a:spcAft>
                      </a:pPr>
                      <a:r>
                        <a:rPr lang="en-US" sz="2000" b="1" dirty="0">
                          <a:effectLst/>
                          <a:latin typeface="+mn-lt"/>
                          <a:ea typeface="Times New Roman"/>
                        </a:rPr>
                        <a:t>mm</a:t>
                      </a:r>
                      <a:r>
                        <a:rPr lang="el-GR" sz="2000" b="1" baseline="30000" dirty="0">
                          <a:effectLst/>
                          <a:latin typeface="+mn-lt"/>
                          <a:ea typeface="Times New Roman"/>
                        </a:rPr>
                        <a:t>2</a:t>
                      </a:r>
                      <a:endParaRPr lang="el-GR" sz="2000" b="1" dirty="0">
                        <a:effectLst/>
                        <a:latin typeface="+mn-lt"/>
                        <a:ea typeface="Times New Roman"/>
                      </a:endParaRPr>
                    </a:p>
                  </a:txBody>
                  <a:tcPr marL="68580" marR="68580" marT="0" marB="0"/>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Tree>
    <p:extLst>
      <p:ext uri="{BB962C8B-B14F-4D97-AF65-F5344CB8AC3E}">
        <p14:creationId xmlns:p14="http://schemas.microsoft.com/office/powerpoint/2010/main" val="35435887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Γεώργιος Μήτσου 2014. Γεώργιος Μήτσου. «Φυσική Οπτική (Ε). Ενότητα 12</a:t>
            </a:r>
            <a:r>
              <a:rPr lang="en-US" sz="2000" dirty="0" smtClean="0"/>
              <a:t>:</a:t>
            </a:r>
            <a:r>
              <a:rPr lang="el-GR" sz="2000" dirty="0" smtClean="0"/>
              <a:t> </a:t>
            </a:r>
            <a:r>
              <a:rPr lang="en-US" sz="2000" dirty="0" smtClean="0"/>
              <a:t>Laser</a:t>
            </a:r>
            <a:r>
              <a:rPr lang="el-GR" sz="2000" dirty="0" smtClean="0"/>
              <a:t> (γ’ μέρος)».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9364518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78147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5641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1.1  </a:t>
            </a:r>
            <a:r>
              <a:rPr lang="el-GR" dirty="0" smtClean="0"/>
              <a:t>Εισαγωγή</a:t>
            </a:r>
            <a:r>
              <a:rPr lang="en-US" dirty="0"/>
              <a:t> </a:t>
            </a:r>
            <a:r>
              <a:rPr lang="en-US" sz="3600" b="0" dirty="0" smtClean="0"/>
              <a:t>3/3</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pic>
        <p:nvPicPr>
          <p:cNvPr id="5120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628800"/>
            <a:ext cx="4556149" cy="38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0160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939462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1.2  Περίθλαση μέσω </a:t>
            </a:r>
            <a:r>
              <a:rPr lang="el-GR" dirty="0" smtClean="0"/>
              <a:t>σχισμής</a:t>
            </a:r>
            <a:r>
              <a:rPr lang="en-US" dirty="0" smtClean="0"/>
              <a:t> </a:t>
            </a:r>
            <a:r>
              <a:rPr lang="en-US" sz="3600" b="0" dirty="0" smtClean="0"/>
              <a:t>1/9</a:t>
            </a:r>
            <a:r>
              <a:rPr lang="el-GR" dirty="0" smtClean="0"/>
              <a:t>    </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smtClean="0"/>
              <a:t>Όπως </a:t>
            </a:r>
            <a:r>
              <a:rPr lang="el-GR" dirty="0"/>
              <a:t>προαναφέραμε, το φαινόμενο της περίθλασης μπορεί να γίνει κατανοητό σε σχέση με τη συμβολή πολλαπλών κυμάτων, που ξεκινούν από ένα εμπόδιο. Αν θεωρήσουμε ένα επίπεδο κύμα φωτός που προσπίπτει σε μια σχισμή εύρους </a:t>
            </a:r>
            <a:r>
              <a:rPr lang="en-US" dirty="0"/>
              <a:t>b</a:t>
            </a:r>
            <a:r>
              <a:rPr lang="el-GR" dirty="0"/>
              <a:t>, τότε σύμφωνα με την </a:t>
            </a:r>
            <a:r>
              <a:rPr lang="el-GR" b="1" dirty="0"/>
              <a:t>αρχή των </a:t>
            </a:r>
            <a:r>
              <a:rPr lang="en-US" b="1" dirty="0"/>
              <a:t>Huygens</a:t>
            </a:r>
            <a:r>
              <a:rPr lang="el-GR" b="1" dirty="0"/>
              <a:t> – </a:t>
            </a:r>
            <a:r>
              <a:rPr lang="en-US" b="1" dirty="0"/>
              <a:t>Fresnel</a:t>
            </a:r>
            <a:r>
              <a:rPr lang="el-GR" dirty="0"/>
              <a:t>, </a:t>
            </a:r>
            <a:r>
              <a:rPr lang="el-GR" i="1" dirty="0"/>
              <a:t>κάθε σημείο ενός μετώπου κύματος που δεν εμποδίζεται άμεσα, αποτελεί ανά πάσα στιγμή πηγή δευτερογενών σφαιρικών κυμάτων, ίδιας συχνότητας με αυτήν του πρωτογενούς κύματος. Το πλάτος του οπτικού πεδίου σε οποιοδήποτε επόμενο σημείο διαμορφώνεται από την υπέρθεση όλων αυτών των δευτερογενών κυμάτων, αφού ληφθεί υπ’ όψιν το πλάτος και η σχετική διαφορά φάσης τους.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426511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1.2  Περίθλαση μέσω </a:t>
            </a:r>
            <a:r>
              <a:rPr lang="el-GR" dirty="0" smtClean="0"/>
              <a:t>σχισμής</a:t>
            </a:r>
            <a:r>
              <a:rPr lang="en-US" dirty="0" smtClean="0"/>
              <a:t> </a:t>
            </a:r>
            <a:r>
              <a:rPr lang="en-US" sz="3600" b="0" dirty="0" smtClean="0"/>
              <a:t>2</a:t>
            </a:r>
            <a:r>
              <a:rPr lang="en-US" sz="3600" b="0" dirty="0" smtClean="0"/>
              <a:t>/9</a:t>
            </a:r>
            <a:r>
              <a:rPr lang="el-GR" dirty="0" smtClean="0"/>
              <a:t> </a:t>
            </a:r>
            <a:endParaRPr lang="el-GR" dirty="0"/>
          </a:p>
        </p:txBody>
      </p:sp>
      <p:sp>
        <p:nvSpPr>
          <p:cNvPr id="3" name="Θέση περιεχομένου 2"/>
          <p:cNvSpPr>
            <a:spLocks noGrp="1"/>
          </p:cNvSpPr>
          <p:nvPr>
            <p:ph idx="1"/>
          </p:nvPr>
        </p:nvSpPr>
        <p:spPr/>
        <p:txBody>
          <a:bodyPr/>
          <a:lstStyle/>
          <a:p>
            <a:r>
              <a:rPr lang="el-GR" dirty="0"/>
              <a:t>Στο Σχήμα (1) παρουσιάζεται ακριβώς η παραπάνω αρχή. Θεωρούμε επίπεδο κύμα που προσπίπτει στη σχισμή και ότι όλα τα σημεία της σχισμής βρίσκονται επάνω στην ίδια </a:t>
            </a:r>
            <a:r>
              <a:rPr lang="el-GR" dirty="0"/>
              <a:t>ισοφασική</a:t>
            </a:r>
            <a:r>
              <a:rPr lang="el-GR" dirty="0"/>
              <a:t> επιφάνεια του φωτεινού κύματος που διέρχεται από αυτή. Υπό την έννοια αυτή, κάθε σημείο καθίσταται πηγή σύμφωνων δευτερογενών σφαιρικών κυμάτων. Τα σφαιρικά αυτά κύματα συμβάλλουν για να αποτελέσουν νέο μέτωπο κύματος (το νέο μέτωπο κύματος είναι η περιβάλλουσα των μετώπων κύματος αυτών των δευτερογενών πηγών). Τα σφαιρικά αυτά κύματα μπορούν να συμβάλλουν ενισχυτικά, όχι μόνο προς κάθετη με το επίπεδο της σχισμής διεύθυνση (Σχήμα 1α), αλλά και προς άλλες διευθύνσεις (Σχήμα 1β).</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11153494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6ec3cca7c4bdff91f27cdca8c76d15b9b9f56c"/>
</p:tagLst>
</file>

<file path=ppt/theme/theme1.xml><?xml version="1.0" encoding="utf-8"?>
<a:theme xmlns:a="http://schemas.openxmlformats.org/drawingml/2006/main" name="OC_template_updated">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532</TotalTime>
  <Words>4950</Words>
  <Application>Microsoft Office PowerPoint</Application>
  <PresentationFormat>Προβολή στην οθόνη (4:3)</PresentationFormat>
  <Paragraphs>467</Paragraphs>
  <Slides>70</Slides>
  <Notes>9</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2</vt:i4>
      </vt:variant>
      <vt:variant>
        <vt:lpstr>Τίτλοι διαφανειών</vt:lpstr>
      </vt:variant>
      <vt:variant>
        <vt:i4>70</vt:i4>
      </vt:variant>
    </vt:vector>
  </HeadingPairs>
  <TitlesOfParts>
    <vt:vector size="74" baseType="lpstr">
      <vt:lpstr>OC_template_updated</vt:lpstr>
      <vt:lpstr>1_OC_template_updated</vt:lpstr>
      <vt:lpstr>Equation</vt:lpstr>
      <vt:lpstr>Έγγραφο</vt:lpstr>
      <vt:lpstr>Φυσική Οπτική (Ε)</vt:lpstr>
      <vt:lpstr>ΣΥΜΒΟΛΗ ΚΑΙ ΠΕΡΙΘΛΑΣΗ ΦΩΤΟΣ LASER ΜΕΣΩ ΔΙΑΦΑΝΩΝ ΥΛΙΚΩΝ  ΜΕΤΡΗΣΗ ΣΤΑΘΕΡΑΣ ΛΕΠΤΟΥ ΠΛΕΓΜΑΤΟΣ  ΚΑΙ ΤΗΣ ΑΚΤΙΝΑΣ ΜΙΚΡΩΝ ΚΟΚΚΩΝ</vt:lpstr>
      <vt:lpstr>Α. ΘΕΩΡΙΑ</vt:lpstr>
      <vt:lpstr>1.  Περίθλαση 1.1  Εισαγωγή</vt:lpstr>
      <vt:lpstr>1.1  Εισαγωγή 1/3</vt:lpstr>
      <vt:lpstr>1.1  Εισαγωγή 2/3</vt:lpstr>
      <vt:lpstr>1.1  Εισαγωγή 3/3</vt:lpstr>
      <vt:lpstr>1.2  Περίθλαση μέσω σχισμής 1/9    </vt:lpstr>
      <vt:lpstr>1.2  Περίθλαση μέσω σχισμής 2/9 </vt:lpstr>
      <vt:lpstr>1.2  Περίθλαση μέσω σχισμής 3/9 </vt:lpstr>
      <vt:lpstr>1.2  Περίθλαση μέσω σχισμής 4/9</vt:lpstr>
      <vt:lpstr>1.2  Περίθλαση μέσω σχισμής 5/9 </vt:lpstr>
      <vt:lpstr>1.2  Περίθλαση μέσω σχισμής 6/9 </vt:lpstr>
      <vt:lpstr>1.2  Περίθλαση μέσω σχισμής 7/9 </vt:lpstr>
      <vt:lpstr>1.2  Περίθλαση μέσω σχισμής 8/9 </vt:lpstr>
      <vt:lpstr>1.2  Περίθλαση μέσω σχισμής 9/9 </vt:lpstr>
      <vt:lpstr>1.3  Περίθλαση μέσω οπής 1/3</vt:lpstr>
      <vt:lpstr>1.3  Περίθλαση μέσω οπής 2/3</vt:lpstr>
      <vt:lpstr>1.3  Περίθλαση μέσω οπής 3/3</vt:lpstr>
      <vt:lpstr>1.4  Συμβολή από περίθλαση συμφώνου φωτός σε δυο σχισμές 1/4</vt:lpstr>
      <vt:lpstr>1.4  Συμβολή από περίθλαση συμφώνου φωτός σε δυο σχισμές 2/4</vt:lpstr>
      <vt:lpstr>1.4  Συμβολή από περίθλαση συμφώνου φωτός σε δυο σχισμές 3/4</vt:lpstr>
      <vt:lpstr>1.4  Συμβολή από περίθλαση συμφώνου φωτός σε δυο σχισμές 4/4</vt:lpstr>
      <vt:lpstr>1.5 Συμβολή από περίθλαση συμφώνου φωτός σε πολλές σχισμές – φράγματα περίθλασης 1/3</vt:lpstr>
      <vt:lpstr>1.5 Συμβολή από περίθλαση συμφώνου φωτός σε πολλές σχισμές – φράγματα περίθλασης 2/3</vt:lpstr>
      <vt:lpstr>1.5 Συμβολή από περίθλαση συμφώνου φωτός σε πολλές σχισμές – φράγματα περίθλασης 3/3</vt:lpstr>
      <vt:lpstr>3. Δύο διασταυρωμένα οπτικά φράγματα σαν ιδανικό πλέγμα σε συμβολή και περίθλαση φωτός Laser 1/4</vt:lpstr>
      <vt:lpstr>3. Δύο διασταυρωμένα οπτικά φράγματα σαν ιδανικό πλέγμα σε συμβολή και περίθλαση φωτός Laser 2/4</vt:lpstr>
      <vt:lpstr>3. Δύο διασταυρωμένα οπτικά φράγματα σαν ιδανικό πλέγμα σε συμβολή και περίθλαση φωτός Laser 3/4</vt:lpstr>
      <vt:lpstr>3. Δύο διασταυρωμένα οπτικά φράγματα σαν ιδανικό πλέγμα σε συμβολή και περίθλαση φωτός Laser 4/4</vt:lpstr>
      <vt:lpstr>Διασταύρωση δύο φραγμάτων 1/2</vt:lpstr>
      <vt:lpstr>Διασταύρωση δύο φραγμάτων 2/2</vt:lpstr>
      <vt:lpstr>Β. ΠΕΙΡΑΜΑ</vt:lpstr>
      <vt:lpstr>1. Σκοπός</vt:lpstr>
      <vt:lpstr>2. Πειραματική διαδικασία 1/2</vt:lpstr>
      <vt:lpstr>2. Πειραματική διαδικασία 2/2</vt:lpstr>
      <vt:lpstr>Α.  Περίθλαση μέσω λεπτής σχισμής 1/3</vt:lpstr>
      <vt:lpstr>Α.  Περίθλαση μέσω λεπτής σχισμής 2/3</vt:lpstr>
      <vt:lpstr>Α.  Περίθλαση μέσω λεπτής σχισμής 3/3</vt:lpstr>
      <vt:lpstr>Β.  Περίθλαση μέσω οπής 1/4</vt:lpstr>
      <vt:lpstr>Β.  Περίθλαση μέσω οπής 2/4</vt:lpstr>
      <vt:lpstr>Β.  Περίθλαση μέσω οπής 3/4</vt:lpstr>
      <vt:lpstr>Β.  Περίθλαση μέσω οπής 4/4</vt:lpstr>
      <vt:lpstr>Γ.  Συμβολή φωτός Laser μέσω οπτικού φράγματος 1/2</vt:lpstr>
      <vt:lpstr>Γ.  Συμβολή φωτός Laser μέσω οπτικού φράγματος 2/2</vt:lpstr>
      <vt:lpstr>3. Εργασίες  Α. Μέτρηση της σταθεράς οπτικού φράγματος</vt:lpstr>
      <vt:lpstr>3. Εργασίες </vt:lpstr>
      <vt:lpstr>Α. Μέτρηση της σταθεράς οπτικού φράγματος 1/2</vt:lpstr>
      <vt:lpstr>Α. Μέτρηση της σταθεράς οπτικού φράγματος 2/2</vt:lpstr>
      <vt:lpstr>Β. Μέτρηση του εύρους της σχισμής ενός διαφράγματος 1/2</vt:lpstr>
      <vt:lpstr>Β. Μέτρηση του εύρους της σχισμής ενός διαφράγματος 2/2</vt:lpstr>
      <vt:lpstr>Γ. Μέτρηση της διαμέτρου των κόκκων Λυκοποδίου 1/2</vt:lpstr>
      <vt:lpstr>Γ. Μέτρηση της διαμέτρου των κόκκων Λυκοποδίου 2/2</vt:lpstr>
      <vt:lpstr>Δ. Μέτρηση χαρακτηριστικών πραγματικού πλέγματος 1/3</vt:lpstr>
      <vt:lpstr>Δ. Μέτρηση χαρακτηριστικών πραγματικού πλέγματος 2/3</vt:lpstr>
      <vt:lpstr>Δ. Μέτρηση χαρακτηριστικών πραγματικού πλέγματος 3/3</vt:lpstr>
      <vt:lpstr>Πίνακας 1 L = ……………. mm</vt:lpstr>
      <vt:lpstr>Πίνακας 2 L = ……………. mm</vt:lpstr>
      <vt:lpstr>Πίνακας 3 L = ……………. mm</vt:lpstr>
      <vt:lpstr>Πίνακας 4 L = ……………. mm</vt:lpstr>
      <vt:lpstr>Πίνακας 5 L = ……………. mm</vt:lpstr>
      <vt:lpstr>Πίνακας 6</vt:lpstr>
      <vt:lpstr>Πίνακας 7 L = ……………. mm</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natasakar new</cp:lastModifiedBy>
  <cp:revision>82</cp:revision>
  <dcterms:created xsi:type="dcterms:W3CDTF">2013-03-04T13:35:19Z</dcterms:created>
  <dcterms:modified xsi:type="dcterms:W3CDTF">2015-11-09T09:09:43Z</dcterms:modified>
</cp:coreProperties>
</file>