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57" r:id="rId23"/>
    <p:sldId id="262" r:id="rId24"/>
    <p:sldId id="264" r:id="rId25"/>
    <p:sldId id="286" r:id="rId26"/>
    <p:sldId id="287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65" d="100"/>
          <a:sy n="65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08/03/2015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08/03/2015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94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9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9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94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85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2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53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09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25" y="-11269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/>
          <p:nvPr userDrawn="1"/>
        </p:nvSpPr>
        <p:spPr>
          <a:xfrm>
            <a:off x="-15024" y="-11269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/>
          <p:nvPr userDrawn="1"/>
        </p:nvSpPr>
        <p:spPr>
          <a:xfrm>
            <a:off x="236496" y="-11269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85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2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C90D-E5CC-4219-BC1D-36A7070AEB73}" type="slidenum">
              <a:rPr lang="el-GR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67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8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Αρχές Γενικής Λογιστικής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Λογιστικά </a:t>
            </a:r>
            <a:r>
              <a:rPr lang="el-GR" sz="2800" dirty="0" smtClean="0"/>
              <a:t>Γεγονότα</a:t>
            </a:r>
          </a:p>
          <a:p>
            <a:r>
              <a:rPr lang="el-GR" sz="2400" dirty="0"/>
              <a:t>Κωνσταντίνος Πολίτης, Οικονομολόγος</a:t>
            </a:r>
            <a:r>
              <a:rPr lang="en-US" sz="2400" dirty="0"/>
              <a:t>, MEd, MBA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 smtClean="0"/>
              <a:t>Καθηγητής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Εφαρμογών</a:t>
            </a:r>
          </a:p>
          <a:p>
            <a:r>
              <a:rPr lang="el-GR" sz="2400" dirty="0"/>
              <a:t>Τμήμα Διοίκησης Τουριστικών Επιχειρήσεων</a:t>
            </a:r>
            <a:r>
              <a:rPr lang="el-GR" sz="2400" b="1" dirty="0"/>
              <a:t> 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Διαδοχικοί </a:t>
            </a:r>
            <a:r>
              <a:rPr lang="el-GR" altLang="el-GR" dirty="0" smtClean="0"/>
              <a:t>ι</a:t>
            </a:r>
            <a:r>
              <a:rPr lang="el-GR" altLang="el-GR" dirty="0" smtClean="0"/>
              <a:t>σολογισμοί</a:t>
            </a:r>
            <a:endParaRPr lang="el-GR" altLang="el-G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Σύμφωνα με τη μέθοδο αυτή μετά από κάθε λογιστικό γεγονός συντάσσεται νέος ισολογισμός ο οποίος εμφανίζει τη νέα οικονομική κατάσταση της επιχείρησης.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Μετά από κάθε λογιστικό γεγονός και την μεταβολή που επιφέρει το Ε=Π.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Κάθε λογιστικό γεγονός επιφέρει ταυτόχρονες και ισόποσες  μεταβολές (οριζόντιες – κάθετες – σύνθετες).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1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Διαδοχικοί </a:t>
            </a:r>
            <a:r>
              <a:rPr lang="el-GR" altLang="el-GR" dirty="0" smtClean="0"/>
              <a:t>ισολογισμοί</a:t>
            </a:r>
            <a:r>
              <a:rPr lang="el-GR" altLang="el-GR" dirty="0"/>
              <a:t/>
            </a:r>
            <a:br>
              <a:rPr lang="el-GR" altLang="el-GR" dirty="0"/>
            </a:br>
            <a:r>
              <a:rPr lang="el-GR" altLang="el-GR" sz="3200" b="0" dirty="0" smtClean="0"/>
              <a:t>Παράδειγμα (1 από 2)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Η ξενοδοχειακή επιχείρηση « ΑΛΦΑ» για την έναρξη των εργασιών της την 1/1/2005 διαθέτει τα εξής περιουσιακά στοιχεία : Κτίρια 500, Ταμείο 100, Έπιπλα 80, Τρόφιμα 700, Προμηθευτές 180.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altLang="el-GR" sz="2400" dirty="0" smtClean="0"/>
              <a:t>Κατά τη διάρκεια της λειτουργίας της πραγματοποιούνται οι εξής πράξεις :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Αγοράζονται τρόφιμα αξίας 30 με μετρητά.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Για οφειλή σε προμηθευτή της αξίας 20 αποδέχεται ισόποση συναλλαγματική σε διαταγή του.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Αγοράζονται έπιπλα αξίας 15 για τα οποία πληρώνει το 1/3 με μετρητά και το υπόλοιπο με ανοικτό λογαριασμό.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Δέχεται προκαταβολή αξίας 25 από το πρακτορείο «Χ».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5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400" dirty="0"/>
              <a:t>Διαδοχικοί </a:t>
            </a:r>
            <a:r>
              <a:rPr lang="el-GR" altLang="el-GR" sz="4400" dirty="0" smtClean="0"/>
              <a:t>ισολογισμοί</a:t>
            </a:r>
            <a:r>
              <a:rPr lang="el-GR" altLang="el-GR" dirty="0"/>
              <a:t/>
            </a:r>
            <a:br>
              <a:rPr lang="el-GR" altLang="el-GR" dirty="0"/>
            </a:br>
            <a:r>
              <a:rPr lang="el-GR" altLang="el-GR" sz="3600" b="0" dirty="0"/>
              <a:t>Παράδειγμα </a:t>
            </a:r>
            <a:r>
              <a:rPr lang="el-GR" altLang="el-GR" sz="3600" b="0" dirty="0" smtClean="0"/>
              <a:t>(2 </a:t>
            </a:r>
            <a:r>
              <a:rPr lang="el-GR" altLang="el-GR" sz="3600" b="0" dirty="0"/>
              <a:t>από 2) </a:t>
            </a:r>
            <a:endParaRPr lang="el-GR" altLang="el-GR" sz="3600" dirty="0" smtClean="0">
              <a:latin typeface="Tahoma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Ζητείται: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Ο ισολογισμός ενάρξεως,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Το αρχικό κεφάλαιο της,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Οι διαδοχικοί ισολογισμοί μετά από κάθε μεταβολή,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Το Κεφάλαιο Κίνησης μετά την τελευταία μεταβολή.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l-GR" altLang="el-GR" sz="2400" b="1" dirty="0" smtClean="0"/>
              <a:t>Σημείωση : </a:t>
            </a:r>
            <a:r>
              <a:rPr lang="el-GR" altLang="el-GR" sz="2400" dirty="0" smtClean="0"/>
              <a:t>Οι αριθμοί εκφράζουν χιλιάδες Ευρώ.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64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920880" cy="9087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600" dirty="0" smtClean="0"/>
              <a:t>Λύση </a:t>
            </a:r>
            <a:r>
              <a:rPr lang="el-GR" altLang="el-GR" sz="3600" dirty="0" smtClean="0"/>
              <a:t>: </a:t>
            </a:r>
            <a:r>
              <a:rPr lang="el-GR" altLang="el-GR" sz="3600" dirty="0" smtClean="0"/>
              <a:t>Επιχείρηση  «Άλφα» Ισολογισμός </a:t>
            </a:r>
            <a:r>
              <a:rPr lang="el-GR" altLang="el-GR" sz="3600" dirty="0" smtClean="0"/>
              <a:t>1/1/2005	</a:t>
            </a:r>
          </a:p>
        </p:txBody>
      </p:sp>
      <p:graphicFrame>
        <p:nvGraphicFramePr>
          <p:cNvPr id="90157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0583860"/>
              </p:ext>
            </p:extLst>
          </p:nvPr>
        </p:nvGraphicFramePr>
        <p:xfrm>
          <a:off x="467544" y="1340768"/>
          <a:ext cx="8229600" cy="5040312"/>
        </p:xfrm>
        <a:graphic>
          <a:graphicData uri="http://schemas.openxmlformats.org/drawingml/2006/table">
            <a:tbl>
              <a:tblPr/>
              <a:tblGrid>
                <a:gridCol w="2954096"/>
                <a:gridCol w="1266928"/>
                <a:gridCol w="2741649"/>
                <a:gridCol w="1266927"/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</a:t>
                      </a:r>
                    </a:p>
                  </a:txBody>
                  <a:tcPr marL="89321" marR="89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18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Κτίρια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Έπιπλα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ΚΥΚΛΟΦΟΡΟΥΝ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ΔΙΑΘΕΣΙΜΑ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Ταμείο</a:t>
                      </a:r>
                    </a:p>
                  </a:txBody>
                  <a:tcPr marL="89321" marR="893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ΚΑΘΑΡΗ ΠΕΡ.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ΒΡΑΧΥΠΡ. ΥΠ.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?????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8064500" cy="4425950"/>
          </a:xfrm>
        </p:spPr>
        <p:txBody>
          <a:bodyPr/>
          <a:lstStyle/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l-GR" altLang="el-GR" sz="1000" smtClean="0">
                <a:latin typeface="Arial Greek" charset="-95"/>
              </a:rPr>
              <a:t>		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4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Επιχείρηση  «Άλφα»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Ισολογισμός </a:t>
            </a:r>
            <a:r>
              <a:rPr lang="el-GR" altLang="el-GR" sz="3600" dirty="0" smtClean="0"/>
              <a:t>1/1/2005</a:t>
            </a:r>
            <a:endParaRPr lang="el-GR" altLang="el-GR" sz="3600" dirty="0" smtClean="0"/>
          </a:p>
        </p:txBody>
      </p:sp>
      <p:graphicFrame>
        <p:nvGraphicFramePr>
          <p:cNvPr id="96280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4009043"/>
              </p:ext>
            </p:extLst>
          </p:nvPr>
        </p:nvGraphicFramePr>
        <p:xfrm>
          <a:off x="467544" y="1412776"/>
          <a:ext cx="8229601" cy="4968329"/>
        </p:xfrm>
        <a:graphic>
          <a:graphicData uri="http://schemas.openxmlformats.org/drawingml/2006/table">
            <a:tbl>
              <a:tblPr/>
              <a:tblGrid>
                <a:gridCol w="2954097"/>
                <a:gridCol w="1266927"/>
                <a:gridCol w="2741649"/>
                <a:gridCol w="1266928"/>
              </a:tblGrid>
              <a:tr h="537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0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Κτίρια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Έπιπλα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ΚΥΚΛΟΦΟΡΟΥΝ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ΔΙΑΘΕΣΙΜΑ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Ταμείο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ΚΑΘΑΡΗ ΠΕΡ.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ΒΡΑΧΥΠΡ. ΥΠ.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8064500" cy="4425950"/>
          </a:xfrm>
        </p:spPr>
        <p:txBody>
          <a:bodyPr/>
          <a:lstStyle/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l-GR" altLang="el-GR" sz="1000" smtClean="0">
                <a:latin typeface="Arial Greek" charset="-95"/>
              </a:rPr>
              <a:t>		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4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Επιχείρηση  «Άλφα»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l-GR" altLang="el-GR" sz="3600" dirty="0" smtClean="0"/>
              <a:t>Ισολογισμός μετά την</a:t>
            </a:r>
            <a:r>
              <a:rPr lang="el-GR" altLang="el-GR" sz="3600" dirty="0" smtClean="0"/>
              <a:t> </a:t>
            </a:r>
            <a:r>
              <a:rPr lang="el-GR" altLang="el-GR" sz="3600" dirty="0" smtClean="0"/>
              <a:t>1</a:t>
            </a:r>
            <a:r>
              <a:rPr lang="el-GR" altLang="el-GR" sz="3600" baseline="30000" dirty="0" smtClean="0"/>
              <a:t>η</a:t>
            </a:r>
            <a:r>
              <a:rPr lang="el-GR" altLang="el-GR" sz="3600" dirty="0" smtClean="0"/>
              <a:t> </a:t>
            </a:r>
            <a:r>
              <a:rPr lang="el-GR" altLang="el-GR" sz="3600" dirty="0" smtClean="0"/>
              <a:t>μεταβολή</a:t>
            </a:r>
            <a:endParaRPr lang="el-GR" altLang="el-GR" sz="3600" dirty="0" smtClean="0"/>
          </a:p>
        </p:txBody>
      </p:sp>
      <p:graphicFrame>
        <p:nvGraphicFramePr>
          <p:cNvPr id="97284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64929"/>
              </p:ext>
            </p:extLst>
          </p:nvPr>
        </p:nvGraphicFramePr>
        <p:xfrm>
          <a:off x="395536" y="1340768"/>
          <a:ext cx="8229601" cy="4968329"/>
        </p:xfrm>
        <a:graphic>
          <a:graphicData uri="http://schemas.openxmlformats.org/drawingml/2006/table">
            <a:tbl>
              <a:tblPr/>
              <a:tblGrid>
                <a:gridCol w="2954097"/>
                <a:gridCol w="1266927"/>
                <a:gridCol w="2741649"/>
                <a:gridCol w="1266928"/>
              </a:tblGrid>
              <a:tr h="537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Κτίρια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Έπιπλα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ΚΥΚΛΟΦΟΡΟΥΝ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ΔΙΑΘΕΣΙΜΑ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Ταμείο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ΚΑΘΑΡΗ ΠΕΡ.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ΒΡΑΧΥΠΡ. ΥΠ.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5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Επιχείρηση  «Άλφα» </a:t>
            </a:r>
            <a:br>
              <a:rPr lang="el-GR" altLang="el-GR" sz="3600" dirty="0" smtClean="0"/>
            </a:br>
            <a:r>
              <a:rPr lang="el-GR" altLang="el-GR" sz="3600" dirty="0" smtClean="0"/>
              <a:t>Ισολογισμός μετά </a:t>
            </a:r>
            <a:r>
              <a:rPr lang="el-GR" altLang="el-GR" sz="3600" dirty="0" smtClean="0"/>
              <a:t>τη 2</a:t>
            </a:r>
            <a:r>
              <a:rPr lang="el-GR" altLang="el-GR" sz="3600" baseline="30000" dirty="0" smtClean="0"/>
              <a:t>η</a:t>
            </a:r>
            <a:r>
              <a:rPr lang="el-GR" altLang="el-GR" sz="3600" dirty="0" smtClean="0"/>
              <a:t> </a:t>
            </a:r>
            <a:r>
              <a:rPr lang="el-GR" altLang="el-GR" sz="3600" dirty="0" smtClean="0"/>
              <a:t>μεταβολή</a:t>
            </a:r>
            <a:endParaRPr lang="el-GR" altLang="el-GR" sz="3000" dirty="0" smtClean="0"/>
          </a:p>
        </p:txBody>
      </p:sp>
      <p:graphicFrame>
        <p:nvGraphicFramePr>
          <p:cNvPr id="98330" name="Group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4448060"/>
              </p:ext>
            </p:extLst>
          </p:nvPr>
        </p:nvGraphicFramePr>
        <p:xfrm>
          <a:off x="395536" y="1412776"/>
          <a:ext cx="8229601" cy="4968329"/>
        </p:xfrm>
        <a:graphic>
          <a:graphicData uri="http://schemas.openxmlformats.org/drawingml/2006/table">
            <a:tbl>
              <a:tblPr/>
              <a:tblGrid>
                <a:gridCol w="2954097"/>
                <a:gridCol w="1266927"/>
                <a:gridCol w="2741649"/>
                <a:gridCol w="1266928"/>
              </a:tblGrid>
              <a:tr h="537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Κτίρια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Έπιπλα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ΚΥΚΛΟΦΟΡΟΥΝ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ΔΙΑΘΕΣΙΜΑ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Ταμείο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ΚΑΘΑΡΗ ΠΕΡ.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ΒΡΑΧΥΠΡ. ΥΠ.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Συν/</a:t>
                      </a:r>
                      <a:r>
                        <a:rPr kumimoji="0" lang="el-GR" alt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κές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πληρωτέες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8064500" cy="4425950"/>
          </a:xfrm>
        </p:spPr>
        <p:txBody>
          <a:bodyPr/>
          <a:lstStyle/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l-GR" altLang="el-GR" sz="1000" dirty="0" smtClean="0">
                <a:latin typeface="Arial Greek" charset="-95"/>
              </a:rPr>
              <a:t>		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9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Επιχείρηση  «Άλφα» </a:t>
            </a:r>
            <a:br>
              <a:rPr lang="el-GR" altLang="el-GR" sz="3600" dirty="0" smtClean="0"/>
            </a:br>
            <a:r>
              <a:rPr lang="el-GR" altLang="el-GR" sz="3600" dirty="0" smtClean="0"/>
              <a:t>Ισολογισμός μετά την </a:t>
            </a:r>
            <a:r>
              <a:rPr lang="el-GR" altLang="el-GR" sz="3600" dirty="0" smtClean="0"/>
              <a:t>3</a:t>
            </a:r>
            <a:r>
              <a:rPr lang="el-GR" altLang="el-GR" sz="3600" baseline="30000" dirty="0" smtClean="0"/>
              <a:t>η</a:t>
            </a:r>
            <a:r>
              <a:rPr lang="el-GR" altLang="el-GR" sz="3600" dirty="0" smtClean="0"/>
              <a:t> </a:t>
            </a:r>
            <a:r>
              <a:rPr lang="el-GR" altLang="el-GR" sz="3600" dirty="0" smtClean="0"/>
              <a:t>μεταβολή</a:t>
            </a:r>
            <a:endParaRPr lang="el-GR" altLang="el-GR" sz="3000" dirty="0" smtClean="0"/>
          </a:p>
        </p:txBody>
      </p:sp>
      <p:graphicFrame>
        <p:nvGraphicFramePr>
          <p:cNvPr id="99332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2257241"/>
              </p:ext>
            </p:extLst>
          </p:nvPr>
        </p:nvGraphicFramePr>
        <p:xfrm>
          <a:off x="467544" y="1340768"/>
          <a:ext cx="8229601" cy="4968329"/>
        </p:xfrm>
        <a:graphic>
          <a:graphicData uri="http://schemas.openxmlformats.org/drawingml/2006/table">
            <a:tbl>
              <a:tblPr/>
              <a:tblGrid>
                <a:gridCol w="2954097"/>
                <a:gridCol w="1266927"/>
                <a:gridCol w="2741649"/>
                <a:gridCol w="1266928"/>
              </a:tblGrid>
              <a:tr h="5377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05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Κτίρια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Έπιπλα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ΚΥΚΛΟΦΟΡΟΥΝ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ΔΙΑΘΕΣΙΜΑ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Ταμείο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ΚΑΘΑΡΗ ΠΕΡ.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ΒΡΑΧΥΠΡ. ΥΠ.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Συν/</a:t>
                      </a:r>
                      <a:r>
                        <a:rPr kumimoji="0" lang="el-GR" alt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κές</a:t>
                      </a: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πληρωτέες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  <a:p>
                      <a:pPr marL="0" marR="0" lvl="0" indent="622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5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Επιχείρηση  «Άλφα» </a:t>
            </a:r>
            <a:br>
              <a:rPr lang="el-GR" altLang="el-GR" dirty="0" smtClean="0"/>
            </a:br>
            <a:r>
              <a:rPr lang="el-GR" altLang="el-GR" dirty="0" smtClean="0"/>
              <a:t>Ισολογισμός μετά την </a:t>
            </a:r>
            <a:r>
              <a:rPr lang="el-GR" altLang="el-GR" dirty="0" smtClean="0"/>
              <a:t>4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</a:t>
            </a:r>
            <a:r>
              <a:rPr lang="el-GR" altLang="el-GR" dirty="0" smtClean="0"/>
              <a:t>μεταβολή</a:t>
            </a:r>
            <a:endParaRPr lang="el-GR" altLang="el-GR" sz="3300" dirty="0" smtClean="0">
              <a:latin typeface="Tahoma" pitchFamily="34" charset="0"/>
            </a:endParaRPr>
          </a:p>
        </p:txBody>
      </p:sp>
      <p:graphicFrame>
        <p:nvGraphicFramePr>
          <p:cNvPr id="100374" name="Group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473288"/>
              </p:ext>
            </p:extLst>
          </p:nvPr>
        </p:nvGraphicFramePr>
        <p:xfrm>
          <a:off x="395536" y="1412777"/>
          <a:ext cx="8229601" cy="4968552"/>
        </p:xfrm>
        <a:graphic>
          <a:graphicData uri="http://schemas.openxmlformats.org/drawingml/2006/table">
            <a:tbl>
              <a:tblPr/>
              <a:tblGrid>
                <a:gridCol w="2954097"/>
                <a:gridCol w="1266927"/>
                <a:gridCol w="2741649"/>
                <a:gridCol w="1266928"/>
              </a:tblGrid>
              <a:tr h="537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ΕΝΕΡΓΗΤΙΚΟ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ΠΑΘΗΤΙΚΟ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ΠΟΣΑ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30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ΠΑΓΙΟ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Κτίρια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Έπιπλα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ΚΥΚΛΟΦΟΡΟΥΝ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Τρόφιμα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ΔΙΑΘΕΣΙΜΑ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Ταμείο</a:t>
                      </a:r>
                    </a:p>
                  </a:txBody>
                  <a:tcPr marL="89321" marR="89321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4508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  <a:p>
                      <a:pPr marL="0" marR="0" lvl="0" indent="625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625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ΚΑΘΑΡΗ ΠΕΡ.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Κεφάλαιο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ΒΡΑΧΥΠΡ. ΥΠ.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Προμηθευτές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Συν/</a:t>
                      </a:r>
                      <a:r>
                        <a:rPr kumimoji="0" lang="el-GR" alt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κές</a:t>
                      </a: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πληρ</a:t>
                      </a: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/ες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Προκ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l-GR" alt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λές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altLang="el-G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πρακ</a:t>
                      </a: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  <a:p>
                      <a:pPr marL="0" marR="0" lvl="0" indent="625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625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---------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=====</a:t>
                      </a:r>
                    </a:p>
                  </a:txBody>
                  <a:tcPr marL="89321" marR="89321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5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Επιχείρηση  «Άλφα</a:t>
            </a:r>
            <a:r>
              <a:rPr lang="el-GR" altLang="el-GR" dirty="0" smtClean="0"/>
              <a:t>»</a:t>
            </a:r>
            <a:endParaRPr lang="el-GR" altLang="el-G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fontAlgn="b" hangingPunct="1">
              <a:spcBef>
                <a:spcPts val="4200"/>
              </a:spcBef>
              <a:buFontTx/>
              <a:buNone/>
            </a:pPr>
            <a:r>
              <a:rPr lang="el-GR" altLang="el-GR" sz="3600" dirty="0" smtClean="0"/>
              <a:t>Κ Κ=(ΚΕ+ΔΕ)-ΒΥ</a:t>
            </a:r>
          </a:p>
          <a:p>
            <a:pPr algn="ctr" eaLnBrk="1" fontAlgn="b" hangingPunct="1">
              <a:spcBef>
                <a:spcPts val="4200"/>
              </a:spcBef>
              <a:buFontTx/>
              <a:buNone/>
            </a:pPr>
            <a:r>
              <a:rPr lang="el-GR" altLang="el-GR" sz="3600" dirty="0" smtClean="0"/>
              <a:t>ΚΚ=(730+90)-315</a:t>
            </a:r>
          </a:p>
          <a:p>
            <a:pPr algn="ctr" eaLnBrk="1" fontAlgn="b" hangingPunct="1">
              <a:spcBef>
                <a:spcPts val="4200"/>
              </a:spcBef>
              <a:buFontTx/>
              <a:buNone/>
            </a:pPr>
            <a:r>
              <a:rPr lang="el-GR" altLang="el-GR" sz="3600" dirty="0" smtClean="0"/>
              <a:t>ΚΚ=495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Έννοια λογιστικού γεγονότος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1 από 3)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Ορισμός:</a:t>
            </a:r>
            <a:r>
              <a:rPr lang="el-GR" altLang="el-GR" sz="2400" dirty="0" smtClean="0"/>
              <a:t> Λογιστικό γεγονός είναι κάθε γεγονός που μεταβάλλει τη χρηματοοικονομική κατάσταση ( περιουσιακά στοιχεία ) μιας οικονομικής μονάδας.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Προϋποθέσεις χαρακτηρισμού:</a:t>
            </a:r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altLang="el-GR" sz="2400" dirty="0" smtClean="0"/>
              <a:t>Να μεταβάλλει τα περιουσιακά της στοιχεία.</a:t>
            </a:r>
          </a:p>
          <a:p>
            <a:pPr marL="514350" indent="-51435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altLang="el-GR" sz="2400" dirty="0" smtClean="0"/>
              <a:t>Οι μεταβολές αυτές να μπορούν να αποδοθούν σε χρηματικές μονάδες κατά αντικειμενικό τρόπο.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6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Διαδοχικοί </a:t>
            </a:r>
            <a:r>
              <a:rPr lang="el-GR" altLang="el-GR" dirty="0" smtClean="0"/>
              <a:t>ισολογισμοί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 μειονεκτήματα 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Απαιτεί σημαντικό χρόνο</a:t>
            </a:r>
            <a:r>
              <a:rPr lang="en-US" altLang="el-GR" sz="2400" dirty="0"/>
              <a:t>.</a:t>
            </a:r>
            <a:endParaRPr lang="el-GR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Δεν εμφανίζονται οι μεταβολές συγκεντρωμένες. Όχι συνολική εικόνα. 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Δεν παρακολουθούνται οι μεταβολές των επιμέρους στοιχείων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Δεν παρέχονται πληροφορίες για τους προσδιοριστικούς παράγοντες του αποτελέσματος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47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</a:t>
            </a:r>
            <a:r>
              <a:rPr lang="el-GR" smtClean="0"/>
              <a:t>ευχαριστώ πολύ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Κωνσταντίνος Πολίτης 2014. Κωνσταντίνος Πολίτης. «Αρχές Γενικής Λογιστικής. Ενότητα 3</a:t>
            </a:r>
            <a:r>
              <a:rPr lang="en-US" sz="2000" dirty="0" smtClean="0"/>
              <a:t>:</a:t>
            </a:r>
            <a:r>
              <a:rPr lang="el-GR" sz="2000" dirty="0"/>
              <a:t> Λογιστικά </a:t>
            </a:r>
            <a:r>
              <a:rPr lang="el-GR" sz="2000" dirty="0" smtClean="0"/>
              <a:t>Γεγονότα».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Έννοια λογιστικού γεγονότος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2 </a:t>
            </a:r>
            <a:r>
              <a:rPr lang="el-GR" altLang="el-GR" sz="3200" b="0" dirty="0"/>
              <a:t>από 3)</a:t>
            </a:r>
            <a:endParaRPr lang="el-GR" altLang="el-GR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Διακρίσεις: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el-GR" altLang="el-GR" sz="2400" b="1" dirty="0" smtClean="0"/>
              <a:t>Εξωτερικά λογιστικά γεγονότα : </a:t>
            </a:r>
            <a:r>
              <a:rPr lang="el-GR" altLang="el-GR" sz="2400" dirty="0" smtClean="0"/>
              <a:t>Είναι εκείνα τα οποία προκαλούνται από τις σχέσεις της οικονομικής μονάδας με τρίτους.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el-GR" altLang="el-GR" sz="2400" b="1" dirty="0" smtClean="0"/>
              <a:t>Εσωτερικά λογιστικά γεγονότα : </a:t>
            </a:r>
            <a:r>
              <a:rPr lang="el-GR" altLang="el-GR" sz="2400" dirty="0" smtClean="0"/>
              <a:t>Είναι εκείνα τα οποία προκαλούνται εντός της οικονομικής μονάδας χωρίς συμμετοχή τρίτων.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8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Έννοια λογιστικού γεγονότος</a:t>
            </a:r>
            <a:r>
              <a:rPr lang="en-US" altLang="el-GR" dirty="0"/>
              <a:t> </a:t>
            </a:r>
            <a:r>
              <a:rPr lang="en-US" altLang="el-GR" sz="3200" b="0" dirty="0" smtClean="0"/>
              <a:t>(</a:t>
            </a:r>
            <a:r>
              <a:rPr lang="el-GR" altLang="el-GR" sz="3200" b="0" dirty="0" smtClean="0"/>
              <a:t>3 </a:t>
            </a:r>
            <a:r>
              <a:rPr lang="el-GR" altLang="el-GR" sz="3200" b="0" dirty="0"/>
              <a:t>από 3)</a:t>
            </a:r>
            <a:endParaRPr lang="el-GR" altLang="el-G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altLang="el-GR" sz="2400" b="1" dirty="0" smtClean="0"/>
              <a:t>Παραδείγματα: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Αγορά Εμπορευμάτων,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Παροχή υπηρεσιών,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Είσπραξη απαιτήσεων,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Πληρωμή υποχρεώσεων,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Εισφορές και αναλήψεις κεφαλαίων από το φορέα,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Η ανάλωση στοιχείων ενεργητικού.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1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Μετασχηματισμοί της λογιστικής ισότητας </a:t>
            </a:r>
            <a:r>
              <a:rPr lang="el-GR" altLang="el-GR" sz="3200" b="0" dirty="0" smtClean="0"/>
              <a:t>(1 από 5)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Τα λογιστικά γεγονότα μεταβάλλουν τα περιουσιακά στοιχεία μιας οικονομικής μονάδας </a:t>
            </a:r>
            <a:r>
              <a:rPr lang="el-GR" altLang="el-GR" sz="2400" b="1" dirty="0" smtClean="0"/>
              <a:t>δηλαδή τα στοιχεία της λογιστικής ισότητας.</a:t>
            </a:r>
            <a:endParaRPr lang="el-GR" altLang="el-GR" sz="2400" u="sng" dirty="0" smtClean="0"/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Κάθε λογιστικό γεγονός επιφέρει μεταβολή </a:t>
            </a:r>
            <a:r>
              <a:rPr lang="el-GR" altLang="el-GR" sz="2400" b="1" dirty="0" smtClean="0"/>
              <a:t>δηλαδή αύξηση ή μείωση σε δύο τουλάχιστον στοιχεία της ισότητας αυτής.</a:t>
            </a:r>
          </a:p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dirty="0" smtClean="0"/>
              <a:t>Οι μεταβολές που επιφέρουν τα λογιστικά γεγονότα </a:t>
            </a:r>
            <a:r>
              <a:rPr lang="el-GR" altLang="el-GR" sz="2400" b="1" dirty="0" smtClean="0"/>
              <a:t>ονομάζονται μετασχηματισμοί.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</a:pPr>
            <a:r>
              <a:rPr lang="el-GR" altLang="el-GR" sz="2400" b="1" dirty="0" smtClean="0"/>
              <a:t>Διακρίσεις:</a:t>
            </a:r>
          </a:p>
          <a:p>
            <a:pPr marL="447675" indent="-447675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Απλοί μετασχηματισμοί ( Δύο στοιχεία )</a:t>
            </a:r>
          </a:p>
          <a:p>
            <a:pPr marL="400050" lvl="1" indent="47625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altLang="el-GR" sz="2400" dirty="0" smtClean="0"/>
              <a:t>π.χ. Είσπραξη απαίτησης.</a:t>
            </a:r>
          </a:p>
          <a:p>
            <a:pPr marL="457200" indent="-457200" eaLnBrk="1" hangingPunct="1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Σύνθετοι μετασχηματισμοί ( Τρία ή περισσότερα στοιχεία) π.χ. Πληρωμή υποχρέωσης το μισό με μετρητά και το υπόλοιπο με επιταγή</a:t>
            </a:r>
            <a:r>
              <a:rPr lang="el-GR" altLang="el-GR" sz="2400" dirty="0"/>
              <a:t>.</a:t>
            </a:r>
            <a:endParaRPr lang="el-GR" altLang="el-GR" sz="2400" b="1" u="sng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Μετασχηματισμοί της λογιστικής ισότητας </a:t>
            </a:r>
            <a:r>
              <a:rPr lang="el-GR" altLang="el-GR" sz="3200" b="0" dirty="0" smtClean="0"/>
              <a:t>(2 από 5)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3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40768"/>
                <a:ext cx="8229600" cy="489654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80000"/>
                  </a:lnSpc>
                  <a:spcBef>
                    <a:spcPts val="1200"/>
                  </a:spcBef>
                </a:pPr>
                <a:r>
                  <a:rPr lang="el-GR" altLang="el-GR" sz="2400" b="1" dirty="0" smtClean="0"/>
                  <a:t>Οι  δυνατοί συνδυασμοί :</a:t>
                </a:r>
              </a:p>
              <a:p>
                <a:pPr marL="457200" indent="-457200" defTabSz="895350" eaLnBrk="1" hangingPunct="1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+ Ε </a:t>
                </a:r>
                <a14:m>
                  <m:oMath xmlns:m="http://schemas.openxmlformats.org/officeDocument/2006/math">
                    <m:r>
                      <a:rPr lang="el-GR" altLang="el-GR" sz="2800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l-GR" altLang="el-GR" sz="2800" dirty="0" smtClean="0"/>
                  <a:t> - Ε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+ Ε</a:t>
                </a:r>
                <a:r>
                  <a:rPr lang="el-GR" altLang="el-GR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+ Π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+ Ε</a:t>
                </a:r>
                <a:r>
                  <a:rPr lang="el-GR" altLang="el-GR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+ ΚΘ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- Ε</a:t>
                </a:r>
                <a:r>
                  <a:rPr lang="el-GR" altLang="el-GR" sz="2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l-GR" altLang="el-GR" sz="2800" dirty="0" smtClean="0"/>
                  <a:t> -  Π  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- Ε</a:t>
                </a:r>
                <a:r>
                  <a:rPr lang="el-GR" altLang="el-GR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-  ΚΘ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+ Π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- Π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+ Π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- ΚΘ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- Π	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+ ΚΘ</a:t>
                </a:r>
              </a:p>
              <a:p>
                <a:pPr marL="457200" indent="-457200">
                  <a:lnSpc>
                    <a:spcPct val="8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l-GR" altLang="el-GR" sz="2800" dirty="0" smtClean="0"/>
                  <a:t>+ ΚΘ </a:t>
                </a:r>
                <a14:m>
                  <m:oMath xmlns:m="http://schemas.openxmlformats.org/officeDocument/2006/math">
                    <m:r>
                      <a:rPr lang="el-GR" altLang="el-GR" sz="2800" i="1">
                        <a:latin typeface="Cambria Math"/>
                        <a:ea typeface="Cambria Math"/>
                      </a:rPr>
                      <m:t>↔ </m:t>
                    </m:r>
                  </m:oMath>
                </a14:m>
                <a:r>
                  <a:rPr lang="el-GR" altLang="el-GR" sz="2800" dirty="0" smtClean="0"/>
                  <a:t>- ΚΘ</a:t>
                </a:r>
              </a:p>
            </p:txBody>
          </p:sp>
        </mc:Choice>
        <mc:Fallback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896544"/>
              </a:xfrm>
              <a:blipFill rotWithShape="1">
                <a:blip r:embed="rId2" cstate="print"/>
                <a:stretch>
                  <a:fillRect l="-1481" t="-2366" b="-23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Μετασχηματισμοί της λογιστικής ισότητας </a:t>
            </a:r>
            <a:r>
              <a:rPr lang="el-GR" altLang="el-GR" sz="3200" b="0" dirty="0" smtClean="0"/>
              <a:t>(3 από 5)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1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400" b="1" dirty="0" smtClean="0"/>
              <a:t>Παρακολούθηση ή καταχώρηση των μεταβολών με τη μέθοδο: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Των διαδοχικών ισολογισμών.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Του πίνακα μεταβολών της λογιστικής ισότητας.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Της απευθείας καταχώρησης στους λογαριασμούς.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Της καταχώρησης στο ημερολόγιο και μεταφοράς τους στους λογαριασμούς.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Μετασχηματισμοί της λογιστικής ισότητας </a:t>
            </a:r>
            <a:r>
              <a:rPr lang="el-GR" altLang="el-GR" sz="3200" b="0" dirty="0" smtClean="0"/>
              <a:t>(4 από 5)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6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/>
              <a:t>Ανάλυση λογιστικών γεγονότων σημαίνει προσδιορισμό: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Των περιουσιακών στοιχείων που μεταβάλλονται με βάση το κάθε λογιστικό γεγονός.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/>
              <a:t>Του ποσού με το οποίο μεταβάλλονται αυτά τα περιουσιακά στοιχεία.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Μετασχηματισμοί της λογιστικής ισότητας </a:t>
            </a:r>
            <a:r>
              <a:rPr lang="el-GR" altLang="el-GR" sz="3200" b="0" dirty="0" smtClean="0"/>
              <a:t>(5 από 5)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4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Αρχές Γενικής Λογιστική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Τίτλος Μαθήματο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Αρχές Γενικής Λογιστικής</Template>
  <TotalTime>9</TotalTime>
  <Words>1405</Words>
  <Application>Microsoft Office PowerPoint</Application>
  <PresentationFormat>Προβολή στην οθόνη (4:3)</PresentationFormat>
  <Paragraphs>377</Paragraphs>
  <Slides>27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Αρχές Γενικής Λογιστικής</vt:lpstr>
      <vt:lpstr>Τίτλος Μαθήματος</vt:lpstr>
      <vt:lpstr>Αρχές Γενικής Λογιστικής</vt:lpstr>
      <vt:lpstr>Έννοια λογιστικού γεγονότος (1 από 3)</vt:lpstr>
      <vt:lpstr>Έννοια λογιστικού γεγονότος (2 από 3)</vt:lpstr>
      <vt:lpstr>Έννοια λογιστικού γεγονότος (3 από 3)</vt:lpstr>
      <vt:lpstr>Μετασχηματισμοί της λογιστικής ισότητας (1 από 5)</vt:lpstr>
      <vt:lpstr>Μετασχηματισμοί της λογιστικής ισότητας (2 από 5)</vt:lpstr>
      <vt:lpstr>Μετασχηματισμοί της λογιστικής ισότητας (3 από 5)</vt:lpstr>
      <vt:lpstr>Μετασχηματισμοί της λογιστικής ισότητας (4 από 5)</vt:lpstr>
      <vt:lpstr>Μετασχηματισμοί της λογιστικής ισότητας (5 από 5)</vt:lpstr>
      <vt:lpstr>Διαδοχικοί ισολογισμοί</vt:lpstr>
      <vt:lpstr>Διαδοχικοί ισολογισμοί Παράδειγμα (1 από 2) </vt:lpstr>
      <vt:lpstr>Διαδοχικοί ισολογισμοί Παράδειγμα (2 από 2) </vt:lpstr>
      <vt:lpstr>Λύση : Επιχείρηση  «Άλφα» Ισολογισμός 1/1/2005 </vt:lpstr>
      <vt:lpstr>Επιχείρηση  «Άλφα»  Ισολογισμός 1/1/2005</vt:lpstr>
      <vt:lpstr>Επιχείρηση  «Άλφα»  Ισολογισμός μετά την 1η μεταβολή</vt:lpstr>
      <vt:lpstr>Επιχείρηση  «Άλφα»  Ισολογισμός μετά τη 2η μεταβολή</vt:lpstr>
      <vt:lpstr>Επιχείρηση  «Άλφα»  Ισολογισμός μετά την 3η μεταβολή</vt:lpstr>
      <vt:lpstr>Επιχείρηση  «Άλφα»  Ισολογισμός μετά την 4η μεταβολή</vt:lpstr>
      <vt:lpstr>Επιχείρηση  «Άλφα»</vt:lpstr>
      <vt:lpstr>Διαδοχικοί ισολογισμοί ( μειονεκτήματα 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Αρχές Γενικής Λογιστικής</dc:title>
  <dc:creator>opencourses@teiath.gr</dc:creator>
  <cp:lastModifiedBy>OWNER</cp:lastModifiedBy>
  <cp:revision>5</cp:revision>
  <dcterms:created xsi:type="dcterms:W3CDTF">2014-10-06T11:46:35Z</dcterms:created>
  <dcterms:modified xsi:type="dcterms:W3CDTF">2015-03-08T16:44:01Z</dcterms:modified>
</cp:coreProperties>
</file>