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36"/>
  </p:notesMasterIdLst>
  <p:handoutMasterIdLst>
    <p:handoutMasterId r:id="rId37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9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57" r:id="rId29"/>
    <p:sldId id="262" r:id="rId30"/>
    <p:sldId id="264" r:id="rId31"/>
    <p:sldId id="295" r:id="rId32"/>
    <p:sldId id="296" r:id="rId33"/>
    <p:sldId id="266" r:id="rId34"/>
    <p:sldId id="261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479EF9-D1F4-4FD5-AB88-A8833AED0EF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2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182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77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D817EF-5F1E-4497-BEF4-5D43779F42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698C9A-3684-4F28-9FAF-5760E681D44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65C066-3FD8-49B1-9C05-9C790AE3814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B34077-4E31-434E-B1F1-8B5BC329420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A281-9A39-4865-81A6-52DBEEA24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0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0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7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1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2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3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3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2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4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1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5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sc.org/Education/Teachers/Resources/cfb/transport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2007.igem.org/BerkiGEM2007Present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1904_Hemoglobin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904_Hemoglobin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1904_Hemoglobi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5</a:t>
            </a:r>
            <a:r>
              <a:rPr lang="el-GR" sz="2600" dirty="0"/>
              <a:t>: Αιμοσφαιρίνη </a:t>
            </a:r>
            <a:r>
              <a:rPr lang="el-GR" sz="2600" dirty="0" smtClean="0"/>
              <a:t>- </a:t>
            </a:r>
            <a:r>
              <a:rPr lang="en-US" sz="2600" dirty="0" smtClean="0"/>
              <a:t>H(a)</a:t>
            </a:r>
            <a:r>
              <a:rPr lang="en-US" sz="2600" dirty="0" err="1" smtClean="0"/>
              <a:t>emoglobin</a:t>
            </a:r>
            <a:r>
              <a:rPr lang="en-US" sz="2600" dirty="0" smtClean="0"/>
              <a:t> </a:t>
            </a:r>
            <a:r>
              <a:rPr lang="el-GR" sz="2600" dirty="0" smtClean="0"/>
              <a:t>(</a:t>
            </a:r>
            <a:r>
              <a:rPr lang="en-US" sz="2600" dirty="0" err="1" smtClean="0"/>
              <a:t>Hb</a:t>
            </a:r>
            <a:r>
              <a:rPr lang="el-GR" sz="2600" dirty="0" smtClean="0"/>
              <a:t>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Κριεμπάρδης – </a:t>
            </a:r>
            <a:r>
              <a:rPr lang="el-GR" sz="2200" dirty="0" err="1" smtClean="0"/>
              <a:t>Απλακίδη</a:t>
            </a:r>
            <a:r>
              <a:rPr lang="el-GR" sz="2200" dirty="0" smtClean="0"/>
              <a:t> Χαρίκλεια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2195736" y="5338805"/>
            <a:ext cx="4860032" cy="98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1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Σχετική μικρή </a:t>
            </a:r>
            <a:r>
              <a:rPr lang="el-GR" altLang="el-GR" sz="2200" dirty="0" smtClean="0">
                <a:latin typeface="+mn-lt"/>
              </a:rPr>
              <a:t>συγκέντρωση</a:t>
            </a:r>
            <a:r>
              <a:rPr lang="en-US" altLang="el-GR" sz="2200" dirty="0" smtClean="0">
                <a:latin typeface="+mn-lt"/>
              </a:rPr>
              <a:t>O</a:t>
            </a:r>
            <a:r>
              <a:rPr lang="en-US" altLang="el-GR" sz="2200" baseline="-25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l-GR" altLang="el-GR" sz="2200" dirty="0" smtClean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&lt; </a:t>
            </a:r>
            <a:r>
              <a:rPr lang="en-US" altLang="el-GR" sz="2200" dirty="0">
                <a:latin typeface="+mn-lt"/>
              </a:rPr>
              <a:t>HbO</a:t>
            </a:r>
            <a:r>
              <a:rPr lang="en-US" altLang="el-GR" sz="2200" baseline="-25000" dirty="0">
                <a:latin typeface="+mn-lt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 marL="342900" indent="-342900" eaLnBrk="1" hangingPunct="1">
              <a:lnSpc>
                <a:spcPct val="11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Μεγάλη συγκέντρωση </a:t>
            </a:r>
            <a:r>
              <a:rPr lang="en-US" altLang="el-GR" sz="2200" dirty="0" smtClean="0">
                <a:latin typeface="+mn-lt"/>
              </a:rPr>
              <a:t>O</a:t>
            </a:r>
            <a:r>
              <a:rPr lang="en-US" altLang="el-GR" sz="2200" baseline="-25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el-GR" sz="2200" dirty="0" smtClean="0">
                <a:latin typeface="+mn-lt"/>
              </a:rPr>
              <a:t>&gt; </a:t>
            </a:r>
            <a:r>
              <a:rPr lang="en-US" altLang="el-GR" sz="2200" dirty="0">
                <a:latin typeface="+mn-lt"/>
              </a:rPr>
              <a:t>HbO</a:t>
            </a:r>
            <a:r>
              <a:rPr lang="en-US" altLang="el-GR" sz="2200" baseline="-25000" dirty="0">
                <a:latin typeface="+mn-lt"/>
                <a:ea typeface="Arial Unicode MS" pitchFamily="34" charset="-128"/>
                <a:cs typeface="Arial Unicode MS" pitchFamily="34" charset="-128"/>
              </a:rPr>
              <a:t>2</a:t>
            </a:r>
            <a:endParaRPr lang="el-GR" altLang="el-GR" sz="2200" baseline="-250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5364" name="Group 13"/>
          <p:cNvGrpSpPr>
            <a:grpSpLocks/>
          </p:cNvGrpSpPr>
          <p:nvPr/>
        </p:nvGrpSpPr>
        <p:grpSpPr bwMode="auto">
          <a:xfrm>
            <a:off x="2085181" y="1326356"/>
            <a:ext cx="4973638" cy="3773488"/>
            <a:chOff x="110" y="981"/>
            <a:chExt cx="3133" cy="2377"/>
          </a:xfrm>
        </p:grpSpPr>
        <p:grpSp>
          <p:nvGrpSpPr>
            <p:cNvPr id="15365" name="Group 9"/>
            <p:cNvGrpSpPr>
              <a:grpSpLocks/>
            </p:cNvGrpSpPr>
            <p:nvPr/>
          </p:nvGrpSpPr>
          <p:grpSpPr bwMode="auto">
            <a:xfrm>
              <a:off x="110" y="981"/>
              <a:ext cx="3133" cy="2377"/>
              <a:chOff x="1032" y="1344"/>
              <a:chExt cx="3133" cy="2377"/>
            </a:xfrm>
          </p:grpSpPr>
          <p:pic>
            <p:nvPicPr>
              <p:cNvPr id="15368" name="Picture 5" descr="oxygen dissociation curve of oxyhaemoglobi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6" y="1344"/>
                <a:ext cx="3039" cy="2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69" name="Text Box 7"/>
              <p:cNvSpPr txBox="1">
                <a:spLocks noChangeArrowheads="1"/>
              </p:cNvSpPr>
              <p:nvPr/>
            </p:nvSpPr>
            <p:spPr bwMode="auto">
              <a:xfrm>
                <a:off x="1746" y="3430"/>
                <a:ext cx="2060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altLang="el-GR" sz="2400" b="1">
                    <a:latin typeface="+mn-lt"/>
                  </a:rPr>
                  <a:t>Μερική πίεση οξυγόνου</a:t>
                </a:r>
              </a:p>
            </p:txBody>
          </p:sp>
          <p:sp>
            <p:nvSpPr>
              <p:cNvPr id="15370" name="Text Box 8"/>
              <p:cNvSpPr txBox="1">
                <a:spLocks noChangeArrowheads="1"/>
              </p:cNvSpPr>
              <p:nvPr/>
            </p:nvSpPr>
            <p:spPr bwMode="auto">
              <a:xfrm rot="16200000" flipH="1">
                <a:off x="251" y="2170"/>
                <a:ext cx="2086" cy="5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altLang="el-GR" sz="2400" b="1" dirty="0">
                    <a:latin typeface="+mn-lt"/>
                  </a:rPr>
                  <a:t>% κορεσμός της </a:t>
                </a:r>
                <a:r>
                  <a:rPr lang="en-US" altLang="el-GR" sz="2400" b="1" dirty="0" err="1">
                    <a:latin typeface="+mn-lt"/>
                  </a:rPr>
                  <a:t>Hb</a:t>
                </a:r>
                <a:endParaRPr lang="el-GR" altLang="el-GR" sz="2400" b="1" dirty="0">
                  <a:latin typeface="+mn-lt"/>
                </a:endParaRPr>
              </a:p>
              <a:p>
                <a:pPr eaLnBrk="1" hangingPunct="1"/>
                <a:r>
                  <a:rPr lang="en-US" altLang="el-GR" sz="2400" b="1" dirty="0">
                    <a:latin typeface="+mn-lt"/>
                  </a:rPr>
                  <a:t> </a:t>
                </a:r>
                <a:r>
                  <a:rPr lang="el-GR" altLang="el-GR" sz="2400" b="1" dirty="0">
                    <a:latin typeface="+mn-lt"/>
                  </a:rPr>
                  <a:t>σε οξυγόνο</a:t>
                </a:r>
              </a:p>
            </p:txBody>
          </p:sp>
        </p:grpSp>
        <p:sp>
          <p:nvSpPr>
            <p:cNvPr id="15366" name="Text Box 11"/>
            <p:cNvSpPr txBox="1">
              <a:spLocks noChangeArrowheads="1"/>
            </p:cNvSpPr>
            <p:nvPr/>
          </p:nvSpPr>
          <p:spPr bwMode="auto">
            <a:xfrm>
              <a:off x="1837" y="1249"/>
              <a:ext cx="11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>
                  <a:latin typeface="+mn-lt"/>
                </a:rPr>
                <a:t>Πνεύμονες</a:t>
              </a:r>
              <a:r>
                <a:rPr lang="en-US" altLang="el-GR">
                  <a:latin typeface="+mn-lt"/>
                </a:rPr>
                <a:t> &lt; CO</a:t>
              </a:r>
              <a:r>
                <a:rPr lang="en-US" altLang="el-GR" baseline="-25000">
                  <a:latin typeface="+mn-lt"/>
                  <a:ea typeface="Arial Unicode MS" pitchFamily="34" charset="-128"/>
                  <a:cs typeface="Arial Unicode MS" pitchFamily="34" charset="-128"/>
                </a:rPr>
                <a:t>2</a:t>
              </a:r>
              <a:endParaRPr lang="el-GR" altLang="el-GR" baseline="-25000"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367" name="Text Box 12"/>
            <p:cNvSpPr txBox="1">
              <a:spLocks noChangeArrowheads="1"/>
            </p:cNvSpPr>
            <p:nvPr/>
          </p:nvSpPr>
          <p:spPr bwMode="auto">
            <a:xfrm>
              <a:off x="1202" y="2568"/>
              <a:ext cx="76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>
                  <a:latin typeface="+mn-lt"/>
                </a:rPr>
                <a:t>Ιστοί &gt; </a:t>
              </a:r>
              <a:r>
                <a:rPr lang="en-US" altLang="el-GR">
                  <a:latin typeface="+mn-lt"/>
                </a:rPr>
                <a:t>CO</a:t>
              </a:r>
              <a:r>
                <a:rPr lang="en-US" altLang="el-GR" baseline="-25000">
                  <a:latin typeface="+mn-lt"/>
                  <a:ea typeface="Arial Unicode MS" pitchFamily="34" charset="-128"/>
                  <a:cs typeface="Arial Unicode MS" pitchFamily="34" charset="-128"/>
                </a:rPr>
                <a:t>2</a:t>
              </a:r>
              <a:endParaRPr lang="el-GR" altLang="el-GR" baseline="-25000"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Κορεσμός </a:t>
            </a:r>
            <a:r>
              <a:rPr lang="en-US" dirty="0" err="1"/>
              <a:t>Hb</a:t>
            </a:r>
            <a:r>
              <a:rPr lang="en-US" dirty="0"/>
              <a:t> </a:t>
            </a:r>
            <a:r>
              <a:rPr lang="el-GR" dirty="0"/>
              <a:t>σε </a:t>
            </a:r>
            <a:r>
              <a:rPr lang="el-GR" dirty="0" smtClean="0"/>
              <a:t>Οξυγόνο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1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2"/>
          <p:cNvGrpSpPr>
            <a:grpSpLocks/>
          </p:cNvGrpSpPr>
          <p:nvPr/>
        </p:nvGrpSpPr>
        <p:grpSpPr bwMode="auto">
          <a:xfrm>
            <a:off x="-4763" y="1616076"/>
            <a:ext cx="8942389" cy="3702051"/>
            <a:chOff x="-3" y="1026"/>
            <a:chExt cx="5633" cy="2332"/>
          </a:xfrm>
        </p:grpSpPr>
        <p:sp>
          <p:nvSpPr>
            <p:cNvPr id="16387" name="Rectangle 17"/>
            <p:cNvSpPr>
              <a:spLocks noChangeArrowheads="1"/>
            </p:cNvSpPr>
            <p:nvPr/>
          </p:nvSpPr>
          <p:spPr bwMode="auto">
            <a:xfrm>
              <a:off x="3039" y="1206"/>
              <a:ext cx="20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el-GR" sz="2400" b="1" dirty="0">
                  <a:solidFill>
                    <a:srgbClr val="000000"/>
                  </a:solidFill>
                  <a:latin typeface="+mn-lt"/>
                </a:rPr>
                <a:t>H</a:t>
              </a:r>
              <a:r>
                <a:rPr lang="en-US" altLang="el-GR" sz="2400" b="1" baseline="-30000" dirty="0">
                  <a:solidFill>
                    <a:srgbClr val="000000"/>
                  </a:solidFill>
                  <a:latin typeface="+mn-lt"/>
                </a:rPr>
                <a:t>2</a:t>
              </a:r>
              <a:r>
                <a:rPr lang="en-US" altLang="el-GR" sz="2400" b="1" dirty="0">
                  <a:solidFill>
                    <a:srgbClr val="000000"/>
                  </a:solidFill>
                  <a:latin typeface="+mn-lt"/>
                </a:rPr>
                <a:t>O + CO</a:t>
              </a:r>
              <a:r>
                <a:rPr lang="en-US" altLang="el-GR" sz="2400" b="1" baseline="-30000" dirty="0">
                  <a:solidFill>
                    <a:srgbClr val="000000"/>
                  </a:solidFill>
                  <a:latin typeface="+mn-lt"/>
                </a:rPr>
                <a:t>2</a:t>
              </a:r>
              <a:r>
                <a:rPr lang="en-US" altLang="el-GR" sz="2400" b="1" dirty="0">
                  <a:solidFill>
                    <a:srgbClr val="000000"/>
                  </a:solidFill>
                  <a:latin typeface="+mn-lt"/>
                </a:rPr>
                <a:t>          H</a:t>
              </a:r>
              <a:r>
                <a:rPr lang="en-US" altLang="el-GR" sz="2400" b="1" baseline="-30000" dirty="0">
                  <a:solidFill>
                    <a:srgbClr val="000000"/>
                  </a:solidFill>
                  <a:latin typeface="+mn-lt"/>
                </a:rPr>
                <a:t>2</a:t>
              </a:r>
              <a:r>
                <a:rPr lang="en-US" altLang="el-GR" sz="2400" b="1" dirty="0">
                  <a:solidFill>
                    <a:srgbClr val="000000"/>
                  </a:solidFill>
                  <a:latin typeface="+mn-lt"/>
                </a:rPr>
                <a:t>CO</a:t>
              </a:r>
              <a:r>
                <a:rPr lang="en-US" altLang="el-GR" sz="2400" b="1" baseline="-30000" dirty="0">
                  <a:solidFill>
                    <a:srgbClr val="000000"/>
                  </a:solidFill>
                  <a:latin typeface="+mn-lt"/>
                </a:rPr>
                <a:t>3</a:t>
              </a:r>
              <a:endParaRPr lang="en-US" altLang="el-GR" sz="24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388" name="Rectangle 19"/>
            <p:cNvSpPr>
              <a:spLocks noChangeArrowheads="1"/>
            </p:cNvSpPr>
            <p:nvPr/>
          </p:nvSpPr>
          <p:spPr bwMode="auto">
            <a:xfrm>
              <a:off x="3061" y="1751"/>
              <a:ext cx="208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el-GR" sz="2400" b="1" dirty="0">
                  <a:solidFill>
                    <a:srgbClr val="000000"/>
                  </a:solidFill>
                  <a:latin typeface="+mn-lt"/>
                </a:rPr>
                <a:t>H</a:t>
              </a:r>
              <a:r>
                <a:rPr lang="en-US" altLang="el-GR" sz="2400" b="1" baseline="-30000" dirty="0">
                  <a:solidFill>
                    <a:srgbClr val="000000"/>
                  </a:solidFill>
                  <a:latin typeface="+mn-lt"/>
                </a:rPr>
                <a:t>2</a:t>
              </a:r>
              <a:r>
                <a:rPr lang="en-US" altLang="el-GR" sz="2400" b="1" dirty="0">
                  <a:solidFill>
                    <a:srgbClr val="000000"/>
                  </a:solidFill>
                  <a:latin typeface="+mn-lt"/>
                </a:rPr>
                <a:t>CO</a:t>
              </a:r>
              <a:r>
                <a:rPr lang="en-US" altLang="el-GR" sz="2400" b="1" baseline="-30000" dirty="0">
                  <a:solidFill>
                    <a:srgbClr val="000000"/>
                  </a:solidFill>
                  <a:latin typeface="+mn-lt"/>
                </a:rPr>
                <a:t>3</a:t>
              </a:r>
              <a:r>
                <a:rPr lang="en-US" altLang="el-GR" sz="2400" b="1" dirty="0">
                  <a:solidFill>
                    <a:srgbClr val="000000"/>
                  </a:solidFill>
                  <a:latin typeface="+mn-lt"/>
                </a:rPr>
                <a:t>          H</a:t>
              </a:r>
              <a:r>
                <a:rPr lang="en-US" altLang="el-GR" sz="2400" b="1" baseline="30000" dirty="0">
                  <a:solidFill>
                    <a:srgbClr val="000000"/>
                  </a:solidFill>
                  <a:latin typeface="+mn-lt"/>
                </a:rPr>
                <a:t>+</a:t>
              </a:r>
              <a:r>
                <a:rPr lang="en-US" altLang="el-GR" sz="2400" b="1" dirty="0">
                  <a:solidFill>
                    <a:srgbClr val="000000"/>
                  </a:solidFill>
                  <a:latin typeface="+mn-lt"/>
                </a:rPr>
                <a:t> + HCO</a:t>
              </a:r>
              <a:r>
                <a:rPr lang="en-US" altLang="el-GR" sz="2400" b="1" baseline="-30000" dirty="0">
                  <a:solidFill>
                    <a:srgbClr val="000000"/>
                  </a:solidFill>
                  <a:latin typeface="+mn-lt"/>
                </a:rPr>
                <a:t>3</a:t>
              </a:r>
              <a:r>
                <a:rPr lang="en-US" altLang="el-GR" sz="2400" b="1" baseline="30000" dirty="0">
                  <a:solidFill>
                    <a:srgbClr val="000000"/>
                  </a:solidFill>
                  <a:latin typeface="+mn-lt"/>
                </a:rPr>
                <a:t>-</a:t>
              </a:r>
              <a:endParaRPr lang="en-US" altLang="el-GR" sz="24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389" name="Rectangle 21"/>
            <p:cNvSpPr>
              <a:spLocks noChangeArrowheads="1"/>
            </p:cNvSpPr>
            <p:nvPr/>
          </p:nvSpPr>
          <p:spPr bwMode="auto">
            <a:xfrm>
              <a:off x="2994" y="2204"/>
              <a:ext cx="26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el-GR" sz="2400" b="1" dirty="0">
                  <a:solidFill>
                    <a:srgbClr val="000000"/>
                  </a:solidFill>
                  <a:latin typeface="+mn-lt"/>
                </a:rPr>
                <a:t>Hb.4O</a:t>
              </a:r>
              <a:r>
                <a:rPr lang="en-US" altLang="el-GR" sz="2400" b="1" baseline="-30000" dirty="0">
                  <a:solidFill>
                    <a:srgbClr val="000000"/>
                  </a:solidFill>
                  <a:latin typeface="+mn-lt"/>
                </a:rPr>
                <a:t>2</a:t>
              </a:r>
              <a:r>
                <a:rPr lang="en-US" altLang="el-GR" sz="2400" b="1" dirty="0">
                  <a:solidFill>
                    <a:srgbClr val="000000"/>
                  </a:solidFill>
                  <a:latin typeface="+mn-lt"/>
                </a:rPr>
                <a:t> + H</a:t>
              </a:r>
              <a:r>
                <a:rPr lang="en-US" altLang="el-GR" sz="2400" b="1" baseline="30000" dirty="0">
                  <a:solidFill>
                    <a:srgbClr val="000000"/>
                  </a:solidFill>
                  <a:latin typeface="+mn-lt"/>
                </a:rPr>
                <a:t>+</a:t>
              </a:r>
              <a:r>
                <a:rPr lang="en-US" altLang="el-GR" sz="2400" b="1" dirty="0">
                  <a:solidFill>
                    <a:srgbClr val="000000"/>
                  </a:solidFill>
                  <a:latin typeface="+mn-lt"/>
                </a:rPr>
                <a:t>          </a:t>
              </a:r>
              <a:r>
                <a:rPr lang="en-US" altLang="el-GR" sz="2400" b="1" dirty="0" err="1">
                  <a:solidFill>
                    <a:srgbClr val="000000"/>
                  </a:solidFill>
                  <a:latin typeface="+mn-lt"/>
                </a:rPr>
                <a:t>HHb</a:t>
              </a:r>
              <a:r>
                <a:rPr lang="en-US" altLang="el-GR" sz="2400" b="1" dirty="0">
                  <a:solidFill>
                    <a:srgbClr val="000000"/>
                  </a:solidFill>
                  <a:latin typeface="+mn-lt"/>
                </a:rPr>
                <a:t>+ + 4O</a:t>
              </a:r>
              <a:r>
                <a:rPr lang="en-US" altLang="el-GR" sz="2400" b="1" baseline="-30000" dirty="0">
                  <a:solidFill>
                    <a:srgbClr val="000000"/>
                  </a:solidFill>
                  <a:latin typeface="+mn-lt"/>
                </a:rPr>
                <a:t>2</a:t>
              </a:r>
              <a:endParaRPr lang="en-US" altLang="el-GR" sz="2400" b="1" dirty="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16390" name="Picture 16" descr="Oxygen dissociation curve of oxyhaemoglobin in presence of CO2 and without CO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1026"/>
              <a:ext cx="2964" cy="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9"/>
            <p:cNvSpPr txBox="1">
              <a:spLocks noChangeArrowheads="1"/>
            </p:cNvSpPr>
            <p:nvPr/>
          </p:nvSpPr>
          <p:spPr bwMode="auto">
            <a:xfrm>
              <a:off x="711" y="3067"/>
              <a:ext cx="206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2400" b="1">
                  <a:latin typeface="+mn-lt"/>
                </a:rPr>
                <a:t>Μερική πίεση οξυγόνου</a:t>
              </a:r>
            </a:p>
          </p:txBody>
        </p:sp>
        <p:sp>
          <p:nvSpPr>
            <p:cNvPr id="16393" name="Text Box 10"/>
            <p:cNvSpPr txBox="1">
              <a:spLocks noChangeArrowheads="1"/>
            </p:cNvSpPr>
            <p:nvPr/>
          </p:nvSpPr>
          <p:spPr bwMode="auto">
            <a:xfrm rot="16200000" flipH="1">
              <a:off x="-784" y="1807"/>
              <a:ext cx="2086" cy="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2400" b="1">
                  <a:latin typeface="+mn-lt"/>
                </a:rPr>
                <a:t>% κορεσμός της </a:t>
              </a:r>
              <a:r>
                <a:rPr lang="en-US" altLang="el-GR" sz="2400" b="1">
                  <a:latin typeface="+mn-lt"/>
                </a:rPr>
                <a:t>Hb</a:t>
              </a:r>
              <a:endParaRPr lang="el-GR" altLang="el-GR" sz="2400" b="1">
                <a:latin typeface="+mn-lt"/>
              </a:endParaRPr>
            </a:p>
            <a:p>
              <a:pPr eaLnBrk="1" hangingPunct="1"/>
              <a:r>
                <a:rPr lang="en-US" altLang="el-GR" sz="2400" b="1">
                  <a:latin typeface="+mn-lt"/>
                </a:rPr>
                <a:t> </a:t>
              </a:r>
              <a:r>
                <a:rPr lang="el-GR" altLang="el-GR" sz="2400" b="1">
                  <a:latin typeface="+mn-lt"/>
                </a:rPr>
                <a:t>σε οξυγόνο</a:t>
              </a:r>
            </a:p>
          </p:txBody>
        </p:sp>
        <p:grpSp>
          <p:nvGrpSpPr>
            <p:cNvPr id="16394" name="Group 23"/>
            <p:cNvGrpSpPr>
              <a:grpSpLocks/>
            </p:cNvGrpSpPr>
            <p:nvPr/>
          </p:nvGrpSpPr>
          <p:grpSpPr bwMode="auto">
            <a:xfrm>
              <a:off x="4332" y="2296"/>
              <a:ext cx="199" cy="91"/>
              <a:chOff x="1365" y="3475"/>
              <a:chExt cx="472" cy="46"/>
            </a:xfrm>
          </p:grpSpPr>
          <p:sp>
            <p:nvSpPr>
              <p:cNvPr id="16401" name="Line 24"/>
              <p:cNvSpPr>
                <a:spLocks noChangeShapeType="1"/>
              </p:cNvSpPr>
              <p:nvPr/>
            </p:nvSpPr>
            <p:spPr bwMode="auto">
              <a:xfrm>
                <a:off x="1383" y="3475"/>
                <a:ext cx="45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6402" name="Line 25"/>
              <p:cNvSpPr>
                <a:spLocks noChangeShapeType="1"/>
              </p:cNvSpPr>
              <p:nvPr/>
            </p:nvSpPr>
            <p:spPr bwMode="auto">
              <a:xfrm flipH="1" flipV="1">
                <a:off x="1365" y="3521"/>
                <a:ext cx="45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</p:grpSp>
        <p:grpSp>
          <p:nvGrpSpPr>
            <p:cNvPr id="16395" name="Group 26"/>
            <p:cNvGrpSpPr>
              <a:grpSpLocks/>
            </p:cNvGrpSpPr>
            <p:nvPr/>
          </p:nvGrpSpPr>
          <p:grpSpPr bwMode="auto">
            <a:xfrm>
              <a:off x="3878" y="1842"/>
              <a:ext cx="199" cy="91"/>
              <a:chOff x="1365" y="3475"/>
              <a:chExt cx="472" cy="46"/>
            </a:xfrm>
          </p:grpSpPr>
          <p:sp>
            <p:nvSpPr>
              <p:cNvPr id="16399" name="Line 27"/>
              <p:cNvSpPr>
                <a:spLocks noChangeShapeType="1"/>
              </p:cNvSpPr>
              <p:nvPr/>
            </p:nvSpPr>
            <p:spPr bwMode="auto">
              <a:xfrm>
                <a:off x="1383" y="3475"/>
                <a:ext cx="45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6400" name="Line 28"/>
              <p:cNvSpPr>
                <a:spLocks noChangeShapeType="1"/>
              </p:cNvSpPr>
              <p:nvPr/>
            </p:nvSpPr>
            <p:spPr bwMode="auto">
              <a:xfrm flipH="1" flipV="1">
                <a:off x="1365" y="3521"/>
                <a:ext cx="45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</p:grpSp>
        <p:grpSp>
          <p:nvGrpSpPr>
            <p:cNvPr id="16396" name="Group 29"/>
            <p:cNvGrpSpPr>
              <a:grpSpLocks/>
            </p:cNvGrpSpPr>
            <p:nvPr/>
          </p:nvGrpSpPr>
          <p:grpSpPr bwMode="auto">
            <a:xfrm>
              <a:off x="4241" y="1298"/>
              <a:ext cx="199" cy="91"/>
              <a:chOff x="1365" y="3475"/>
              <a:chExt cx="472" cy="46"/>
            </a:xfrm>
          </p:grpSpPr>
          <p:sp>
            <p:nvSpPr>
              <p:cNvPr id="16397" name="Line 30"/>
              <p:cNvSpPr>
                <a:spLocks noChangeShapeType="1"/>
              </p:cNvSpPr>
              <p:nvPr/>
            </p:nvSpPr>
            <p:spPr bwMode="auto">
              <a:xfrm>
                <a:off x="1383" y="3475"/>
                <a:ext cx="45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6398" name="Line 31"/>
              <p:cNvSpPr>
                <a:spLocks noChangeShapeType="1"/>
              </p:cNvSpPr>
              <p:nvPr/>
            </p:nvSpPr>
            <p:spPr bwMode="auto">
              <a:xfrm flipH="1" flipV="1">
                <a:off x="1365" y="3521"/>
                <a:ext cx="45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</p:grp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 </a:t>
            </a:r>
            <a:r>
              <a:rPr lang="el-GR" dirty="0"/>
              <a:t>Επίδραση του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9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Αιμοσφαιρίνη και αέρια αίματος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20482" name="Picture 2" descr="Summary diagram of the biochemical reaction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82" y="1916832"/>
            <a:ext cx="72298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286000" y="58052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rsc.org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Συγκέντρωση αερίων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>
            <a:normAutofit/>
          </a:bodyPr>
          <a:lstStyle/>
          <a:p>
            <a:r>
              <a:rPr lang="el-GR" dirty="0"/>
              <a:t>Όταν η τάση του CO</a:t>
            </a:r>
            <a:r>
              <a:rPr lang="el-GR" baseline="-25000" dirty="0"/>
              <a:t>2</a:t>
            </a:r>
            <a:r>
              <a:rPr lang="el-GR" dirty="0"/>
              <a:t> είναι υψηλή η </a:t>
            </a:r>
            <a:r>
              <a:rPr lang="el-GR" dirty="0" err="1"/>
              <a:t>Hb</a:t>
            </a:r>
            <a:r>
              <a:rPr lang="el-GR" dirty="0" smtClean="0"/>
              <a:t>:</a:t>
            </a:r>
          </a:p>
          <a:p>
            <a:pPr marL="722313" indent="-457200" eaLnBrk="0" fontAlgn="base" hangingPunct="0">
              <a:buFont typeface="+mj-lt"/>
              <a:buAutoNum type="arabicPeriod"/>
            </a:pPr>
            <a:r>
              <a:rPr lang="el-GR" dirty="0"/>
              <a:t>Δεν ελκύει μόρια </a:t>
            </a:r>
            <a:r>
              <a:rPr lang="el-GR" dirty="0" smtClean="0"/>
              <a:t>οξυγόνου</a:t>
            </a:r>
            <a:r>
              <a:rPr lang="el-GR" dirty="0"/>
              <a:t>.</a:t>
            </a:r>
          </a:p>
          <a:p>
            <a:pPr marL="722313" indent="-457200" eaLnBrk="0" fontAlgn="base" hangingPunct="0">
              <a:buFont typeface="+mj-lt"/>
              <a:buAutoNum type="arabicPeriod"/>
            </a:pPr>
            <a:r>
              <a:rPr lang="el-GR" dirty="0"/>
              <a:t>Καμία </a:t>
            </a:r>
            <a:r>
              <a:rPr lang="el-GR" dirty="0" smtClean="0"/>
              <a:t>μεταβολή.</a:t>
            </a:r>
            <a:endParaRPr lang="el-GR" dirty="0"/>
          </a:p>
          <a:p>
            <a:pPr marL="722313" indent="-457200" eaLnBrk="0" fontAlgn="base" hangingPunct="0">
              <a:buFont typeface="+mj-lt"/>
              <a:buAutoNum type="arabicPeriod"/>
            </a:pPr>
            <a:r>
              <a:rPr lang="el-GR" dirty="0"/>
              <a:t>Δεσμεύει αργά </a:t>
            </a:r>
            <a:r>
              <a:rPr lang="el-GR" dirty="0" smtClean="0"/>
              <a:t>οξυγόνο.</a:t>
            </a:r>
            <a:endParaRPr lang="el-GR" dirty="0"/>
          </a:p>
          <a:p>
            <a:pPr marL="722313" indent="-457200" eaLnBrk="0" fontAlgn="base" hangingPunct="0">
              <a:buFont typeface="+mj-lt"/>
              <a:buAutoNum type="arabicPeriod"/>
            </a:pPr>
            <a:r>
              <a:rPr lang="el-GR" dirty="0"/>
              <a:t>Δεσμεύει γρήγορα </a:t>
            </a:r>
            <a:r>
              <a:rPr lang="el-GR" dirty="0" smtClean="0"/>
              <a:t>οξυγόνο</a:t>
            </a:r>
            <a:r>
              <a:rPr lang="el-GR" dirty="0"/>
              <a:t>.</a:t>
            </a:r>
            <a:endParaRPr lang="el-GR" dirty="0" smtClean="0"/>
          </a:p>
          <a:p>
            <a:pPr eaLnBrk="0" fontAlgn="base" hangingPunct="0"/>
            <a:r>
              <a:rPr lang="el-GR" altLang="el-GR" dirty="0"/>
              <a:t>Η συγκέντρωση αερίων εκφράζεται σε</a:t>
            </a:r>
            <a:r>
              <a:rPr lang="en-US" altLang="el-GR" dirty="0"/>
              <a:t>: </a:t>
            </a:r>
            <a:endParaRPr lang="el-GR" altLang="el-GR" dirty="0" smtClean="0"/>
          </a:p>
          <a:p>
            <a:pPr marL="722313" indent="-457200" eaLnBrk="0" fontAlgn="base" hangingPunct="0">
              <a:buFont typeface="+mj-lt"/>
              <a:buAutoNum type="arabicPeriod"/>
            </a:pPr>
            <a:r>
              <a:rPr lang="en-US" dirty="0" err="1" smtClean="0"/>
              <a:t>Picograms</a:t>
            </a:r>
            <a:r>
              <a:rPr lang="el-GR" dirty="0"/>
              <a:t>.</a:t>
            </a:r>
          </a:p>
          <a:p>
            <a:pPr marL="722313" indent="-457200" eaLnBrk="0" fontAlgn="base" hangingPunct="0">
              <a:buFont typeface="+mj-lt"/>
              <a:buAutoNum type="arabicPeriod"/>
            </a:pPr>
            <a:r>
              <a:rPr lang="en-US" dirty="0" smtClean="0"/>
              <a:t>Kilograms</a:t>
            </a:r>
            <a:r>
              <a:rPr lang="el-GR" dirty="0" smtClean="0"/>
              <a:t>.</a:t>
            </a:r>
            <a:endParaRPr lang="el-GR" dirty="0"/>
          </a:p>
          <a:p>
            <a:pPr marL="722313" indent="-457200" eaLnBrk="0" fontAlgn="base" hangingPunct="0">
              <a:buFont typeface="+mj-lt"/>
              <a:buAutoNum type="arabicPeriod"/>
            </a:pPr>
            <a:r>
              <a:rPr lang="el-GR" dirty="0"/>
              <a:t>Μερική </a:t>
            </a:r>
            <a:r>
              <a:rPr lang="el-GR" dirty="0" smtClean="0"/>
              <a:t>πίεση</a:t>
            </a:r>
            <a:r>
              <a:rPr lang="el-GR" dirty="0"/>
              <a:t>.</a:t>
            </a:r>
          </a:p>
          <a:p>
            <a:pPr marL="722313" indent="-457200" eaLnBrk="0" fontAlgn="base" hangingPunct="0">
              <a:buFont typeface="+mj-lt"/>
              <a:buAutoNum type="arabicPeriod"/>
            </a:pPr>
            <a:r>
              <a:rPr lang="el-GR" dirty="0"/>
              <a:t>Μερική </a:t>
            </a:r>
            <a:r>
              <a:rPr lang="el-GR" dirty="0" smtClean="0"/>
              <a:t>συγκέντρωση.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3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Ερμηνεία </a:t>
            </a:r>
            <a:r>
              <a:rPr lang="el-GR" dirty="0"/>
              <a:t>της </a:t>
            </a:r>
            <a:r>
              <a:rPr lang="el-GR" dirty="0" smtClean="0"/>
              <a:t>Εξέτασης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καθορισμός της αιμοσφαιρίνης είναι μέρος της γενικής αίματος. </a:t>
            </a:r>
          </a:p>
          <a:p>
            <a:r>
              <a:rPr lang="el-GR" dirty="0"/>
              <a:t>Ανιχνεύει την παρουσία νοσημάτων σχετιζόμενων με αναιμία, καθορίζει τη βαρύτητα της αναιμίας, παρακολουθεί την ανταπόκριση στη θεραπεία και αξιολογεί την </a:t>
            </a:r>
            <a:r>
              <a:rPr lang="el-GR" dirty="0" err="1"/>
              <a:t>ερυθροκυττάρωση</a:t>
            </a:r>
            <a:r>
              <a:rPr lang="el-GR" dirty="0"/>
              <a:t>. </a:t>
            </a:r>
          </a:p>
          <a:p>
            <a:r>
              <a:rPr lang="el-GR" dirty="0"/>
              <a:t>Η ιατρική των μεταγγίσεων έχει ως γνώμονα την τιμή της αιμοσφαιρίνης για την παρακολούθηση της αναιμίας. </a:t>
            </a:r>
          </a:p>
          <a:p>
            <a:r>
              <a:rPr lang="el-GR" dirty="0"/>
              <a:t>Τιμή </a:t>
            </a:r>
            <a:r>
              <a:rPr lang="el-GR" dirty="0" err="1"/>
              <a:t>αιμοεπαγρύπνισης</a:t>
            </a:r>
            <a:r>
              <a:rPr lang="el-GR" dirty="0"/>
              <a:t> είναι η &lt;6gr/100ml αίματος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10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Φυσιολογικές Τιμές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Άνδρες: 14</a:t>
            </a:r>
            <a:r>
              <a:rPr lang="en-US" altLang="el-GR" smtClean="0"/>
              <a:t>,</a:t>
            </a:r>
            <a:r>
              <a:rPr lang="el-GR" altLang="el-GR" smtClean="0"/>
              <a:t>1 – </a:t>
            </a:r>
            <a:r>
              <a:rPr lang="en-US" altLang="el-GR" smtClean="0"/>
              <a:t>17,</a:t>
            </a:r>
            <a:r>
              <a:rPr lang="el-GR" altLang="el-GR" smtClean="0"/>
              <a:t>4</a:t>
            </a:r>
            <a:r>
              <a:rPr lang="en-US" altLang="el-GR" smtClean="0"/>
              <a:t> gr/dl</a:t>
            </a:r>
            <a:endParaRPr lang="el-GR" altLang="el-GR" smtClean="0"/>
          </a:p>
          <a:p>
            <a:pPr eaLnBrk="1" hangingPunct="1"/>
            <a:r>
              <a:rPr lang="el-GR" altLang="el-GR" smtClean="0"/>
              <a:t>Γυναίκες: </a:t>
            </a:r>
            <a:r>
              <a:rPr lang="en-US" altLang="el-GR" smtClean="0"/>
              <a:t>1</a:t>
            </a:r>
            <a:r>
              <a:rPr lang="el-GR" altLang="el-GR" smtClean="0"/>
              <a:t>2</a:t>
            </a:r>
            <a:r>
              <a:rPr lang="en-US" altLang="el-GR" smtClean="0"/>
              <a:t>,</a:t>
            </a:r>
            <a:r>
              <a:rPr lang="el-GR" altLang="el-GR" smtClean="0"/>
              <a:t>1</a:t>
            </a:r>
            <a:r>
              <a:rPr lang="en-US" altLang="el-GR" smtClean="0"/>
              <a:t>-1</a:t>
            </a:r>
            <a:r>
              <a:rPr lang="el-GR" altLang="el-GR" smtClean="0"/>
              <a:t>6</a:t>
            </a:r>
            <a:r>
              <a:rPr lang="en-US" altLang="el-GR" smtClean="0"/>
              <a:t>,</a:t>
            </a:r>
            <a:r>
              <a:rPr lang="el-GR" altLang="el-GR" smtClean="0"/>
              <a:t>1</a:t>
            </a:r>
            <a:r>
              <a:rPr lang="en-US" altLang="el-GR" smtClean="0"/>
              <a:t> gr/dl</a:t>
            </a:r>
          </a:p>
          <a:p>
            <a:pPr eaLnBrk="1" hangingPunct="1"/>
            <a:endParaRPr lang="el-GR" altLang="el-GR" smtClean="0"/>
          </a:p>
        </p:txBody>
      </p:sp>
      <p:graphicFrame>
        <p:nvGraphicFramePr>
          <p:cNvPr id="7272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571795"/>
              </p:ext>
            </p:extLst>
          </p:nvPr>
        </p:nvGraphicFramePr>
        <p:xfrm>
          <a:off x="467544" y="2492896"/>
          <a:ext cx="8424863" cy="3413760"/>
        </p:xfrm>
        <a:graphic>
          <a:graphicData uri="http://schemas.openxmlformats.org/drawingml/2006/table">
            <a:tbl>
              <a:tblPr firstRow="1"/>
              <a:tblGrid>
                <a:gridCol w="3663950"/>
                <a:gridCol w="4760913"/>
              </a:tblGrid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ηλικία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αιμοσφαιρίνη (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gr/dl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0-2 εβδομάδων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14,5-24,5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2-8 εβδομάδων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12,5-20,5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2-6 μηνών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10,7-17,3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6-12 μηνών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9,9-14,5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1-6 ετών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9,5-14,1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6-16 ετών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10,3-14,9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16-18 ετών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11,1-15,7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6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</a:t>
            </a:r>
            <a:r>
              <a:rPr lang="el-GR" dirty="0" smtClean="0"/>
              <a:t>Επαγρύπνηση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l-GR" dirty="0" err="1"/>
              <a:t>Hb</a:t>
            </a:r>
            <a:r>
              <a:rPr lang="el-GR" dirty="0"/>
              <a:t> &lt;6gr/dl μπορεί να οδηγήσει σε καρδιακή ανεπάρκεια και </a:t>
            </a:r>
            <a:r>
              <a:rPr lang="el-GR" dirty="0" smtClean="0"/>
              <a:t>θάνατο.</a:t>
            </a:r>
            <a:endParaRPr lang="el-GR" dirty="0"/>
          </a:p>
          <a:p>
            <a:r>
              <a:rPr lang="el-GR" dirty="0"/>
              <a:t> Hb&gt;20gr/dl οδηγεί σε απόφραξη τριχοειδών λόγω </a:t>
            </a:r>
            <a:r>
              <a:rPr lang="el-GR" dirty="0" err="1" smtClean="0"/>
              <a:t>αιμοσυμπύκνωσης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23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Παράγοντες </a:t>
            </a:r>
            <a:r>
              <a:rPr lang="el-GR" dirty="0" smtClean="0"/>
              <a:t>Σύγχυσης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Τα άτομα που ζουν αρκετό καιρό σε υψόμετρο θα έχουν αυξημένη τιμή αιμοσφαιρίνης όπως και αιματοκρίτη.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Σε καταστάσεις αυξημένης ενυδάτωσης παρατηρείται μείωση της τιμής της αιμοσφαιρίνης.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Στα βρέφη φυσιολογικά η τιμή της αιμοσφαιρίνης είναι αυξημένη.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Τα επίπεδα αιμοσφαιρίνης στην κύηση είναι φυσιολογικά μειωμένα.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Τα φάρμακα που αυξάνουν την τιμή αιμοσφαιρίνης είναι η </a:t>
            </a:r>
            <a:r>
              <a:rPr lang="el-GR" dirty="0" err="1"/>
              <a:t>γενταμυκίνη</a:t>
            </a:r>
            <a:r>
              <a:rPr lang="el-GR" dirty="0"/>
              <a:t> και η </a:t>
            </a:r>
            <a:r>
              <a:rPr lang="el-GR" dirty="0" err="1"/>
              <a:t>μεθυλντόπα</a:t>
            </a:r>
            <a:r>
              <a:rPr lang="el-GR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Πρόσφατα έχουν βρεθεί και φάρμακα που είναι ικανά να μειώσουν την τιμή της αιμοσφαιρίνης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2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Αρχή Μεθόδου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l-GR" altLang="el-GR" dirty="0" smtClean="0"/>
              <a:t>Τα ερυθροκύτταρα όταν βρεθούν σε </a:t>
            </a:r>
            <a:r>
              <a:rPr lang="el-GR" altLang="el-GR" dirty="0" err="1" smtClean="0"/>
              <a:t>υπότονο</a:t>
            </a:r>
            <a:r>
              <a:rPr lang="el-GR" altLang="el-GR" dirty="0" smtClean="0"/>
              <a:t> διάλυμα λύονται και απελευθερώνουν στο υπερκείμενο την αιμοσφαιρίνη.</a:t>
            </a:r>
          </a:p>
          <a:p>
            <a:pPr algn="just" eaLnBrk="1" hangingPunct="1"/>
            <a:r>
              <a:rPr lang="el-GR" altLang="el-GR" dirty="0" smtClean="0"/>
              <a:t>Μετατρέπεται η αιμοσφαιρίνη σε </a:t>
            </a:r>
            <a:r>
              <a:rPr lang="el-GR" altLang="el-GR" dirty="0" err="1" smtClean="0"/>
              <a:t>κυανομεθαι</a:t>
            </a:r>
            <a:r>
              <a:rPr lang="el-GR" altLang="el-GR" dirty="0" smtClean="0"/>
              <a:t>-</a:t>
            </a:r>
            <a:r>
              <a:rPr lang="el-GR" altLang="el-GR" dirty="0" err="1" smtClean="0"/>
              <a:t>μοσφαιρίνη</a:t>
            </a:r>
            <a:r>
              <a:rPr lang="el-GR" altLang="el-GR" dirty="0" smtClean="0"/>
              <a:t> με προσθήκη </a:t>
            </a:r>
            <a:r>
              <a:rPr lang="en-US" altLang="el-GR" dirty="0" smtClean="0"/>
              <a:t>KCN</a:t>
            </a:r>
            <a:r>
              <a:rPr lang="el-GR" altLang="el-GR" dirty="0" smtClean="0"/>
              <a:t>.</a:t>
            </a:r>
          </a:p>
          <a:p>
            <a:pPr algn="just" eaLnBrk="1" hangingPunct="1"/>
            <a:r>
              <a:rPr lang="el-GR" altLang="el-GR" dirty="0" smtClean="0"/>
              <a:t>Φωτομετρικά ανιχνεύεται  στα 540 </a:t>
            </a:r>
            <a:r>
              <a:rPr lang="en-US" altLang="el-GR" dirty="0" smtClean="0"/>
              <a:t>nm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3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0" y="2060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24581" name="Picture 17" descr="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808"/>
            <a:ext cx="54737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l-GR" dirty="0" err="1" smtClean="0"/>
              <a:t>ιμόλυμα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286000" y="598230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igem.org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44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smtClean="0"/>
              <a:t>Αιμοσφαιρίνη (</a:t>
            </a:r>
            <a:r>
              <a:rPr lang="en-US" altLang="el-GR" smtClean="0"/>
              <a:t>Hb)</a:t>
            </a:r>
            <a:endParaRPr lang="el-GR" altLang="el-GR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l-GR" altLang="el-GR" dirty="0" smtClean="0"/>
              <a:t>Κύρια </a:t>
            </a:r>
            <a:r>
              <a:rPr lang="el-GR" altLang="el-GR" dirty="0" err="1" smtClean="0"/>
              <a:t>κυτταροπλασματική</a:t>
            </a:r>
            <a:r>
              <a:rPr lang="el-GR" altLang="el-GR" dirty="0" smtClean="0"/>
              <a:t> πρωτεΐνη των </a:t>
            </a:r>
            <a:r>
              <a:rPr lang="en-US" altLang="el-GR" dirty="0" smtClean="0"/>
              <a:t>RBCs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algn="just" eaLnBrk="1" hangingPunct="1"/>
            <a:r>
              <a:rPr lang="el-GR" altLang="el-GR" dirty="0" smtClean="0"/>
              <a:t>Δεσμεύει </a:t>
            </a:r>
            <a:r>
              <a:rPr lang="en-US" altLang="el-GR" dirty="0" smtClean="0"/>
              <a:t>O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CO</a:t>
            </a:r>
            <a:r>
              <a:rPr lang="en-US" altLang="el-GR" baseline="-25000" dirty="0" smtClean="0"/>
              <a:t>2</a:t>
            </a:r>
            <a:r>
              <a:rPr lang="el-GR" altLang="el-GR" dirty="0" smtClean="0"/>
              <a:t>.</a:t>
            </a:r>
          </a:p>
          <a:p>
            <a:pPr algn="just" eaLnBrk="1" hangingPunct="1"/>
            <a:r>
              <a:rPr lang="el-GR" altLang="el-GR" dirty="0" smtClean="0"/>
              <a:t>Αποτελείται από 95% σφαιρίνη και 5% </a:t>
            </a:r>
            <a:r>
              <a:rPr lang="el-GR" altLang="el-GR" dirty="0" err="1" smtClean="0"/>
              <a:t>αίμη</a:t>
            </a:r>
            <a:r>
              <a:rPr lang="el-GR" altLang="el-GR" dirty="0" smtClean="0"/>
              <a:t>.</a:t>
            </a:r>
          </a:p>
          <a:p>
            <a:pPr algn="just" eaLnBrk="1" hangingPunct="1"/>
            <a:r>
              <a:rPr lang="el-GR" altLang="el-GR" dirty="0" smtClean="0"/>
              <a:t>Η </a:t>
            </a:r>
            <a:r>
              <a:rPr lang="el-GR" altLang="el-GR" dirty="0" err="1" smtClean="0"/>
              <a:t>αίμη</a:t>
            </a:r>
            <a:r>
              <a:rPr lang="el-GR" altLang="el-GR" dirty="0" smtClean="0"/>
              <a:t> δίνει το κόκκινο χρώμα στην </a:t>
            </a:r>
            <a:r>
              <a:rPr lang="en-US" altLang="el-GR" dirty="0" err="1" smtClean="0"/>
              <a:t>Hb</a:t>
            </a:r>
            <a:r>
              <a:rPr lang="el-GR" altLang="el-GR" dirty="0" smtClean="0"/>
              <a:t>.</a:t>
            </a:r>
          </a:p>
          <a:p>
            <a:pPr algn="just" eaLnBrk="1" hangingPunct="1"/>
            <a:r>
              <a:rPr lang="el-GR" altLang="el-GR" dirty="0" smtClean="0"/>
              <a:t>Ελάττωση </a:t>
            </a:r>
            <a:r>
              <a:rPr lang="en-US" altLang="el-GR" dirty="0" err="1" smtClean="0"/>
              <a:t>Hb</a:t>
            </a:r>
            <a:r>
              <a:rPr lang="en-US" altLang="el-GR" dirty="0" smtClean="0"/>
              <a:t>, </a:t>
            </a:r>
            <a:r>
              <a:rPr lang="en-US" altLang="el-GR" dirty="0" err="1" smtClean="0"/>
              <a:t>HCt</a:t>
            </a:r>
            <a:r>
              <a:rPr lang="en-US" altLang="el-GR" dirty="0" smtClean="0"/>
              <a:t>, RBCs</a:t>
            </a:r>
            <a:r>
              <a:rPr lang="el-GR" altLang="el-GR" dirty="0" smtClean="0"/>
              <a:t> = αναιμία.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9993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Υλικά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Ολικό αίμα σε </a:t>
            </a:r>
            <a:r>
              <a:rPr lang="en-US" altLang="el-GR" dirty="0" smtClean="0"/>
              <a:t>EDTA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Διάλυμα </a:t>
            </a:r>
            <a:r>
              <a:rPr lang="en-US" altLang="el-GR" dirty="0" err="1" smtClean="0"/>
              <a:t>Drabkin</a:t>
            </a:r>
            <a:r>
              <a:rPr lang="en-US" altLang="el-GR" dirty="0" smtClean="0"/>
              <a:t> (</a:t>
            </a:r>
            <a:r>
              <a:rPr lang="el-GR" altLang="el-GR" dirty="0" smtClean="0"/>
              <a:t>Κ</a:t>
            </a:r>
            <a:r>
              <a:rPr lang="en-US" altLang="el-GR" dirty="0" smtClean="0"/>
              <a:t>CN, K</a:t>
            </a:r>
            <a:r>
              <a:rPr lang="en-US" altLang="el-GR" baseline="-25000" dirty="0" smtClean="0"/>
              <a:t>3</a:t>
            </a:r>
            <a:r>
              <a:rPr lang="en-US" altLang="el-GR" dirty="0" smtClean="0"/>
              <a:t>FeCN</a:t>
            </a:r>
            <a:r>
              <a:rPr lang="en-US" altLang="el-GR" baseline="-25000" dirty="0" smtClean="0"/>
              <a:t>8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Φωτόμετρο.</a:t>
            </a:r>
          </a:p>
          <a:p>
            <a:pPr eaLnBrk="1" hangingPunct="1"/>
            <a:r>
              <a:rPr lang="el-GR" altLang="el-GR" dirty="0" err="1" smtClean="0"/>
              <a:t>Κυβέττες</a:t>
            </a:r>
            <a:r>
              <a:rPr lang="el-GR" altLang="el-GR" dirty="0" smtClean="0"/>
              <a:t>.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n-US" altLang="el-GR" dirty="0" smtClean="0"/>
          </a:p>
          <a:p>
            <a:pPr eaLnBrk="1" hangingPunct="1"/>
            <a:endParaRPr lang="en-US" altLang="el-GR" dirty="0" smtClean="0"/>
          </a:p>
          <a:p>
            <a:pPr eaLnBrk="1" hangingPunct="1"/>
            <a:endParaRPr lang="el-GR" altLang="el-GR" dirty="0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41" y="2492896"/>
            <a:ext cx="4749800" cy="3565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8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Τεχνική Μέτρησης </a:t>
            </a:r>
            <a:r>
              <a:rPr lang="en-US" dirty="0" err="1"/>
              <a:t>Hb</a:t>
            </a:r>
            <a:r>
              <a:rPr lang="en-US" dirty="0"/>
              <a:t> </a:t>
            </a:r>
            <a:br>
              <a:rPr lang="en-US" dirty="0"/>
            </a:br>
            <a:r>
              <a:rPr lang="en-US" sz="3000" b="0" dirty="0"/>
              <a:t>(</a:t>
            </a:r>
            <a:r>
              <a:rPr lang="en-US" sz="3000" b="0" dirty="0" err="1"/>
              <a:t>Drabkin</a:t>
            </a:r>
            <a:r>
              <a:rPr lang="en-US" sz="3000" b="0" dirty="0"/>
              <a:t> and Austin, 1935</a:t>
            </a:r>
            <a:r>
              <a:rPr lang="en-US" sz="3000" b="0" dirty="0" smtClean="0"/>
              <a:t>)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Φλεβικό αίμα με </a:t>
            </a:r>
            <a:r>
              <a:rPr lang="el-GR" dirty="0" smtClean="0"/>
              <a:t>EDTA.</a:t>
            </a:r>
            <a:endParaRPr lang="el-GR" dirty="0"/>
          </a:p>
          <a:p>
            <a:r>
              <a:rPr lang="el-GR" dirty="0"/>
              <a:t>Σε δοκιμαστικό σωληνάριο τοποθετούνται 2,5ml διαλύματος </a:t>
            </a:r>
            <a:r>
              <a:rPr lang="el-GR" dirty="0" err="1"/>
              <a:t>Drabkin</a:t>
            </a:r>
            <a:r>
              <a:rPr lang="el-GR" dirty="0"/>
              <a:t> και 10μl ολικό </a:t>
            </a:r>
            <a:r>
              <a:rPr lang="el-GR" dirty="0" smtClean="0"/>
              <a:t>αίμα.</a:t>
            </a:r>
            <a:endParaRPr lang="el-GR" dirty="0"/>
          </a:p>
          <a:p>
            <a:r>
              <a:rPr lang="el-GR" dirty="0" smtClean="0"/>
              <a:t>Ανάμειξη.</a:t>
            </a:r>
            <a:endParaRPr lang="el-GR" dirty="0"/>
          </a:p>
          <a:p>
            <a:r>
              <a:rPr lang="el-GR" dirty="0"/>
              <a:t>Επώαση σε θερμοκρασία δωματίου 5 </a:t>
            </a:r>
            <a:r>
              <a:rPr lang="el-GR" dirty="0" smtClean="0"/>
              <a:t>λεπτά.</a:t>
            </a:r>
            <a:endParaRPr lang="el-GR" dirty="0"/>
          </a:p>
          <a:p>
            <a:r>
              <a:rPr lang="el-GR" dirty="0" smtClean="0"/>
              <a:t>Ανάμειξη.</a:t>
            </a:r>
            <a:endParaRPr lang="el-GR" dirty="0"/>
          </a:p>
          <a:p>
            <a:r>
              <a:rPr lang="el-GR" dirty="0" err="1"/>
              <a:t>Φωτομέτρηση</a:t>
            </a:r>
            <a:r>
              <a:rPr lang="el-GR" dirty="0"/>
              <a:t> στα </a:t>
            </a:r>
            <a:r>
              <a:rPr lang="el-GR" dirty="0" smtClean="0"/>
              <a:t>540nm.</a:t>
            </a:r>
            <a:endParaRPr lang="el-GR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rgbClr val="004A82"/>
                </a:solidFill>
              </a:rPr>
              <a:t>Το τυφλό περιέχει μόνο το </a:t>
            </a:r>
            <a:r>
              <a:rPr lang="el-GR" sz="2400" b="1" dirty="0" smtClean="0">
                <a:solidFill>
                  <a:srgbClr val="004A82"/>
                </a:solidFill>
              </a:rPr>
              <a:t>διαλύτη.</a:t>
            </a:r>
            <a:endParaRPr lang="el-GR" sz="2400" b="1" dirty="0">
              <a:solidFill>
                <a:srgbClr val="004A82"/>
              </a:solidFill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0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33475" r="50116" b="20253"/>
          <a:stretch>
            <a:fillRect/>
          </a:stretch>
        </p:blipFill>
        <p:spPr bwMode="auto">
          <a:xfrm>
            <a:off x="3419475" y="1628775"/>
            <a:ext cx="2520950" cy="4537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 rot="-5400000">
            <a:off x="2646367" y="4165750"/>
            <a:ext cx="996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 b="1">
                <a:latin typeface="+mn-lt"/>
              </a:rPr>
              <a:t>τυφλό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 rot="-5400000">
            <a:off x="4377996" y="3772844"/>
            <a:ext cx="4013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 b="1">
                <a:latin typeface="+mn-lt"/>
              </a:rPr>
              <a:t>Δείγμα ύστερα από αιμόλυση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</a:t>
            </a:r>
            <a:r>
              <a:rPr lang="el-GR" dirty="0" smtClean="0"/>
              <a:t>υφλό </a:t>
            </a:r>
            <a:r>
              <a:rPr lang="el-GR" dirty="0"/>
              <a:t>και </a:t>
            </a:r>
            <a:r>
              <a:rPr lang="el-GR" dirty="0" smtClean="0"/>
              <a:t>Δείγμα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0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smtClean="0"/>
              <a:t>Υπολογισμός</a:t>
            </a:r>
            <a:r>
              <a:rPr lang="en-US" altLang="el-GR" sz="3600" smtClean="0"/>
              <a:t> </a:t>
            </a:r>
            <a:r>
              <a:rPr lang="el-GR" altLang="el-GR" sz="3600" smtClean="0"/>
              <a:t>με Πρότυπη Καμπύλη</a:t>
            </a: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323850" y="1341438"/>
          <a:ext cx="8569325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hart" r:id="rId4" imgW="5886416" imgH="2428862" progId="Excel.Chart.8">
                  <p:embed/>
                </p:oleObj>
              </mc:Choice>
              <mc:Fallback>
                <p:oleObj name="Chart" r:id="rId4" imgW="5886416" imgH="242886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8569325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Υπολογισμός με Σταθερό </a:t>
            </a:r>
            <a:r>
              <a:rPr lang="el-GR" dirty="0" smtClean="0"/>
              <a:t>Συντελεστή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752528"/>
              </a:xfrm>
            </p:spPr>
            <p:txBody>
              <a:bodyPr/>
              <a:lstStyle/>
              <a:p>
                <a:r>
                  <a:rPr lang="el-GR" dirty="0" smtClean="0"/>
                  <a:t>Γινόμενο της απορρόφησης με έναν σταθερό συντελεστή.</a:t>
                </a:r>
                <a:endParaRPr lang="el-GR" dirty="0"/>
              </a:p>
              <a:p>
                <a:pPr marL="0" indent="0" algn="ctr">
                  <a:buNone/>
                </a:pPr>
                <a:r>
                  <a:rPr lang="el-GR" dirty="0"/>
                  <a:t>Συντελεστής = </a:t>
                </a:r>
                <a:r>
                  <a:rPr lang="el-GR" dirty="0" smtClean="0"/>
                  <a:t>36,77</a:t>
                </a:r>
              </a:p>
              <a:p>
                <a:pPr marL="0" indent="0" algn="ctr">
                  <a:buNone/>
                </a:pPr>
                <a:r>
                  <a:rPr lang="pl-PL" dirty="0"/>
                  <a:t>A x 36,77 = C (gr/dl)</a:t>
                </a:r>
              </a:p>
              <a:p>
                <a:r>
                  <a:rPr lang="el-GR" altLang="el-GR" sz="2400" b="1" dirty="0">
                    <a:solidFill>
                      <a:schemeClr val="tx2"/>
                    </a:solidFill>
                  </a:rPr>
                  <a:t>Υπολογισμός</a:t>
                </a:r>
                <a:r>
                  <a:rPr lang="en-US" altLang="el-GR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l-GR" altLang="el-GR" sz="2400" b="1" dirty="0">
                    <a:solidFill>
                      <a:schemeClr val="tx2"/>
                    </a:solidFill>
                  </a:rPr>
                  <a:t>με Πρότυπο </a:t>
                </a:r>
                <a:r>
                  <a:rPr lang="el-GR" altLang="el-GR" sz="2400" b="1" dirty="0" smtClean="0">
                    <a:solidFill>
                      <a:schemeClr val="tx2"/>
                    </a:solidFill>
                  </a:rPr>
                  <a:t>Δείγμα</a:t>
                </a:r>
              </a:p>
              <a:p>
                <a:pPr marL="355600" indent="0">
                  <a:spcAft>
                    <a:spcPts val="1800"/>
                  </a:spcAft>
                  <a:buNone/>
                </a:pPr>
                <a:r>
                  <a:rPr lang="el-GR" altLang="el-GR" sz="2400" dirty="0"/>
                  <a:t>Το πηλίκο της απορρόφησης εξεταστέου με την </a:t>
                </a:r>
                <a:r>
                  <a:rPr lang="el-GR" altLang="el-GR" sz="2400" dirty="0" smtClean="0"/>
                  <a:t>απορρόφηση πρότυπου </a:t>
                </a:r>
                <a:r>
                  <a:rPr lang="el-GR" altLang="el-GR" sz="2400" dirty="0"/>
                  <a:t>δείγματος </a:t>
                </a:r>
                <a:r>
                  <a:rPr lang="en-US" altLang="el-GR" sz="2400" dirty="0"/>
                  <a:t>x 15 (</a:t>
                </a:r>
                <a:r>
                  <a:rPr lang="el-GR" altLang="el-GR" sz="2400" dirty="0"/>
                  <a:t>γνωστή συγκέντρωση πρότυπου</a:t>
                </a:r>
                <a:r>
                  <a:rPr lang="el-GR" altLang="el-GR" sz="2400" dirty="0" smtClean="0"/>
                  <a:t>)</a:t>
                </a:r>
              </a:p>
              <a:p>
                <a:pPr marL="355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altLang="el-GR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altLang="el-GR" sz="2400" b="1" i="0" smtClean="0">
                              <a:latin typeface="Cambria Math"/>
                            </a:rPr>
                            <m:t>𝚨</m:t>
                          </m:r>
                          <m:r>
                            <a:rPr lang="el-GR" altLang="el-GR" sz="24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l-GR" altLang="el-GR" sz="2400" b="1" i="0" smtClean="0">
                              <a:latin typeface="Cambria Math"/>
                            </a:rPr>
                            <m:t>𝛆𝛏𝛆𝛕𝛂𝛔𝛕𝛆𝛐𝛖</m:t>
                          </m:r>
                        </m:num>
                        <m:den>
                          <m:r>
                            <a:rPr lang="el-GR" altLang="el-GR" sz="2400" b="1" i="0" smtClean="0">
                              <a:latin typeface="Cambria Math"/>
                            </a:rPr>
                            <m:t>𝚨</m:t>
                          </m:r>
                          <m:r>
                            <a:rPr lang="el-GR" altLang="el-GR" sz="24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l-GR" altLang="el-GR" sz="2400" b="1" i="0" smtClean="0">
                              <a:latin typeface="Cambria Math"/>
                            </a:rPr>
                            <m:t>𝛑𝛒𝛐𝛕𝛖𝛑𝛐𝛖</m:t>
                          </m:r>
                        </m:den>
                      </m:f>
                      <m:r>
                        <a:rPr lang="el-GR" altLang="el-GR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l-GR" altLang="el-GR" sz="2400" b="1" i="1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l-GR" altLang="el-G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el-GR" sz="2400" b="1" i="1" smtClean="0">
                          <a:latin typeface="Cambria Math"/>
                          <a:ea typeface="Cambria Math"/>
                        </a:rPr>
                        <m:t>𝑪</m:t>
                      </m:r>
                      <m:d>
                        <m:dPr>
                          <m:ctrlPr>
                            <a:rPr lang="en-US" altLang="el-GR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altLang="el-G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l-GR" sz="2400" b="1" i="1" smtClean="0">
                                  <a:latin typeface="Cambria Math"/>
                                  <a:ea typeface="Cambria Math"/>
                                </a:rPr>
                                <m:t>𝒈𝒓</m:t>
                              </m:r>
                            </m:num>
                            <m:den>
                              <m:r>
                                <a:rPr lang="en-US" altLang="el-GR" sz="2400" b="1" i="1" smtClean="0">
                                  <a:latin typeface="Cambria Math"/>
                                  <a:ea typeface="Cambria Math"/>
                                </a:rPr>
                                <m:t>𝒅𝒍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altLang="el-GR" sz="2400" b="1" dirty="0"/>
              </a:p>
              <a:p>
                <a:pPr marL="0" indent="0">
                  <a:buNone/>
                </a:pPr>
                <a:endParaRPr lang="el-GR" altLang="el-GR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752528"/>
              </a:xfrm>
              <a:blipFill rotWithShape="1">
                <a:blip r:embed="rId2"/>
                <a:stretch>
                  <a:fillRect l="-963" t="-385" r="-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14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3059113" y="3357563"/>
            <a:ext cx="936625" cy="1008062"/>
          </a:xfrm>
          <a:prstGeom prst="downArrow">
            <a:avLst>
              <a:gd name="adj1" fmla="val 50000"/>
              <a:gd name="adj2" fmla="val 2690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900113" y="4508500"/>
            <a:ext cx="5790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800" b="1">
                <a:latin typeface="+mn-lt"/>
              </a:rPr>
              <a:t>Ψευδώς αυξημένα αποτελέσματα </a:t>
            </a:r>
            <a:r>
              <a:rPr lang="en-US" altLang="el-GR" sz="2800" b="1">
                <a:latin typeface="+mn-lt"/>
              </a:rPr>
              <a:t>Hb</a:t>
            </a:r>
            <a:endParaRPr lang="el-GR" altLang="el-GR" sz="2800" b="1">
              <a:latin typeface="+mn-lt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731449" y="5373216"/>
            <a:ext cx="7749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b="1">
                <a:latin typeface="+mn-lt"/>
              </a:rPr>
              <a:t>Το τυφλό φτιάχνεται με προσθήκη πλάσματος στο διαλύτη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Βιολογικές Πηγές </a:t>
            </a:r>
            <a:r>
              <a:rPr lang="el-GR" dirty="0" smtClean="0"/>
              <a:t>Λάθους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Υψηλός αριθμός λευκών </a:t>
            </a:r>
            <a:r>
              <a:rPr lang="el-GR" dirty="0" smtClean="0"/>
              <a:t>αιμοσφαιρίων.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Υψηλές συγκεντρώσεις </a:t>
            </a:r>
            <a:r>
              <a:rPr lang="el-GR" dirty="0" smtClean="0"/>
              <a:t>λιπιδίων.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Υψηλές συγκεντρώσεις </a:t>
            </a:r>
            <a:r>
              <a:rPr lang="el-GR" dirty="0" smtClean="0"/>
              <a:t>πρωτεϊνών.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Παρουσία </a:t>
            </a:r>
            <a:r>
              <a:rPr lang="el-GR" dirty="0" err="1" smtClean="0"/>
              <a:t>ερυθροκυττάρων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1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Μηχανικές Πηγές </a:t>
            </a:r>
            <a:r>
              <a:rPr lang="el-GR" dirty="0" smtClean="0"/>
              <a:t>Λάθους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Ανεπαρκείς ποσότητα διαλύματος </a:t>
            </a:r>
            <a:r>
              <a:rPr lang="el-GR" dirty="0" smtClean="0"/>
              <a:t>λύσης.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Μειωμένος χρόνος </a:t>
            </a:r>
            <a:r>
              <a:rPr lang="el-GR" dirty="0" smtClean="0"/>
              <a:t>επώασης.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Μη καλή ανακίνηση του </a:t>
            </a:r>
            <a:r>
              <a:rPr lang="el-GR" dirty="0" err="1" smtClean="0"/>
              <a:t>αιμολύματος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Βρώμικοι σωλήνες </a:t>
            </a:r>
            <a:r>
              <a:rPr lang="el-GR" dirty="0" smtClean="0"/>
              <a:t>αντίδρασης.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Μη καθαρές </a:t>
            </a:r>
            <a:r>
              <a:rPr lang="el-GR" dirty="0" err="1" smtClean="0"/>
              <a:t>κυβέττες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διάλυμα λύσης είναι φωτοευαίσθητο (έκθεση στο φως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Μη σωστή αναλογία αίματος και διαλύματος </a:t>
            </a:r>
            <a:r>
              <a:rPr lang="el-GR" dirty="0" smtClean="0"/>
              <a:t>λύσης.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7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 </a:t>
            </a:r>
            <a:r>
              <a:rPr lang="el-GR" sz="2000"/>
              <a:t>(Ε).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Αιμοσφαιρίνη - </a:t>
            </a:r>
            <a:r>
              <a:rPr lang="en-US" sz="2000" dirty="0"/>
              <a:t>H(a)</a:t>
            </a:r>
            <a:r>
              <a:rPr lang="en-US" sz="2000" dirty="0" err="1"/>
              <a:t>emoglobin</a:t>
            </a:r>
            <a:r>
              <a:rPr lang="en-US" sz="2000" dirty="0"/>
              <a:t> (</a:t>
            </a:r>
            <a:r>
              <a:rPr lang="en-US" sz="2000" dirty="0" err="1"/>
              <a:t>Hb</a:t>
            </a:r>
            <a:r>
              <a:rPr lang="en-US" sz="2000" dirty="0" smtClean="0"/>
              <a:t>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Μόριο της </a:t>
            </a:r>
            <a:r>
              <a:rPr lang="en-US" dirty="0" err="1" smtClean="0"/>
              <a:t>Hb</a:t>
            </a:r>
            <a:endParaRPr lang="el-GR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212391" y="1412776"/>
            <a:ext cx="8800343" cy="4214190"/>
            <a:chOff x="212391" y="1484784"/>
            <a:chExt cx="8800343" cy="4214190"/>
          </a:xfrm>
        </p:grpSpPr>
        <p:pic>
          <p:nvPicPr>
            <p:cNvPr id="7" name="Picture 2" descr="File:1904 Hemoglobi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0" r="44194"/>
            <a:stretch/>
          </p:blipFill>
          <p:spPr bwMode="auto">
            <a:xfrm>
              <a:off x="3203848" y="1484784"/>
              <a:ext cx="5808886" cy="4214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File:Red blood cel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91" y="2780928"/>
              <a:ext cx="2546578" cy="190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Ισοσκελές τρίγωνο 8"/>
            <p:cNvSpPr/>
            <p:nvPr/>
          </p:nvSpPr>
          <p:spPr>
            <a:xfrm rot="16200000">
              <a:off x="2591780" y="3104964"/>
              <a:ext cx="1512167" cy="1440160"/>
            </a:xfrm>
            <a:prstGeom prst="triangle">
              <a:avLst>
                <a:gd name="adj" fmla="val 51075"/>
              </a:avLst>
            </a:prstGeom>
            <a:pattFill prst="ltHorz">
              <a:fgClr>
                <a:srgbClr val="E36779"/>
              </a:fgClr>
              <a:bgClr>
                <a:schemeClr val="bg1"/>
              </a:bgClr>
            </a:pattFill>
            <a:ln>
              <a:noFill/>
            </a:ln>
            <a:effectLst>
              <a:glow rad="50800">
                <a:schemeClr val="bg1">
                  <a:lumMod val="85000"/>
                  <a:alpha val="96000"/>
                </a:schemeClr>
              </a:glo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0" name="Rectangle 7"/>
          <p:cNvSpPr/>
          <p:nvPr/>
        </p:nvSpPr>
        <p:spPr>
          <a:xfrm>
            <a:off x="1187624" y="5796847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Αναδημιουργία  από: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1904 Hemoglobin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7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</a:t>
            </a:r>
            <a:r>
              <a:rPr lang="en-US" dirty="0" err="1" smtClean="0"/>
              <a:t>Hb</a:t>
            </a:r>
            <a:endParaRPr lang="el-GR" dirty="0"/>
          </a:p>
        </p:txBody>
      </p:sp>
      <p:pic>
        <p:nvPicPr>
          <p:cNvPr id="28674" name="Picture 2" descr="File:1904 Hemoglo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8" y="1484784"/>
            <a:ext cx="8555404" cy="43204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242053" y="5935346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1904 Hemoglobin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44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0" descr="3h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41438"/>
            <a:ext cx="8509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Αίμη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9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2739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Σφαιρίνη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45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Φυσιολογικές </a:t>
            </a:r>
            <a:r>
              <a:rPr lang="en-US" dirty="0" err="1"/>
              <a:t>Hb</a:t>
            </a:r>
            <a:r>
              <a:rPr lang="en-US" dirty="0"/>
              <a:t>(s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/>
              <a:t>A. 95%-98% </a:t>
            </a:r>
            <a:r>
              <a:rPr lang="el-GR" dirty="0"/>
              <a:t>της </a:t>
            </a:r>
            <a:r>
              <a:rPr lang="en-US" dirty="0" err="1"/>
              <a:t>Hb</a:t>
            </a:r>
            <a:r>
              <a:rPr lang="en-US" dirty="0"/>
              <a:t> </a:t>
            </a:r>
            <a:r>
              <a:rPr lang="el-GR" dirty="0"/>
              <a:t>των ενηλίκων (α2)+(β2) πρωτεϊνικές αλυσίδες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/>
              <a:t>A2. 2%-3% </a:t>
            </a:r>
            <a:r>
              <a:rPr lang="el-GR" dirty="0"/>
              <a:t>της </a:t>
            </a:r>
            <a:r>
              <a:rPr lang="en-US" dirty="0" err="1"/>
              <a:t>Hb</a:t>
            </a:r>
            <a:r>
              <a:rPr lang="en-US" dirty="0"/>
              <a:t> </a:t>
            </a:r>
            <a:r>
              <a:rPr lang="el-GR" dirty="0"/>
              <a:t>των ενηλίκων (α2)+(δ2) πρωτεϊνικές αλυσίδες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/>
              <a:t>F. &lt; 2% </a:t>
            </a:r>
            <a:r>
              <a:rPr lang="el-GR" dirty="0"/>
              <a:t>της </a:t>
            </a:r>
            <a:r>
              <a:rPr lang="en-US" dirty="0" err="1"/>
              <a:t>Hb</a:t>
            </a:r>
            <a:r>
              <a:rPr lang="en-US" dirty="0"/>
              <a:t> </a:t>
            </a:r>
            <a:r>
              <a:rPr lang="el-GR" dirty="0"/>
              <a:t>των ενηλίκων (α2)+(γ2) πρωτεϊνικές αλυσίδες.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65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/>
          </p:cNvSpPr>
          <p:nvPr/>
        </p:nvSpPr>
        <p:spPr bwMode="auto">
          <a:xfrm>
            <a:off x="468313" y="2057400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endParaRPr lang="el-GR" altLang="el-GR" sz="2800"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Rectangle 13"/>
              <p:cNvSpPr>
                <a:spLocks noChangeArrowheads="1"/>
              </p:cNvSpPr>
              <p:nvPr/>
            </p:nvSpPr>
            <p:spPr bwMode="auto">
              <a:xfrm>
                <a:off x="2253455" y="4653136"/>
                <a:ext cx="420179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l-GR" sz="3200" b="1" dirty="0" err="1">
                    <a:solidFill>
                      <a:srgbClr val="000000"/>
                    </a:solidFill>
                    <a:latin typeface="+mn-lt"/>
                  </a:rPr>
                  <a:t>Hb</a:t>
                </a:r>
                <a:r>
                  <a:rPr lang="en-US" altLang="el-GR" sz="3200" b="1" dirty="0">
                    <a:solidFill>
                      <a:srgbClr val="000000"/>
                    </a:solidFill>
                    <a:latin typeface="+mn-lt"/>
                  </a:rPr>
                  <a:t> + 4O</a:t>
                </a:r>
                <a:r>
                  <a:rPr lang="en-US" altLang="el-GR" sz="3200" b="1" baseline="-25000" dirty="0">
                    <a:solidFill>
                      <a:srgbClr val="00000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2</a:t>
                </a:r>
                <a:r>
                  <a:rPr lang="en-US" altLang="el-GR" sz="3200" b="1" dirty="0">
                    <a:solidFill>
                      <a:srgbClr val="000000"/>
                    </a:solidFill>
                    <a:latin typeface="+mn-lt"/>
                  </a:rPr>
                  <a:t>    </a:t>
                </a:r>
                <a14:m>
                  <m:oMath xmlns:m="http://schemas.openxmlformats.org/officeDocument/2006/math">
                    <m:r>
                      <a:rPr lang="en-US" altLang="el-GR" sz="32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l-GR" sz="3200" b="1" dirty="0">
                    <a:solidFill>
                      <a:srgbClr val="000000"/>
                    </a:solidFill>
                    <a:latin typeface="+mn-lt"/>
                  </a:rPr>
                  <a:t>      Hb.4O</a:t>
                </a:r>
                <a:r>
                  <a:rPr lang="en-US" altLang="el-GR" sz="3200" b="1" baseline="-25000" dirty="0">
                    <a:solidFill>
                      <a:srgbClr val="00000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mc:Choice>
        <mc:Fallback xmlns="">
          <p:sp>
            <p:nvSpPr>
              <p:cNvPr id="13318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3455" y="4653136"/>
                <a:ext cx="4201791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3774" t="-12500" r="-726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Μεταφορά Οξυγόνου </a:t>
            </a:r>
            <a:r>
              <a:rPr lang="el-GR" sz="3000" b="0" dirty="0" smtClean="0"/>
              <a:t>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123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Μεταφέρεται με τη βοήθεια των </a:t>
            </a:r>
            <a:r>
              <a:rPr lang="el-GR" dirty="0" err="1" smtClean="0"/>
              <a:t>RBCs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Κάθε μόριο </a:t>
            </a:r>
            <a:r>
              <a:rPr lang="el-GR" dirty="0" err="1"/>
              <a:t>Hb</a:t>
            </a:r>
            <a:r>
              <a:rPr lang="el-GR" dirty="0"/>
              <a:t> δεσμεύει 4 μόρια </a:t>
            </a:r>
            <a:r>
              <a:rPr lang="el-GR" dirty="0" smtClean="0"/>
              <a:t>οξυγόνου.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Αυτή η δέσμευση δημιουργεί την </a:t>
            </a:r>
            <a:r>
              <a:rPr lang="el-GR" dirty="0" err="1"/>
              <a:t>οξυγονοαιμοσφαιρίνη</a:t>
            </a:r>
            <a:r>
              <a:rPr lang="el-GR" dirty="0"/>
              <a:t> [</a:t>
            </a:r>
            <a:r>
              <a:rPr lang="el-GR" dirty="0" err="1"/>
              <a:t>Oxyh(a)emoglobin</a:t>
            </a:r>
            <a:r>
              <a:rPr lang="el-GR" dirty="0" smtClean="0"/>
              <a:t>].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οξυγόνο μεταφέρεται στους ιστούς και </a:t>
            </a:r>
            <a:r>
              <a:rPr lang="el-GR" dirty="0" smtClean="0"/>
              <a:t>αποδεσμεύεται.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δέσμευση οξυγόνου είναι αντιστρεπτή </a:t>
            </a:r>
            <a:r>
              <a:rPr lang="el-GR" dirty="0" smtClean="0"/>
              <a:t>διαδικασία.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17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554163" y="1100138"/>
            <a:ext cx="6194956" cy="5095577"/>
            <a:chOff x="1554163" y="1100138"/>
            <a:chExt cx="6194956" cy="5095577"/>
          </a:xfrm>
        </p:grpSpPr>
        <p:pic>
          <p:nvPicPr>
            <p:cNvPr id="137218" name="Picture 2" descr="File:1904 Hemoglobi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036"/>
            <a:stretch/>
          </p:blipFill>
          <p:spPr bwMode="auto">
            <a:xfrm>
              <a:off x="2368321" y="1420812"/>
              <a:ext cx="4264484" cy="384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176" name="Text Box 8"/>
            <p:cNvSpPr txBox="1">
              <a:spLocks noChangeArrowheads="1"/>
            </p:cNvSpPr>
            <p:nvPr/>
          </p:nvSpPr>
          <p:spPr bwMode="auto">
            <a:xfrm>
              <a:off x="3059113" y="5734050"/>
              <a:ext cx="27879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 dirty="0">
                  <a:solidFill>
                    <a:prstClr val="black"/>
                  </a:solidFill>
                  <a:latin typeface="Calibri"/>
                </a:rPr>
                <a:t>Δέσμευση οξυγόνου</a:t>
              </a:r>
            </a:p>
          </p:txBody>
        </p:sp>
        <p:sp>
          <p:nvSpPr>
            <p:cNvPr id="92177" name="Line 9"/>
            <p:cNvSpPr>
              <a:spLocks noChangeShapeType="1"/>
            </p:cNvSpPr>
            <p:nvPr/>
          </p:nvSpPr>
          <p:spPr bwMode="auto">
            <a:xfrm flipH="1">
              <a:off x="3923928" y="4069672"/>
              <a:ext cx="216272" cy="1657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2178" name="Line 10"/>
            <p:cNvSpPr>
              <a:spLocks noChangeShapeType="1"/>
            </p:cNvSpPr>
            <p:nvPr/>
          </p:nvSpPr>
          <p:spPr bwMode="auto">
            <a:xfrm>
              <a:off x="3995739" y="3141662"/>
              <a:ext cx="1008062" cy="2663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2179" name="Line 11"/>
            <p:cNvSpPr>
              <a:spLocks noChangeShapeType="1"/>
            </p:cNvSpPr>
            <p:nvPr/>
          </p:nvSpPr>
          <p:spPr bwMode="auto">
            <a:xfrm flipH="1">
              <a:off x="4140199" y="2968765"/>
              <a:ext cx="792163" cy="27652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2180" name="Line 12"/>
            <p:cNvSpPr>
              <a:spLocks noChangeShapeType="1"/>
            </p:cNvSpPr>
            <p:nvPr/>
          </p:nvSpPr>
          <p:spPr bwMode="auto">
            <a:xfrm flipH="1">
              <a:off x="4500562" y="4351408"/>
              <a:ext cx="359469" cy="14540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2181" name="Text Box 14"/>
            <p:cNvSpPr txBox="1">
              <a:spLocks noChangeArrowheads="1"/>
            </p:cNvSpPr>
            <p:nvPr/>
          </p:nvSpPr>
          <p:spPr bwMode="auto">
            <a:xfrm>
              <a:off x="2843744" y="1100138"/>
              <a:ext cx="347172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 dirty="0" err="1">
                  <a:solidFill>
                    <a:prstClr val="black"/>
                  </a:solidFill>
                  <a:latin typeface="Calibri"/>
                </a:rPr>
                <a:t>Πολυπεπτιδικές</a:t>
              </a:r>
              <a:r>
                <a:rPr lang="el-GR" altLang="el-GR" sz="2400" b="1" dirty="0">
                  <a:solidFill>
                    <a:prstClr val="black"/>
                  </a:solidFill>
                  <a:latin typeface="Calibri"/>
                </a:rPr>
                <a:t> αλυσίδες</a:t>
              </a:r>
            </a:p>
          </p:txBody>
        </p:sp>
        <p:sp>
          <p:nvSpPr>
            <p:cNvPr id="92182" name="Line 15"/>
            <p:cNvSpPr>
              <a:spLocks noChangeShapeType="1"/>
            </p:cNvSpPr>
            <p:nvPr/>
          </p:nvSpPr>
          <p:spPr bwMode="auto">
            <a:xfrm flipV="1">
              <a:off x="3563938" y="1557337"/>
              <a:ext cx="0" cy="1187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2183" name="Line 16"/>
            <p:cNvSpPr>
              <a:spLocks noChangeShapeType="1"/>
            </p:cNvSpPr>
            <p:nvPr/>
          </p:nvSpPr>
          <p:spPr bwMode="auto">
            <a:xfrm flipV="1">
              <a:off x="3707904" y="1628774"/>
              <a:ext cx="719634" cy="27736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2184" name="Line 17"/>
            <p:cNvSpPr>
              <a:spLocks noChangeShapeType="1"/>
            </p:cNvSpPr>
            <p:nvPr/>
          </p:nvSpPr>
          <p:spPr bwMode="auto">
            <a:xfrm flipH="1" flipV="1">
              <a:off x="4932362" y="1628773"/>
              <a:ext cx="287709" cy="9715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2185" name="Line 18"/>
            <p:cNvSpPr>
              <a:spLocks noChangeShapeType="1"/>
            </p:cNvSpPr>
            <p:nvPr/>
          </p:nvSpPr>
          <p:spPr bwMode="auto">
            <a:xfrm flipH="1" flipV="1">
              <a:off x="4572000" y="1628775"/>
              <a:ext cx="827882" cy="23050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grpSp>
          <p:nvGrpSpPr>
            <p:cNvPr id="92163" name="Group 22"/>
            <p:cNvGrpSpPr>
              <a:grpSpLocks/>
            </p:cNvGrpSpPr>
            <p:nvPr/>
          </p:nvGrpSpPr>
          <p:grpSpPr bwMode="auto">
            <a:xfrm>
              <a:off x="1554163" y="2600325"/>
              <a:ext cx="1001713" cy="936625"/>
              <a:chOff x="884" y="1661"/>
              <a:chExt cx="631" cy="590"/>
            </a:xfrm>
          </p:grpSpPr>
          <p:sp>
            <p:nvSpPr>
              <p:cNvPr id="92173" name="Oval 20"/>
              <p:cNvSpPr>
                <a:spLocks noChangeArrowheads="1"/>
              </p:cNvSpPr>
              <p:nvPr/>
            </p:nvSpPr>
            <p:spPr bwMode="auto">
              <a:xfrm>
                <a:off x="884" y="1661"/>
                <a:ext cx="499" cy="499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2174" name="Text Box 21"/>
              <p:cNvSpPr txBox="1">
                <a:spLocks noChangeArrowheads="1"/>
              </p:cNvSpPr>
              <p:nvPr/>
            </p:nvSpPr>
            <p:spPr bwMode="auto">
              <a:xfrm>
                <a:off x="1292" y="1963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solidFill>
                      <a:prstClr val="black"/>
                    </a:solidFill>
                  </a:rPr>
                  <a:t>2</a:t>
                </a:r>
                <a:endParaRPr lang="el-GR" altLang="el-GR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2164" name="Group 23"/>
            <p:cNvGrpSpPr>
              <a:grpSpLocks/>
            </p:cNvGrpSpPr>
            <p:nvPr/>
          </p:nvGrpSpPr>
          <p:grpSpPr bwMode="auto">
            <a:xfrm>
              <a:off x="1554163" y="4006348"/>
              <a:ext cx="1001712" cy="936625"/>
              <a:chOff x="884" y="1661"/>
              <a:chExt cx="631" cy="590"/>
            </a:xfrm>
          </p:grpSpPr>
          <p:sp>
            <p:nvSpPr>
              <p:cNvPr id="92171" name="Oval 24"/>
              <p:cNvSpPr>
                <a:spLocks noChangeArrowheads="1"/>
              </p:cNvSpPr>
              <p:nvPr/>
            </p:nvSpPr>
            <p:spPr bwMode="auto">
              <a:xfrm>
                <a:off x="884" y="1661"/>
                <a:ext cx="499" cy="499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2172" name="Text Box 25"/>
              <p:cNvSpPr txBox="1">
                <a:spLocks noChangeArrowheads="1"/>
              </p:cNvSpPr>
              <p:nvPr/>
            </p:nvSpPr>
            <p:spPr bwMode="auto">
              <a:xfrm>
                <a:off x="1292" y="1963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solidFill>
                      <a:prstClr val="black"/>
                    </a:solidFill>
                  </a:rPr>
                  <a:t>2</a:t>
                </a:r>
                <a:endParaRPr lang="el-GR" altLang="el-GR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2165" name="Group 26"/>
            <p:cNvGrpSpPr>
              <a:grpSpLocks/>
            </p:cNvGrpSpPr>
            <p:nvPr/>
          </p:nvGrpSpPr>
          <p:grpSpPr bwMode="auto">
            <a:xfrm>
              <a:off x="6747407" y="4069672"/>
              <a:ext cx="1001712" cy="936625"/>
              <a:chOff x="884" y="1661"/>
              <a:chExt cx="631" cy="590"/>
            </a:xfrm>
          </p:grpSpPr>
          <p:sp>
            <p:nvSpPr>
              <p:cNvPr id="92169" name="Oval 27"/>
              <p:cNvSpPr>
                <a:spLocks noChangeArrowheads="1"/>
              </p:cNvSpPr>
              <p:nvPr/>
            </p:nvSpPr>
            <p:spPr bwMode="auto">
              <a:xfrm>
                <a:off x="884" y="1661"/>
                <a:ext cx="499" cy="499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2170" name="Text Box 28"/>
              <p:cNvSpPr txBox="1">
                <a:spLocks noChangeArrowheads="1"/>
              </p:cNvSpPr>
              <p:nvPr/>
            </p:nvSpPr>
            <p:spPr bwMode="auto">
              <a:xfrm>
                <a:off x="1292" y="1963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solidFill>
                      <a:prstClr val="black"/>
                    </a:solidFill>
                  </a:rPr>
                  <a:t>2</a:t>
                </a:r>
                <a:endParaRPr lang="el-GR" altLang="el-GR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2166" name="Group 29"/>
            <p:cNvGrpSpPr>
              <a:grpSpLocks/>
            </p:cNvGrpSpPr>
            <p:nvPr/>
          </p:nvGrpSpPr>
          <p:grpSpPr bwMode="auto">
            <a:xfrm>
              <a:off x="6747407" y="2489339"/>
              <a:ext cx="1001712" cy="936625"/>
              <a:chOff x="884" y="1661"/>
              <a:chExt cx="631" cy="590"/>
            </a:xfrm>
          </p:grpSpPr>
          <p:sp>
            <p:nvSpPr>
              <p:cNvPr id="92167" name="Oval 30"/>
              <p:cNvSpPr>
                <a:spLocks noChangeArrowheads="1"/>
              </p:cNvSpPr>
              <p:nvPr/>
            </p:nvSpPr>
            <p:spPr bwMode="auto">
              <a:xfrm>
                <a:off x="884" y="1661"/>
                <a:ext cx="499" cy="499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2168" name="Text Box 31"/>
              <p:cNvSpPr txBox="1">
                <a:spLocks noChangeArrowheads="1"/>
              </p:cNvSpPr>
              <p:nvPr/>
            </p:nvSpPr>
            <p:spPr bwMode="auto">
              <a:xfrm>
                <a:off x="1292" y="1963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solidFill>
                      <a:prstClr val="black"/>
                    </a:solidFill>
                  </a:rPr>
                  <a:t>2</a:t>
                </a:r>
                <a:endParaRPr lang="el-GR" altLang="el-GR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Μεταφορά Οξυγόνου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1" name="Rectangle 7"/>
          <p:cNvSpPr/>
          <p:nvPr/>
        </p:nvSpPr>
        <p:spPr>
          <a:xfrm>
            <a:off x="1259631" y="6392361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Αναδημιουργία  από: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1904 Hemoglobin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03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79</TotalTime>
  <Words>1395</Words>
  <Application>Microsoft Office PowerPoint</Application>
  <PresentationFormat>Προβολή στην οθόνη (4:3)</PresentationFormat>
  <Paragraphs>239</Paragraphs>
  <Slides>33</Slides>
  <Notes>15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6" baseType="lpstr">
      <vt:lpstr>template</vt:lpstr>
      <vt:lpstr>OC_template_updated</vt:lpstr>
      <vt:lpstr>Chart</vt:lpstr>
      <vt:lpstr>Αιματολογία Ι (Ε)</vt:lpstr>
      <vt:lpstr>Αιμοσφαιρίνη (Hb)</vt:lpstr>
      <vt:lpstr>Το Μόριο της Hb</vt:lpstr>
      <vt:lpstr>Δομή Hb</vt:lpstr>
      <vt:lpstr>Αίμη</vt:lpstr>
      <vt:lpstr>Σφαιρίνη</vt:lpstr>
      <vt:lpstr>Φυσιολογικές Hb(s)</vt:lpstr>
      <vt:lpstr>Μεταφορά Οξυγόνου 1/2</vt:lpstr>
      <vt:lpstr>Μεταφορά Οξυγόνου 2/2</vt:lpstr>
      <vt:lpstr>Κορεσμός Hb σε Οξυγόνο</vt:lpstr>
      <vt:lpstr>H Επίδραση του CO2</vt:lpstr>
      <vt:lpstr>Αιμοσφαιρίνη και αέρια αίματος</vt:lpstr>
      <vt:lpstr>Συγκέντρωση αερίων</vt:lpstr>
      <vt:lpstr>Ερμηνεία της Εξέτασης</vt:lpstr>
      <vt:lpstr>Φυσιολογικές Τιμές</vt:lpstr>
      <vt:lpstr>Κλινική Επαγρύπνηση</vt:lpstr>
      <vt:lpstr>Παράγοντες Σύγχυσης</vt:lpstr>
      <vt:lpstr>Αρχή Μεθόδου</vt:lpstr>
      <vt:lpstr>Aιμόλυμα</vt:lpstr>
      <vt:lpstr>Υλικά</vt:lpstr>
      <vt:lpstr>Τεχνική Μέτρησης Hb  (Drabkin and Austin, 1935)</vt:lpstr>
      <vt:lpstr>Τυφλό και Δείγμα</vt:lpstr>
      <vt:lpstr>Υπολογισμός με Πρότυπη Καμπύλη</vt:lpstr>
      <vt:lpstr>Υπολογισμός με Σταθερό Συντελεστή</vt:lpstr>
      <vt:lpstr>Βιολογικές Πηγές Λάθους</vt:lpstr>
      <vt:lpstr>Μηχανικές Πηγές Λάθους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Ε</dc:title>
  <dc:creator>opencourses@teiath.gr</dc:creator>
  <cp:lastModifiedBy>fkaram2</cp:lastModifiedBy>
  <cp:revision>18</cp:revision>
  <dcterms:created xsi:type="dcterms:W3CDTF">2014-12-08T11:24:06Z</dcterms:created>
  <dcterms:modified xsi:type="dcterms:W3CDTF">2015-03-02T09:08:59Z</dcterms:modified>
</cp:coreProperties>
</file>