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Lst>
  <p:notesMasterIdLst>
    <p:notesMasterId r:id="rId26"/>
  </p:notesMasterIdLst>
  <p:handoutMasterIdLst>
    <p:handoutMasterId r:id="rId27"/>
  </p:handoutMasterIdLst>
  <p:sldIdLst>
    <p:sldId id="256" r:id="rId4"/>
    <p:sldId id="301" r:id="rId5"/>
    <p:sldId id="303" r:id="rId6"/>
    <p:sldId id="308" r:id="rId7"/>
    <p:sldId id="302" r:id="rId8"/>
    <p:sldId id="304" r:id="rId9"/>
    <p:sldId id="305" r:id="rId10"/>
    <p:sldId id="306" r:id="rId11"/>
    <p:sldId id="307" r:id="rId12"/>
    <p:sldId id="309" r:id="rId13"/>
    <p:sldId id="314" r:id="rId14"/>
    <p:sldId id="311" r:id="rId15"/>
    <p:sldId id="312" r:id="rId16"/>
    <p:sldId id="313" r:id="rId17"/>
    <p:sldId id="257" r:id="rId18"/>
    <p:sldId id="262" r:id="rId19"/>
    <p:sldId id="264" r:id="rId20"/>
    <p:sldId id="299" r:id="rId21"/>
    <p:sldId id="300" r:id="rId22"/>
    <p:sldId id="266" r:id="rId23"/>
    <p:sldId id="315" r:id="rId24"/>
    <p:sldId id="261" r:id="rId25"/>
  </p:sldIdLst>
  <p:sldSz cx="9144000" cy="6858000" type="screen4x3"/>
  <p:notesSz cx="7104063" cy="10234613"/>
  <p:custDataLst>
    <p:tags r:id="rId2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69"/>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16/11/2015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16/11/2015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4</a:t>
            </a:fld>
            <a:endParaRPr lang="el-GR" dirty="0"/>
          </a:p>
        </p:txBody>
      </p:sp>
    </p:spTree>
    <p:extLst>
      <p:ext uri="{BB962C8B-B14F-4D97-AF65-F5344CB8AC3E}">
        <p14:creationId xmlns:p14="http://schemas.microsoft.com/office/powerpoint/2010/main" val="722317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dirty="0"/>
          </a:p>
        </p:txBody>
      </p:sp>
    </p:spTree>
    <p:extLst>
      <p:ext uri="{BB962C8B-B14F-4D97-AF65-F5344CB8AC3E}">
        <p14:creationId xmlns:p14="http://schemas.microsoft.com/office/powerpoint/2010/main" val="257312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647523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light-lines-colors-powerpoint-backgrounds-light-lines-colors-design.jpg"/>
          <p:cNvPicPr>
            <a:picLocks noChangeAspect="1" noChangeArrowheads="1"/>
          </p:cNvPicPr>
          <p:nvPr userDrawn="1"/>
        </p:nvPicPr>
        <p:blipFill>
          <a:blip r:embed="rId2">
            <a:duotone>
              <a:prstClr val="black"/>
              <a:schemeClr val="accent5">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2"/>
          <p:cNvSpPr/>
          <p:nvPr userDrawn="1"/>
        </p:nvSpPr>
        <p:spPr>
          <a:xfrm>
            <a:off x="251520" y="-22538"/>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10" name="Rectangle 3"/>
          <p:cNvSpPr/>
          <p:nvPr userDrawn="1"/>
        </p:nvSpPr>
        <p:spPr>
          <a:xfrm>
            <a:off x="0" y="0"/>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Rectangle 3"/>
          <p:cNvSpPr/>
          <p:nvPr userDrawn="1"/>
        </p:nvSpPr>
        <p:spPr>
          <a:xfrm>
            <a:off x="0" y="-22538"/>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251520" y="116632"/>
            <a:ext cx="8424936" cy="908720"/>
          </a:xfrm>
        </p:spPr>
        <p:txBody>
          <a:bodyPr>
            <a:normAutofit/>
          </a:bodyPr>
          <a:lstStyle>
            <a:lvl1pPr>
              <a:defRPr sz="3600">
                <a:solidFill>
                  <a:srgbClr val="225974"/>
                </a:solidFill>
              </a:defRPr>
            </a:lvl1pPr>
          </a:lstStyle>
          <a:p>
            <a:r>
              <a:rPr lang="el-GR" dirty="0" smtClean="0"/>
              <a:t>Στυλ κύριου τίτλου</a:t>
            </a:r>
            <a:endParaRPr lang="el-GR" dirty="0"/>
          </a:p>
        </p:txBody>
      </p:sp>
      <p:sp>
        <p:nvSpPr>
          <p:cNvPr id="3" name="Content Placeholder 2"/>
          <p:cNvSpPr>
            <a:spLocks noGrp="1"/>
          </p:cNvSpPr>
          <p:nvPr>
            <p:ph idx="1"/>
          </p:nvPr>
        </p:nvSpPr>
        <p:spPr>
          <a:xfrm>
            <a:off x="251520" y="1196752"/>
            <a:ext cx="8435280" cy="5040560"/>
          </a:xfrm>
        </p:spPr>
        <p:txBody>
          <a:bodyPr>
            <a:normAutofit/>
          </a:bodyPr>
          <a:lstStyle>
            <a:lvl1pPr>
              <a:lnSpc>
                <a:spcPct val="110000"/>
              </a:lnSpc>
              <a:spcBef>
                <a:spcPts val="1200"/>
              </a:spcBef>
              <a:defRPr sz="2400"/>
            </a:lvl1pPr>
            <a:lvl2pPr marL="742950" indent="-385763">
              <a:lnSpc>
                <a:spcPct val="110000"/>
              </a:lnSpc>
              <a:spcBef>
                <a:spcPts val="1200"/>
              </a:spcBef>
              <a:buFont typeface="Courier New" panose="02070309020205020404" pitchFamily="49" charset="0"/>
              <a:buChar char="o"/>
              <a:defRPr sz="2400"/>
            </a:lvl2pPr>
            <a:lvl3pPr marL="1143000" indent="-333375">
              <a:lnSpc>
                <a:spcPct val="110000"/>
              </a:lnSpc>
              <a:spcBef>
                <a:spcPts val="1200"/>
              </a:spcBef>
              <a:buFont typeface="Wingdings" panose="05000000000000000000" pitchFamily="2" charset="2"/>
              <a:buChar char="§"/>
              <a:defRPr sz="2400"/>
            </a:lvl3pPr>
            <a:lvl4pPr>
              <a:lnSpc>
                <a:spcPct val="110000"/>
              </a:lnSpc>
              <a:spcBef>
                <a:spcPts val="1200"/>
              </a:spcBef>
              <a:defRPr sz="2400"/>
            </a:lvl4pPr>
            <a:lvl5pPr>
              <a:lnSpc>
                <a:spcPct val="110000"/>
              </a:lnSpc>
              <a:spcBef>
                <a:spcPts val="1200"/>
              </a:spcBef>
              <a:defRPr sz="2400"/>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1691208" cy="365125"/>
          </a:xfrm>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934931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341927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414350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23240745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739376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908118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277089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589175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1387385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dirty="0">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54151D-B011-44DD-8F54-F1E749DA09D6}" type="slidenum">
              <a:rPr lang="el-GR">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63108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26809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7539503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866742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6339568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6424699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1008127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8600492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48843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7291033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247690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437951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1555709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commons.wikimedia.org/wiki/File:Massage-hand-1.jpg" TargetMode="External"/><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s://commons.wikimedia.org/w/index.php?title=User:Lubyanka&amp;action=edit&amp;redlink=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ommons.wikimedia.org/wiki/File:Akmanthor.jpg" TargetMode="External"/><Relationship Id="rId2" Type="http://schemas.openxmlformats.org/officeDocument/2006/relationships/image" Target="../media/image6.jpeg"/><Relationship Id="rId1" Type="http://schemas.openxmlformats.org/officeDocument/2006/relationships/slideLayout" Target="../slideLayouts/slideLayout12.xml"/><Relationship Id="rId4" Type="http://schemas.openxmlformats.org/officeDocument/2006/relationships/hyperlink" Target="https://commons.wikimedia.org/wiki/User:BetacommandBo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commons.wikimedia.org/wiki/File:Safari_Voyager_-_Massage_Room.jpg" TargetMode="External"/><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s://commons.wikimedia.org/wiki/User:Tuvalki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Αισθητική Σώματος Ι (Ε)</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088232"/>
          </a:xfrm>
        </p:spPr>
        <p:txBody>
          <a:bodyPr>
            <a:normAutofit/>
          </a:bodyPr>
          <a:lstStyle/>
          <a:p>
            <a:pPr>
              <a:spcBef>
                <a:spcPts val="0"/>
              </a:spcBef>
              <a:spcAft>
                <a:spcPts val="1800"/>
              </a:spcAft>
            </a:pPr>
            <a:r>
              <a:rPr lang="el-GR" sz="2600" b="1" dirty="0" smtClean="0"/>
              <a:t>Ενότητα 1</a:t>
            </a:r>
            <a:r>
              <a:rPr lang="el-GR" sz="2600" dirty="0" smtClean="0"/>
              <a:t>:</a:t>
            </a:r>
            <a:r>
              <a:rPr lang="en-US" sz="2600" dirty="0" smtClean="0"/>
              <a:t> </a:t>
            </a:r>
            <a:r>
              <a:rPr lang="el-GR" sz="2600" dirty="0" smtClean="0"/>
              <a:t>Εισαγωγή</a:t>
            </a:r>
          </a:p>
          <a:p>
            <a:pPr>
              <a:spcBef>
                <a:spcPts val="0"/>
              </a:spcBef>
              <a:spcAft>
                <a:spcPts val="600"/>
              </a:spcAft>
            </a:pPr>
            <a:r>
              <a:rPr lang="el-GR" sz="2200" dirty="0" smtClean="0"/>
              <a:t>Κατερίνα </a:t>
            </a:r>
            <a:r>
              <a:rPr lang="el-GR" sz="2200" dirty="0" err="1" smtClean="0"/>
              <a:t>Δηλαβέρη</a:t>
            </a:r>
            <a:r>
              <a:rPr lang="el-GR" sz="2200" smtClean="0"/>
              <a:t>, </a:t>
            </a:r>
            <a:r>
              <a:rPr lang="el-GR" sz="2200"/>
              <a:t>Ειδικό Τεχνικό Εργαστηριακό Προσωπικό</a:t>
            </a:r>
            <a:endParaRPr lang="el-GR" sz="2200" dirty="0" smtClean="0"/>
          </a:p>
          <a:p>
            <a:pPr>
              <a:spcBef>
                <a:spcPts val="0"/>
              </a:spcBef>
            </a:pPr>
            <a:r>
              <a:rPr lang="el-GR" sz="2200" dirty="0" smtClean="0"/>
              <a:t>Τμήμα Αισθητικής και Κοσμητολογίας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24936" cy="1080120"/>
          </a:xfrm>
        </p:spPr>
        <p:txBody>
          <a:bodyPr>
            <a:noAutofit/>
          </a:bodyPr>
          <a:lstStyle/>
          <a:p>
            <a:r>
              <a:rPr lang="el-GR" dirty="0" smtClean="0"/>
              <a:t>Προϊόντα </a:t>
            </a:r>
            <a:r>
              <a:rPr lang="el-GR" dirty="0"/>
              <a:t>για τη μάλαξη και </a:t>
            </a:r>
            <a:r>
              <a:rPr lang="el-GR" dirty="0" smtClean="0"/>
              <a:t/>
            </a:r>
            <a:br>
              <a:rPr lang="el-GR" dirty="0" smtClean="0"/>
            </a:br>
            <a:r>
              <a:rPr lang="el-GR" dirty="0" smtClean="0"/>
              <a:t>τρόπος </a:t>
            </a:r>
            <a:r>
              <a:rPr lang="el-GR" dirty="0"/>
              <a:t>χρήσης </a:t>
            </a:r>
            <a:r>
              <a:rPr lang="el-GR" dirty="0" smtClean="0"/>
              <a:t>τους </a:t>
            </a:r>
            <a:r>
              <a:rPr lang="el-GR" sz="3000" b="0" dirty="0" smtClean="0"/>
              <a:t>1/4</a:t>
            </a:r>
            <a:endParaRPr lang="el-GR" sz="3000" b="0" dirty="0"/>
          </a:p>
        </p:txBody>
      </p:sp>
      <p:sp>
        <p:nvSpPr>
          <p:cNvPr id="3" name="Θέση περιεχομένου 2"/>
          <p:cNvSpPr>
            <a:spLocks noGrp="1"/>
          </p:cNvSpPr>
          <p:nvPr>
            <p:ph idx="1"/>
          </p:nvPr>
        </p:nvSpPr>
        <p:spPr>
          <a:xfrm>
            <a:off x="251520" y="1412776"/>
            <a:ext cx="8435280" cy="5256584"/>
          </a:xfrm>
        </p:spPr>
        <p:txBody>
          <a:bodyPr>
            <a:normAutofit/>
          </a:bodyPr>
          <a:lstStyle/>
          <a:p>
            <a:r>
              <a:rPr lang="el-GR" dirty="0"/>
              <a:t>Τα χέρια δεν θα εφαρμόζουν πίεση και δεν θα κινούνται μαλακά πάνω στο δέρμα χωρίς κάποια λιπαρή ουσία. Το λάδι εκπληρώνει </a:t>
            </a:r>
            <a:r>
              <a:rPr lang="el-GR" dirty="0" smtClean="0"/>
              <a:t>αυτή </a:t>
            </a:r>
            <a:r>
              <a:rPr lang="el-GR" dirty="0"/>
              <a:t>τη λειτουργία καλύτερα </a:t>
            </a:r>
            <a:r>
              <a:rPr lang="el-GR" dirty="0" smtClean="0"/>
              <a:t>από </a:t>
            </a:r>
            <a:r>
              <a:rPr lang="el-GR" dirty="0"/>
              <a:t>οτιδήποτε άλλο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pic>
        <p:nvPicPr>
          <p:cNvPr id="1026" name="Picture 2" descr="File:Massage-han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962676"/>
            <a:ext cx="4176464" cy="31323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2843808" y="6157643"/>
            <a:ext cx="288032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3"/>
              </a:rPr>
              <a:t>Massage-hand-1</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u="sng" dirty="0" err="1">
                <a:latin typeface="+mn-lt"/>
                <a:hlinkClick r:id="rId4" tooltip="User:Lubyanka (page does not exist)"/>
              </a:rPr>
              <a:t>Lubyanka</a:t>
            </a:r>
            <a:r>
              <a:rPr lang="el-GR" sz="1200" dirty="0" smtClean="0">
                <a:solidFill>
                  <a:prstClr val="black"/>
                </a:solidFill>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3992056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24936" cy="1080120"/>
          </a:xfrm>
        </p:spPr>
        <p:txBody>
          <a:bodyPr>
            <a:noAutofit/>
          </a:bodyPr>
          <a:lstStyle/>
          <a:p>
            <a:r>
              <a:rPr lang="el-GR" dirty="0" smtClean="0"/>
              <a:t>Προϊόντα </a:t>
            </a:r>
            <a:r>
              <a:rPr lang="el-GR" dirty="0"/>
              <a:t>για τη μάλαξη και </a:t>
            </a:r>
            <a:r>
              <a:rPr lang="el-GR" dirty="0" smtClean="0"/>
              <a:t/>
            </a:r>
            <a:br>
              <a:rPr lang="el-GR" dirty="0" smtClean="0"/>
            </a:br>
            <a:r>
              <a:rPr lang="el-GR" dirty="0" smtClean="0"/>
              <a:t>τρόπος </a:t>
            </a:r>
            <a:r>
              <a:rPr lang="el-GR" dirty="0"/>
              <a:t>χρήσης </a:t>
            </a:r>
            <a:r>
              <a:rPr lang="el-GR" dirty="0" smtClean="0"/>
              <a:t>τους </a:t>
            </a:r>
            <a:r>
              <a:rPr lang="el-GR" sz="3000" b="0" dirty="0" smtClean="0"/>
              <a:t>1/4</a:t>
            </a:r>
            <a:endParaRPr lang="el-GR" sz="3000" b="0" dirty="0"/>
          </a:p>
        </p:txBody>
      </p:sp>
      <p:sp>
        <p:nvSpPr>
          <p:cNvPr id="3" name="Θέση περιεχομένου 2"/>
          <p:cNvSpPr>
            <a:spLocks noGrp="1"/>
          </p:cNvSpPr>
          <p:nvPr>
            <p:ph idx="1"/>
          </p:nvPr>
        </p:nvSpPr>
        <p:spPr>
          <a:xfrm>
            <a:off x="251520" y="1412776"/>
            <a:ext cx="8435280" cy="5256584"/>
          </a:xfrm>
        </p:spPr>
        <p:txBody>
          <a:bodyPr>
            <a:normAutofit/>
          </a:bodyPr>
          <a:lstStyle/>
          <a:p>
            <a:r>
              <a:rPr lang="el-GR" dirty="0" smtClean="0"/>
              <a:t>Τα </a:t>
            </a:r>
            <a:r>
              <a:rPr lang="el-GR" dirty="0"/>
              <a:t>είδη του λαδιού που χρησιμοποιούνται συνήθως είναι το </a:t>
            </a:r>
            <a:r>
              <a:rPr lang="el-GR" dirty="0" smtClean="0"/>
              <a:t>λάδι από </a:t>
            </a:r>
            <a:r>
              <a:rPr lang="el-GR" dirty="0"/>
              <a:t>φυτά ή φρούτα και το </a:t>
            </a:r>
            <a:r>
              <a:rPr lang="el-GR" dirty="0" smtClean="0"/>
              <a:t>παραφινέλαιο. </a:t>
            </a:r>
            <a:r>
              <a:rPr lang="el-GR" dirty="0"/>
              <a:t>Το τελευταίο χρησιμοποιείται σχεδόν </a:t>
            </a:r>
            <a:r>
              <a:rPr lang="el-GR" dirty="0" smtClean="0"/>
              <a:t>από όλα </a:t>
            </a:r>
            <a:r>
              <a:rPr lang="el-GR" dirty="0"/>
              <a:t>τα ινστιτούτα γιατί είναι </a:t>
            </a:r>
            <a:r>
              <a:rPr lang="el-GR" dirty="0" smtClean="0"/>
              <a:t>φθηνότερο, από </a:t>
            </a:r>
            <a:r>
              <a:rPr lang="el-GR" dirty="0"/>
              <a:t>τότε όμως που κυριαρχεί η γενική αντίληψη ότι τα φυσικά τρόφιμα είναι περισσότερο υγιεινά, τότε και όλα τα φυσικά </a:t>
            </a:r>
            <a:r>
              <a:rPr lang="el-GR" dirty="0" smtClean="0"/>
              <a:t>προϊόντα </a:t>
            </a:r>
            <a:r>
              <a:rPr lang="el-GR" dirty="0"/>
              <a:t>που έχουν σχέση με τον άνθρωπο είναι καλύτερα. </a:t>
            </a:r>
            <a:r>
              <a:rPr lang="el-GR" dirty="0" smtClean="0"/>
              <a:t>Έτσι </a:t>
            </a:r>
            <a:r>
              <a:rPr lang="el-GR" dirty="0"/>
              <a:t>τα λάδια από φυτά ή φρούτα απορροφούνται εύκολα από το δέρμα δίνοντας του τις βιταμίνες που περιέχουν. Αντίθετα το παραφινέλαιο, δεν </a:t>
            </a:r>
            <a:r>
              <a:rPr lang="el-GR" dirty="0" smtClean="0"/>
              <a:t>απορροφάται </a:t>
            </a:r>
            <a:r>
              <a:rPr lang="el-GR" dirty="0"/>
              <a:t>εύκολα και δεν προσφέρει στο δέρμα </a:t>
            </a:r>
            <a:r>
              <a:rPr lang="el-GR" dirty="0" smtClean="0"/>
              <a:t>καμία </a:t>
            </a:r>
            <a:r>
              <a:rPr lang="el-GR" dirty="0"/>
              <a:t>βιταμίνη. </a:t>
            </a:r>
            <a:r>
              <a:rPr lang="el-GR" dirty="0" smtClean="0"/>
              <a:t>Απλούστατα </a:t>
            </a:r>
            <a:r>
              <a:rPr lang="el-GR" dirty="0"/>
              <a:t>διευκολύνει τους χειρισμούς που κάνει ο Αισθητικός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41863992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24936" cy="1080120"/>
          </a:xfrm>
        </p:spPr>
        <p:txBody>
          <a:bodyPr>
            <a:noAutofit/>
          </a:bodyPr>
          <a:lstStyle/>
          <a:p>
            <a:r>
              <a:rPr lang="el-GR" dirty="0" smtClean="0"/>
              <a:t>Προϊόντα </a:t>
            </a:r>
            <a:r>
              <a:rPr lang="el-GR" dirty="0"/>
              <a:t>για τη μάλαξη και </a:t>
            </a:r>
            <a:r>
              <a:rPr lang="el-GR" dirty="0" smtClean="0"/>
              <a:t/>
            </a:r>
            <a:br>
              <a:rPr lang="el-GR" dirty="0" smtClean="0"/>
            </a:br>
            <a:r>
              <a:rPr lang="el-GR" dirty="0" smtClean="0"/>
              <a:t>τρόπος </a:t>
            </a:r>
            <a:r>
              <a:rPr lang="el-GR" dirty="0"/>
              <a:t>χρήσης </a:t>
            </a:r>
            <a:r>
              <a:rPr lang="el-GR" dirty="0" smtClean="0"/>
              <a:t>τους </a:t>
            </a:r>
            <a:r>
              <a:rPr lang="el-GR" sz="3000" b="0" dirty="0" smtClean="0"/>
              <a:t>2/4</a:t>
            </a:r>
            <a:endParaRPr lang="el-GR" sz="3000" b="0" dirty="0"/>
          </a:p>
        </p:txBody>
      </p:sp>
      <p:sp>
        <p:nvSpPr>
          <p:cNvPr id="3" name="Θέση περιεχομένου 2"/>
          <p:cNvSpPr>
            <a:spLocks noGrp="1"/>
          </p:cNvSpPr>
          <p:nvPr>
            <p:ph idx="1"/>
          </p:nvPr>
        </p:nvSpPr>
        <p:spPr>
          <a:xfrm>
            <a:off x="251520" y="1412776"/>
            <a:ext cx="8435280" cy="5256584"/>
          </a:xfrm>
        </p:spPr>
        <p:txBody>
          <a:bodyPr/>
          <a:lstStyle/>
          <a:p>
            <a:r>
              <a:rPr lang="el-GR" dirty="0"/>
              <a:t>Τα φυτικά λάδια μπορεί να είναι από αμύγδαλα (αμυγδαλέλαιο</a:t>
            </a:r>
            <a:r>
              <a:rPr lang="el-GR" dirty="0" smtClean="0"/>
              <a:t>), </a:t>
            </a:r>
            <a:r>
              <a:rPr lang="el-GR" dirty="0"/>
              <a:t>από ελιά (ελαιόλαδο) από αβοκάντο ή από </a:t>
            </a:r>
            <a:r>
              <a:rPr lang="el-GR" dirty="0" err="1"/>
              <a:t>ακανθοειδή</a:t>
            </a:r>
            <a:r>
              <a:rPr lang="el-GR" dirty="0"/>
              <a:t> φυτά</a:t>
            </a:r>
            <a:r>
              <a:rPr lang="el-GR" dirty="0" smtClean="0"/>
              <a:t>. Όλα είναι </a:t>
            </a:r>
            <a:r>
              <a:rPr lang="el-GR" dirty="0"/>
              <a:t>το ίδιο ικανοποιητικά και ακόμα </a:t>
            </a:r>
            <a:r>
              <a:rPr lang="el-GR" dirty="0" smtClean="0"/>
              <a:t>μπορεί </a:t>
            </a:r>
            <a:r>
              <a:rPr lang="el-GR" dirty="0"/>
              <a:t>να </a:t>
            </a:r>
            <a:r>
              <a:rPr lang="el-GR" dirty="0" smtClean="0"/>
              <a:t>γίνει μίξη με </a:t>
            </a:r>
            <a:r>
              <a:rPr lang="el-GR" dirty="0"/>
              <a:t>οποιαδήποτε αναλογία μεταξύ τους ή και με άλλα λάδια. Το παιδικό λάδι (</a:t>
            </a:r>
            <a:r>
              <a:rPr lang="el-GR" dirty="0" err="1"/>
              <a:t>baby</a:t>
            </a:r>
            <a:r>
              <a:rPr lang="el-GR" dirty="0"/>
              <a:t> </a:t>
            </a:r>
            <a:r>
              <a:rPr lang="el-GR" dirty="0" err="1"/>
              <a:t>oil</a:t>
            </a:r>
            <a:r>
              <a:rPr lang="el-GR" dirty="0"/>
              <a:t>), είναι υγιεινό, γιατί δεν δημιουργεί δερματικά προβλήματα (αλλεργία), </a:t>
            </a:r>
            <a:r>
              <a:rPr lang="el-GR" dirty="0" smtClean="0"/>
              <a:t>αλλά </a:t>
            </a:r>
            <a:r>
              <a:rPr lang="el-GR" dirty="0"/>
              <a:t>είναι δύσκολο στη χρήση του, γιατί απορροφάται πολύ εύκολα από το δέρμα, και έτσι χρειάζονται </a:t>
            </a:r>
            <a:r>
              <a:rPr lang="el-GR" dirty="0" smtClean="0"/>
              <a:t>συνεχείς επαλείψεις </a:t>
            </a:r>
            <a:r>
              <a:rPr lang="el-GR" dirty="0"/>
              <a:t>κατά τη διάρκεια μιας μάλαξης. </a:t>
            </a:r>
            <a:r>
              <a:rPr lang="el-GR" dirty="0" smtClean="0"/>
              <a:t>Στο εμπόριο υπάρχουν κρέμες </a:t>
            </a:r>
            <a:r>
              <a:rPr lang="el-GR" dirty="0"/>
              <a:t>που περιέχουν διάφορα συστατικά </a:t>
            </a:r>
            <a:r>
              <a:rPr lang="el-GR" dirty="0" smtClean="0"/>
              <a:t>απαραίτητα για το </a:t>
            </a:r>
            <a:r>
              <a:rPr lang="el-GR" dirty="0"/>
              <a:t>δέρμα, όπως βιταμίνες και ταυτόχρονα είναι εύκολες στη χρήση τους.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3771509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24936" cy="1080120"/>
          </a:xfrm>
        </p:spPr>
        <p:txBody>
          <a:bodyPr>
            <a:noAutofit/>
          </a:bodyPr>
          <a:lstStyle/>
          <a:p>
            <a:r>
              <a:rPr lang="el-GR" dirty="0" smtClean="0"/>
              <a:t>Προϊόντα </a:t>
            </a:r>
            <a:r>
              <a:rPr lang="el-GR" dirty="0"/>
              <a:t>για τη μάλαξη και </a:t>
            </a:r>
            <a:r>
              <a:rPr lang="el-GR" dirty="0" smtClean="0"/>
              <a:t/>
            </a:r>
            <a:br>
              <a:rPr lang="el-GR" dirty="0" smtClean="0"/>
            </a:br>
            <a:r>
              <a:rPr lang="el-GR" dirty="0" smtClean="0"/>
              <a:t>τρόπος </a:t>
            </a:r>
            <a:r>
              <a:rPr lang="el-GR" dirty="0"/>
              <a:t>χρήσης </a:t>
            </a:r>
            <a:r>
              <a:rPr lang="el-GR" dirty="0" smtClean="0"/>
              <a:t>τους </a:t>
            </a:r>
            <a:r>
              <a:rPr lang="el-GR" sz="3000" b="0" dirty="0" smtClean="0"/>
              <a:t>3/4</a:t>
            </a:r>
            <a:endParaRPr lang="el-GR" sz="3000" b="0" dirty="0"/>
          </a:p>
        </p:txBody>
      </p:sp>
      <p:sp>
        <p:nvSpPr>
          <p:cNvPr id="3" name="Θέση περιεχομένου 2"/>
          <p:cNvSpPr>
            <a:spLocks noGrp="1"/>
          </p:cNvSpPr>
          <p:nvPr>
            <p:ph idx="1"/>
          </p:nvPr>
        </p:nvSpPr>
        <p:spPr>
          <a:xfrm>
            <a:off x="251520" y="1412776"/>
            <a:ext cx="8435280" cy="5256584"/>
          </a:xfrm>
        </p:spPr>
        <p:txBody>
          <a:bodyPr/>
          <a:lstStyle/>
          <a:p>
            <a:r>
              <a:rPr lang="el-GR" dirty="0" smtClean="0"/>
              <a:t>Οι </a:t>
            </a:r>
            <a:r>
              <a:rPr lang="el-GR" dirty="0"/>
              <a:t>πούδρες δεν είναι εύχρηστες, γιατί δεν ελαττώνουν τη </a:t>
            </a:r>
            <a:r>
              <a:rPr lang="el-GR" dirty="0" smtClean="0"/>
              <a:t>τριβή </a:t>
            </a:r>
            <a:r>
              <a:rPr lang="el-GR" dirty="0"/>
              <a:t>ανάμεσα στα χέρια και το δέρμα που </a:t>
            </a:r>
            <a:r>
              <a:rPr lang="el-GR" dirty="0" smtClean="0"/>
              <a:t>μαλάσσεται</a:t>
            </a:r>
            <a:r>
              <a:rPr lang="el-GR" dirty="0"/>
              <a:t> </a:t>
            </a:r>
            <a:r>
              <a:rPr lang="el-GR" dirty="0" smtClean="0"/>
              <a:t>(δεν γλιστρούν </a:t>
            </a:r>
            <a:r>
              <a:rPr lang="el-GR" dirty="0"/>
              <a:t>εύκολα τα χέρια). </a:t>
            </a:r>
            <a:r>
              <a:rPr lang="el-GR" dirty="0" smtClean="0"/>
              <a:t>Εξάλλου </a:t>
            </a:r>
            <a:r>
              <a:rPr lang="el-GR" dirty="0"/>
              <a:t>το σύννεφο από σκόνη που </a:t>
            </a:r>
            <a:r>
              <a:rPr lang="el-GR" dirty="0" smtClean="0"/>
              <a:t>δημιουργείται </a:t>
            </a:r>
            <a:r>
              <a:rPr lang="el-GR" dirty="0"/>
              <a:t>από τη πούδρα, προκαλεί αναπνευστικά προβλήματα στον </a:t>
            </a:r>
            <a:r>
              <a:rPr lang="el-GR" dirty="0" smtClean="0"/>
              <a:t>αισθητικό βραχυπρόθεσμα.</a:t>
            </a:r>
            <a:endParaRPr lang="el-GR" dirty="0"/>
          </a:p>
          <a:p>
            <a:r>
              <a:rPr lang="el-GR" dirty="0"/>
              <a:t>Υπάρχουν όμως περιπτώσεις που είμαστε αναγκασμένοι να </a:t>
            </a:r>
            <a:r>
              <a:rPr lang="el-GR" dirty="0" smtClean="0"/>
              <a:t>χρησιμοποιήσουμε </a:t>
            </a:r>
            <a:r>
              <a:rPr lang="el-GR" dirty="0"/>
              <a:t>πούδρα. Αυτό συμβαίνει, όταν </a:t>
            </a:r>
            <a:r>
              <a:rPr lang="el-GR" dirty="0" smtClean="0"/>
              <a:t>ο δέκτης της μάλαξης, δεν </a:t>
            </a:r>
            <a:r>
              <a:rPr lang="el-GR" dirty="0"/>
              <a:t>ανέχεται καθόλου τις λιπαρές ουσίες στο δέρμα </a:t>
            </a:r>
            <a:r>
              <a:rPr lang="el-GR" dirty="0" smtClean="0"/>
              <a:t>του. </a:t>
            </a:r>
            <a:r>
              <a:rPr lang="el-GR" dirty="0"/>
              <a:t>Το άπλωμα του λαδιού </a:t>
            </a:r>
            <a:r>
              <a:rPr lang="el-GR" dirty="0" smtClean="0"/>
              <a:t>στο </a:t>
            </a:r>
            <a:r>
              <a:rPr lang="el-GR" dirty="0"/>
              <a:t>σώμα είναι </a:t>
            </a:r>
            <a:r>
              <a:rPr lang="el-GR" dirty="0" smtClean="0"/>
              <a:t>απλό, αλλά </a:t>
            </a:r>
            <a:r>
              <a:rPr lang="el-GR" dirty="0"/>
              <a:t>υπάρχουν μερικά τεχνάσματα που πρέπει </a:t>
            </a:r>
            <a:r>
              <a:rPr lang="el-GR" dirty="0" smtClean="0"/>
              <a:t>να </a:t>
            </a:r>
            <a:r>
              <a:rPr lang="el-GR" dirty="0"/>
              <a:t>αναφερθούν.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12819592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24936" cy="1080120"/>
          </a:xfrm>
        </p:spPr>
        <p:txBody>
          <a:bodyPr>
            <a:noAutofit/>
          </a:bodyPr>
          <a:lstStyle/>
          <a:p>
            <a:r>
              <a:rPr lang="el-GR" dirty="0" smtClean="0"/>
              <a:t>Προϊόντα </a:t>
            </a:r>
            <a:r>
              <a:rPr lang="el-GR" dirty="0"/>
              <a:t>για τη μάλαξη και </a:t>
            </a:r>
            <a:r>
              <a:rPr lang="el-GR" dirty="0" smtClean="0"/>
              <a:t/>
            </a:r>
            <a:br>
              <a:rPr lang="el-GR" dirty="0" smtClean="0"/>
            </a:br>
            <a:r>
              <a:rPr lang="el-GR" dirty="0" smtClean="0"/>
              <a:t>τρόπος </a:t>
            </a:r>
            <a:r>
              <a:rPr lang="el-GR" dirty="0"/>
              <a:t>χρήσης </a:t>
            </a:r>
            <a:r>
              <a:rPr lang="el-GR" dirty="0" smtClean="0"/>
              <a:t>τους </a:t>
            </a:r>
            <a:r>
              <a:rPr lang="el-GR" sz="3000" b="0" dirty="0" smtClean="0"/>
              <a:t>4/4</a:t>
            </a:r>
            <a:endParaRPr lang="el-GR" sz="3000" b="0" dirty="0"/>
          </a:p>
        </p:txBody>
      </p:sp>
      <p:sp>
        <p:nvSpPr>
          <p:cNvPr id="3" name="Θέση περιεχομένου 2"/>
          <p:cNvSpPr>
            <a:spLocks noGrp="1"/>
          </p:cNvSpPr>
          <p:nvPr>
            <p:ph idx="1"/>
          </p:nvPr>
        </p:nvSpPr>
        <p:spPr>
          <a:xfrm>
            <a:off x="251520" y="1412776"/>
            <a:ext cx="8435280" cy="5256584"/>
          </a:xfrm>
        </p:spPr>
        <p:txBody>
          <a:bodyPr/>
          <a:lstStyle/>
          <a:p>
            <a:r>
              <a:rPr lang="el-GR" dirty="0"/>
              <a:t>Ποτέ δεν πρέπει να βάζουμε το λάδι </a:t>
            </a:r>
            <a:r>
              <a:rPr lang="el-GR" dirty="0" smtClean="0"/>
              <a:t>κατευθείαν </a:t>
            </a:r>
            <a:r>
              <a:rPr lang="el-GR" dirty="0"/>
              <a:t>απ το </a:t>
            </a:r>
            <a:r>
              <a:rPr lang="el-GR" dirty="0" smtClean="0"/>
              <a:t>μπουκάλι </a:t>
            </a:r>
            <a:r>
              <a:rPr lang="el-GR" dirty="0"/>
              <a:t>στο δέρμα, γιατί αυτή η αίσθηση είναι πολύ δυσάρεστη για πολλά άτομα. Βάζουμε το λάδι πρώτα στα χέρια μας και από κει στο δέρμα. Προσέχουμε να μη βάλουμε πολύ λάδι με την πρώτη φορά. Βάζουμε λίγο και αν χρειαστεί </a:t>
            </a:r>
            <a:r>
              <a:rPr lang="el-GR" dirty="0" err="1" smtClean="0"/>
              <a:t>ξαναπροσθέτουμε</a:t>
            </a:r>
            <a:r>
              <a:rPr lang="el-GR" dirty="0"/>
              <a:t>.</a:t>
            </a:r>
          </a:p>
          <a:p>
            <a:r>
              <a:rPr lang="el-GR" dirty="0"/>
              <a:t>Απλώνουμε το λάδι μόνο στο μέρος του σώματος που θα </a:t>
            </a:r>
            <a:r>
              <a:rPr lang="el-GR" dirty="0" smtClean="0"/>
              <a:t>δουλέψουμε</a:t>
            </a:r>
            <a:r>
              <a:rPr lang="el-GR" dirty="0"/>
              <a:t>, ενώ το υπόλοιπο σώμα καλύπτεται με σκεπάσματα. </a:t>
            </a:r>
            <a:r>
              <a:rPr lang="el-GR" dirty="0" smtClean="0"/>
              <a:t>Χρησιμοποιούμε </a:t>
            </a:r>
            <a:r>
              <a:rPr lang="el-GR" dirty="0"/>
              <a:t>και τις </a:t>
            </a:r>
            <a:r>
              <a:rPr lang="el-GR" dirty="0" smtClean="0"/>
              <a:t>δύο </a:t>
            </a:r>
            <a:r>
              <a:rPr lang="el-GR" dirty="0"/>
              <a:t>μας παλάμες με μια κίνηση πολύ απαλή, όπως η </a:t>
            </a:r>
            <a:r>
              <a:rPr lang="el-GR" dirty="0" smtClean="0"/>
              <a:t>θωπεία</a:t>
            </a:r>
            <a:r>
              <a:rPr lang="el-GR" dirty="0"/>
              <a:t>, γιατί η πρώτη επαφή με το δέρμα δείχνει εμπιστοσύνη και </a:t>
            </a:r>
            <a:r>
              <a:rPr lang="el-GR" dirty="0" smtClean="0"/>
              <a:t>βεβαιότητα </a:t>
            </a:r>
            <a:r>
              <a:rPr lang="el-GR" dirty="0"/>
              <a:t>στις κινήσεις μας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42302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Κατερίνα </a:t>
            </a:r>
            <a:r>
              <a:rPr lang="el-GR" sz="2000" dirty="0" err="1" smtClean="0"/>
              <a:t>Δηλαβέρη</a:t>
            </a:r>
            <a:r>
              <a:rPr lang="el-GR" sz="2000" dirty="0" smtClean="0"/>
              <a:t> 2014. </a:t>
            </a:r>
            <a:r>
              <a:rPr lang="el-GR" sz="2000" dirty="0"/>
              <a:t>Κατερίνα </a:t>
            </a:r>
            <a:r>
              <a:rPr lang="el-GR" sz="2000" dirty="0" err="1"/>
              <a:t>Δηλαβέρη</a:t>
            </a:r>
            <a:r>
              <a:rPr lang="el-GR" sz="2000" dirty="0"/>
              <a:t>. «Αισθητική Σώματος Ι (Ε). </a:t>
            </a:r>
            <a:r>
              <a:rPr lang="el-GR" sz="2000" dirty="0" smtClean="0"/>
              <a:t>Ενότητα 1</a:t>
            </a:r>
            <a:r>
              <a:rPr lang="en-US" sz="2000" dirty="0" smtClean="0"/>
              <a:t>:</a:t>
            </a:r>
            <a:r>
              <a:rPr lang="el-GR" sz="2000" dirty="0"/>
              <a:t> Εισαγωγή».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89733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216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Μάλαξη </a:t>
            </a:r>
            <a:endParaRPr lang="el-GR" dirty="0"/>
          </a:p>
        </p:txBody>
      </p:sp>
      <p:sp>
        <p:nvSpPr>
          <p:cNvPr id="3" name="Θέση περιεχομένου 2"/>
          <p:cNvSpPr>
            <a:spLocks noGrp="1"/>
          </p:cNvSpPr>
          <p:nvPr>
            <p:ph idx="1"/>
          </p:nvPr>
        </p:nvSpPr>
        <p:spPr/>
        <p:txBody>
          <a:bodyPr/>
          <a:lstStyle/>
          <a:p>
            <a:pPr marL="0" indent="0">
              <a:buNone/>
            </a:pPr>
            <a:r>
              <a:rPr lang="el-GR" b="1" dirty="0" smtClean="0"/>
              <a:t>Ορισμός </a:t>
            </a:r>
            <a:endParaRPr lang="el-GR" b="1" dirty="0"/>
          </a:p>
          <a:p>
            <a:r>
              <a:rPr lang="el-GR" dirty="0"/>
              <a:t>Η μάλαξη είναι μια θεραπευτική μέθοδος που </a:t>
            </a:r>
            <a:r>
              <a:rPr lang="el-GR" dirty="0" smtClean="0"/>
              <a:t>αποτελείται </a:t>
            </a:r>
            <a:r>
              <a:rPr lang="el-GR" dirty="0"/>
              <a:t>από διάφορους χειρισμούς που γίνονται στην επιφάνεια του σώματος με τα χέρια ή με ειδικά μηχανήματα.</a:t>
            </a:r>
          </a:p>
          <a:p>
            <a:r>
              <a:rPr lang="el-GR" dirty="0" smtClean="0"/>
              <a:t>Η </a:t>
            </a:r>
            <a:r>
              <a:rPr lang="el-GR" dirty="0"/>
              <a:t>μάλαξη στηρίζεται απόλυτα στη φυσιολογία και ανατομία του σώματος.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881086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endParaRPr lang="en-US" sz="2000" dirty="0" smtClean="0"/>
          </a:p>
          <a:p>
            <a:r>
              <a:rPr lang="el-GR" sz="2000" dirty="0" smtClean="0"/>
              <a:t>Ελένη </a:t>
            </a:r>
            <a:r>
              <a:rPr lang="el-GR" sz="2000" dirty="0" err="1" smtClean="0"/>
              <a:t>Κίντζιου</a:t>
            </a:r>
            <a:r>
              <a:rPr lang="el-GR" sz="2000" dirty="0" smtClean="0"/>
              <a:t>, </a:t>
            </a:r>
            <a:r>
              <a:rPr lang="el-GR" sz="2000" dirty="0"/>
              <a:t>Μαρία </a:t>
            </a:r>
            <a:r>
              <a:rPr lang="el-GR" sz="2000" dirty="0" err="1" smtClean="0"/>
              <a:t>Διαλυνά</a:t>
            </a:r>
            <a:r>
              <a:rPr lang="el-GR" sz="2000" dirty="0" smtClean="0"/>
              <a:t>, «Σημειώσεις στην Ηρεμιστική Μάλαξη», ΤΕΙ Αθήνας, 2000.</a:t>
            </a:r>
            <a:endParaRPr lang="el-GR" sz="2000" dirty="0"/>
          </a:p>
        </p:txBody>
      </p:sp>
    </p:spTree>
    <p:extLst>
      <p:ext uri="{BB962C8B-B14F-4D97-AF65-F5344CB8AC3E}">
        <p14:creationId xmlns:p14="http://schemas.microsoft.com/office/powerpoint/2010/main" val="1528371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a:t>
            </a:r>
            <a:r>
              <a:rPr lang="el-GR" dirty="0" smtClean="0"/>
              <a:t>στορικά στοιχεία </a:t>
            </a:r>
            <a:r>
              <a:rPr lang="el-GR" sz="3000" b="0" dirty="0" smtClean="0"/>
              <a:t>1/2</a:t>
            </a:r>
            <a:endParaRPr lang="el-GR" sz="3000" b="0" dirty="0"/>
          </a:p>
        </p:txBody>
      </p:sp>
      <p:sp>
        <p:nvSpPr>
          <p:cNvPr id="3" name="Θέση περιεχομένου 2"/>
          <p:cNvSpPr>
            <a:spLocks noGrp="1"/>
          </p:cNvSpPr>
          <p:nvPr>
            <p:ph idx="1"/>
          </p:nvPr>
        </p:nvSpPr>
        <p:spPr>
          <a:xfrm>
            <a:off x="251520" y="1196752"/>
            <a:ext cx="8435280" cy="2448272"/>
          </a:xfrm>
        </p:spPr>
        <p:txBody>
          <a:bodyPr/>
          <a:lstStyle/>
          <a:p>
            <a:r>
              <a:rPr lang="el-GR" dirty="0"/>
              <a:t>Από την αρχαιότητα ήταν γνωστή σαν θεραπευτική μέθοδος. Στην Ινδία και στη Κίνα την εφάρμοζαν πριν </a:t>
            </a:r>
            <a:r>
              <a:rPr lang="el-GR" dirty="0" smtClean="0"/>
              <a:t>από </a:t>
            </a:r>
            <a:r>
              <a:rPr lang="el-GR" dirty="0"/>
              <a:t>4.000 χρόνια. Ακόμα τη χρησιμοποιούσαν οι Αιγύπτιοι και ήταν το απαραίτητο </a:t>
            </a:r>
            <a:r>
              <a:rPr lang="el-GR" dirty="0" smtClean="0"/>
              <a:t>συμπλήρωμα </a:t>
            </a:r>
            <a:r>
              <a:rPr lang="el-GR" dirty="0"/>
              <a:t>του λουτρού των Ελλήνων και των Ρωμαίων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pic>
        <p:nvPicPr>
          <p:cNvPr id="1026" name="Picture 2" descr="File:Akmanth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1" y="3212976"/>
            <a:ext cx="5603953" cy="29523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2699791" y="6222503"/>
            <a:ext cx="5603953" cy="276999"/>
          </a:xfrm>
          <a:prstGeom prst="rect">
            <a:avLst/>
          </a:prstGeom>
        </p:spPr>
        <p:txBody>
          <a:bodyPr wrap="square">
            <a:spAutoFit/>
          </a:bodyPr>
          <a:lstStyle/>
          <a:p>
            <a:pPr algn="ctr"/>
            <a:r>
              <a:rPr lang="en-US" sz="1200" dirty="0">
                <a:solidFill>
                  <a:prstClr val="black">
                    <a:lumMod val="75000"/>
                    <a:lumOff val="25000"/>
                  </a:prstClr>
                </a:solidFill>
                <a:latin typeface="+mn-lt"/>
              </a:rPr>
              <a:t>“</a:t>
            </a:r>
            <a:r>
              <a:rPr lang="en-US" sz="1200" dirty="0">
                <a:solidFill>
                  <a:prstClr val="black">
                    <a:lumMod val="75000"/>
                    <a:lumOff val="25000"/>
                  </a:prstClr>
                </a:solidFill>
                <a:latin typeface="+mn-lt"/>
                <a:hlinkClick r:id="rId3"/>
              </a:rPr>
              <a:t>Akmanthor</a:t>
            </a:r>
            <a:r>
              <a:rPr lang="en-US" sz="1200" dirty="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4" tooltip="User:BetacommandBot"/>
              </a:rPr>
              <a:t>BetacommandBot</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1628296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a:t>
            </a:r>
            <a:r>
              <a:rPr lang="el-GR" dirty="0" smtClean="0"/>
              <a:t>στορικά στοιχεία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lstStyle/>
          <a:p>
            <a:r>
              <a:rPr lang="el-GR" dirty="0" smtClean="0"/>
              <a:t>Παλαιότερα </a:t>
            </a:r>
            <a:r>
              <a:rPr lang="el-GR" dirty="0"/>
              <a:t>η μάλαξη γινόταν από εμπειρικούς, όταν το 1837 ο Μαρτέν (Λυών) απέδειξε τα θεραπευτικά της αποτελέσματα στην </a:t>
            </a:r>
            <a:r>
              <a:rPr lang="el-GR" dirty="0" smtClean="0"/>
              <a:t>ισχιαλγία </a:t>
            </a:r>
            <a:r>
              <a:rPr lang="el-GR" dirty="0"/>
              <a:t>και έτσι έγινε δεκτή στην ιατρική.</a:t>
            </a:r>
          </a:p>
          <a:p>
            <a:r>
              <a:rPr lang="el-GR" dirty="0"/>
              <a:t>Οι μαλάξεις πήραν το όνομα τους ανάλογα με το σκοπό που </a:t>
            </a:r>
            <a:r>
              <a:rPr lang="el-GR" dirty="0" smtClean="0"/>
              <a:t>εξυπηρετούν, π.χ</a:t>
            </a:r>
            <a:r>
              <a:rPr lang="el-GR" dirty="0"/>
              <a:t>. Ηρεμιστική, </a:t>
            </a:r>
            <a:r>
              <a:rPr lang="el-GR" dirty="0" smtClean="0"/>
              <a:t>απισχναντική, </a:t>
            </a:r>
            <a:r>
              <a:rPr lang="el-GR" dirty="0"/>
              <a:t>λεμφική </a:t>
            </a:r>
            <a:r>
              <a:rPr lang="el-GR" dirty="0" err="1"/>
              <a:t>κ.λ.π</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916837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Ηρεμιστική </a:t>
            </a:r>
            <a:r>
              <a:rPr lang="el-GR" dirty="0"/>
              <a:t>μάλαξη</a:t>
            </a:r>
          </a:p>
        </p:txBody>
      </p:sp>
      <p:sp>
        <p:nvSpPr>
          <p:cNvPr id="3" name="Θέση περιεχομένου 2"/>
          <p:cNvSpPr>
            <a:spLocks noGrp="1"/>
          </p:cNvSpPr>
          <p:nvPr>
            <p:ph idx="1"/>
          </p:nvPr>
        </p:nvSpPr>
        <p:spPr/>
        <p:txBody>
          <a:bodyPr/>
          <a:lstStyle/>
          <a:p>
            <a:r>
              <a:rPr lang="el-GR" dirty="0"/>
              <a:t>Στην ηρεμιστική μάλαξη, η εμπιστοσύνη, ο σεβασμός και η </a:t>
            </a:r>
            <a:r>
              <a:rPr lang="el-GR" dirty="0" smtClean="0"/>
              <a:t>απόλυτη </a:t>
            </a:r>
            <a:r>
              <a:rPr lang="el-GR" dirty="0"/>
              <a:t>αίσθηση της αμοιβαίας φυσικής ύπαρξης γι</a:t>
            </a:r>
            <a:r>
              <a:rPr lang="el-GR" dirty="0" smtClean="0"/>
              <a:t>’ αυτή </a:t>
            </a:r>
            <a:r>
              <a:rPr lang="el-GR" dirty="0"/>
              <a:t>τη στιγμή, μπορούν </a:t>
            </a:r>
            <a:r>
              <a:rPr lang="el-GR" dirty="0" smtClean="0"/>
              <a:t>να </a:t>
            </a:r>
            <a:r>
              <a:rPr lang="el-GR" dirty="0"/>
              <a:t>εκφραστούν με μια πληρότητα που δεν μπορεί να </a:t>
            </a:r>
            <a:r>
              <a:rPr lang="el-GR" dirty="0" smtClean="0"/>
              <a:t>παραβληθεί </a:t>
            </a:r>
            <a:r>
              <a:rPr lang="el-GR" dirty="0"/>
              <a:t>με λόγια.</a:t>
            </a:r>
          </a:p>
          <a:p>
            <a:r>
              <a:rPr lang="el-GR" dirty="0"/>
              <a:t>Στην ουσία η ηρεμιστική μάλαξη είναι κάτι απλό. Μας κάνει πιο γεμάτους, πιο ολοκληρωμένους. Τα χέρια μας έχουν τη δύναμη να </a:t>
            </a:r>
            <a:r>
              <a:rPr lang="el-GR" dirty="0" smtClean="0"/>
              <a:t>δίνουν </a:t>
            </a:r>
            <a:r>
              <a:rPr lang="el-GR" dirty="0"/>
              <a:t>αυτό </a:t>
            </a:r>
            <a:r>
              <a:rPr lang="el-GR" dirty="0" smtClean="0"/>
              <a:t>στους </a:t>
            </a:r>
            <a:r>
              <a:rPr lang="el-GR" dirty="0"/>
              <a:t>άλλους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1803606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24936" cy="1008112"/>
          </a:xfrm>
        </p:spPr>
        <p:txBody>
          <a:bodyPr>
            <a:noAutofit/>
          </a:bodyPr>
          <a:lstStyle/>
          <a:p>
            <a:r>
              <a:rPr lang="el-GR" dirty="0" smtClean="0"/>
              <a:t>Απαραίτητες </a:t>
            </a:r>
            <a:r>
              <a:rPr lang="el-GR" dirty="0"/>
              <a:t>προϋποθέσεις του χώρου που γίνεται η μάλαξη</a:t>
            </a:r>
          </a:p>
        </p:txBody>
      </p:sp>
      <p:sp>
        <p:nvSpPr>
          <p:cNvPr id="3" name="Θέση περιεχομένου 2"/>
          <p:cNvSpPr>
            <a:spLocks noGrp="1"/>
          </p:cNvSpPr>
          <p:nvPr>
            <p:ph idx="1"/>
          </p:nvPr>
        </p:nvSpPr>
        <p:spPr>
          <a:xfrm>
            <a:off x="251520" y="1340768"/>
            <a:ext cx="8568952" cy="5400600"/>
          </a:xfrm>
        </p:spPr>
        <p:txBody>
          <a:bodyPr>
            <a:noAutofit/>
          </a:bodyPr>
          <a:lstStyle/>
          <a:p>
            <a:r>
              <a:rPr lang="el-GR" sz="2300" dirty="0"/>
              <a:t>Το πρώτο πράγμα που φροντίζουμε στο χώρο που γίνεται η </a:t>
            </a:r>
            <a:r>
              <a:rPr lang="el-GR" sz="2300" dirty="0" smtClean="0"/>
              <a:t>μάλαξη </a:t>
            </a:r>
            <a:r>
              <a:rPr lang="el-GR" sz="2300" dirty="0"/>
              <a:t>είναι η μόνωση και η ησυχία. Οποιοσδήποτε θόρυβος μπορεί να </a:t>
            </a:r>
            <a:r>
              <a:rPr lang="el-GR" sz="2300" dirty="0" smtClean="0"/>
              <a:t>ενοχλήσει τον δέκτη </a:t>
            </a:r>
            <a:r>
              <a:rPr lang="el-GR" sz="2300" dirty="0"/>
              <a:t>και να </a:t>
            </a:r>
            <a:r>
              <a:rPr lang="el-GR" sz="2300" dirty="0" smtClean="0"/>
              <a:t>καταστρέψει </a:t>
            </a:r>
            <a:r>
              <a:rPr lang="el-GR" sz="2300" dirty="0"/>
              <a:t>όλα τα αποτελέσματα </a:t>
            </a:r>
            <a:r>
              <a:rPr lang="el-GR" sz="2300" dirty="0" smtClean="0"/>
              <a:t>της ηρεμιστικής </a:t>
            </a:r>
            <a:r>
              <a:rPr lang="el-GR" sz="2300" dirty="0"/>
              <a:t>μάλαξης.</a:t>
            </a:r>
          </a:p>
          <a:p>
            <a:r>
              <a:rPr lang="el-GR" sz="2300" dirty="0"/>
              <a:t>Το επόμενο </a:t>
            </a:r>
            <a:r>
              <a:rPr lang="el-GR" sz="2300" dirty="0" smtClean="0"/>
              <a:t>πράγμα</a:t>
            </a:r>
            <a:r>
              <a:rPr lang="en-US" sz="2300" dirty="0" smtClean="0"/>
              <a:t> </a:t>
            </a:r>
            <a:r>
              <a:rPr lang="el-GR" sz="2300" dirty="0" smtClean="0"/>
              <a:t>που </a:t>
            </a:r>
            <a:r>
              <a:rPr lang="el-GR" sz="2300" dirty="0"/>
              <a:t>πρέπει να προσέξουμε είναι η θέρμανση. Το δωμάτιο πρέπει να έχει κανονική θερμοκρασία περίπου </a:t>
            </a:r>
            <a:r>
              <a:rPr lang="el-GR" sz="2300" dirty="0" smtClean="0"/>
              <a:t>25°C </a:t>
            </a:r>
            <a:r>
              <a:rPr lang="el-GR" sz="2300" dirty="0"/>
              <a:t>ίσως και λίγο περισσότερο, ώστε </a:t>
            </a:r>
            <a:r>
              <a:rPr lang="el-GR" sz="2300" dirty="0" smtClean="0"/>
              <a:t>ο δέκτης </a:t>
            </a:r>
            <a:r>
              <a:rPr lang="el-GR" sz="2300" dirty="0"/>
              <a:t>που δεν θα φοράει ρούχα να αισθάνεται άνετα.</a:t>
            </a:r>
          </a:p>
          <a:p>
            <a:r>
              <a:rPr lang="el-GR" sz="2300" dirty="0" smtClean="0"/>
              <a:t>Τα προϊόντα επίσης</a:t>
            </a:r>
            <a:r>
              <a:rPr lang="el-GR" sz="2300" dirty="0"/>
              <a:t>, πρέπει να </a:t>
            </a:r>
            <a:r>
              <a:rPr lang="el-GR" sz="2300" dirty="0" smtClean="0"/>
              <a:t>έχουν </a:t>
            </a:r>
            <a:r>
              <a:rPr lang="el-GR" sz="2300" dirty="0"/>
              <a:t>κανονική θερμοκρασία δωματίου.</a:t>
            </a:r>
          </a:p>
          <a:p>
            <a:r>
              <a:rPr lang="el-GR" sz="2300" dirty="0"/>
              <a:t>Μεγάλη προσοχή δίνουμε στο φωτισμό, ο οποίος δε πρέπει να πέφτει </a:t>
            </a:r>
            <a:r>
              <a:rPr lang="el-GR" sz="2300" dirty="0" smtClean="0"/>
              <a:t>κατευθείαν </a:t>
            </a:r>
            <a:r>
              <a:rPr lang="el-GR" sz="2300" dirty="0"/>
              <a:t>στο </a:t>
            </a:r>
            <a:r>
              <a:rPr lang="el-GR" sz="2300" dirty="0" smtClean="0"/>
              <a:t>πρόσωπο. Ο </a:t>
            </a:r>
            <a:r>
              <a:rPr lang="el-GR" sz="2300" dirty="0"/>
              <a:t>δυνατός φωτισμός μπορεί να προκαλέσει μια σύσπαση των μυών γύρω </a:t>
            </a:r>
            <a:r>
              <a:rPr lang="el-GR" sz="2300" dirty="0" smtClean="0"/>
              <a:t>από τα </a:t>
            </a:r>
            <a:r>
              <a:rPr lang="el-GR" sz="2300" dirty="0"/>
              <a:t>μάτια</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3860246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Υποχρεώσεις </a:t>
            </a:r>
            <a:r>
              <a:rPr lang="el-GR" dirty="0"/>
              <a:t>του </a:t>
            </a:r>
            <a:r>
              <a:rPr lang="el-GR" dirty="0" smtClean="0"/>
              <a:t>Αισθητικού</a:t>
            </a:r>
            <a:endParaRPr lang="el-GR" dirty="0"/>
          </a:p>
        </p:txBody>
      </p:sp>
      <p:sp>
        <p:nvSpPr>
          <p:cNvPr id="3" name="Θέση περιεχομένου 2"/>
          <p:cNvSpPr>
            <a:spLocks noGrp="1"/>
          </p:cNvSpPr>
          <p:nvPr>
            <p:ph idx="1"/>
          </p:nvPr>
        </p:nvSpPr>
        <p:spPr>
          <a:xfrm>
            <a:off x="251520" y="1196752"/>
            <a:ext cx="8435280" cy="5472608"/>
          </a:xfrm>
        </p:spPr>
        <p:txBody>
          <a:bodyPr>
            <a:normAutofit/>
          </a:bodyPr>
          <a:lstStyle/>
          <a:p>
            <a:r>
              <a:rPr lang="el-GR" sz="2300" dirty="0"/>
              <a:t>Πριν αρχίσουμε τη μάλαξη ελέγχουμε τα χέρια μας. Πρέπει να είναι καθαρά, ζεστά (ασκήσεις που βοηθούν τα χέρια ζεστά και ευλύγιστα), τα νύχια κοντά και απαλλαγμένα από κοσμήματα. </a:t>
            </a:r>
          </a:p>
          <a:p>
            <a:r>
              <a:rPr lang="el-GR" sz="2300" dirty="0"/>
              <a:t>Τα μαλλιά μας τραβηγμένα.</a:t>
            </a:r>
          </a:p>
          <a:p>
            <a:r>
              <a:rPr lang="el-GR" sz="2300" dirty="0"/>
              <a:t>Η μπλούζα μας πρέπει να είναι άνετη ώστε να κινούμαστε εύκολα Συμβουλεύουμε </a:t>
            </a:r>
            <a:r>
              <a:rPr lang="el-GR" sz="2300" dirty="0" smtClean="0"/>
              <a:t>τον δέκτη να </a:t>
            </a:r>
            <a:r>
              <a:rPr lang="el-GR" sz="2300" dirty="0"/>
              <a:t>βγάλει οτιδήποτε θα εμποδίσει τη μάλαξη (ρούχα, κοσμήματα, γυαλιά).</a:t>
            </a:r>
          </a:p>
          <a:p>
            <a:r>
              <a:rPr lang="el-GR" sz="2300" dirty="0"/>
              <a:t>Η μετακίνηση οποιουδήποτε μέρους του σώματος του ατόμου που εφαρμόζεται η μάλαξη γίνεται από τον Αισθητικό.</a:t>
            </a:r>
          </a:p>
          <a:p>
            <a:r>
              <a:rPr lang="el-GR" sz="2300" dirty="0"/>
              <a:t>Κατά τη διάρκεια της ηρεμιστικής μάλαξης, καλό είναι να μη μιλάμε, γιατί τα λόγια χαλάνε την ηρεμία του περιβάλλοντος και την αυτοσυγκέντρωση</a:t>
            </a:r>
            <a:r>
              <a:rPr lang="el-GR" sz="2300" dirty="0" smtClean="0"/>
              <a:t>.</a:t>
            </a:r>
            <a:endParaRPr lang="el-GR" sz="23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1745488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Υγιεινή του χώρου</a:t>
            </a:r>
            <a:endParaRPr lang="el-GR" dirty="0"/>
          </a:p>
        </p:txBody>
      </p:sp>
      <p:sp>
        <p:nvSpPr>
          <p:cNvPr id="3" name="Θέση περιεχομένου 2"/>
          <p:cNvSpPr>
            <a:spLocks noGrp="1"/>
          </p:cNvSpPr>
          <p:nvPr>
            <p:ph idx="1"/>
          </p:nvPr>
        </p:nvSpPr>
        <p:spPr/>
        <p:txBody>
          <a:bodyPr/>
          <a:lstStyle/>
          <a:p>
            <a:r>
              <a:rPr lang="el-GR" dirty="0" smtClean="0"/>
              <a:t>Θερμοκρασία του δωματίου 25</a:t>
            </a:r>
            <a:r>
              <a:rPr lang="el-GR" baseline="30000" dirty="0" smtClean="0"/>
              <a:t>ο</a:t>
            </a:r>
            <a:r>
              <a:rPr lang="el-GR" dirty="0" smtClean="0"/>
              <a:t> C περίπου.</a:t>
            </a:r>
            <a:endParaRPr lang="el-GR" dirty="0"/>
          </a:p>
          <a:p>
            <a:r>
              <a:rPr lang="el-GR" dirty="0" smtClean="0"/>
              <a:t>Ο χώρος να έχει μόνωση και ησυχία.</a:t>
            </a:r>
            <a:endParaRPr lang="el-GR" dirty="0"/>
          </a:p>
          <a:p>
            <a:r>
              <a:rPr lang="el-GR" dirty="0" smtClean="0"/>
              <a:t>Απολύμανση  </a:t>
            </a:r>
            <a:r>
              <a:rPr lang="el-GR" dirty="0"/>
              <a:t>αντικειμένων </a:t>
            </a:r>
            <a:r>
              <a:rPr lang="el-GR" dirty="0" smtClean="0"/>
              <a:t>με αντισηπτικό </a:t>
            </a:r>
            <a:endParaRPr lang="el-GR" dirty="0"/>
          </a:p>
          <a:p>
            <a:r>
              <a:rPr lang="el-GR" dirty="0" smtClean="0"/>
              <a:t>Πετσέτα ή </a:t>
            </a:r>
            <a:r>
              <a:rPr lang="el-GR" dirty="0" err="1" smtClean="0"/>
              <a:t>Χαρτοσέντονο</a:t>
            </a:r>
            <a:r>
              <a:rPr lang="el-GR" dirty="0" smtClean="0"/>
              <a:t> </a:t>
            </a:r>
            <a:r>
              <a:rPr lang="el-GR" dirty="0"/>
              <a:t>στο τραπέζι </a:t>
            </a:r>
            <a:r>
              <a:rPr lang="el-GR" dirty="0" smtClean="0"/>
              <a:t>μάλαξης.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pic>
        <p:nvPicPr>
          <p:cNvPr id="2050" name="Picture 2" descr="File:Safari Voyager - Massage R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429000"/>
            <a:ext cx="4462314" cy="34006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7"/>
          <p:cNvSpPr/>
          <p:nvPr/>
        </p:nvSpPr>
        <p:spPr>
          <a:xfrm>
            <a:off x="611560" y="6368005"/>
            <a:ext cx="2880320"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3"/>
              </a:rPr>
              <a:t>Safari Voyager - Massage </a:t>
            </a:r>
            <a:r>
              <a:rPr lang="en-US" sz="1200" dirty="0" smtClean="0">
                <a:latin typeface="+mn-lt"/>
                <a:hlinkClick r:id="rId3"/>
              </a:rPr>
              <a:t>Room</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u="sng" dirty="0" err="1">
                <a:latin typeface="+mn-lt"/>
                <a:hlinkClick r:id="rId4" tooltip="User:Tuvalkin"/>
              </a:rPr>
              <a:t>Tuvalkin</a:t>
            </a:r>
            <a:r>
              <a:rPr lang="el-GR" sz="1200" dirty="0" smtClean="0">
                <a:solidFill>
                  <a:prstClr val="black"/>
                </a:solidFill>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5"/>
              </a:rPr>
              <a:t>CC BY-SA 3.0</a:t>
            </a:r>
            <a:endParaRPr lang="en-US" sz="1200" dirty="0">
              <a:solidFill>
                <a:prstClr val="black"/>
              </a:solidFill>
              <a:latin typeface="+mn-lt"/>
            </a:endParaRPr>
          </a:p>
        </p:txBody>
      </p:sp>
    </p:spTree>
    <p:extLst>
      <p:ext uri="{BB962C8B-B14F-4D97-AF65-F5344CB8AC3E}">
        <p14:creationId xmlns:p14="http://schemas.microsoft.com/office/powerpoint/2010/main" val="629464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116632"/>
            <a:ext cx="8424936" cy="1080120"/>
          </a:xfrm>
        </p:spPr>
        <p:txBody>
          <a:bodyPr>
            <a:noAutofit/>
          </a:bodyPr>
          <a:lstStyle/>
          <a:p>
            <a:r>
              <a:rPr lang="el-GR" dirty="0" smtClean="0"/>
              <a:t>Υγιεινή </a:t>
            </a:r>
            <a:r>
              <a:rPr lang="el-GR" dirty="0"/>
              <a:t>του </a:t>
            </a:r>
            <a:r>
              <a:rPr lang="el-GR" dirty="0" smtClean="0"/>
              <a:t>ατόμου </a:t>
            </a:r>
            <a:r>
              <a:rPr lang="el-GR" dirty="0"/>
              <a:t>που </a:t>
            </a:r>
            <a:r>
              <a:rPr lang="el-GR" dirty="0" smtClean="0"/>
              <a:t/>
            </a:r>
            <a:br>
              <a:rPr lang="el-GR" dirty="0" smtClean="0"/>
            </a:br>
            <a:r>
              <a:rPr lang="el-GR" dirty="0" smtClean="0"/>
              <a:t>εφαρμόζεται </a:t>
            </a:r>
            <a:r>
              <a:rPr lang="el-GR" dirty="0"/>
              <a:t>η </a:t>
            </a:r>
            <a:r>
              <a:rPr lang="el-GR" dirty="0" smtClean="0"/>
              <a:t>μάλαξη</a:t>
            </a:r>
            <a:endParaRPr lang="el-GR" dirty="0"/>
          </a:p>
        </p:txBody>
      </p:sp>
      <p:sp>
        <p:nvSpPr>
          <p:cNvPr id="3" name="Θέση περιεχομένου 2"/>
          <p:cNvSpPr>
            <a:spLocks noGrp="1"/>
          </p:cNvSpPr>
          <p:nvPr>
            <p:ph idx="1"/>
          </p:nvPr>
        </p:nvSpPr>
        <p:spPr>
          <a:xfrm>
            <a:off x="251520" y="1484784"/>
            <a:ext cx="8435280" cy="5040560"/>
          </a:xfrm>
        </p:spPr>
        <p:txBody>
          <a:bodyPr/>
          <a:lstStyle/>
          <a:p>
            <a:r>
              <a:rPr lang="el-GR" dirty="0" smtClean="0"/>
              <a:t>Να έχει γευματίσει 2 ώρες πριν την εφαρμογή της μάλαξης. </a:t>
            </a:r>
          </a:p>
          <a:p>
            <a:r>
              <a:rPr lang="el-GR" dirty="0" smtClean="0"/>
              <a:t>Χάρτινο είδος ένδυσης (ρόμπα) και παντόφλες.</a:t>
            </a:r>
          </a:p>
          <a:p>
            <a:r>
              <a:rPr lang="el-GR" dirty="0" smtClean="0"/>
              <a:t>Ντους (διαθέτει το εργαστήριο).</a:t>
            </a:r>
          </a:p>
          <a:p>
            <a:r>
              <a:rPr lang="el-GR" dirty="0" smtClean="0"/>
              <a:t>Απαλλαγμένο από κοσμήματα.</a:t>
            </a:r>
          </a:p>
          <a:p>
            <a:r>
              <a:rPr lang="el-GR" dirty="0" smtClean="0"/>
              <a:t>Καλυμμένα τα μαλλιά με σκουφάκι (πλάτη, θώρακα).</a:t>
            </a:r>
          </a:p>
          <a:p>
            <a:r>
              <a:rPr lang="el-GR" dirty="0" smtClean="0"/>
              <a:t>Ουροδόχος κύστη να είναι κενή.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13785936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8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10">
  <a:themeElements>
    <a:clrScheme name="Προσαρμοσμένο 17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219</TotalTime>
  <Words>1658</Words>
  <Application>Microsoft Office PowerPoint</Application>
  <PresentationFormat>Προβολή στην οθόνη (4:3)</PresentationFormat>
  <Paragraphs>134</Paragraphs>
  <Slides>22</Slides>
  <Notes>10</Notes>
  <HiddenSlides>0</HiddenSlides>
  <MMClips>0</MMClips>
  <ScaleCrop>false</ScaleCrop>
  <HeadingPairs>
    <vt:vector size="4" baseType="variant">
      <vt:variant>
        <vt:lpstr>Θέμα</vt:lpstr>
      </vt:variant>
      <vt:variant>
        <vt:i4>3</vt:i4>
      </vt:variant>
      <vt:variant>
        <vt:lpstr>Τίτλοι διαφανειών</vt:lpstr>
      </vt:variant>
      <vt:variant>
        <vt:i4>22</vt:i4>
      </vt:variant>
    </vt:vector>
  </HeadingPairs>
  <TitlesOfParts>
    <vt:vector size="25" baseType="lpstr">
      <vt:lpstr>TEMPLATE</vt:lpstr>
      <vt:lpstr>OC_template_10</vt:lpstr>
      <vt:lpstr>exo-opistho_simeiomata</vt:lpstr>
      <vt:lpstr>Αισθητική Σώματος Ι (Ε)</vt:lpstr>
      <vt:lpstr>Μάλαξη </vt:lpstr>
      <vt:lpstr>Ιστορικά στοιχεία 1/2</vt:lpstr>
      <vt:lpstr>Ιστορικά στοιχεία 2/2</vt:lpstr>
      <vt:lpstr>Ηρεμιστική μάλαξη</vt:lpstr>
      <vt:lpstr>Απαραίτητες προϋποθέσεις του χώρου που γίνεται η μάλαξη</vt:lpstr>
      <vt:lpstr>Υποχρεώσεις του Αισθητικού</vt:lpstr>
      <vt:lpstr>Υγιεινή του χώρου</vt:lpstr>
      <vt:lpstr>Υγιεινή του ατόμου που  εφαρμόζεται η μάλαξη</vt:lpstr>
      <vt:lpstr>Προϊόντα για τη μάλαξη και  τρόπος χρήσης τους 1/4</vt:lpstr>
      <vt:lpstr>Προϊόντα για τη μάλαξη και  τρόπος χρήσης τους 1/4</vt:lpstr>
      <vt:lpstr>Προϊόντα για τη μάλαξη και  τρόπος χρήσης τους 2/4</vt:lpstr>
      <vt:lpstr>Προϊόντα για τη μάλαξη και  τρόπος χρήσης τους 3/4</vt:lpstr>
      <vt:lpstr>Προϊόντα για τη μάλαξη και  τρόπος χρήσης τους 4/4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Αισθητική Σώματος Ι (Ε)</dc:title>
  <dc:creator>opencourses@teiath.gr</dc:creator>
  <cp:lastModifiedBy>fkaram2</cp:lastModifiedBy>
  <cp:revision>14</cp:revision>
  <dcterms:created xsi:type="dcterms:W3CDTF">2015-09-28T06:25:09Z</dcterms:created>
  <dcterms:modified xsi:type="dcterms:W3CDTF">2015-11-16T12:34:37Z</dcterms:modified>
</cp:coreProperties>
</file>