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5"/>
  </p:notesMasterIdLst>
  <p:handoutMasterIdLst>
    <p:handoutMasterId r:id="rId26"/>
  </p:handoutMasterIdLst>
  <p:sldIdLst>
    <p:sldId id="256" r:id="rId3"/>
    <p:sldId id="268" r:id="rId4"/>
    <p:sldId id="269" r:id="rId5"/>
    <p:sldId id="270" r:id="rId6"/>
    <p:sldId id="271" r:id="rId7"/>
    <p:sldId id="272" r:id="rId8"/>
    <p:sldId id="273" r:id="rId9"/>
    <p:sldId id="281" r:id="rId10"/>
    <p:sldId id="274" r:id="rId11"/>
    <p:sldId id="275" r:id="rId12"/>
    <p:sldId id="276" r:id="rId13"/>
    <p:sldId id="277" r:id="rId14"/>
    <p:sldId id="278" r:id="rId15"/>
    <p:sldId id="279" r:id="rId16"/>
    <p:sldId id="280" r:id="rId17"/>
    <p:sldId id="282" r:id="rId18"/>
    <p:sldId id="283" r:id="rId19"/>
    <p:sldId id="284" r:id="rId20"/>
    <p:sldId id="285" r:id="rId21"/>
    <p:sldId id="286" r:id="rId22"/>
    <p:sldId id="287" r:id="rId23"/>
    <p:sldId id="289"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23/7/2015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23/7/2015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15</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5437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540466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9295939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118724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1345977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0186695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8615450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86966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748254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20000"/>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302660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986639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και Χειρουργική Νοσηλευτική ΙΙ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a:t>
            </a:r>
            <a:r>
              <a:rPr lang="en-US" sz="2800" b="1" dirty="0" smtClean="0"/>
              <a:t>2</a:t>
            </a:r>
            <a:r>
              <a:rPr lang="el-GR" sz="2800" b="1" dirty="0" smtClean="0"/>
              <a:t>β</a:t>
            </a:r>
            <a:r>
              <a:rPr lang="el-GR" sz="2800" dirty="0" smtClean="0"/>
              <a:t>:</a:t>
            </a:r>
            <a:r>
              <a:rPr lang="en-US" sz="2800" dirty="0" smtClean="0"/>
              <a:t> </a:t>
            </a:r>
            <a:r>
              <a:rPr lang="el-GR" sz="2800" dirty="0" smtClean="0"/>
              <a:t>Αναρρόφηση</a:t>
            </a:r>
          </a:p>
          <a:p>
            <a:pPr>
              <a:spcBef>
                <a:spcPts val="0"/>
              </a:spcBef>
              <a:spcAft>
                <a:spcPts val="1200"/>
              </a:spcAft>
            </a:pPr>
            <a:r>
              <a:rPr lang="el-GR" sz="2800" dirty="0" smtClean="0"/>
              <a:t>Ερωτήσεις Εργαστηρίου</a:t>
            </a:r>
            <a:endParaRPr lang="en-US" sz="2800" dirty="0" smtClean="0"/>
          </a:p>
          <a:p>
            <a:pPr>
              <a:spcBef>
                <a:spcPts val="0"/>
              </a:spcBef>
            </a:pPr>
            <a:r>
              <a:rPr lang="el-GR" sz="2400" dirty="0" smtClean="0"/>
              <a:t>Θεόδωρος Καπάδοχος</a:t>
            </a:r>
            <a:endParaRPr lang="el-GR" sz="2400" dirty="0"/>
          </a:p>
          <a:p>
            <a:pPr>
              <a:spcBef>
                <a:spcPts val="0"/>
              </a:spcBef>
            </a:pPr>
            <a:r>
              <a:rPr lang="el-GR" sz="2400" dirty="0"/>
              <a:t>Τμήμα </a:t>
            </a:r>
            <a:r>
              <a:rPr lang="el-GR" sz="2400" dirty="0" smtClean="0"/>
              <a:t>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8. </a:t>
            </a:r>
            <a:r>
              <a:rPr lang="el-GR" dirty="0"/>
              <a:t>Πόσο χρόνο μπορεί να διαρκέσει η ΤΒΑ; Και γιατί</a:t>
            </a:r>
            <a:r>
              <a:rPr lang="el-GR" dirty="0" smtClean="0"/>
              <a:t>;</a:t>
            </a:r>
            <a:endParaRPr lang="el-GR" dirty="0"/>
          </a:p>
        </p:txBody>
      </p:sp>
      <p:sp>
        <p:nvSpPr>
          <p:cNvPr id="3" name="Content Placeholder 2"/>
          <p:cNvSpPr>
            <a:spLocks noGrp="1"/>
          </p:cNvSpPr>
          <p:nvPr>
            <p:ph idx="1"/>
          </p:nvPr>
        </p:nvSpPr>
        <p:spPr/>
        <p:txBody>
          <a:bodyPr/>
          <a:lstStyle/>
          <a:p>
            <a:r>
              <a:rPr lang="el-GR" dirty="0"/>
              <a:t>Ο χρόνος διάρκειας της ενδοτραχειακής αναρρόφησης δεν πρέπει να υπερβαίνει τα 15 δευτερόλεπτα για να μην προκληθεί υποξυγοναιμία στον ασθενή. Σε περίπτωση που διαρκέσει παραπάνω προκαλείται μειωμένος αερισμός των πνευμόνων και συνεπώς υποξυγοναιμία.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850389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9. </a:t>
            </a:r>
            <a:r>
              <a:rPr lang="el-GR" dirty="0"/>
              <a:t>Ποιες είναι οι προφυλάξεις που πρέπει να πάρει ο νοσηλευτής</a:t>
            </a:r>
            <a:r>
              <a:rPr lang="el-GR" dirty="0" smtClean="0"/>
              <a:t>;</a:t>
            </a:r>
            <a:endParaRPr lang="el-GR" dirty="0"/>
          </a:p>
        </p:txBody>
      </p:sp>
      <p:sp>
        <p:nvSpPr>
          <p:cNvPr id="3" name="Content Placeholder 2"/>
          <p:cNvSpPr>
            <a:spLocks noGrp="1"/>
          </p:cNvSpPr>
          <p:nvPr>
            <p:ph idx="1"/>
          </p:nvPr>
        </p:nvSpPr>
        <p:spPr/>
        <p:txBody>
          <a:bodyPr>
            <a:normAutofit/>
          </a:bodyPr>
          <a:lstStyle/>
          <a:p>
            <a:pPr marL="0" indent="0">
              <a:buNone/>
            </a:pPr>
            <a:r>
              <a:rPr lang="el-GR" dirty="0"/>
              <a:t>Ο νοσηλευτής πρέπει να λάβει τις απαραίτητες προφυλάξεις για την πρόληψη των λοιμώξεων. Οι προφυλάξεις περιλαμβάνουν μέτρα:</a:t>
            </a:r>
          </a:p>
          <a:p>
            <a:pPr lvl="0"/>
            <a:r>
              <a:rPr lang="el-GR" dirty="0"/>
              <a:t>για την πρόληψη (αναπνευστικής) λοίμωξης του ασθενή, όπως τήρηση άσηπτης διαδικασίας, </a:t>
            </a:r>
          </a:p>
          <a:p>
            <a:pPr lvl="0"/>
            <a:r>
              <a:rPr lang="el-GR" dirty="0"/>
              <a:t>για την πρόληψη λοίμωξης του νοσηλευτή, όπως χρήση καθαρού γαντιού, ρόμπας, γυαλιών  </a:t>
            </a:r>
            <a:r>
              <a:rPr lang="el-GR" dirty="0" smtClean="0"/>
              <a:t>κλπ,</a:t>
            </a:r>
            <a:endParaRPr lang="el-GR" dirty="0"/>
          </a:p>
          <a:p>
            <a:pPr lvl="0"/>
            <a:r>
              <a:rPr lang="el-GR" dirty="0"/>
              <a:t>για την αποφυγή διασποράς μικροβίων στο περιβάλλον, όπως απομάκρυνση χρησιμοποιημένου υλικού και απόρριψης του στις κίτρινες σακούλες με τα ρυπαρά </a:t>
            </a:r>
            <a:r>
              <a:rPr lang="el-GR" dirty="0" smtClean="0"/>
              <a:t>απορρίμματα.</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963665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10. </a:t>
            </a:r>
            <a:r>
              <a:rPr lang="el-GR" dirty="0"/>
              <a:t>Ποια είναι τα κριτήρια επιτυχούς ΤΒΑ</a:t>
            </a:r>
            <a:r>
              <a:rPr lang="el-GR" dirty="0" smtClean="0"/>
              <a:t>;</a:t>
            </a:r>
            <a:endParaRPr lang="el-GR" dirty="0"/>
          </a:p>
        </p:txBody>
      </p:sp>
      <p:sp>
        <p:nvSpPr>
          <p:cNvPr id="3" name="Content Placeholder 2"/>
          <p:cNvSpPr>
            <a:spLocks noGrp="1"/>
          </p:cNvSpPr>
          <p:nvPr>
            <p:ph idx="1"/>
          </p:nvPr>
        </p:nvSpPr>
        <p:spPr/>
        <p:txBody>
          <a:bodyPr/>
          <a:lstStyle/>
          <a:p>
            <a:r>
              <a:rPr lang="el-GR" dirty="0"/>
              <a:t>Τα κριτήρια επιτυχούς ΤΒΑ είναι η καλή γενική εικόνα του ασθενή (φυσιολογική αναπνευστική και καρδιακή συχνότητα, φυσιολογικό χρώμα δέρματος</a:t>
            </a:r>
            <a:r>
              <a:rPr lang="el-GR" dirty="0" smtClean="0"/>
              <a:t>), η </a:t>
            </a:r>
            <a:r>
              <a:rPr lang="el-GR" dirty="0"/>
              <a:t>ακρόαση φυσιολογικού αναπνευστικού ψιθυρίσματος και απουσία επιπρόσθετων ήχων, φυσιολογικός κορεσμός αιμοσφαιρίνης και οι φυσιολογικές τιμές αερίων αίματος. </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900807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11. </a:t>
            </a:r>
            <a:r>
              <a:rPr lang="el-GR" dirty="0"/>
              <a:t>Ποια προετοιμασία χρειάζεται για τη συσκευή αναρρόφησης</a:t>
            </a:r>
            <a:r>
              <a:rPr lang="el-GR" dirty="0" smtClean="0"/>
              <a:t>;</a:t>
            </a:r>
            <a:endParaRPr lang="el-GR" dirty="0"/>
          </a:p>
        </p:txBody>
      </p:sp>
      <p:sp>
        <p:nvSpPr>
          <p:cNvPr id="3" name="Content Placeholder 2"/>
          <p:cNvSpPr>
            <a:spLocks noGrp="1"/>
          </p:cNvSpPr>
          <p:nvPr>
            <p:ph idx="1"/>
          </p:nvPr>
        </p:nvSpPr>
        <p:spPr/>
        <p:txBody>
          <a:bodyPr>
            <a:normAutofit/>
          </a:bodyPr>
          <a:lstStyle/>
          <a:p>
            <a:pPr lvl="0"/>
            <a:r>
              <a:rPr lang="el-GR" dirty="0"/>
              <a:t>Τοποθέτηση στη πρίζα και έλεγχος </a:t>
            </a:r>
            <a:r>
              <a:rPr lang="el-GR" dirty="0" smtClean="0"/>
              <a:t>λειτουργίας,</a:t>
            </a:r>
            <a:endParaRPr lang="el-GR" dirty="0"/>
          </a:p>
          <a:p>
            <a:pPr lvl="0"/>
            <a:r>
              <a:rPr lang="el-GR" dirty="0"/>
              <a:t>Έλεγχος δοχείου συλλογής, ώστε αν έχει πληρωθεί έως τα 3/4, να αλλαχθεί ή να καθαριστεί (ανάλογα με την μονάδα</a:t>
            </a:r>
            <a:r>
              <a:rPr lang="el-GR" dirty="0" smtClean="0"/>
              <a:t>),</a:t>
            </a:r>
            <a:endParaRPr lang="el-GR" dirty="0"/>
          </a:p>
          <a:p>
            <a:pPr lvl="0"/>
            <a:r>
              <a:rPr lang="el-GR" dirty="0"/>
              <a:t>Έλεγχος ύπαρξης και λειτουργίας φίλτρου που αποτρέπει την είσοδο υγρών στην εσωτερική αντλία ή στην επιτοίχια παροχή </a:t>
            </a:r>
            <a:r>
              <a:rPr lang="el-GR" dirty="0" smtClean="0"/>
              <a:t>κενού,</a:t>
            </a:r>
            <a:endParaRPr lang="el-GR" dirty="0"/>
          </a:p>
          <a:p>
            <a:pPr lvl="0"/>
            <a:r>
              <a:rPr lang="el-GR" dirty="0"/>
              <a:t>Έλεγχος όλων των </a:t>
            </a:r>
            <a:r>
              <a:rPr lang="el-GR" dirty="0" smtClean="0"/>
              <a:t>συνδέσεων,</a:t>
            </a:r>
            <a:endParaRPr lang="el-GR" dirty="0"/>
          </a:p>
          <a:p>
            <a:pPr lvl="0"/>
            <a:r>
              <a:rPr lang="el-GR" dirty="0"/>
              <a:t>Ρύθμιση δύναμης αναρρόφησης στα επιθυμητά επίπεδα </a:t>
            </a:r>
            <a:r>
              <a:rPr lang="en-US" dirty="0"/>
              <a:t>mmHg</a:t>
            </a:r>
            <a:r>
              <a:rPr lang="el-GR" dirty="0"/>
              <a:t> (60-150</a:t>
            </a:r>
            <a:r>
              <a:rPr lang="en-US" dirty="0"/>
              <a:t>mmHg</a:t>
            </a:r>
            <a:r>
              <a:rPr lang="el-GR" dirty="0" smtClean="0"/>
              <a:t>).</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3005426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12. </a:t>
            </a:r>
            <a:r>
              <a:rPr lang="el-GR" dirty="0"/>
              <a:t>Ποια είναι τα βασικά ανατομικά μέρη του αναπνευστικού συστήματος</a:t>
            </a:r>
            <a:r>
              <a:rPr lang="el-GR" dirty="0" smtClean="0"/>
              <a:t>;</a:t>
            </a:r>
            <a:endParaRPr lang="el-GR" dirty="0"/>
          </a:p>
        </p:txBody>
      </p:sp>
      <p:sp>
        <p:nvSpPr>
          <p:cNvPr id="3" name="Content Placeholder 2"/>
          <p:cNvSpPr>
            <a:spLocks noGrp="1"/>
          </p:cNvSpPr>
          <p:nvPr>
            <p:ph idx="1"/>
          </p:nvPr>
        </p:nvSpPr>
        <p:spPr/>
        <p:txBody>
          <a:bodyPr>
            <a:normAutofit/>
          </a:bodyPr>
          <a:lstStyle/>
          <a:p>
            <a:pPr lvl="0"/>
            <a:r>
              <a:rPr lang="el-GR" dirty="0"/>
              <a:t>Ρίνα - Ρινική </a:t>
            </a:r>
            <a:r>
              <a:rPr lang="el-GR" dirty="0" smtClean="0"/>
              <a:t>κοιλότητα,</a:t>
            </a:r>
            <a:endParaRPr lang="el-GR" dirty="0"/>
          </a:p>
          <a:p>
            <a:pPr lvl="0"/>
            <a:r>
              <a:rPr lang="el-GR" dirty="0"/>
              <a:t>Στόμα – Στοματική </a:t>
            </a:r>
            <a:r>
              <a:rPr lang="el-GR" dirty="0" smtClean="0"/>
              <a:t>κοιλότητα,</a:t>
            </a:r>
            <a:endParaRPr lang="el-GR" dirty="0"/>
          </a:p>
          <a:p>
            <a:pPr lvl="0"/>
            <a:r>
              <a:rPr lang="el-GR" dirty="0" smtClean="0"/>
              <a:t>Ρινοφάρυγγας,</a:t>
            </a:r>
            <a:endParaRPr lang="el-GR" dirty="0"/>
          </a:p>
          <a:p>
            <a:pPr lvl="0"/>
            <a:r>
              <a:rPr lang="el-GR" dirty="0" smtClean="0"/>
              <a:t>Φάρυγγας,</a:t>
            </a:r>
            <a:endParaRPr lang="el-GR" dirty="0"/>
          </a:p>
          <a:p>
            <a:pPr lvl="0"/>
            <a:r>
              <a:rPr lang="el-GR" dirty="0" smtClean="0"/>
              <a:t>Υποφάρυγγας,</a:t>
            </a:r>
            <a:endParaRPr lang="el-GR" dirty="0"/>
          </a:p>
          <a:p>
            <a:pPr lvl="0"/>
            <a:r>
              <a:rPr lang="el-GR" dirty="0"/>
              <a:t>Λάρυγγας – Επιγλωττίδα – Φωνητικές </a:t>
            </a:r>
            <a:r>
              <a:rPr lang="el-GR" dirty="0" smtClean="0"/>
              <a:t>χορδές,</a:t>
            </a:r>
            <a:endParaRPr lang="el-GR" dirty="0"/>
          </a:p>
          <a:p>
            <a:pPr lvl="0"/>
            <a:r>
              <a:rPr lang="el-GR" dirty="0" smtClean="0"/>
              <a:t>Τραχεία,</a:t>
            </a:r>
            <a:endParaRPr lang="el-GR" dirty="0"/>
          </a:p>
          <a:p>
            <a:pPr lvl="0"/>
            <a:r>
              <a:rPr lang="el-GR" dirty="0" smtClean="0"/>
              <a:t>Βρόγχοι,</a:t>
            </a:r>
            <a:endParaRPr lang="el-GR" dirty="0"/>
          </a:p>
          <a:p>
            <a:pPr lvl="0"/>
            <a:r>
              <a:rPr lang="el-GR" dirty="0"/>
              <a:t>Πνεύμονες </a:t>
            </a:r>
            <a:r>
              <a:rPr lang="el-GR" dirty="0" smtClean="0"/>
              <a:t>– Κυψελίδες.</a:t>
            </a:r>
            <a:endParaRPr lang="el-GR" dirty="0"/>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913883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n-US" sz="3200" dirty="0" smtClean="0"/>
              <a:t>13. </a:t>
            </a:r>
            <a:r>
              <a:rPr lang="el-GR" sz="3200" dirty="0"/>
              <a:t>Πως μπορούμε να βοηθήσουμε τον ασθενή ώστε να αποβάλλει πιο εύκολα τις βρογχικές εκκρίσεις</a:t>
            </a:r>
            <a:r>
              <a:rPr lang="el-GR" sz="3200" dirty="0" smtClean="0"/>
              <a:t>;</a:t>
            </a:r>
            <a:endParaRPr lang="el-GR" sz="3200" dirty="0"/>
          </a:p>
        </p:txBody>
      </p:sp>
      <p:sp>
        <p:nvSpPr>
          <p:cNvPr id="3" name="Content Placeholder 2"/>
          <p:cNvSpPr>
            <a:spLocks noGrp="1"/>
          </p:cNvSpPr>
          <p:nvPr>
            <p:ph idx="1"/>
          </p:nvPr>
        </p:nvSpPr>
        <p:spPr/>
        <p:txBody>
          <a:bodyPr>
            <a:normAutofit/>
          </a:bodyPr>
          <a:lstStyle/>
          <a:p>
            <a:pPr lvl="0"/>
            <a:r>
              <a:rPr lang="el-GR" dirty="0"/>
              <a:t>Με εκπαίδευση και εφαρμογή αναπνευστικών ασκήσεων</a:t>
            </a:r>
          </a:p>
          <a:p>
            <a:pPr lvl="0"/>
            <a:r>
              <a:rPr lang="el-GR" dirty="0"/>
              <a:t>Με τοποθέτηση του ασθενή σε θέσεις παροχέτευσης και εφαρμογή πλήξεων στην πλάτη</a:t>
            </a:r>
          </a:p>
          <a:p>
            <a:pPr lvl="0"/>
            <a:r>
              <a:rPr lang="el-GR" dirty="0"/>
              <a:t>Με κατάλληλη εφύγρανση του εισπνεόμενου αέρα</a:t>
            </a:r>
          </a:p>
          <a:p>
            <a:pPr lvl="0"/>
            <a:r>
              <a:rPr lang="el-GR" dirty="0"/>
              <a:t>Με καλή ενυδάτωση του ασθενή</a:t>
            </a:r>
          </a:p>
          <a:p>
            <a:pPr lvl="0"/>
            <a:r>
              <a:rPr lang="el-GR" dirty="0"/>
              <a:t>Με έλεγχο και χορήγηση των βρογχοδιασταλτικών φαρμάκων σύμφωνα με την οδηγία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2064143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68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019920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 Θεόδωρος Καπάδοχος 2014. Θεόδωρος Καπάδοχος. «Παθολογική και Χειρουργική Νοσηλευτική ΙΙ (Ε). Ενότητα 2β: Αναρρόφηση, Ερωτήσεις Εργαστηρίου». Έκδοση: 1.0. Αθήνα 2014. Διαθέσιμο από τη δικτυακή διεύθυνση: ocp.teiath.gr.</a:t>
            </a:r>
          </a:p>
        </p:txBody>
      </p:sp>
    </p:spTree>
    <p:extLst>
      <p:ext uri="{BB962C8B-B14F-4D97-AF65-F5344CB8AC3E}">
        <p14:creationId xmlns:p14="http://schemas.microsoft.com/office/powerpoint/2010/main" val="3821019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640175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1. </a:t>
            </a:r>
            <a:r>
              <a:rPr lang="el-GR" dirty="0"/>
              <a:t>Τι είναι η τραχειοβρογχική αναρρόφηση (ΤΒΑ</a:t>
            </a:r>
            <a:r>
              <a:rPr lang="el-GR" dirty="0" smtClean="0"/>
              <a:t>);</a:t>
            </a:r>
            <a:endParaRPr lang="el-GR" dirty="0"/>
          </a:p>
        </p:txBody>
      </p:sp>
      <p:sp>
        <p:nvSpPr>
          <p:cNvPr id="3" name="Content Placeholder 2"/>
          <p:cNvSpPr>
            <a:spLocks noGrp="1"/>
          </p:cNvSpPr>
          <p:nvPr>
            <p:ph idx="1"/>
          </p:nvPr>
        </p:nvSpPr>
        <p:spPr/>
        <p:txBody>
          <a:bodyPr/>
          <a:lstStyle/>
          <a:p>
            <a:r>
              <a:rPr lang="el-GR" dirty="0"/>
              <a:t>ΤΒΑ είναι ο καθαρισμός των αεραγωγών  φυσικών (τραχεία) και </a:t>
            </a:r>
            <a:r>
              <a:rPr lang="el-GR" dirty="0" smtClean="0"/>
              <a:t>τεχνητών </a:t>
            </a:r>
            <a:r>
              <a:rPr lang="el-GR" dirty="0"/>
              <a:t>(ενδοτραχειακού σωλήνα ή τραχειακού</a:t>
            </a:r>
            <a:r>
              <a:rPr lang="el-GR" dirty="0" smtClean="0"/>
              <a:t>)</a:t>
            </a:r>
            <a:r>
              <a:rPr lang="en-US" dirty="0" smtClean="0"/>
              <a:t> </a:t>
            </a:r>
            <a:r>
              <a:rPr lang="el-GR" dirty="0" smtClean="0"/>
              <a:t>με </a:t>
            </a:r>
            <a:r>
              <a:rPr lang="el-GR" dirty="0"/>
              <a:t>την εφαρμογή αναρρόφησης. Ο αεραγωγός του ασθενή μπορεί να έχει αποφραχθεί από εκκρίσεις (συχνότερη αιτία), αίμα ή ξένο σώμα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194183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036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391012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8374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2. </a:t>
            </a:r>
            <a:r>
              <a:rPr lang="el-GR" dirty="0"/>
              <a:t>Γιατί διενεργείται η ΤΒΑ </a:t>
            </a:r>
            <a:r>
              <a:rPr lang="el-GR" dirty="0" smtClean="0"/>
              <a:t>;</a:t>
            </a:r>
            <a:endParaRPr lang="el-GR" dirty="0"/>
          </a:p>
        </p:txBody>
      </p:sp>
      <p:sp>
        <p:nvSpPr>
          <p:cNvPr id="3" name="Content Placeholder 2"/>
          <p:cNvSpPr>
            <a:spLocks noGrp="1"/>
          </p:cNvSpPr>
          <p:nvPr>
            <p:ph idx="1"/>
          </p:nvPr>
        </p:nvSpPr>
        <p:spPr/>
        <p:txBody>
          <a:bodyPr/>
          <a:lstStyle/>
          <a:p>
            <a:r>
              <a:rPr lang="el-GR" dirty="0"/>
              <a:t>Η ΤΒΑ διενεργείται για να διατηρηθεί η βατότητα του αεραγωγού (τεχνητού και φυσικού)</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784815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3. </a:t>
            </a:r>
            <a:r>
              <a:rPr lang="el-GR" dirty="0"/>
              <a:t>Ποιες είναι ενδείξεις για την διενέργεια της ΤΒΑ (πότε γίνεται</a:t>
            </a:r>
            <a:r>
              <a:rPr lang="el-GR" dirty="0" smtClean="0"/>
              <a:t>);</a:t>
            </a:r>
            <a:endParaRPr lang="el-GR" dirty="0"/>
          </a:p>
        </p:txBody>
      </p:sp>
      <p:sp>
        <p:nvSpPr>
          <p:cNvPr id="3" name="Content Placeholder 2"/>
          <p:cNvSpPr>
            <a:spLocks noGrp="1"/>
          </p:cNvSpPr>
          <p:nvPr>
            <p:ph idx="1"/>
          </p:nvPr>
        </p:nvSpPr>
        <p:spPr/>
        <p:txBody>
          <a:bodyPr>
            <a:normAutofit/>
          </a:bodyPr>
          <a:lstStyle/>
          <a:p>
            <a:pPr marL="0" indent="0">
              <a:buNone/>
            </a:pPr>
            <a:r>
              <a:rPr lang="el-GR" dirty="0"/>
              <a:t>Οι ενδείξεις για ΤΒΑ είναι:</a:t>
            </a:r>
          </a:p>
          <a:p>
            <a:pPr lvl="0"/>
            <a:r>
              <a:rPr lang="el-GR" dirty="0"/>
              <a:t>Απομάκρυνση των βρογχικών εκκρίσεων από τον αεραγωγό</a:t>
            </a:r>
          </a:p>
          <a:p>
            <a:pPr lvl="0"/>
            <a:r>
              <a:rPr lang="el-GR" dirty="0"/>
              <a:t>Λήψη βρογχικών εκκρίσεων (πτυέλων) για καλλιέργεια </a:t>
            </a:r>
          </a:p>
          <a:p>
            <a:pPr lvl="0"/>
            <a:r>
              <a:rPr lang="el-GR" dirty="0"/>
              <a:t>Διέγερση του ανατανακλαστικού του βήχα με σκοπό τον φυσικό καθαρισμό των κατώτερων αεραγωγών </a:t>
            </a:r>
          </a:p>
          <a:p>
            <a:pPr lvl="0"/>
            <a:r>
              <a:rPr lang="el-GR" dirty="0"/>
              <a:t>Πρόληψη εισρόφησης γαστρικών υγρών ή αίματος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16105253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4. </a:t>
            </a:r>
            <a:r>
              <a:rPr lang="el-GR" dirty="0"/>
              <a:t>Κριτήρια απόφασης για διενέργεια τραχειοβρογχικής αναρρόφησης</a:t>
            </a:r>
            <a:r>
              <a:rPr lang="el-GR" dirty="0" smtClean="0"/>
              <a:t>;</a:t>
            </a:r>
            <a:endParaRPr lang="el-GR" dirty="0"/>
          </a:p>
        </p:txBody>
      </p:sp>
      <p:sp>
        <p:nvSpPr>
          <p:cNvPr id="3" name="Content Placeholder 2"/>
          <p:cNvSpPr>
            <a:spLocks noGrp="1"/>
          </p:cNvSpPr>
          <p:nvPr>
            <p:ph idx="1"/>
          </p:nvPr>
        </p:nvSpPr>
        <p:spPr/>
        <p:txBody>
          <a:bodyPr/>
          <a:lstStyle/>
          <a:p>
            <a:pPr marL="0" indent="0">
              <a:buNone/>
            </a:pPr>
            <a:r>
              <a:rPr lang="el-GR" dirty="0"/>
              <a:t>Τα κριτήρια για την απόφαση διενέργειας ΤΒΑ </a:t>
            </a:r>
            <a:r>
              <a:rPr lang="el-GR" dirty="0" smtClean="0"/>
              <a:t>είναι:</a:t>
            </a:r>
          </a:p>
          <a:p>
            <a:r>
              <a:rPr lang="el-GR" dirty="0" smtClean="0"/>
              <a:t>Ανησυχία </a:t>
            </a:r>
            <a:r>
              <a:rPr lang="el-GR" dirty="0"/>
              <a:t>ασθενή, ταχυκαρδία, ταχύπνοια, κυάνωση, θορυβώδης αναπνοή, ορατές εκκρίσεις στον ενδοτραχειακό σωλήνα, ηχητική ειδοποίηση του αναπνευστήρα, μείωση του κορεσμού της αιμοσφαιρίνης [</a:t>
            </a:r>
            <a:r>
              <a:rPr lang="en-US" dirty="0"/>
              <a:t>SaO</a:t>
            </a:r>
            <a:r>
              <a:rPr lang="el-GR" baseline="-25000" dirty="0"/>
              <a:t>2</a:t>
            </a:r>
            <a:r>
              <a:rPr lang="el-GR" dirty="0"/>
              <a:t>] (με οξύμετρο), μείωση του αναπνευστικού ψιθυρίσματος κατά την ακρόαση των πνευμόνων, ρεγχάζοντες ήχοι</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424926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5. </a:t>
            </a:r>
            <a:r>
              <a:rPr lang="el-GR" dirty="0"/>
              <a:t>Ποια είναι η προετοιμασία του ασθενή για την ΤΒΑ</a:t>
            </a:r>
            <a:r>
              <a:rPr lang="el-GR" dirty="0" smtClean="0"/>
              <a:t>;</a:t>
            </a:r>
            <a:endParaRPr lang="el-GR" dirty="0"/>
          </a:p>
        </p:txBody>
      </p:sp>
      <p:sp>
        <p:nvSpPr>
          <p:cNvPr id="3" name="Content Placeholder 2"/>
          <p:cNvSpPr>
            <a:spLocks noGrp="1"/>
          </p:cNvSpPr>
          <p:nvPr>
            <p:ph idx="1"/>
          </p:nvPr>
        </p:nvSpPr>
        <p:spPr/>
        <p:txBody>
          <a:bodyPr>
            <a:normAutofit/>
          </a:bodyPr>
          <a:lstStyle/>
          <a:p>
            <a:pPr marL="0" indent="0">
              <a:buNone/>
            </a:pPr>
            <a:r>
              <a:rPr lang="el-GR" dirty="0"/>
              <a:t>Η προετοιμασία του ασθενή για την ΤΒΑ περιλαμβάνει :</a:t>
            </a:r>
          </a:p>
          <a:p>
            <a:pPr lvl="0"/>
            <a:r>
              <a:rPr lang="el-GR" dirty="0"/>
              <a:t>Την ενημέρωση, εφόσον έχει καλό επίπεδο συνείδησης</a:t>
            </a:r>
          </a:p>
          <a:p>
            <a:pPr lvl="0"/>
            <a:r>
              <a:rPr lang="el-GR" dirty="0"/>
              <a:t>Την υπεροξυγόνωση με 100% οξυγόνο για δύο λεπτά ή με αναπνευστήρα ή με ασκό, ώστε να έχει εφεδρείες οξυγόνου</a:t>
            </a:r>
          </a:p>
          <a:p>
            <a:pPr lvl="0"/>
            <a:r>
              <a:rPr lang="el-GR" dirty="0"/>
              <a:t>Την τοποθέτηση σε ημικαθιστική θέση (ημι</a:t>
            </a:r>
            <a:r>
              <a:rPr lang="en-US" dirty="0"/>
              <a:t>Fowler</a:t>
            </a:r>
            <a:r>
              <a:rPr lang="el-GR" dirty="0"/>
              <a:t>) με ελαφριά στροφή της κεφαλής προς το μέρος του νοσηλευτή</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2110184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fontScale="90000"/>
          </a:bodyPr>
          <a:lstStyle/>
          <a:p>
            <a:pPr lvl="0"/>
            <a:r>
              <a:rPr lang="en-US" dirty="0" smtClean="0"/>
              <a:t>6. </a:t>
            </a:r>
            <a:r>
              <a:rPr lang="el-GR" dirty="0"/>
              <a:t>Με τι κριτήρια θα επιλέξετε το νούμερο τον καθετήρα αναρρόφησης</a:t>
            </a:r>
            <a:r>
              <a:rPr lang="el-GR" dirty="0" smtClean="0"/>
              <a:t>; </a:t>
            </a:r>
            <a:r>
              <a:rPr lang="el-GR" sz="3600" b="0" dirty="0" smtClean="0"/>
              <a:t>(1 από 2)</a:t>
            </a:r>
            <a:endParaRPr lang="el-GR" sz="3600" b="0" dirty="0"/>
          </a:p>
        </p:txBody>
      </p:sp>
      <p:sp>
        <p:nvSpPr>
          <p:cNvPr id="3" name="Content Placeholder 2"/>
          <p:cNvSpPr>
            <a:spLocks noGrp="1"/>
          </p:cNvSpPr>
          <p:nvPr>
            <p:ph idx="1"/>
          </p:nvPr>
        </p:nvSpPr>
        <p:spPr/>
        <p:txBody>
          <a:bodyPr>
            <a:normAutofit/>
          </a:bodyPr>
          <a:lstStyle/>
          <a:p>
            <a:r>
              <a:rPr lang="el-GR" dirty="0"/>
              <a:t>Το μέγεθος του καθετήρα</a:t>
            </a:r>
            <a:r>
              <a:rPr lang="el-GR" b="1" dirty="0"/>
              <a:t> </a:t>
            </a:r>
            <a:r>
              <a:rPr lang="el-GR" dirty="0"/>
              <a:t>αναρρόφησης που θα επιλεχθεί θα εξαρτηθεί από το μέγεθος του ενδοτραχειακού σωλήνα ή τραχειοσωλήνα που φέρει ο ασθενής. Η διάμετρος του καθετήρα αναρρόφησης δεν θα πρέπει να υπερβαίνει σε χιλιοστά το μισό της εξωτερικής διαμέτρου του ενδοτραχειακού σωλήνα ή τραχειοσωλήνα. Ο λόγος αυτής της προφύλαξης είναι ότι θα πρέπει να υπάρχει χώρος μεταξύ του  καθετήρα και του σωλήνα ώστε να περνά αέρας και να αποφεύγεται η υποξαιμία του ασθενή κατά τη διάρκεια της αναρρόφησης.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412846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n-US" dirty="0"/>
              <a:t>6. </a:t>
            </a:r>
            <a:r>
              <a:rPr lang="el-GR" dirty="0"/>
              <a:t>Με τι κριτήρια θα επιλέξετε το νούμερο τον καθετήρα αναρρόφησης; </a:t>
            </a:r>
            <a:r>
              <a:rPr lang="el-GR" sz="3600" b="0" dirty="0" smtClean="0"/>
              <a:t>(2 </a:t>
            </a:r>
            <a:r>
              <a:rPr lang="el-GR" sz="3600" b="0" dirty="0"/>
              <a:t>από 2)</a:t>
            </a:r>
            <a:endParaRPr lang="el-GR" dirty="0"/>
          </a:p>
        </p:txBody>
      </p:sp>
      <p:sp>
        <p:nvSpPr>
          <p:cNvPr id="3" name="Θέση περιεχομένου 2"/>
          <p:cNvSpPr>
            <a:spLocks noGrp="1"/>
          </p:cNvSpPr>
          <p:nvPr>
            <p:ph idx="1"/>
          </p:nvPr>
        </p:nvSpPr>
        <p:spPr/>
        <p:txBody>
          <a:bodyPr/>
          <a:lstStyle/>
          <a:p>
            <a:pPr marL="0" indent="0">
              <a:buNone/>
            </a:pPr>
            <a:r>
              <a:rPr lang="el-GR" dirty="0"/>
              <a:t>Για τον υπολογισμό του μεγέθους του καθετήρα αναρρόφησης λαμβάνεται υπόψη το μέγεθος του ενδοτραχειακού σωλήνα ή τραχειοσωλήνα και υπολογίζεται ως </a:t>
            </a:r>
            <a:r>
              <a:rPr lang="el-GR" dirty="0" smtClean="0"/>
              <a:t>εξής</a:t>
            </a:r>
            <a:r>
              <a:rPr lang="el-GR" dirty="0"/>
              <a:t>: </a:t>
            </a:r>
            <a:endParaRPr lang="el-GR" dirty="0" smtClean="0"/>
          </a:p>
          <a:p>
            <a:r>
              <a:rPr lang="el-GR" dirty="0" smtClean="0"/>
              <a:t>Από </a:t>
            </a:r>
            <a:r>
              <a:rPr lang="el-GR" dirty="0"/>
              <a:t>το Νο του  ενδοτραχειακού αφαιρούμε 2 και το υπόλοιπο το πολλαπλασιάζουμε με το δύο. Το γινόμενο που προκύπτει καθορίζει το Νο του καθετήρα που θα χρησιμοποιήσουμε. Δηλαδή: αν ο ενδοτραχειακός του ασθενή είναι Νο 7, τότε: (7-2)Χ2=10. Ο καθετήρας αναρρόφησης που θα επιλεγεί πρέπει να είναι Νο 10.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80217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pPr lvl="0"/>
            <a:r>
              <a:rPr lang="en-US" sz="3000" dirty="0" smtClean="0"/>
              <a:t>7. </a:t>
            </a:r>
            <a:r>
              <a:rPr lang="el-GR" sz="3000" dirty="0"/>
              <a:t>Γιατί κατά την εισαγωγή του σωλήνα αναρρόφησης στον αεραγωγό δεν εφαρμόζεται αναρρόφηση</a:t>
            </a:r>
            <a:r>
              <a:rPr lang="el-GR" sz="3000" dirty="0" smtClean="0"/>
              <a:t>;</a:t>
            </a:r>
            <a:endParaRPr lang="el-GR" sz="3000" dirty="0"/>
          </a:p>
        </p:txBody>
      </p:sp>
      <p:sp>
        <p:nvSpPr>
          <p:cNvPr id="3" name="Content Placeholder 2"/>
          <p:cNvSpPr>
            <a:spLocks noGrp="1"/>
          </p:cNvSpPr>
          <p:nvPr>
            <p:ph idx="1"/>
          </p:nvPr>
        </p:nvSpPr>
        <p:spPr/>
        <p:txBody>
          <a:bodyPr>
            <a:normAutofit/>
          </a:bodyPr>
          <a:lstStyle/>
          <a:p>
            <a:r>
              <a:rPr lang="el-GR" dirty="0"/>
              <a:t>Κατά την εισαγωγή του καθετήρα αναρρόφησης στον αεραγωγό δεν πρέπει να εφαρμόζεται αναρρόφηση γιατί δυσχεραίνει την εισαγωγή του καθετήρα καθώς </a:t>
            </a:r>
            <a:r>
              <a:rPr lang="el-GR" dirty="0" smtClean="0"/>
              <a:t>προσκολλάται </a:t>
            </a:r>
            <a:r>
              <a:rPr lang="el-GR" dirty="0"/>
              <a:t>στα τοιχώματα του ενδοτραχειακού σωλήνα και δεν επιτρέπει την διολίσθηση του στο επιθυμητό βάθος.  Επιπλέον υπάρχει μεγάλος κίνδυνος να προσκολληθεί ο τραχειακός βλεννογόνος στις οπές του καθετήρα και να προκληθεί τραυματισμός (αιμορραγία) και οίδημα του φυσικού αεραγωγού. </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100485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6058e292eebcd1d13620c91a59fd615fc81b27a8"/>
</p:tagLst>
</file>

<file path=ppt/theme/theme1.xml><?xml version="1.0" encoding="utf-8"?>
<a:theme xmlns:a="http://schemas.openxmlformats.org/drawingml/2006/main" name="OC_template_updated">
  <a:themeElements>
    <a:clrScheme name="Προσαρμοσμένο 13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TotalTime>
  <Words>1507</Words>
  <Application>Microsoft Office PowerPoint</Application>
  <PresentationFormat>Προβολή στην οθόνη (4:3)</PresentationFormat>
  <Paragraphs>136</Paragraphs>
  <Slides>22</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22</vt:i4>
      </vt:variant>
    </vt:vector>
  </HeadingPairs>
  <TitlesOfParts>
    <vt:vector size="24" baseType="lpstr">
      <vt:lpstr>OC_template_updated</vt:lpstr>
      <vt:lpstr>1_OC_template_updated</vt:lpstr>
      <vt:lpstr>Παθολογική και Χειρουργική Νοσηλευτική ΙΙ (Ε)</vt:lpstr>
      <vt:lpstr>1. Τι είναι η τραχειοβρογχική αναρρόφηση (ΤΒΑ);</vt:lpstr>
      <vt:lpstr>2. Γιατί διενεργείται η ΤΒΑ ;</vt:lpstr>
      <vt:lpstr>3. Ποιες είναι ενδείξεις για την διενέργεια της ΤΒΑ (πότε γίνεται);</vt:lpstr>
      <vt:lpstr>4. Κριτήρια απόφασης για διενέργεια τραχειοβρογχικής αναρρόφησης;</vt:lpstr>
      <vt:lpstr>5. Ποια είναι η προετοιμασία του ασθενή για την ΤΒΑ;</vt:lpstr>
      <vt:lpstr>6. Με τι κριτήρια θα επιλέξετε το νούμερο τον καθετήρα αναρρόφησης; (1 από 2)</vt:lpstr>
      <vt:lpstr>6. Με τι κριτήρια θα επιλέξετε το νούμερο τον καθετήρα αναρρόφησης; (2 από 2)</vt:lpstr>
      <vt:lpstr>7. Γιατί κατά την εισαγωγή του σωλήνα αναρρόφησης στον αεραγωγό δεν εφαρμόζεται αναρρόφηση;</vt:lpstr>
      <vt:lpstr>8. Πόσο χρόνο μπορεί να διαρκέσει η ΤΒΑ; Και γιατί;</vt:lpstr>
      <vt:lpstr>9. Ποιες είναι οι προφυλάξεις που πρέπει να πάρει ο νοσηλευτής;</vt:lpstr>
      <vt:lpstr>10. Ποια είναι τα κριτήρια επιτυχούς ΤΒΑ;</vt:lpstr>
      <vt:lpstr>11. Ποια προετοιμασία χρειάζεται για τη συσκευή αναρρόφησης;</vt:lpstr>
      <vt:lpstr>12. Ποια είναι τα βασικά ανατομικά μέρη του αναπνευστικού συστήματος;</vt:lpstr>
      <vt:lpstr>13. Πως μπορούμε να βοηθήσουμε τον ασθενή ώστε να αποβάλλει πιο εύκολα τις βρογχικές εκκρίσεις;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48</cp:revision>
  <dcterms:created xsi:type="dcterms:W3CDTF">2013-03-04T13:35:19Z</dcterms:created>
  <dcterms:modified xsi:type="dcterms:W3CDTF">2015-07-23T05:54:08Z</dcterms:modified>
</cp:coreProperties>
</file>