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15"/>
  </p:notesMasterIdLst>
  <p:handoutMasterIdLst>
    <p:handoutMasterId r:id="rId16"/>
  </p:handoutMasterIdLst>
  <p:sldIdLst>
    <p:sldId id="256" r:id="rId3"/>
    <p:sldId id="314" r:id="rId4"/>
    <p:sldId id="315" r:id="rId5"/>
    <p:sldId id="316" r:id="rId6"/>
    <p:sldId id="317" r:id="rId7"/>
    <p:sldId id="257" r:id="rId8"/>
    <p:sldId id="262" r:id="rId9"/>
    <p:sldId id="264" r:id="rId10"/>
    <p:sldId id="265" r:id="rId11"/>
    <p:sldId id="313" r:id="rId12"/>
    <p:sldId id="266" r:id="rId13"/>
    <p:sldId id="261" r:id="rId14"/>
  </p:sldIdLst>
  <p:sldSz cx="9144000" cy="6858000" type="screen4x3"/>
  <p:notesSz cx="7104063" cy="10234613"/>
  <p:custDataLst>
    <p:tags r:id="rId17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554" autoAdjust="0"/>
  </p:normalViewPr>
  <p:slideViewPr>
    <p:cSldViewPr>
      <p:cViewPr>
        <p:scale>
          <a:sx n="80" d="100"/>
          <a:sy n="80" d="100"/>
        </p:scale>
        <p:origin x="-2592" y="-6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66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17/12/2015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17/12/2015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Βασικές κλινικές δεξιότητες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3</a:t>
            </a:r>
            <a:r>
              <a:rPr lang="en-US" sz="2800" b="1" dirty="0" smtClean="0"/>
              <a:t>:</a:t>
            </a:r>
            <a:r>
              <a:rPr lang="el-GR" sz="2800" b="1" dirty="0" smtClean="0"/>
              <a:t> </a:t>
            </a:r>
            <a:r>
              <a:rPr lang="el-GR" sz="2800" dirty="0" smtClean="0"/>
              <a:t>Υπολογισμός ροής χορήγησης      	   ενδοφλέβιων διαλυμάτων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/>
              <a:t>Χριστίνα Νάνου, Ερμιόνη Παλάσκα, </a:t>
            </a:r>
            <a:r>
              <a:rPr lang="el-GR" sz="2400" dirty="0" smtClean="0"/>
              <a:t>Αντιγόνη </a:t>
            </a:r>
            <a:r>
              <a:rPr lang="el-GR" sz="2400" dirty="0" err="1" smtClean="0"/>
              <a:t>Σαραντάκη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 smtClean="0"/>
              <a:t>Τμήμα Μαιευτικής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4044034" y="5367126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07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0" indent="0">
              <a:buNone/>
            </a:pPr>
            <a:endParaRPr lang="el-GR" sz="24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l-GR" sz="24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l-GR" sz="24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l-GR" sz="2400" b="1" dirty="0" smtClean="0">
                <a:latin typeface="Calibri" panose="020F0502020204030204" pitchFamily="34" charset="0"/>
              </a:rPr>
              <a:t>ΣΥΝΤΕΛΕΣΤΗΣ </a:t>
            </a:r>
            <a:r>
              <a:rPr lang="el-GR" sz="2400" b="1" dirty="0">
                <a:latin typeface="Calibri" panose="020F0502020204030204" pitchFamily="34" charset="0"/>
              </a:rPr>
              <a:t>ΙV </a:t>
            </a:r>
            <a:r>
              <a:rPr lang="el-GR" sz="2400" b="1" dirty="0" smtClean="0">
                <a:latin typeface="Calibri" panose="020F0502020204030204" pitchFamily="34" charset="0"/>
              </a:rPr>
              <a:t>ΣΥΣΚΕΥΗΣ: </a:t>
            </a:r>
            <a:r>
              <a:rPr lang="el-GR" sz="2400" dirty="0">
                <a:latin typeface="Calibri" panose="020F0502020204030204" pitchFamily="34" charset="0"/>
              </a:rPr>
              <a:t>20 Σταγόνες * = 1ml </a:t>
            </a:r>
          </a:p>
          <a:p>
            <a:pPr marL="0" indent="0">
              <a:buNone/>
            </a:pPr>
            <a:r>
              <a:rPr lang="el-GR" sz="2400" dirty="0" smtClean="0">
                <a:latin typeface="Calibri" panose="020F0502020204030204" pitchFamily="34" charset="0"/>
              </a:rPr>
              <a:t>			            </a:t>
            </a:r>
            <a:r>
              <a:rPr lang="en-US" sz="2400" dirty="0" smtClean="0">
                <a:latin typeface="Calibri" panose="020F0502020204030204" pitchFamily="34" charset="0"/>
              </a:rPr>
              <a:t>60 </a:t>
            </a:r>
            <a:r>
              <a:rPr lang="en-US" sz="2400" dirty="0">
                <a:latin typeface="Calibri" panose="020F0502020204030204" pitchFamily="34" charset="0"/>
              </a:rPr>
              <a:t>M</a:t>
            </a:r>
            <a:r>
              <a:rPr lang="el-GR" sz="2400" dirty="0" err="1">
                <a:latin typeface="Calibri" panose="020F0502020204030204" pitchFamily="34" charset="0"/>
              </a:rPr>
              <a:t>ικροσταγόνες</a:t>
            </a:r>
            <a:r>
              <a:rPr lang="el-GR" sz="2400" dirty="0">
                <a:latin typeface="Calibri" panose="020F0502020204030204" pitchFamily="34" charset="0"/>
              </a:rPr>
              <a:t> = 1</a:t>
            </a:r>
            <a:r>
              <a:rPr lang="en-US" sz="2400" dirty="0">
                <a:latin typeface="Calibri" panose="020F0502020204030204" pitchFamily="34" charset="0"/>
              </a:rPr>
              <a:t>ml </a:t>
            </a:r>
            <a:endParaRPr lang="el-GR" sz="24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l-GR" sz="2400" dirty="0">
                <a:latin typeface="Calibri" panose="020F0502020204030204" pitchFamily="34" charset="0"/>
              </a:rPr>
              <a:t>* ανάλογα με τον συντελεστή </a:t>
            </a:r>
            <a:r>
              <a:rPr lang="el-GR" sz="2400" dirty="0" smtClean="0">
                <a:latin typeface="Calibri" panose="020F0502020204030204" pitchFamily="34" charset="0"/>
              </a:rPr>
              <a:t>ενδοφλέβιας </a:t>
            </a:r>
            <a:r>
              <a:rPr lang="el-GR" sz="2400" dirty="0">
                <a:latin typeface="Calibri" panose="020F0502020204030204" pitchFamily="34" charset="0"/>
              </a:rPr>
              <a:t>(IV) </a:t>
            </a:r>
            <a:r>
              <a:rPr lang="el-GR" sz="2400" dirty="0" smtClean="0">
                <a:latin typeface="Calibri" panose="020F0502020204030204" pitchFamily="34" charset="0"/>
              </a:rPr>
              <a:t>συσκευής (αναγράφεται </a:t>
            </a:r>
            <a:r>
              <a:rPr lang="el-GR" sz="2400" dirty="0">
                <a:latin typeface="Calibri" panose="020F0502020204030204" pitchFamily="34" charset="0"/>
              </a:rPr>
              <a:t>πάνω στη συσκευή χορήγησης και ορίζεται από την κατασκευάστρια εταιρεία)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>
                <a:latin typeface="Calibri" panose="020F0502020204030204" pitchFamily="34" charset="0"/>
              </a:rPr>
              <a:t>Υπολογισμός ροής χορήγησης ενδοφλέβιων </a:t>
            </a:r>
            <a:r>
              <a:rPr lang="el-GR" dirty="0" smtClean="0">
                <a:latin typeface="Calibri" panose="020F0502020204030204" pitchFamily="34" charset="0"/>
              </a:rPr>
              <a:t>διαλυμάτων</a:t>
            </a:r>
            <a:endParaRPr lang="el-GR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85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844824"/>
                <a:ext cx="9144000" cy="439248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l-GR" sz="2400" dirty="0">
                    <a:latin typeface="Calibri" panose="020F0502020204030204" pitchFamily="34" charset="0"/>
                  </a:rPr>
                  <a:t>ΡΥΘΜΟΣ ΧΟΡΗΓΗΣΗΣ = Σταγόνες / </a:t>
                </a:r>
                <a:r>
                  <a:rPr lang="el-GR" sz="2400" dirty="0" smtClean="0">
                    <a:latin typeface="Calibri" panose="020F0502020204030204" pitchFamily="34" charset="0"/>
                  </a:rPr>
                  <a:t>λεπτό</a:t>
                </a:r>
              </a:p>
              <a:p>
                <a:pPr marL="0" indent="0" algn="ctr">
                  <a:buNone/>
                </a:pPr>
                <a:endParaRPr lang="el-GR" sz="2400" dirty="0" smtClean="0">
                  <a:latin typeface="Calibri" panose="020F0502020204030204" pitchFamily="34" charset="0"/>
                </a:endParaRPr>
              </a:p>
              <a:p>
                <a:pPr marL="0" indent="0" algn="ctr">
                  <a:buNone/>
                </a:pPr>
                <a:r>
                  <a:rPr lang="el-GR" sz="2400" dirty="0" smtClean="0">
                    <a:latin typeface="Calibri" panose="020F0502020204030204" pitchFamily="34" charset="0"/>
                  </a:rPr>
                  <a:t>ΡΥΘΜΟΣ </a:t>
                </a:r>
                <a:r>
                  <a:rPr lang="el-GR" sz="2400" dirty="0">
                    <a:latin typeface="Calibri" panose="020F0502020204030204" pitchFamily="34" charset="0"/>
                  </a:rPr>
                  <a:t>ΧΟΡΗΓΗΣΗΣ = </a:t>
                </a:r>
                <a:endParaRPr lang="el-GR" sz="2400" dirty="0" smtClean="0">
                  <a:latin typeface="Calibri" panose="020F0502020204030204" pitchFamily="34" charset="0"/>
                </a:endParaRPr>
              </a:p>
              <a:p>
                <a:pPr marL="0" indent="0" algn="ctr">
                  <a:buNone/>
                </a:pPr>
                <a:endParaRPr lang="el-GR" sz="2400" dirty="0" smtClean="0">
                  <a:latin typeface="Calibri" panose="020F0502020204030204" pitchFamily="34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l-GR" sz="220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l-GR" sz="2200" dirty="0">
                            <a:latin typeface="Calibri" panose="020F0502020204030204" pitchFamily="34" charset="0"/>
                          </a:rPr>
                          <m:t>Συνολική</m:t>
                        </m:r>
                        <m:r>
                          <m:rPr>
                            <m:nor/>
                          </m:rPr>
                          <a:rPr lang="el-GR" sz="2200" dirty="0">
                            <a:latin typeface="Calibri" panose="020F050202020403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l-GR" sz="2200" dirty="0">
                            <a:latin typeface="Calibri" panose="020F0502020204030204" pitchFamily="34" charset="0"/>
                          </a:rPr>
                          <m:t>ποσότητα</m:t>
                        </m:r>
                        <m:r>
                          <m:rPr>
                            <m:nor/>
                          </m:rPr>
                          <a:rPr lang="el-GR" sz="2200" dirty="0">
                            <a:latin typeface="Calibri" panose="020F050202020403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l-GR" sz="2200" dirty="0">
                            <a:latin typeface="Calibri" panose="020F0502020204030204" pitchFamily="34" charset="0"/>
                          </a:rPr>
                          <m:t>ορού</m:t>
                        </m:r>
                        <m:r>
                          <m:rPr>
                            <m:nor/>
                          </m:rPr>
                          <a:rPr lang="el-GR" sz="2200" b="0" i="0" dirty="0" smtClean="0">
                            <a:latin typeface="Calibri" panose="020F0502020204030204" pitchFamily="34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200" b="0" i="0" dirty="0" smtClean="0">
                            <a:latin typeface="Calibri" panose="020F0502020204030204" pitchFamily="34" charset="0"/>
                          </a:rPr>
                          <m:t>ml</m:t>
                        </m:r>
                        <m:r>
                          <m:rPr>
                            <m:nor/>
                          </m:rPr>
                          <a:rPr lang="en-US" sz="2200" b="0" i="0" dirty="0" smtClean="0">
                            <a:latin typeface="Calibri" panose="020F0502020204030204" pitchFamily="34" charset="0"/>
                          </a:rPr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sz="2200" dirty="0">
                            <a:latin typeface="Calibri" panose="020F0502020204030204" pitchFamily="34" charset="0"/>
                          </a:rPr>
                          <m:t>Χρόνος</m:t>
                        </m:r>
                        <m:r>
                          <m:rPr>
                            <m:nor/>
                          </m:rPr>
                          <a:rPr lang="el-GR" sz="2200" dirty="0">
                            <a:latin typeface="Calibri" panose="020F050202020403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l-GR" sz="2200" dirty="0">
                            <a:latin typeface="Calibri" panose="020F0502020204030204" pitchFamily="34" charset="0"/>
                          </a:rPr>
                          <m:t>χορήγησης</m:t>
                        </m:r>
                        <m:r>
                          <m:rPr>
                            <m:nor/>
                          </m:rPr>
                          <a:rPr lang="el-GR" sz="2200" b="0" i="0" dirty="0" smtClean="0">
                            <a:latin typeface="Calibri" panose="020F0502020204030204" pitchFamily="34" charset="0"/>
                          </a:rPr>
                          <m:t> (</m:t>
                        </m:r>
                        <m:r>
                          <m:rPr>
                            <m:nor/>
                          </m:rPr>
                          <a:rPr lang="en-US" sz="2200" b="0" i="0" dirty="0" smtClean="0">
                            <a:latin typeface="Calibri" panose="020F0502020204030204" pitchFamily="34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l-GR" sz="2200" b="0" i="0" dirty="0" smtClean="0">
                            <a:latin typeface="Calibri" panose="020F0502020204030204" pitchFamily="34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l-GR" sz="2200" dirty="0" smtClean="0">
                    <a:latin typeface="Calibri" panose="020F0502020204030204" pitchFamily="34" charset="0"/>
                  </a:rPr>
                  <a:t> Χ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20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l-GR" sz="2200" dirty="0">
                            <a:latin typeface="Calibri" panose="020F0502020204030204" pitchFamily="34" charset="0"/>
                          </a:rPr>
                          <m:t>Συντελεστής</m:t>
                        </m:r>
                        <m:r>
                          <m:rPr>
                            <m:nor/>
                          </m:rPr>
                          <a:rPr lang="el-GR" sz="2200" dirty="0">
                            <a:latin typeface="Calibri" panose="020F050202020403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l-GR" sz="2200" dirty="0">
                            <a:latin typeface="Calibri" panose="020F0502020204030204" pitchFamily="34" charset="0"/>
                          </a:rPr>
                          <m:t>IV</m:t>
                        </m:r>
                        <m:r>
                          <m:rPr>
                            <m:nor/>
                          </m:rPr>
                          <a:rPr lang="el-GR" sz="2200" dirty="0">
                            <a:latin typeface="Calibri" panose="020F050202020403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l-GR" sz="2200" b="0" i="0" dirty="0" smtClean="0">
                            <a:latin typeface="Calibri" panose="020F0502020204030204" pitchFamily="34" charset="0"/>
                          </a:rPr>
                          <m:t>συσκευής</m:t>
                        </m:r>
                        <m:r>
                          <m:rPr>
                            <m:nor/>
                          </m:rPr>
                          <a:rPr lang="el-GR" sz="2200" b="0" i="0" dirty="0" smtClean="0">
                            <a:latin typeface="Calibri" panose="020F0502020204030204" pitchFamily="34" charset="0"/>
                          </a:rPr>
                          <m:t> (</m:t>
                        </m:r>
                        <m:r>
                          <m:rPr>
                            <m:nor/>
                          </m:rPr>
                          <a:rPr lang="el-GR" sz="2200" b="0" i="0" dirty="0" smtClean="0">
                            <a:latin typeface="Calibri" panose="020F0502020204030204" pitchFamily="34" charset="0"/>
                          </a:rPr>
                          <m:t>σταγόνες</m:t>
                        </m:r>
                        <m:r>
                          <m:rPr>
                            <m:nor/>
                          </m:rPr>
                          <a:rPr lang="el-GR" sz="2200" b="0" i="0" dirty="0" smtClean="0">
                            <a:latin typeface="Calibri" panose="020F0502020204030204" pitchFamily="34" charset="0"/>
                          </a:rPr>
                          <m:t>/</m:t>
                        </m:r>
                        <m:r>
                          <m:rPr>
                            <m:nor/>
                          </m:rPr>
                          <a:rPr lang="el-GR" sz="2200" b="0" i="0" dirty="0" smtClean="0">
                            <a:latin typeface="Calibri" panose="020F0502020204030204" pitchFamily="34" charset="0"/>
                          </a:rPr>
                          <m:t>λεπτό</m:t>
                        </m:r>
                        <m:r>
                          <m:rPr>
                            <m:nor/>
                          </m:rPr>
                          <a:rPr lang="el-GR" sz="2200" b="0" i="0" dirty="0" smtClean="0">
                            <a:latin typeface="Calibri" panose="020F0502020204030204" pitchFamily="34" charset="0"/>
                          </a:rPr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sz="2200" dirty="0">
                            <a:latin typeface="Calibri" panose="020F0502020204030204" pitchFamily="34" charset="0"/>
                          </a:rPr>
                          <m:t>60 </m:t>
                        </m:r>
                        <m:r>
                          <m:rPr>
                            <m:nor/>
                          </m:rPr>
                          <a:rPr lang="el-GR" sz="2200" dirty="0">
                            <a:latin typeface="Calibri" panose="020F0502020204030204" pitchFamily="34" charset="0"/>
                          </a:rPr>
                          <m:t>λεπτά</m:t>
                        </m:r>
                      </m:den>
                    </m:f>
                  </m:oMath>
                </a14:m>
                <a:endParaRPr lang="el-GR" sz="2200" dirty="0" smtClean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844824"/>
                <a:ext cx="9144000" cy="4392488"/>
              </a:xfrm>
              <a:blipFill rotWithShape="1">
                <a:blip r:embed="rId2"/>
                <a:stretch>
                  <a:fillRect t="-111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908720"/>
          </a:xfrm>
        </p:spPr>
        <p:txBody>
          <a:bodyPr>
            <a:noAutofit/>
          </a:bodyPr>
          <a:lstStyle/>
          <a:p>
            <a:pPr algn="ctr"/>
            <a:r>
              <a:rPr lang="el-GR" sz="3400" dirty="0" smtClean="0">
                <a:latin typeface="Calibri" panose="020F0502020204030204" pitchFamily="34" charset="0"/>
              </a:rPr>
              <a:t>Τύπος υπολογισμού σταγόνων ανά λεπτό (</a:t>
            </a:r>
            <a:r>
              <a:rPr lang="el-GR" sz="3400" dirty="0">
                <a:latin typeface="Calibri" panose="020F0502020204030204" pitchFamily="34" charset="0"/>
              </a:rPr>
              <a:t>1΄)</a:t>
            </a:r>
          </a:p>
        </p:txBody>
      </p:sp>
    </p:spTree>
    <p:extLst>
      <p:ext uri="{BB962C8B-B14F-4D97-AF65-F5344CB8AC3E}">
        <p14:creationId xmlns:p14="http://schemas.microsoft.com/office/powerpoint/2010/main" val="200125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908720"/>
          </a:xfrm>
        </p:spPr>
        <p:txBody>
          <a:bodyPr>
            <a:noAutofit/>
          </a:bodyPr>
          <a:lstStyle/>
          <a:p>
            <a:pPr algn="ctr"/>
            <a:r>
              <a:rPr lang="el-GR" sz="3400" dirty="0" smtClean="0">
                <a:latin typeface="Calibri" panose="020F0502020204030204" pitchFamily="34" charset="0"/>
              </a:rPr>
              <a:t>Τύπος υπολογισμού σταγόνων ανά λεπτό (</a:t>
            </a:r>
            <a:r>
              <a:rPr lang="el-GR" sz="3400" dirty="0">
                <a:latin typeface="Calibri" panose="020F0502020204030204" pitchFamily="34" charset="0"/>
              </a:rPr>
              <a:t>1΄)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62" y="1916832"/>
            <a:ext cx="8930077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67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b="1" dirty="0" smtClean="0">
                <a:latin typeface="Calibri" panose="020F0502020204030204" pitchFamily="34" charset="0"/>
              </a:rPr>
              <a:t>ΣΗΜΕΙΩΣΗ</a:t>
            </a:r>
            <a:r>
              <a:rPr lang="el-GR" sz="2800" b="1" dirty="0">
                <a:latin typeface="Calibri" panose="020F0502020204030204" pitchFamily="34" charset="0"/>
              </a:rPr>
              <a:t>: </a:t>
            </a:r>
            <a:endParaRPr lang="el-GR" sz="2800" b="1" dirty="0" smtClean="0">
              <a:latin typeface="Calibri" panose="020F0502020204030204" pitchFamily="34" charset="0"/>
            </a:endParaRPr>
          </a:p>
          <a:p>
            <a:r>
              <a:rPr lang="el-GR" sz="2800" dirty="0" smtClean="0">
                <a:latin typeface="Calibri" panose="020F0502020204030204" pitchFamily="34" charset="0"/>
              </a:rPr>
              <a:t>Εάν </a:t>
            </a:r>
            <a:r>
              <a:rPr lang="el-GR" sz="2800" dirty="0">
                <a:latin typeface="Calibri" panose="020F0502020204030204" pitchFamily="34" charset="0"/>
              </a:rPr>
              <a:t>θέλουμε να χορηγήσουμε </a:t>
            </a:r>
            <a:r>
              <a:rPr lang="el-GR" sz="2800" dirty="0" smtClean="0">
                <a:latin typeface="Calibri" panose="020F0502020204030204" pitchFamily="34" charset="0"/>
              </a:rPr>
              <a:t>ml/ώρα</a:t>
            </a:r>
            <a:r>
              <a:rPr lang="el-GR" sz="2800" b="1" dirty="0" smtClean="0">
                <a:latin typeface="Calibri" panose="020F0502020204030204" pitchFamily="34" charset="0"/>
              </a:rPr>
              <a:t>*</a:t>
            </a:r>
            <a:r>
              <a:rPr lang="el-GR" sz="2800" dirty="0" smtClean="0">
                <a:latin typeface="Calibri" panose="020F0502020204030204" pitchFamily="34" charset="0"/>
              </a:rPr>
              <a:t> τότε υπολογίζουμε </a:t>
            </a:r>
            <a:r>
              <a:rPr lang="el-GR" sz="2800" dirty="0">
                <a:latin typeface="Calibri" panose="020F0502020204030204" pitchFamily="34" charset="0"/>
              </a:rPr>
              <a:t>με την απλή μέθοδο των </a:t>
            </a:r>
            <a:r>
              <a:rPr lang="el-GR" sz="2800" dirty="0" smtClean="0">
                <a:latin typeface="Calibri" panose="020F0502020204030204" pitchFamily="34" charset="0"/>
              </a:rPr>
              <a:t>τριών. </a:t>
            </a:r>
          </a:p>
          <a:p>
            <a:endParaRPr lang="el-GR" sz="2800" dirty="0" smtClean="0">
              <a:latin typeface="Calibri" panose="020F0502020204030204" pitchFamily="34" charset="0"/>
            </a:endParaRPr>
          </a:p>
          <a:p>
            <a:pPr marL="534988" indent="-179388">
              <a:buNone/>
            </a:pPr>
            <a:r>
              <a:rPr lang="el-GR" sz="2800" b="1" dirty="0">
                <a:latin typeface="Calibri" panose="020F0502020204030204" pitchFamily="34" charset="0"/>
              </a:rPr>
              <a:t>*</a:t>
            </a:r>
            <a:r>
              <a:rPr lang="el-GR" sz="2800" dirty="0" smtClean="0">
                <a:latin typeface="Calibri" panose="020F0502020204030204" pitchFamily="34" charset="0"/>
              </a:rPr>
              <a:t>(</a:t>
            </a:r>
            <a:r>
              <a:rPr lang="el-GR" sz="2800" dirty="0">
                <a:latin typeface="Calibri" panose="020F0502020204030204" pitchFamily="34" charset="0"/>
              </a:rPr>
              <a:t>έτσι είναι κατασκευασμένη η συσκευή ορού, να υπολογίζετε η χορηγούμενη ποσότητα σε ml/ ώρα</a:t>
            </a:r>
            <a:r>
              <a:rPr lang="el-GR" sz="2800" dirty="0" smtClean="0">
                <a:latin typeface="Calibri" panose="020F0502020204030204" pitchFamily="34" charset="0"/>
              </a:rPr>
              <a:t>)</a:t>
            </a:r>
            <a:endParaRPr lang="el-GR" sz="280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908720"/>
          </a:xfrm>
        </p:spPr>
        <p:txBody>
          <a:bodyPr>
            <a:noAutofit/>
          </a:bodyPr>
          <a:lstStyle/>
          <a:p>
            <a:pPr algn="ctr"/>
            <a:r>
              <a:rPr lang="el-GR" sz="3400" dirty="0" smtClean="0">
                <a:latin typeface="Calibri" panose="020F0502020204030204" pitchFamily="34" charset="0"/>
              </a:rPr>
              <a:t>Τύπος υπολογισμού σταγόνων ανά λεπτό (</a:t>
            </a:r>
            <a:r>
              <a:rPr lang="el-GR" sz="3400" dirty="0">
                <a:latin typeface="Calibri" panose="020F0502020204030204" pitchFamily="34" charset="0"/>
              </a:rPr>
              <a:t>1΄)</a:t>
            </a:r>
          </a:p>
        </p:txBody>
      </p:sp>
    </p:spTree>
    <p:extLst>
      <p:ext uri="{BB962C8B-B14F-4D97-AF65-F5344CB8AC3E}">
        <p14:creationId xmlns:p14="http://schemas.microsoft.com/office/powerpoint/2010/main" val="4407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641" y="5931169"/>
            <a:ext cx="1971675" cy="702000"/>
          </a:xfrm>
          <a:prstGeom prst="rect">
            <a:avLst/>
          </a:prstGeom>
          <a:noFill/>
        </p:spPr>
      </p:pic>
      <p:pic>
        <p:nvPicPr>
          <p:cNvPr id="10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3995936" y="5931169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Χριστίνα </a:t>
            </a:r>
            <a:r>
              <a:rPr lang="el-GR" sz="2000" dirty="0" smtClean="0"/>
              <a:t>Νάνου, 2015</a:t>
            </a:r>
            <a:r>
              <a:rPr lang="el-GR" sz="2000" dirty="0"/>
              <a:t>. Χριστίνα Νάνου, Ερμιόνη Παλάσκα, </a:t>
            </a:r>
            <a:r>
              <a:rPr lang="el-GR" sz="2000" dirty="0" smtClean="0"/>
              <a:t>Αντιγόνη </a:t>
            </a:r>
            <a:r>
              <a:rPr lang="el-GR" sz="2000" dirty="0" err="1"/>
              <a:t>Σαραντάκη</a:t>
            </a:r>
            <a:r>
              <a:rPr lang="el-GR" sz="2000" dirty="0"/>
              <a:t>. «Βασικές κλινικές δεξιότητες (Ε). Ενότητα 3: Υπολογισμός ροής χορήγησης </a:t>
            </a:r>
            <a:r>
              <a:rPr lang="el-GR" sz="2000" dirty="0" smtClean="0"/>
              <a:t>ενδοφλέβιων διαλυμάτων». Έκδοση: 1.0. Αθήνα 2015.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pPr marL="0" indent="0">
              <a:buNone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37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5982c5f47011e5e84a6daf65e172768b528170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1730</TotalTime>
  <Words>708</Words>
  <Application>Microsoft Office PowerPoint</Application>
  <PresentationFormat>On-screen Show (4:3)</PresentationFormat>
  <Paragraphs>90</Paragraphs>
  <Slides>12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OC_template_updated</vt:lpstr>
      <vt:lpstr>Concourse</vt:lpstr>
      <vt:lpstr>Βασικές κλινικές δεξιότητες (Ε)</vt:lpstr>
      <vt:lpstr>Υπολογισμός ροής χορήγησης ενδοφλέβιων διαλυμάτων</vt:lpstr>
      <vt:lpstr>Τύπος υπολογισμού σταγόνων ανά λεπτό (1΄)</vt:lpstr>
      <vt:lpstr>Τύπος υπολογισμού σταγόνων ανά λεπτό (1΄)</vt:lpstr>
      <vt:lpstr>Τύπος υπολογισμού σταγόνων ανά λεπτό (1΄)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338</cp:revision>
  <dcterms:created xsi:type="dcterms:W3CDTF">2013-03-04T13:35:19Z</dcterms:created>
  <dcterms:modified xsi:type="dcterms:W3CDTF">2015-12-17T11:30:07Z</dcterms:modified>
</cp:coreProperties>
</file>