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8"/>
  </p:notesMasterIdLst>
  <p:handoutMasterIdLst>
    <p:handoutMasterId r:id="rId79"/>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257" r:id="rId71"/>
    <p:sldId id="262" r:id="rId72"/>
    <p:sldId id="264" r:id="rId73"/>
    <p:sldId id="336" r:id="rId74"/>
    <p:sldId id="337" r:id="rId75"/>
    <p:sldId id="266" r:id="rId76"/>
    <p:sldId id="261" r:id="rId77"/>
  </p:sldIdLst>
  <p:sldSz cx="9144000" cy="6858000" type="screen4x3"/>
  <p:notesSz cx="7104063" cy="10234613"/>
  <p:custDataLst>
    <p:tags r:id="rId8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89" d="100"/>
          <a:sy n="89" d="100"/>
        </p:scale>
        <p:origin x="-672" y="-4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83894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721810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60333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118216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2827544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148827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297296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316417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754592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8093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69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83795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172087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23390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17489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44186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3664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378889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60613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Wingdings" panose="05000000000000000000" pitchFamily="2" charset="2"/>
              <a:buChar char="ü"/>
              <a:defRPr sz="22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086076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758292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335315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74659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43557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33282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91079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01996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1232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641390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sa/2.5/deed.en" TargetMode="External"/><Relationship Id="rId5" Type="http://schemas.openxmlformats.org/officeDocument/2006/relationships/hyperlink" Target="http://commons.wikimedia.org/wiki/User:Sansculotte" TargetMode="External"/><Relationship Id="rId4" Type="http://schemas.openxmlformats.org/officeDocument/2006/relationships/hyperlink" Target="http://commons.wikimedia.org/wiki/File:Grafik_blutkreislauf.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Silvia3" TargetMode="External"/><Relationship Id="rId4" Type="http://schemas.openxmlformats.org/officeDocument/2006/relationships/hyperlink" Target="http://commons.wikimedia.org/wiki/File:Action_potential_ventr_myocyte.gi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Human_heart"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Dcoetze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ki/User:Spiritia" TargetMode="External"/><Relationship Id="rId4" Type="http://schemas.openxmlformats.org/officeDocument/2006/relationships/hyperlink" Target="http://commons.wikimedia.org/wiki/File:Circulatory-system-warm-blooded-bg.j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Circulatory_system" TargetMode="External"/><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Dcoetze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commons.wikimedia.org/w/index.php?title=User:Josinho8&amp;action=edit&amp;redlink=1" TargetMode="External"/><Relationship Id="rId4" Type="http://schemas.openxmlformats.org/officeDocument/2006/relationships/hyperlink" Target="http://commons.wikimedia.org/wiki/File:Latidos.gi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2011_Heart_Valves.j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creativecommons.org/licenses/by/2.5/deed.en" TargetMode="External"/><Relationship Id="rId5" Type="http://schemas.openxmlformats.org/officeDocument/2006/relationships/hyperlink" Target="http://commons.wikimedia.org/wiki/User:Tamba52" TargetMode="External"/><Relationship Id="rId4" Type="http://schemas.openxmlformats.org/officeDocument/2006/relationships/hyperlink" Target="http://commons.wikimedia.org/wiki/File:Heart_anterior_ventricles_valves.j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414c_Cardiacmuscl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Human_heart.png"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commons.wikimedia.org/wiki/File:1029_Smooth_Muscle_Motor_Units.jpg" TargetMode="External"/><Relationship Id="rId3" Type="http://schemas.openxmlformats.org/officeDocument/2006/relationships/image" Target="../media/image18.jpeg"/><Relationship Id="rId7" Type="http://schemas.openxmlformats.org/officeDocument/2006/relationships/hyperlink" Target="http://commons.wikimedia.org/wiki/File:1020_Cardiac_Muscle.jp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commons.wikimedia.org/wiki/File:1022_Muscle_Fibers_(small).jp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File:Circulation_of_Blood_Through_the_Heart.jpg" TargetMode="External"/><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commons.wikimedia.org/wiki/User:JHeuser" TargetMode="External"/><Relationship Id="rId7" Type="http://schemas.openxmlformats.org/officeDocument/2006/relationships/image" Target="../media/image23.jpeg"/><Relationship Id="rId2" Type="http://schemas.openxmlformats.org/officeDocument/2006/relationships/hyperlink" Target="http://en.wikipedia.org/wiki/Atrial_fibrillation" TargetMode="External"/><Relationship Id="rId1" Type="http://schemas.openxmlformats.org/officeDocument/2006/relationships/slideLayout" Target="../slideLayouts/slideLayout12.xml"/><Relationship Id="rId6" Type="http://schemas.openxmlformats.org/officeDocument/2006/relationships/hyperlink" Target="http://en.wikipedia.org/wiki/User:Agateller" TargetMode="External"/><Relationship Id="rId5" Type="http://schemas.openxmlformats.org/officeDocument/2006/relationships/image" Target="../media/image22.png"/><Relationship Id="rId4" Type="http://schemas.openxmlformats.org/officeDocument/2006/relationships/hyperlink" Target="http://creativecommons.org/licenses/by-sa/3.0/deed.en"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artery.jp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commons.wikimedia.org/wiki/User:Arcadian" TargetMode="External"/><Relationship Id="rId4" Type="http://schemas.openxmlformats.org/officeDocument/2006/relationships/hyperlink" Target="http://commons.wikimedia.org/wiki/File:Illu_capillary.jp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en.wikipedia.org/wiki/Lymph_capillary" TargetMode="External"/><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hyperlink" Target="http://commons.wikimedia.org/wiki/User:Lennert_B"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2105_Capillary_Bed.jp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en.wikipedia.org/wiki/Skeletal-muscle_pump" TargetMode="External"/><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Diagram_of_the_human_heart_(cropped)_el.pn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Dada"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commons.wikimedia.org/w/index.php?title=User:Emilyguitar&amp;action=edit&amp;redlink=1" TargetMode="External"/><Relationship Id="rId4" Type="http://schemas.openxmlformats.org/officeDocument/2006/relationships/hyperlink" Target="http://commons.wikimedia.org/wiki/File:Circulation_of_Blood_Through_the_Heart.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alumet" TargetMode="External"/><Relationship Id="rId4" Type="http://schemas.openxmlformats.org/officeDocument/2006/relationships/hyperlink" Target="http://commons.wikimedia.org/wiki/File:ECG_Principle_fast.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3</a:t>
            </a:r>
            <a:r>
              <a:rPr lang="el-GR" sz="2600" dirty="0" smtClean="0"/>
              <a:t>:</a:t>
            </a:r>
            <a:r>
              <a:rPr lang="en-US" sz="2600" dirty="0" smtClean="0"/>
              <a:t> </a:t>
            </a:r>
            <a:r>
              <a:rPr lang="el-GR" sz="2600" dirty="0"/>
              <a:t>Κυκλοφορικό </a:t>
            </a:r>
            <a:r>
              <a:rPr lang="el-GR" sz="2600" dirty="0" smtClean="0"/>
              <a:t>Σύστημα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pPr marL="538163" indent="-538163">
              <a:buFont typeface="+mj-lt"/>
              <a:buAutoNum type="romanUcPeriod"/>
            </a:pPr>
            <a:r>
              <a:rPr lang="el-GR" dirty="0" smtClean="0"/>
              <a:t>Καρδιακός μυς γενικές θεωρήσεις για την λειτουργία του </a:t>
            </a:r>
            <a:r>
              <a:rPr lang="el-GR" sz="3600" b="0" dirty="0" smtClean="0"/>
              <a:t>1/2</a:t>
            </a:r>
            <a:endParaRPr lang="el-GR" sz="3600" b="0" dirty="0"/>
          </a:p>
        </p:txBody>
      </p:sp>
      <p:sp>
        <p:nvSpPr>
          <p:cNvPr id="3" name="Θέση περιεχομένου 2"/>
          <p:cNvSpPr>
            <a:spLocks noGrp="1"/>
          </p:cNvSpPr>
          <p:nvPr>
            <p:ph idx="1"/>
          </p:nvPr>
        </p:nvSpPr>
        <p:spPr>
          <a:xfrm>
            <a:off x="457200" y="1268760"/>
            <a:ext cx="8229600" cy="4968552"/>
          </a:xfrm>
        </p:spPr>
        <p:txBody>
          <a:bodyPr/>
          <a:lstStyle/>
          <a:p>
            <a:r>
              <a:rPr lang="el-GR" b="1" dirty="0"/>
              <a:t>Οι γραμμώσεις στον καρδιακό μυ είναι παρεμφερείς </a:t>
            </a:r>
            <a:r>
              <a:rPr lang="el-GR" dirty="0"/>
              <a:t>με τον σκελετικό μυ και υπάρχουν </a:t>
            </a:r>
            <a:r>
              <a:rPr lang="el-GR" b="1" dirty="0"/>
              <a:t>γραμμές Ζ.</a:t>
            </a:r>
            <a:r>
              <a:rPr lang="el-GR" dirty="0"/>
              <a:t>  </a:t>
            </a:r>
          </a:p>
          <a:p>
            <a:r>
              <a:rPr lang="el-GR" dirty="0"/>
              <a:t>Οι μυϊκές ίνες </a:t>
            </a:r>
            <a:r>
              <a:rPr lang="el-GR" b="1" dirty="0"/>
              <a:t>διακλαδίζονται</a:t>
            </a:r>
            <a:r>
              <a:rPr lang="el-GR" dirty="0"/>
              <a:t> και ενώνονται αλλά κάθε μία περιβάλλεται </a:t>
            </a:r>
            <a:r>
              <a:rPr lang="el-GR" b="1" dirty="0"/>
              <a:t>από μία κυτταρική μεμβράνη. </a:t>
            </a:r>
          </a:p>
          <a:p>
            <a:r>
              <a:rPr lang="el-GR" dirty="0"/>
              <a:t>Όπου τελειώνει η μία και αρχίζει η άλλη, οι κυτταρικές μεμβράνες διατίθενται παράλληλα με πολλές πτυχές.  </a:t>
            </a:r>
          </a:p>
          <a:p>
            <a:r>
              <a:rPr lang="el-GR" dirty="0"/>
              <a:t>Αυτό συμβαίνει στις </a:t>
            </a:r>
            <a:r>
              <a:rPr lang="el-GR" b="1" dirty="0"/>
              <a:t>Ζ γραμμές .</a:t>
            </a:r>
          </a:p>
          <a:p>
            <a:r>
              <a:rPr lang="el-GR" dirty="0"/>
              <a:t>Είναι μια </a:t>
            </a:r>
            <a:r>
              <a:rPr lang="el-GR" b="1" dirty="0"/>
              <a:t>έντονη ένωση ινών (gap junctions) </a:t>
            </a:r>
            <a:r>
              <a:rPr lang="el-GR" dirty="0"/>
              <a:t>που προσφέρει στις ίνες διακυτταρική </a:t>
            </a:r>
            <a:r>
              <a:rPr lang="el-GR" b="1" dirty="0"/>
              <a:t>συνάφεια</a:t>
            </a:r>
            <a:r>
              <a:rPr lang="el-GR" dirty="0"/>
              <a:t> ώστε το τράβηγμα σε μία συσπαστική μονάδα </a:t>
            </a:r>
            <a:r>
              <a:rPr lang="el-GR" b="1" dirty="0"/>
              <a:t>να μεταδίδεται στην επομένη.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482468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pPr marL="538163" indent="-538163">
              <a:buFont typeface="+mj-lt"/>
              <a:buAutoNum type="romanUcPeriod"/>
            </a:pPr>
            <a:r>
              <a:rPr lang="el-GR" dirty="0"/>
              <a:t>Καρδιακός μυς γενικές θεωρήσεις για την λειτουργία του </a:t>
            </a:r>
            <a:r>
              <a:rPr lang="el-GR" sz="3600" b="0" dirty="0" smtClean="0"/>
              <a:t>2/2</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Οι ενώσεις (gap junctions) είναι στην ουσία γέφυρες χαμηλής αντίστασης ώστε η διέγερση να μεταδίδεται από την μία ίνα στην άλλη.  </a:t>
            </a:r>
          </a:p>
          <a:p>
            <a:r>
              <a:rPr lang="el-GR" dirty="0"/>
              <a:t>Αυτές βοηθούν τις ίνες του καρδιακού μυός να λειτουργούν σαν </a:t>
            </a:r>
            <a:r>
              <a:rPr lang="el-GR" b="1" dirty="0"/>
              <a:t>συγκύτιο.</a:t>
            </a:r>
            <a:r>
              <a:rPr lang="el-GR" dirty="0"/>
              <a:t>  </a:t>
            </a:r>
          </a:p>
          <a:p>
            <a:r>
              <a:rPr lang="el-GR" dirty="0"/>
              <a:t>Στον καρδιακό μυ το σύστημα των σωληνίσκων </a:t>
            </a:r>
            <a:r>
              <a:rPr lang="el-GR" b="1" dirty="0"/>
              <a:t>Τ είναι στις  γραμμές Ζ </a:t>
            </a:r>
            <a:r>
              <a:rPr lang="el-GR" dirty="0"/>
              <a:t>και όχι στην Α-Ι ένωση όπως στους σκελετικούς</a:t>
            </a:r>
            <a:r>
              <a:rPr lang="el-GR" dirty="0" smtClean="0"/>
              <a:t>.</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69803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Ηλεκτρικές ιδιότητες καρδιακού μυός </a:t>
            </a:r>
            <a:r>
              <a:rPr lang="el-GR" sz="3200" b="0" dirty="0" smtClean="0"/>
              <a:t>1/2</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a:solidFill>
                      <a:srgbClr val="004A82"/>
                    </a:solidFill>
                  </a:rPr>
                  <a:t>Δυναμικό ηρεμίας και Δυναμικό ενέργειας</a:t>
                </a:r>
              </a:p>
              <a:p>
                <a:r>
                  <a:rPr lang="el-GR" dirty="0"/>
                  <a:t>Στο καρδιακό μυ το δυναμικό ηρεμίας είναι </a:t>
                </a:r>
                <a14:m>
                  <m:oMath xmlns:m="http://schemas.openxmlformats.org/officeDocument/2006/math">
                    <m:r>
                      <a:rPr lang="el-GR" i="1" dirty="0" smtClean="0">
                        <a:latin typeface="Cambria Math" panose="02040503050406030204" pitchFamily="18" charset="0"/>
                        <a:ea typeface="Cambria Math" panose="02040503050406030204" pitchFamily="18" charset="0"/>
                      </a:rPr>
                      <m:t>≅</m:t>
                    </m:r>
                  </m:oMath>
                </a14:m>
                <a:r>
                  <a:rPr lang="el-GR" dirty="0"/>
                  <a:t> - 90 mV.  Η διέγερση οδηγεί σε δυναμικό ενέργειας που οδηγεί στην σύσπαση.  </a:t>
                </a:r>
              </a:p>
              <a:p>
                <a:r>
                  <a:rPr lang="el-GR" dirty="0"/>
                  <a:t>Η εκπόλωση γίνεται γρήγορα, αλλά υπάρχει ένα πλατώ (plateau) πριν η μεμβράνη επανέλθει εν ηρεμία.   </a:t>
                </a:r>
              </a:p>
              <a:p>
                <a:r>
                  <a:rPr lang="el-GR" dirty="0"/>
                  <a:t>Η εκπόλωση διαρκεί 2 ms, το πλατώ 200 ms ή και περισσότερο.  </a:t>
                </a:r>
              </a:p>
              <a:p>
                <a:r>
                  <a:rPr lang="el-GR" dirty="0"/>
                  <a:t>Έτσι η επαναπόλωση δεν τελειοποιείται πριν γίνει η μισή συστολή.</a:t>
                </a:r>
              </a:p>
              <a:p>
                <a:r>
                  <a:rPr lang="el-GR" dirty="0"/>
                  <a:t>Η γρήγορη εκπόλωση όπως και στα νευρικά κύτταρα και τα </a:t>
                </a:r>
                <a:r>
                  <a:rPr lang="el-GR" dirty="0" smtClean="0"/>
                  <a:t>σκελετικά </a:t>
                </a:r>
                <a:r>
                  <a:rPr lang="el-GR" dirty="0"/>
                  <a:t>μυϊκά οφείλεται στο άνοιγμα καναλιών Να+ και είσοδο Να+.  </a:t>
                </a:r>
              </a:p>
              <a:p>
                <a:r>
                  <a:rPr lang="el-GR" dirty="0"/>
                  <a:t>Η γρήγορη επαναπόλωση οφείλεται στο κλείσιμο καναλιών Να+ και είσοδο Cl-.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815" t="-1209" r="-593"/>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5443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Ηλεκτρικές ιδιότητες καρδιακού μυός </a:t>
            </a:r>
            <a:r>
              <a:rPr lang="el-GR" sz="3200" b="0" dirty="0" smtClean="0"/>
              <a:t>2/2</a:t>
            </a:r>
            <a:endParaRPr lang="el-GR" dirty="0"/>
          </a:p>
        </p:txBody>
      </p:sp>
      <p:sp>
        <p:nvSpPr>
          <p:cNvPr id="3" name="Θέση περιεχομένου 2"/>
          <p:cNvSpPr>
            <a:spLocks noGrp="1"/>
          </p:cNvSpPr>
          <p:nvPr>
            <p:ph idx="1"/>
          </p:nvPr>
        </p:nvSpPr>
        <p:spPr/>
        <p:txBody>
          <a:bodyPr>
            <a:normAutofit lnSpcReduction="10000"/>
          </a:bodyPr>
          <a:lstStyle/>
          <a:p>
            <a:pPr hangingPunct="0"/>
            <a:r>
              <a:rPr lang="en-US" dirty="0"/>
              <a:t>To</a:t>
            </a:r>
            <a:r>
              <a:rPr lang="el-GR" dirty="0"/>
              <a:t> πλατώ οφείλεται σε πιο αργό αλλά παρατεταμένο άνοιγμα των καναλιών </a:t>
            </a:r>
            <a:r>
              <a:rPr lang="en-US" dirty="0"/>
              <a:t>Ca</a:t>
            </a:r>
            <a:r>
              <a:rPr lang="el-GR" baseline="30000" dirty="0"/>
              <a:t>++</a:t>
            </a:r>
            <a:r>
              <a:rPr lang="el-GR" dirty="0"/>
              <a:t>.  </a:t>
            </a:r>
          </a:p>
          <a:p>
            <a:pPr hangingPunct="0"/>
            <a:r>
              <a:rPr lang="en-US" dirty="0"/>
              <a:t>H</a:t>
            </a:r>
            <a:r>
              <a:rPr lang="el-GR" dirty="0"/>
              <a:t> δεύτερη (τελική/γρήγορη) επαναπόλωση οφείλεται στο κλείσιμο των καναλιών </a:t>
            </a:r>
            <a:r>
              <a:rPr lang="en-US" dirty="0"/>
              <a:t>Ca</a:t>
            </a:r>
            <a:r>
              <a:rPr lang="el-GR" baseline="30000" dirty="0"/>
              <a:t>++</a:t>
            </a:r>
            <a:r>
              <a:rPr lang="el-GR" dirty="0"/>
              <a:t> και στην δίοδο Κ</a:t>
            </a:r>
            <a:r>
              <a:rPr lang="el-GR" baseline="30000" dirty="0"/>
              <a:t>+</a:t>
            </a:r>
            <a:r>
              <a:rPr lang="el-GR" dirty="0"/>
              <a:t> μέσω καναλιών Κ</a:t>
            </a:r>
            <a:r>
              <a:rPr lang="el-GR" baseline="30000" dirty="0"/>
              <a:t>+</a:t>
            </a:r>
            <a:r>
              <a:rPr lang="el-GR" dirty="0"/>
              <a:t>.  </a:t>
            </a:r>
          </a:p>
          <a:p>
            <a:pPr hangingPunct="0"/>
            <a:r>
              <a:rPr lang="el-GR" dirty="0"/>
              <a:t>Έτσι επανέρχεται το δυναμικό ενέργειας στην βασική γραμμή.  </a:t>
            </a:r>
          </a:p>
          <a:p>
            <a:pPr hangingPunct="0"/>
            <a:r>
              <a:rPr lang="el-GR" dirty="0"/>
              <a:t>Υπάρχουν 8 είδη καναλιών Κ</a:t>
            </a:r>
            <a:r>
              <a:rPr lang="el-GR" baseline="30000" dirty="0"/>
              <a:t>+</a:t>
            </a:r>
            <a:r>
              <a:rPr lang="el-GR" dirty="0"/>
              <a:t> στην καρδιά. </a:t>
            </a:r>
          </a:p>
          <a:p>
            <a:pPr lvl="0" hangingPunct="0"/>
            <a:r>
              <a:rPr lang="el-GR" dirty="0"/>
              <a:t>Στην καρδιά ο χρόνος επαναπόλωσης </a:t>
            </a:r>
            <a:r>
              <a:rPr lang="el-GR" dirty="0">
                <a:sym typeface="Symbol"/>
              </a:rPr>
              <a:t></a:t>
            </a:r>
            <a:r>
              <a:rPr lang="el-GR" dirty="0"/>
              <a:t> όσο </a:t>
            </a:r>
            <a:r>
              <a:rPr lang="el-GR" dirty="0">
                <a:sym typeface="Symbol"/>
              </a:rPr>
              <a:t></a:t>
            </a:r>
            <a:r>
              <a:rPr lang="el-GR" dirty="0"/>
              <a:t> η καρδιακή συχνότητα.  </a:t>
            </a:r>
          </a:p>
          <a:p>
            <a:pPr lvl="0" hangingPunct="0"/>
            <a:r>
              <a:rPr lang="el-GR" dirty="0"/>
              <a:t>Το δυναμικό ενέργειας διαρκεί 0.25΄΄ όταν ο ρυθμός 75/</a:t>
            </a:r>
            <a:r>
              <a:rPr lang="en-US" dirty="0"/>
              <a:t>min</a:t>
            </a:r>
            <a:r>
              <a:rPr lang="el-GR" dirty="0"/>
              <a:t>, αλλά 0.15΄΄ όταν ο ρυθμός είναι 200/</a:t>
            </a:r>
            <a:r>
              <a:rPr lang="en-US" dirty="0"/>
              <a:t>min</a:t>
            </a:r>
            <a:r>
              <a:rPr lang="el-GR" dirty="0"/>
              <a:t>.</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844754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Μηχανική</a:t>
            </a:r>
            <a:r>
              <a:rPr lang="en-US" dirty="0" smtClean="0"/>
              <a:t> </a:t>
            </a:r>
            <a:r>
              <a:rPr lang="el-GR" dirty="0" smtClean="0"/>
              <a:t>απάντηση καρδιακού μυός </a:t>
            </a:r>
            <a:r>
              <a:rPr lang="el-GR" sz="3200" b="0" dirty="0" smtClean="0"/>
              <a:t>1/7</a:t>
            </a:r>
            <a:endParaRPr lang="el-GR" sz="3200" b="0" dirty="0"/>
          </a:p>
        </p:txBody>
      </p:sp>
      <p:sp>
        <p:nvSpPr>
          <p:cNvPr id="3" name="Θέση περιεχομένου 2"/>
          <p:cNvSpPr>
            <a:spLocks noGrp="1"/>
          </p:cNvSpPr>
          <p:nvPr>
            <p:ph idx="1"/>
          </p:nvPr>
        </p:nvSpPr>
        <p:spPr/>
        <p:txBody>
          <a:bodyPr/>
          <a:lstStyle/>
          <a:p>
            <a:pPr hangingPunct="0"/>
            <a:r>
              <a:rPr lang="el-GR" dirty="0"/>
              <a:t>Η </a:t>
            </a:r>
            <a:r>
              <a:rPr lang="el-GR" b="1" dirty="0"/>
              <a:t>σύσπαση </a:t>
            </a:r>
            <a:r>
              <a:rPr lang="el-GR" dirty="0"/>
              <a:t>του καρδιακού μυός αρχίζει </a:t>
            </a:r>
            <a:r>
              <a:rPr lang="el-GR" b="1" dirty="0"/>
              <a:t>αμέσως μετά την αρχή εκπόλωσης </a:t>
            </a:r>
            <a:r>
              <a:rPr lang="el-GR" dirty="0"/>
              <a:t>και </a:t>
            </a:r>
            <a:r>
              <a:rPr lang="el-GR" b="1" dirty="0"/>
              <a:t>διαρκεί περίπου όσο και το δυναμικό ενέργειας.  </a:t>
            </a:r>
            <a:endParaRPr lang="el-GR" dirty="0"/>
          </a:p>
          <a:p>
            <a:pPr hangingPunct="0"/>
            <a:r>
              <a:rPr lang="el-GR" dirty="0"/>
              <a:t>Το </a:t>
            </a:r>
            <a:r>
              <a:rPr lang="en-US" dirty="0"/>
              <a:t>Ca</a:t>
            </a:r>
            <a:r>
              <a:rPr lang="el-GR" baseline="30000" dirty="0"/>
              <a:t>++</a:t>
            </a:r>
            <a:r>
              <a:rPr lang="el-GR" dirty="0"/>
              <a:t> στην διέγερση - συστολή παίζει παρεμφερή ρόλο όπως στον σκελετικό μυ.</a:t>
            </a:r>
          </a:p>
          <a:p>
            <a:pPr hangingPunct="0"/>
            <a:r>
              <a:rPr lang="el-GR" dirty="0" smtClean="0"/>
              <a:t>Από 0-2</a:t>
            </a:r>
            <a:r>
              <a:rPr lang="en-US" dirty="0" smtClean="0"/>
              <a:t> </a:t>
            </a:r>
            <a:r>
              <a:rPr lang="el-GR" dirty="0" smtClean="0"/>
              <a:t>και μέχρι το 1/3 του 3 (βλ σχήμα</a:t>
            </a:r>
            <a:r>
              <a:rPr lang="en-US" dirty="0" smtClean="0"/>
              <a:t>, </a:t>
            </a:r>
            <a:r>
              <a:rPr lang="el-GR" dirty="0" smtClean="0"/>
              <a:t>ηλεκτρικές ιδιότητες 3/3), μέχρι δηλαδή η </a:t>
            </a:r>
            <a:r>
              <a:rPr lang="el-GR" dirty="0"/>
              <a:t>μεμβράνη να φτάσει στο - 50 </a:t>
            </a:r>
            <a:r>
              <a:rPr lang="en-US" dirty="0"/>
              <a:t>mV</a:t>
            </a:r>
            <a:r>
              <a:rPr lang="el-GR" dirty="0"/>
              <a:t> κατά την </a:t>
            </a:r>
            <a:r>
              <a:rPr lang="el-GR" dirty="0" smtClean="0"/>
              <a:t>επαναπόλωση)</a:t>
            </a:r>
            <a:r>
              <a:rPr lang="en-US" dirty="0" smtClean="0"/>
              <a:t>, </a:t>
            </a:r>
            <a:r>
              <a:rPr lang="el-GR" dirty="0" smtClean="0"/>
              <a:t>ο </a:t>
            </a:r>
            <a:r>
              <a:rPr lang="el-GR" dirty="0"/>
              <a:t>καρδιακός μυς δεν μπορεί να επαναδιεγερθεί = </a:t>
            </a:r>
            <a:r>
              <a:rPr lang="el-GR" b="1" dirty="0"/>
              <a:t>απόλυτος ανερέθιστος περίοδος.  </a:t>
            </a:r>
            <a:endParaRPr lang="el-GR" dirty="0"/>
          </a:p>
          <a:p>
            <a:pPr hangingPunct="0"/>
            <a:r>
              <a:rPr lang="el-GR" dirty="0"/>
              <a:t>Παραμένει όμως </a:t>
            </a:r>
            <a:r>
              <a:rPr lang="el-GR" b="1" dirty="0"/>
              <a:t>σχετικά ανερέθιστος </a:t>
            </a:r>
            <a:r>
              <a:rPr lang="el-GR" dirty="0" smtClean="0"/>
              <a:t>μέχρι το 4.  </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353747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Μηχανική</a:t>
            </a:r>
            <a:r>
              <a:rPr lang="en-US" dirty="0"/>
              <a:t> </a:t>
            </a:r>
            <a:r>
              <a:rPr lang="el-GR" dirty="0"/>
              <a:t>απάντηση καρδιακού μυός </a:t>
            </a:r>
            <a:r>
              <a:rPr lang="el-GR" sz="3200" b="0" dirty="0" smtClean="0"/>
              <a:t>2/7</a:t>
            </a:r>
            <a:endParaRPr lang="el-GR" dirty="0"/>
          </a:p>
        </p:txBody>
      </p:sp>
      <p:sp>
        <p:nvSpPr>
          <p:cNvPr id="3" name="Θέση περιεχομένου 2"/>
          <p:cNvSpPr>
            <a:spLocks noGrp="1"/>
          </p:cNvSpPr>
          <p:nvPr>
            <p:ph idx="1"/>
          </p:nvPr>
        </p:nvSpPr>
        <p:spPr/>
        <p:txBody>
          <a:bodyPr/>
          <a:lstStyle/>
          <a:p>
            <a:pPr hangingPunct="0"/>
            <a:r>
              <a:rPr lang="el-GR" b="1" dirty="0"/>
              <a:t>Έτσι τετανική συστολή δεν φαίνεται στον </a:t>
            </a:r>
            <a:r>
              <a:rPr lang="el-GR" dirty="0"/>
              <a:t>καρδιακό μυ όπως φαίνεται στον σκελετικό, θα ήταν άλλωστε θανατηφόρος.  </a:t>
            </a:r>
          </a:p>
          <a:p>
            <a:pPr hangingPunct="0"/>
            <a:r>
              <a:rPr lang="el-GR" dirty="0"/>
              <a:t>Το ότι ο καρδιακός μυς δεν δείχνει τετανική συστολή είναι </a:t>
            </a:r>
            <a:r>
              <a:rPr lang="el-GR" b="1" dirty="0"/>
              <a:t>δικλείδα ασφάλειας.  </a:t>
            </a:r>
            <a:endParaRPr lang="el-GR" dirty="0"/>
          </a:p>
          <a:p>
            <a:pPr hangingPunct="0"/>
            <a:r>
              <a:rPr lang="el-GR" dirty="0"/>
              <a:t>Ο μυς όμως των κοιλιών είναι ευαίσθητος στο τέλος του δυναμικού ηρεμίας </a:t>
            </a:r>
            <a:r>
              <a:rPr lang="el-GR" dirty="0" smtClean="0"/>
              <a:t>και </a:t>
            </a:r>
            <a:r>
              <a:rPr lang="el-GR" dirty="0"/>
              <a:t>διέγερση σε αυτό τον χρόνο </a:t>
            </a:r>
            <a:r>
              <a:rPr lang="el-GR" dirty="0">
                <a:sym typeface="Symbol"/>
              </a:rPr>
              <a:t></a:t>
            </a:r>
            <a:r>
              <a:rPr lang="el-GR" dirty="0"/>
              <a:t> μερικές φορές οδηγεί σε </a:t>
            </a:r>
            <a:r>
              <a:rPr lang="el-GR" b="1" dirty="0"/>
              <a:t>κοιλιακή μαρμαρυγή.</a:t>
            </a:r>
            <a:endParaRPr lang="el-GR" dirty="0"/>
          </a:p>
          <a:p>
            <a:pPr marL="0" indent="0" hangingPunct="0">
              <a:buNone/>
            </a:pPr>
            <a:r>
              <a:rPr lang="el-GR" dirty="0" smtClean="0"/>
              <a:t>*Ο </a:t>
            </a:r>
            <a:r>
              <a:rPr lang="el-GR" dirty="0"/>
              <a:t>καρδιακός μυς έχει γενικά χαμηλή δραστηριότητα ΑΤΡάσης, και οι ίνες του είναι εξαρτημένες στην συνεχή προσφορά Ο</a:t>
            </a:r>
            <a:r>
              <a:rPr lang="el-GR" baseline="-25000" dirty="0"/>
              <a:t>2</a:t>
            </a:r>
            <a:r>
              <a:rPr lang="el-GR" dirty="0"/>
              <a:t>.</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3833037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Μηχανική</a:t>
            </a:r>
            <a:r>
              <a:rPr lang="en-US" dirty="0"/>
              <a:t> </a:t>
            </a:r>
            <a:r>
              <a:rPr lang="el-GR" dirty="0"/>
              <a:t>απάντηση καρδιακού μυός </a:t>
            </a:r>
            <a:r>
              <a:rPr lang="el-GR" sz="3200" b="0" dirty="0" smtClean="0"/>
              <a:t>3/7</a:t>
            </a:r>
            <a:endParaRPr lang="el-GR" dirty="0"/>
          </a:p>
        </p:txBody>
      </p:sp>
      <p:sp>
        <p:nvSpPr>
          <p:cNvPr id="3" name="Θέση περιεχομένου 2"/>
          <p:cNvSpPr>
            <a:spLocks noGrp="1"/>
          </p:cNvSpPr>
          <p:nvPr>
            <p:ph idx="1"/>
          </p:nvPr>
        </p:nvSpPr>
        <p:spPr>
          <a:xfrm>
            <a:off x="457200" y="1196752"/>
            <a:ext cx="8363272" cy="5256584"/>
          </a:xfrm>
        </p:spPr>
        <p:txBody>
          <a:bodyPr>
            <a:normAutofit fontScale="85000" lnSpcReduction="10000"/>
          </a:bodyPr>
          <a:lstStyle/>
          <a:p>
            <a:pPr marL="0" indent="0" algn="ctr">
              <a:buNone/>
            </a:pPr>
            <a:r>
              <a:rPr lang="el-GR" b="1" dirty="0"/>
              <a:t>Σχέση μεταξύ μήκους της ίνας και τάσης στον καρδιακό μυ</a:t>
            </a:r>
          </a:p>
          <a:p>
            <a:r>
              <a:rPr lang="el-GR" dirty="0"/>
              <a:t>Η σχέση μεταξύ αρχικού μήκους ίνας </a:t>
            </a:r>
            <a:r>
              <a:rPr lang="el-GR" dirty="0" smtClean="0"/>
              <a:t>και ολικής </a:t>
            </a:r>
            <a:r>
              <a:rPr lang="el-GR" dirty="0"/>
              <a:t>τάσης του καρδιακού μυός μοιάζει με εκείνη του σκελετικού.  </a:t>
            </a:r>
          </a:p>
          <a:p>
            <a:r>
              <a:rPr lang="el-GR" dirty="0"/>
              <a:t>Υπάρχει ένα μήκος ηρεμίας πάνω στο οποίο η τάση χτίζεται μέχρι το μέγιστο.  </a:t>
            </a:r>
          </a:p>
          <a:p>
            <a:r>
              <a:rPr lang="el-GR" dirty="0"/>
              <a:t>Στο σώμα, το αρχικό μήκος των ινών καθορίζεται από το βαθμό πλήρωσης της καρδιάς κατά την διαστολή και η πίεση στην κοιλία είναι ανάλογη της όλης αναπτυσσόμενης τάσης (Νόμος </a:t>
            </a:r>
            <a:r>
              <a:rPr lang="el-GR" dirty="0" smtClean="0"/>
              <a:t>Star</a:t>
            </a:r>
            <a:r>
              <a:rPr lang="en-US" dirty="0" smtClean="0"/>
              <a:t>l</a:t>
            </a:r>
            <a:r>
              <a:rPr lang="el-GR" dirty="0" smtClean="0"/>
              <a:t>ing </a:t>
            </a:r>
            <a:r>
              <a:rPr lang="el-GR" dirty="0"/>
              <a:t>της καρδιάς).  Έτσι η αναπτυσσόμενη τάση </a:t>
            </a:r>
            <a:r>
              <a:rPr lang="el-GR" dirty="0" smtClean="0"/>
              <a:t>αυξάνεται καθώς ελαττώνεται ο </a:t>
            </a:r>
            <a:r>
              <a:rPr lang="el-GR" dirty="0"/>
              <a:t>όγκος της διαστολής μέχρις ενός μεγίστου σημείου.  Η ελάττωση όμως της τάσης που αναπτύχθηκε δεν οφείλεται σε ελάττωση των αριθμών γεφυρών ακτίνης-μυοσίνης όπως στους σκελετικούς μυς.  </a:t>
            </a:r>
          </a:p>
          <a:p>
            <a:r>
              <a:rPr lang="el-GR" dirty="0"/>
              <a:t>Η ελάττωση της τάσης οφείλεται στην αρχή της </a:t>
            </a:r>
            <a:r>
              <a:rPr lang="el-GR" dirty="0" smtClean="0"/>
              <a:t>αποδιοργάνωσης των </a:t>
            </a:r>
            <a:r>
              <a:rPr lang="el-GR" dirty="0"/>
              <a:t>καρδιακών ινών.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721628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Μηχανική</a:t>
            </a:r>
            <a:r>
              <a:rPr lang="en-US" dirty="0"/>
              <a:t> </a:t>
            </a:r>
            <a:r>
              <a:rPr lang="el-GR" dirty="0"/>
              <a:t>απάντηση καρδιακού μυός </a:t>
            </a:r>
            <a:r>
              <a:rPr lang="el-GR" sz="3200" b="0" dirty="0" smtClean="0"/>
              <a:t>4/7</a:t>
            </a:r>
            <a:endParaRPr lang="el-GR" dirty="0"/>
          </a:p>
        </p:txBody>
      </p:sp>
      <p:sp>
        <p:nvSpPr>
          <p:cNvPr id="3" name="Θέση περιεχομένου 2"/>
          <p:cNvSpPr>
            <a:spLocks noGrp="1"/>
          </p:cNvSpPr>
          <p:nvPr>
            <p:ph idx="1"/>
          </p:nvPr>
        </p:nvSpPr>
        <p:spPr/>
        <p:txBody>
          <a:bodyPr/>
          <a:lstStyle/>
          <a:p>
            <a:pPr marL="0" indent="0" hangingPunct="0">
              <a:lnSpc>
                <a:spcPct val="110000"/>
              </a:lnSpc>
              <a:buNone/>
            </a:pPr>
            <a:r>
              <a:rPr lang="el-GR" dirty="0" smtClean="0"/>
              <a:t>*Η </a:t>
            </a:r>
            <a:r>
              <a:rPr lang="el-GR" b="1" dirty="0"/>
              <a:t>δύναμη </a:t>
            </a:r>
            <a:r>
              <a:rPr lang="el-GR" dirty="0"/>
              <a:t>της συστολής του καρδιακού μυός </a:t>
            </a:r>
            <a:r>
              <a:rPr lang="el-GR" dirty="0">
                <a:sym typeface="Symbol"/>
              </a:rPr>
              <a:t></a:t>
            </a:r>
            <a:r>
              <a:rPr lang="el-GR" dirty="0"/>
              <a:t> από τις κατεχολαμίνες </a:t>
            </a:r>
            <a:r>
              <a:rPr lang="el-GR" b="1" dirty="0"/>
              <a:t>(θετική ινότροπος δράση - β</a:t>
            </a:r>
            <a:r>
              <a:rPr lang="el-GR" b="1" baseline="-25000" dirty="0"/>
              <a:t>1</a:t>
            </a:r>
            <a:r>
              <a:rPr lang="el-GR" b="1" dirty="0"/>
              <a:t> </a:t>
            </a:r>
            <a:r>
              <a:rPr lang="el-GR" dirty="0" smtClean="0"/>
              <a:t>αδρενεργικοί </a:t>
            </a:r>
            <a:r>
              <a:rPr lang="el-GR" dirty="0"/>
              <a:t>υποδοχείς (</a:t>
            </a:r>
            <a:r>
              <a:rPr lang="el-GR" b="1" dirty="0"/>
              <a:t>c-AMP</a:t>
            </a:r>
            <a:r>
              <a:rPr lang="el-GR" dirty="0"/>
              <a:t>) </a:t>
            </a:r>
            <a:r>
              <a:rPr lang="en-US" dirty="0">
                <a:sym typeface="Symbol"/>
              </a:rPr>
              <a:t></a:t>
            </a:r>
            <a:r>
              <a:rPr lang="el-GR" dirty="0"/>
              <a:t> Το </a:t>
            </a:r>
            <a:r>
              <a:rPr lang="en-US" dirty="0"/>
              <a:t>CAMP</a:t>
            </a:r>
            <a:r>
              <a:rPr lang="el-GR" dirty="0"/>
              <a:t> που </a:t>
            </a:r>
            <a:r>
              <a:rPr lang="el-GR" dirty="0" smtClean="0"/>
              <a:t>παράγεται </a:t>
            </a:r>
            <a:r>
              <a:rPr lang="el-GR" dirty="0"/>
              <a:t>διεγείρει την πρωτεϊνική κινάση Α </a:t>
            </a:r>
            <a:r>
              <a:rPr lang="el-GR" dirty="0">
                <a:sym typeface="Symbol"/>
              </a:rPr>
              <a:t></a:t>
            </a:r>
            <a:r>
              <a:rPr lang="el-GR" dirty="0"/>
              <a:t> φωσφορυλιώνονται τα κανάλια </a:t>
            </a:r>
            <a:r>
              <a:rPr lang="en-US" dirty="0"/>
              <a:t>Ca</a:t>
            </a:r>
            <a:r>
              <a:rPr lang="el-GR" baseline="30000" dirty="0"/>
              <a:t>++</a:t>
            </a:r>
            <a:r>
              <a:rPr lang="el-GR" dirty="0"/>
              <a:t> και τα κανάλια παραμένουν για μακρότερο χρόνο ανοιχτά</a:t>
            </a:r>
            <a:r>
              <a:rPr lang="el-GR" dirty="0" smtClean="0"/>
              <a:t>!</a:t>
            </a:r>
            <a:endParaRPr lang="el-GR" dirty="0"/>
          </a:p>
          <a:p>
            <a:pPr marL="0" indent="0" hangingPunct="0">
              <a:lnSpc>
                <a:spcPct val="110000"/>
              </a:lnSpc>
              <a:buNone/>
            </a:pPr>
            <a:r>
              <a:rPr lang="el-GR" dirty="0" smtClean="0"/>
              <a:t>* </a:t>
            </a:r>
            <a:r>
              <a:rPr lang="el-GR" b="1" dirty="0"/>
              <a:t>Οι διγιτοξίνες </a:t>
            </a:r>
            <a:r>
              <a:rPr lang="el-GR" dirty="0"/>
              <a:t>(</a:t>
            </a:r>
            <a:r>
              <a:rPr lang="en-US" dirty="0"/>
              <a:t>Digoxin</a:t>
            </a:r>
            <a:r>
              <a:rPr lang="el-GR" dirty="0"/>
              <a:t>) </a:t>
            </a:r>
            <a:r>
              <a:rPr lang="el-GR" dirty="0">
                <a:sym typeface="Symbol"/>
              </a:rPr>
              <a:t></a:t>
            </a:r>
            <a:r>
              <a:rPr lang="el-GR" dirty="0"/>
              <a:t> </a:t>
            </a:r>
            <a:r>
              <a:rPr lang="el-GR" dirty="0">
                <a:sym typeface="Symbol"/>
              </a:rPr>
              <a:t></a:t>
            </a:r>
            <a:r>
              <a:rPr lang="el-GR" dirty="0"/>
              <a:t> τις καρδιακές συστολές </a:t>
            </a:r>
            <a:r>
              <a:rPr lang="el-GR" b="1" dirty="0"/>
              <a:t>εμποδίζοντας την Να</a:t>
            </a:r>
            <a:r>
              <a:rPr lang="el-GR" b="1" baseline="30000" dirty="0"/>
              <a:t>+</a:t>
            </a:r>
            <a:r>
              <a:rPr lang="el-GR" b="1" dirty="0"/>
              <a:t>Κ</a:t>
            </a:r>
            <a:r>
              <a:rPr lang="el-GR" b="1" baseline="30000" dirty="0"/>
              <a:t>+</a:t>
            </a:r>
            <a:r>
              <a:rPr lang="el-GR" b="1" dirty="0"/>
              <a:t>ΑΤΡάση </a:t>
            </a:r>
            <a:r>
              <a:rPr lang="el-GR" dirty="0"/>
              <a:t>στις κυτταρικές μεμβράνες (</a:t>
            </a:r>
            <a:r>
              <a:rPr lang="el-GR" dirty="0">
                <a:sym typeface="Symbol"/>
              </a:rPr>
              <a:t></a:t>
            </a:r>
            <a:r>
              <a:rPr lang="el-GR" dirty="0"/>
              <a:t> το ενδοκυτταρικό Να</a:t>
            </a:r>
            <a:r>
              <a:rPr lang="el-GR" baseline="30000" dirty="0"/>
              <a:t>+</a:t>
            </a:r>
            <a:r>
              <a:rPr lang="el-GR" dirty="0"/>
              <a:t> και </a:t>
            </a:r>
            <a:r>
              <a:rPr lang="el-GR" dirty="0">
                <a:sym typeface="Symbol"/>
              </a:rPr>
              <a:t></a:t>
            </a:r>
            <a:r>
              <a:rPr lang="el-GR" dirty="0"/>
              <a:t> το πρανές Να</a:t>
            </a:r>
            <a:r>
              <a:rPr lang="el-GR" baseline="30000" dirty="0"/>
              <a:t>+</a:t>
            </a:r>
            <a:r>
              <a:rPr lang="el-GR" dirty="0"/>
              <a:t> μεταξύ μεμβρανών, το </a:t>
            </a:r>
            <a:r>
              <a:rPr lang="el-GR" b="1" dirty="0"/>
              <a:t>ενδοκυττάριο </a:t>
            </a:r>
            <a:r>
              <a:rPr lang="en-US" b="1" dirty="0"/>
              <a:t>Ca</a:t>
            </a:r>
            <a:r>
              <a:rPr lang="el-GR" b="1" baseline="30000" dirty="0"/>
              <a:t>++</a:t>
            </a:r>
            <a:r>
              <a:rPr lang="el-GR" b="1" dirty="0"/>
              <a:t> </a:t>
            </a:r>
            <a:r>
              <a:rPr lang="el-GR" dirty="0">
                <a:sym typeface="Symbol"/>
              </a:rPr>
              <a:t></a:t>
            </a:r>
            <a:r>
              <a:rPr lang="el-GR" dirty="0"/>
              <a:t> και έτσι </a:t>
            </a:r>
            <a:r>
              <a:rPr lang="el-GR" dirty="0">
                <a:sym typeface="Symbol"/>
              </a:rPr>
              <a:t></a:t>
            </a:r>
            <a:r>
              <a:rPr lang="el-GR" dirty="0"/>
              <a:t> η δύναμη συστολής του καρδιακού μυός</a:t>
            </a:r>
            <a:r>
              <a:rPr lang="el-GR" dirty="0" smtClean="0"/>
              <a:t>).</a:t>
            </a:r>
            <a:endParaRPr lang="fr-F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63431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Μηχανική</a:t>
            </a:r>
            <a:r>
              <a:rPr lang="en-US" dirty="0"/>
              <a:t> </a:t>
            </a:r>
            <a:r>
              <a:rPr lang="el-GR" dirty="0"/>
              <a:t>απάντηση καρδιακού μυός </a:t>
            </a:r>
            <a:r>
              <a:rPr lang="el-GR" sz="3200" b="0" dirty="0" smtClean="0"/>
              <a:t>5/7</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smtClean="0"/>
              <a:t>*Η </a:t>
            </a:r>
            <a:r>
              <a:rPr lang="el-GR" dirty="0"/>
              <a:t>καρδιά έχει άφθονο </a:t>
            </a:r>
            <a:r>
              <a:rPr lang="el-GR" dirty="0" smtClean="0"/>
              <a:t>αίμα (Ο</a:t>
            </a:r>
            <a:r>
              <a:rPr lang="el-GR" baseline="-25000" dirty="0" smtClean="0"/>
              <a:t>2</a:t>
            </a:r>
            <a:r>
              <a:rPr lang="el-GR" dirty="0"/>
              <a:t>), άφθονα μιτοχόνδρια </a:t>
            </a:r>
            <a:r>
              <a:rPr lang="el-GR" dirty="0" smtClean="0"/>
              <a:t>(</a:t>
            </a:r>
            <a:r>
              <a:rPr lang="el-GR" dirty="0"/>
              <a:t>ενέργεια), άφθονη μυοσφαιρίνη (αποθηκεύει Ο</a:t>
            </a:r>
            <a:r>
              <a:rPr lang="el-GR" baseline="-25000" dirty="0"/>
              <a:t>2</a:t>
            </a:r>
            <a:r>
              <a:rPr lang="el-GR" dirty="0"/>
              <a:t>)</a:t>
            </a:r>
          </a:p>
          <a:p>
            <a:r>
              <a:rPr lang="el-GR" b="1" dirty="0"/>
              <a:t>&lt; 1%</a:t>
            </a:r>
            <a:r>
              <a:rPr lang="el-GR" dirty="0"/>
              <a:t> της ενέργειας στον καρδιακό μυ </a:t>
            </a:r>
            <a:r>
              <a:rPr lang="el-GR" b="1" dirty="0"/>
              <a:t>γίνεται</a:t>
            </a:r>
            <a:r>
              <a:rPr lang="el-GR" dirty="0"/>
              <a:t> </a:t>
            </a:r>
            <a:r>
              <a:rPr lang="el-GR" b="1" dirty="0"/>
              <a:t>αναερόβια.</a:t>
            </a:r>
          </a:p>
          <a:p>
            <a:r>
              <a:rPr lang="el-GR" dirty="0"/>
              <a:t>Ο καρδιακός μυς παίρνει: </a:t>
            </a:r>
            <a:r>
              <a:rPr lang="el-GR" b="1" dirty="0"/>
              <a:t>35%</a:t>
            </a:r>
            <a:r>
              <a:rPr lang="el-GR" dirty="0"/>
              <a:t> της ενέργειας από </a:t>
            </a:r>
            <a:r>
              <a:rPr lang="el-GR" dirty="0" smtClean="0"/>
              <a:t>υδατάνθρακες.</a:t>
            </a:r>
            <a:endParaRPr lang="el-GR" dirty="0"/>
          </a:p>
          <a:p>
            <a:r>
              <a:rPr lang="el-GR" b="1" dirty="0"/>
              <a:t>5% </a:t>
            </a:r>
            <a:r>
              <a:rPr lang="el-GR" dirty="0"/>
              <a:t>της ενέργειας από κετόνες </a:t>
            </a:r>
            <a:r>
              <a:rPr lang="el-GR" dirty="0" smtClean="0"/>
              <a:t>αμινοξέα.</a:t>
            </a:r>
            <a:endParaRPr lang="el-GR" dirty="0"/>
          </a:p>
          <a:p>
            <a:r>
              <a:rPr lang="el-GR" b="1" dirty="0"/>
              <a:t>60%</a:t>
            </a:r>
            <a:r>
              <a:rPr lang="el-GR" dirty="0"/>
              <a:t> της ενέργειας από </a:t>
            </a:r>
            <a:r>
              <a:rPr lang="el-GR" dirty="0" smtClean="0"/>
              <a:t>λίπος.</a:t>
            </a:r>
            <a:endParaRPr lang="el-GR" dirty="0"/>
          </a:p>
          <a:p>
            <a:pPr lvl="1"/>
            <a:r>
              <a:rPr lang="el-GR" dirty="0" smtClean="0"/>
              <a:t>Με </a:t>
            </a:r>
            <a:r>
              <a:rPr lang="el-GR" dirty="0"/>
              <a:t>λήψη υδατανθράκων </a:t>
            </a:r>
            <a:r>
              <a:rPr lang="el-GR" dirty="0" smtClean="0"/>
              <a:t>χρησιμοποιούνται περισσότερο </a:t>
            </a:r>
            <a:r>
              <a:rPr lang="el-GR" b="1" dirty="0"/>
              <a:t>γαλακτικό  </a:t>
            </a:r>
            <a:r>
              <a:rPr lang="el-GR" b="1" dirty="0" smtClean="0"/>
              <a:t>και πυρουβικό</a:t>
            </a:r>
            <a:r>
              <a:rPr lang="el-GR" b="1" dirty="0"/>
              <a:t>.</a:t>
            </a:r>
          </a:p>
          <a:p>
            <a:pPr lvl="1"/>
            <a:r>
              <a:rPr lang="el-GR" dirty="0" smtClean="0"/>
              <a:t>Κατά </a:t>
            </a:r>
            <a:r>
              <a:rPr lang="el-GR" dirty="0"/>
              <a:t>την νηστεία περισσότερες λιπαρές </a:t>
            </a:r>
            <a:r>
              <a:rPr lang="el-GR" dirty="0" smtClean="0"/>
              <a:t>ουσίες χρησιμοποιούνται</a:t>
            </a:r>
            <a:r>
              <a:rPr lang="el-GR" dirty="0"/>
              <a:t>.</a:t>
            </a:r>
          </a:p>
          <a:p>
            <a:pPr lvl="1"/>
            <a:r>
              <a:rPr lang="el-GR" dirty="0" smtClean="0"/>
              <a:t>Οι </a:t>
            </a:r>
            <a:r>
              <a:rPr lang="el-GR" dirty="0"/>
              <a:t>κυριότερες χρησιμοποιούμενες λιπαρές ουσίες είναι </a:t>
            </a:r>
            <a:r>
              <a:rPr lang="el-GR" dirty="0" smtClean="0"/>
              <a:t>τα </a:t>
            </a:r>
            <a:r>
              <a:rPr lang="el-GR" b="1" dirty="0" smtClean="0"/>
              <a:t>ελεύθερα </a:t>
            </a:r>
            <a:r>
              <a:rPr lang="el-GR" b="1" dirty="0"/>
              <a:t>λιπαρά οξέα </a:t>
            </a:r>
            <a:r>
              <a:rPr lang="el-GR" dirty="0"/>
              <a:t>(50%)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987785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Μηχανική</a:t>
            </a:r>
            <a:r>
              <a:rPr lang="en-US" dirty="0"/>
              <a:t> </a:t>
            </a:r>
            <a:r>
              <a:rPr lang="el-GR" dirty="0"/>
              <a:t>απάντηση καρδιακού μυός </a:t>
            </a:r>
            <a:r>
              <a:rPr lang="el-GR" sz="3200" b="0" dirty="0" smtClean="0"/>
              <a:t>6/7</a:t>
            </a:r>
            <a:endParaRPr lang="el-GR" dirty="0"/>
          </a:p>
        </p:txBody>
      </p:sp>
      <p:sp>
        <p:nvSpPr>
          <p:cNvPr id="3" name="Θέση περιεχομένου 2"/>
          <p:cNvSpPr>
            <a:spLocks noGrp="1"/>
          </p:cNvSpPr>
          <p:nvPr>
            <p:ph idx="1"/>
          </p:nvPr>
        </p:nvSpPr>
        <p:spPr/>
        <p:txBody>
          <a:bodyPr/>
          <a:lstStyle/>
          <a:p>
            <a:pPr marL="0" indent="0" algn="ctr">
              <a:buNone/>
            </a:pPr>
            <a:r>
              <a:rPr lang="el-GR" b="1" dirty="0"/>
              <a:t>Βηματοδότες</a:t>
            </a:r>
          </a:p>
          <a:p>
            <a:r>
              <a:rPr lang="el-GR" dirty="0"/>
              <a:t>Η καρδιά συνεχίζει να χτυπά ακόμη κι αν αφαιρεθούν όλα της τα </a:t>
            </a:r>
            <a:r>
              <a:rPr lang="el-GR" dirty="0" smtClean="0"/>
              <a:t>νεύρα.  </a:t>
            </a:r>
            <a:r>
              <a:rPr lang="el-GR" dirty="0"/>
              <a:t>Διότι μέσα στον καρδιακό μυ υπάρχουν εξειδικευμένοι βηματοδότες που μπορούν να αρχίζουν επαναληπτικά δυναμικά ενέργειας.</a:t>
            </a:r>
          </a:p>
          <a:p>
            <a:r>
              <a:rPr lang="el-GR" dirty="0"/>
              <a:t>Ο ιστός των βηματοδοτών δημιουργεί το σύστημα αγωγής που φυσιολογικά μεταδίδουν τις διεγέρσεις στην καρδιά.</a:t>
            </a:r>
          </a:p>
          <a:p>
            <a:r>
              <a:rPr lang="el-GR" dirty="0"/>
              <a:t>Αυτοματία = φλεβόκομβος   72 /</a:t>
            </a:r>
            <a:r>
              <a:rPr lang="en-US" dirty="0"/>
              <a:t>min (</a:t>
            </a:r>
            <a:r>
              <a:rPr lang="el-GR" dirty="0"/>
              <a:t>βηματοδότης), κολποκοιλιακός κόμβος, δεμάτιο </a:t>
            </a:r>
            <a:r>
              <a:rPr lang="en-US" dirty="0"/>
              <a:t>His (</a:t>
            </a:r>
            <a:r>
              <a:rPr lang="el-GR" dirty="0" smtClean="0"/>
              <a:t>Δεξιά και Αριστερά), </a:t>
            </a:r>
            <a:r>
              <a:rPr lang="el-GR" dirty="0"/>
              <a:t>σύστημα ινών </a:t>
            </a:r>
            <a:r>
              <a:rPr lang="en-US" dirty="0" smtClean="0"/>
              <a:t>Purkinje</a:t>
            </a:r>
            <a:r>
              <a:rPr lang="el-GR" dirty="0" smtClean="0"/>
              <a:t>.</a:t>
            </a:r>
            <a:endParaRPr lang="en-US" dirty="0"/>
          </a:p>
          <a:p>
            <a:endParaRPr lang="el-GR" dirty="0"/>
          </a:p>
          <a:p>
            <a:endParaRPr lang="el-GR" dirty="0"/>
          </a:p>
          <a:p>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721480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Μερικές λειτουργίες του κυκλοφορικού συστήματος</a:t>
            </a:r>
            <a:endParaRPr lang="el-GR" dirty="0"/>
          </a:p>
        </p:txBody>
      </p:sp>
      <p:pic>
        <p:nvPicPr>
          <p:cNvPr id="5" name="Θέση περιεχομένου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32040" y="1412776"/>
            <a:ext cx="2480664" cy="4228405"/>
          </a:xfrm>
        </p:spPr>
      </p:pic>
      <p:sp>
        <p:nvSpPr>
          <p:cNvPr id="6" name="Rectangle 7"/>
          <p:cNvSpPr/>
          <p:nvPr/>
        </p:nvSpPr>
        <p:spPr>
          <a:xfrm>
            <a:off x="4967414" y="5566940"/>
            <a:ext cx="2820396"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Grafik blutkreislauf</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Sansculotte</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BY-SA 2.5</a:t>
            </a:r>
            <a:endParaRPr lang="en-US" sz="1200" dirty="0">
              <a:solidFill>
                <a:prstClr val="black">
                  <a:lumMod val="75000"/>
                  <a:lumOff val="25000"/>
                </a:prstClr>
              </a:solidFill>
              <a:latin typeface="Calibri"/>
            </a:endParaRPr>
          </a:p>
        </p:txBody>
      </p:sp>
      <p:sp>
        <p:nvSpPr>
          <p:cNvPr id="7" name="TextBox 6"/>
          <p:cNvSpPr txBox="1"/>
          <p:nvPr/>
        </p:nvSpPr>
        <p:spPr>
          <a:xfrm>
            <a:off x="395536" y="1451892"/>
            <a:ext cx="4248472" cy="4493538"/>
          </a:xfrm>
          <a:prstGeom prst="rect">
            <a:avLst/>
          </a:prstGeom>
          <a:noFill/>
        </p:spPr>
        <p:txBody>
          <a:bodyPr wrap="square" rtlCol="0">
            <a:spAutoFit/>
          </a:bodyPr>
          <a:lstStyle/>
          <a:p>
            <a:r>
              <a:rPr lang="en-US" sz="2400" dirty="0" smtClean="0">
                <a:solidFill>
                  <a:prstClr val="black"/>
                </a:solidFill>
                <a:latin typeface="Calibri"/>
              </a:rPr>
              <a:t>Function: </a:t>
            </a:r>
          </a:p>
          <a:p>
            <a:pPr>
              <a:spcBef>
                <a:spcPts val="1200"/>
              </a:spcBef>
            </a:pPr>
            <a:r>
              <a:rPr lang="en-US" sz="2400" dirty="0" smtClean="0">
                <a:solidFill>
                  <a:prstClr val="black"/>
                </a:solidFill>
                <a:latin typeface="Calibri"/>
              </a:rPr>
              <a:t>To transport materials around the body</a:t>
            </a:r>
          </a:p>
          <a:p>
            <a:pPr marL="342900" indent="-342900">
              <a:spcBef>
                <a:spcPts val="1200"/>
              </a:spcBef>
              <a:buFont typeface="Arial" panose="020B0604020202020204" pitchFamily="34" charset="0"/>
              <a:buChar char="•"/>
            </a:pPr>
            <a:r>
              <a:rPr lang="en-US" sz="2400" dirty="0" smtClean="0">
                <a:solidFill>
                  <a:prstClr val="black"/>
                </a:solidFill>
                <a:latin typeface="Calibri"/>
              </a:rPr>
              <a:t>Oxygen </a:t>
            </a:r>
          </a:p>
          <a:p>
            <a:pPr marL="342900" indent="-342900">
              <a:spcBef>
                <a:spcPts val="1200"/>
              </a:spcBef>
              <a:buFont typeface="Arial" panose="020B0604020202020204" pitchFamily="34" charset="0"/>
              <a:buChar char="•"/>
            </a:pPr>
            <a:r>
              <a:rPr lang="en-US" sz="2400" dirty="0" smtClean="0">
                <a:solidFill>
                  <a:prstClr val="black"/>
                </a:solidFill>
                <a:latin typeface="Calibri"/>
              </a:rPr>
              <a:t>Carbon dioxide</a:t>
            </a:r>
          </a:p>
          <a:p>
            <a:pPr marL="342900" indent="-342900">
              <a:spcBef>
                <a:spcPts val="1200"/>
              </a:spcBef>
              <a:buFont typeface="Arial" panose="020B0604020202020204" pitchFamily="34" charset="0"/>
              <a:buChar char="•"/>
            </a:pPr>
            <a:r>
              <a:rPr lang="en-US" sz="2400" dirty="0" smtClean="0">
                <a:solidFill>
                  <a:prstClr val="black"/>
                </a:solidFill>
                <a:latin typeface="Calibri"/>
              </a:rPr>
              <a:t>Digested food</a:t>
            </a:r>
          </a:p>
          <a:p>
            <a:pPr marL="342900" indent="-342900">
              <a:spcBef>
                <a:spcPts val="1200"/>
              </a:spcBef>
              <a:buFont typeface="Arial" panose="020B0604020202020204" pitchFamily="34" charset="0"/>
              <a:buChar char="•"/>
            </a:pPr>
            <a:r>
              <a:rPr lang="en-US" sz="2400" dirty="0" smtClean="0">
                <a:solidFill>
                  <a:prstClr val="black"/>
                </a:solidFill>
                <a:latin typeface="Calibri"/>
              </a:rPr>
              <a:t>Hormones</a:t>
            </a:r>
          </a:p>
          <a:p>
            <a:pPr marL="342900" indent="-342900">
              <a:spcBef>
                <a:spcPts val="1200"/>
              </a:spcBef>
              <a:buFont typeface="Arial" panose="020B0604020202020204" pitchFamily="34" charset="0"/>
              <a:buChar char="•"/>
            </a:pPr>
            <a:r>
              <a:rPr lang="en-US" sz="2400" dirty="0" smtClean="0">
                <a:solidFill>
                  <a:prstClr val="black"/>
                </a:solidFill>
                <a:latin typeface="Calibri"/>
              </a:rPr>
              <a:t>Waste chemicals – urea</a:t>
            </a:r>
          </a:p>
          <a:p>
            <a:pPr marL="342900" indent="-342900">
              <a:spcBef>
                <a:spcPts val="1200"/>
              </a:spcBef>
              <a:buFont typeface="Arial" panose="020B0604020202020204" pitchFamily="34" charset="0"/>
              <a:buChar char="•"/>
            </a:pPr>
            <a:r>
              <a:rPr lang="en-US" sz="2400" dirty="0" smtClean="0">
                <a:solidFill>
                  <a:prstClr val="black"/>
                </a:solidFill>
                <a:latin typeface="Calibri"/>
              </a:rPr>
              <a:t>Heat </a:t>
            </a:r>
            <a:endParaRPr lang="el-GR" sz="24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168628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Μηχανική</a:t>
            </a:r>
            <a:r>
              <a:rPr lang="en-US" dirty="0"/>
              <a:t> </a:t>
            </a:r>
            <a:r>
              <a:rPr lang="el-GR" dirty="0"/>
              <a:t>απάντηση καρδιακού μυός </a:t>
            </a:r>
            <a:r>
              <a:rPr lang="el-GR" sz="3200" b="0" dirty="0" smtClean="0"/>
              <a:t>7/7</a:t>
            </a:r>
            <a:endParaRPr lang="el-GR" dirty="0"/>
          </a:p>
        </p:txBody>
      </p:sp>
      <p:sp>
        <p:nvSpPr>
          <p:cNvPr id="3" name="Θέση περιεχομένου 2"/>
          <p:cNvSpPr>
            <a:spLocks noGrp="1"/>
          </p:cNvSpPr>
          <p:nvPr>
            <p:ph idx="1"/>
          </p:nvPr>
        </p:nvSpPr>
        <p:spPr/>
        <p:txBody>
          <a:bodyPr/>
          <a:lstStyle/>
          <a:p>
            <a:r>
              <a:rPr lang="el-GR" dirty="0"/>
              <a:t>O φλεβόκομβος είναι ο φυσιολογικός καρδιακός βηματοδότης και η συχνότητά του ρυθμίζει την καρδιακή συχνότητα.  </a:t>
            </a:r>
          </a:p>
          <a:p>
            <a:r>
              <a:rPr lang="el-GR" dirty="0"/>
              <a:t>Οι διεγέρσεις του φλεβόκομβου περνούν από τον κόλπο στον κολποκοιλιακό κόμβο και μέσω αυτού στο δεμάτιο His και δι΄ αυτού (μέσω δηλ. δεματίων His) στο σύστημα ινών Purkinje και στο κοιλιακό σύστημα της καρδιάς.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590059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Ηλεκτρικές ιδιότητες </a:t>
            </a:r>
            <a:r>
              <a:rPr lang="el-GR" sz="3200" b="0" dirty="0" smtClean="0"/>
              <a:t>1/</a:t>
            </a:r>
            <a:r>
              <a:rPr lang="en-US" sz="3200" b="0" dirty="0" smtClean="0"/>
              <a:t>3</a:t>
            </a:r>
            <a:endParaRPr lang="el-GR" sz="3200" b="0"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smtClean="0"/>
              <a:t>Δυναμικό ηρεμίας και δυναμικό ενέργειας </a:t>
            </a:r>
          </a:p>
          <a:p>
            <a:r>
              <a:rPr lang="el-GR" dirty="0"/>
              <a:t>Στον καρδιακό μυ το δυναμικό ηρεμίας είναι </a:t>
            </a:r>
            <a:r>
              <a:rPr lang="el-GR" b="1" dirty="0"/>
              <a:t>≈ -90mV.   </a:t>
            </a:r>
          </a:p>
          <a:p>
            <a:r>
              <a:rPr lang="el-GR" dirty="0"/>
              <a:t>Η διέγερση οδηγεί σε δυναμικό ενέργειας που οδηγεί στη σύσπαση.  </a:t>
            </a:r>
          </a:p>
          <a:p>
            <a:r>
              <a:rPr lang="el-GR" b="1" dirty="0"/>
              <a:t>Η εκπόλωση γίνεται γρήγορα , </a:t>
            </a:r>
            <a:r>
              <a:rPr lang="el-GR" dirty="0"/>
              <a:t>αλλά υπάρχει ένα </a:t>
            </a:r>
            <a:r>
              <a:rPr lang="el-GR" b="1" dirty="0"/>
              <a:t>πλατώ (plateau)</a:t>
            </a:r>
            <a:r>
              <a:rPr lang="el-GR" dirty="0"/>
              <a:t> πριν η μεμβράνη επανέλθει εν ηρεμία.  </a:t>
            </a:r>
          </a:p>
          <a:p>
            <a:r>
              <a:rPr lang="el-GR" b="1" dirty="0"/>
              <a:t>Η εκπόλωση ( 0 ) διαρκεί 200 ms </a:t>
            </a:r>
            <a:r>
              <a:rPr lang="el-GR" dirty="0"/>
              <a:t>ή και περισσότερο. </a:t>
            </a:r>
          </a:p>
          <a:p>
            <a:r>
              <a:rPr lang="el-GR" dirty="0"/>
              <a:t>Έτσι η επαναπόλωση δεν τελειοποιείται πριν γίνει η μισή συστολή. </a:t>
            </a:r>
          </a:p>
          <a:p>
            <a:r>
              <a:rPr lang="el-GR" dirty="0"/>
              <a:t>Η γρήγορη εκπόλωση ( 0 ) όπως και στο νευρικά κύτταρα και τα σκελετικά – μυϊκά οφείλεται στο άνοιγμα καναλιών Na+ και είσοδο Na+.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15456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Ηλεκτρικές ιδιότητες </a:t>
            </a:r>
            <a:r>
              <a:rPr lang="el-GR" sz="3200" b="0" dirty="0" smtClean="0"/>
              <a:t>2/</a:t>
            </a:r>
            <a:r>
              <a:rPr lang="en-US" sz="3200" b="0" dirty="0" smtClean="0"/>
              <a:t>3</a:t>
            </a:r>
            <a:endParaRPr lang="el-GR" dirty="0"/>
          </a:p>
        </p:txBody>
      </p:sp>
      <p:sp>
        <p:nvSpPr>
          <p:cNvPr id="3" name="Θέση περιεχομένου 2"/>
          <p:cNvSpPr>
            <a:spLocks noGrp="1"/>
          </p:cNvSpPr>
          <p:nvPr>
            <p:ph idx="1"/>
          </p:nvPr>
        </p:nvSpPr>
        <p:spPr/>
        <p:txBody>
          <a:bodyPr/>
          <a:lstStyle/>
          <a:p>
            <a:pPr hangingPunct="0"/>
            <a:r>
              <a:rPr lang="el-GR" dirty="0"/>
              <a:t>Η γρήγορη εκπόλωση (αρχική) (1) οφείλεται στο κλείσιμο καναλιών </a:t>
            </a:r>
            <a:r>
              <a:rPr lang="en-US" dirty="0"/>
              <a:t>Na</a:t>
            </a:r>
            <a:r>
              <a:rPr lang="el-GR" baseline="30000" dirty="0"/>
              <a:t>+</a:t>
            </a:r>
            <a:r>
              <a:rPr lang="el-GR" dirty="0"/>
              <a:t> και είσοδο </a:t>
            </a:r>
            <a:r>
              <a:rPr lang="en-US" dirty="0"/>
              <a:t>Cl</a:t>
            </a:r>
            <a:r>
              <a:rPr lang="el-GR" baseline="30000" dirty="0"/>
              <a:t>- </a:t>
            </a:r>
            <a:endParaRPr lang="el-GR" dirty="0"/>
          </a:p>
          <a:p>
            <a:pPr hangingPunct="0"/>
            <a:r>
              <a:rPr lang="el-GR" dirty="0"/>
              <a:t>Το πλατώ (2) οφείλεται σε πιο αργό αλλά παρατεταμένο άνοιγμα των καναλιών </a:t>
            </a:r>
            <a:r>
              <a:rPr lang="en-US" dirty="0"/>
              <a:t>Ca</a:t>
            </a:r>
            <a:r>
              <a:rPr lang="el-GR" baseline="30000" dirty="0"/>
              <a:t>++</a:t>
            </a:r>
            <a:r>
              <a:rPr lang="el-GR" dirty="0"/>
              <a:t> . </a:t>
            </a:r>
          </a:p>
          <a:p>
            <a:pPr hangingPunct="0"/>
            <a:r>
              <a:rPr lang="el-GR" dirty="0"/>
              <a:t>Η δεύτερη    (πηγή / γρήγορη) επαναπόλωση (3) οφείλεται στο κλείσιμο των καναλιών </a:t>
            </a:r>
            <a:r>
              <a:rPr lang="en-US" dirty="0"/>
              <a:t>Ca</a:t>
            </a:r>
            <a:r>
              <a:rPr lang="el-GR" baseline="30000" dirty="0"/>
              <a:t> ++ </a:t>
            </a:r>
            <a:r>
              <a:rPr lang="el-GR" dirty="0"/>
              <a:t>και στην δίοδο Κ</a:t>
            </a:r>
            <a:r>
              <a:rPr lang="el-GR" baseline="30000" dirty="0"/>
              <a:t>+</a:t>
            </a:r>
            <a:r>
              <a:rPr lang="el-GR" dirty="0"/>
              <a:t> μέσω καναλιών Κ</a:t>
            </a:r>
            <a:r>
              <a:rPr lang="el-GR" baseline="30000" dirty="0"/>
              <a:t>+</a:t>
            </a:r>
            <a:r>
              <a:rPr lang="el-GR" dirty="0"/>
              <a:t>.  </a:t>
            </a:r>
          </a:p>
          <a:p>
            <a:pPr hangingPunct="0"/>
            <a:r>
              <a:rPr lang="el-GR" dirty="0"/>
              <a:t>Έτσι επανέρχεται το δυναμικό ενεργείας στην βασική γραμμή.  Υπάρχουν 8 είδη καναλιών Κ</a:t>
            </a:r>
            <a:r>
              <a:rPr lang="el-GR" baseline="30000" dirty="0"/>
              <a:t>+</a:t>
            </a:r>
            <a:r>
              <a:rPr lang="el-GR" dirty="0"/>
              <a:t> στην καρδιά</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865334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Ηλεκτρικές ιδιότητες </a:t>
            </a:r>
            <a:r>
              <a:rPr lang="el-GR" sz="3200" b="0" dirty="0" smtClean="0"/>
              <a:t>3/</a:t>
            </a:r>
            <a:r>
              <a:rPr lang="en-US" sz="3200" b="0" dirty="0" smtClean="0"/>
              <a:t>3</a:t>
            </a:r>
            <a:endParaRPr lang="el-GR" dirty="0"/>
          </a:p>
        </p:txBody>
      </p:sp>
      <p:sp>
        <p:nvSpPr>
          <p:cNvPr id="3" name="Θέση περιεχομένου 2"/>
          <p:cNvSpPr>
            <a:spLocks noGrp="1"/>
          </p:cNvSpPr>
          <p:nvPr>
            <p:ph idx="1"/>
          </p:nvPr>
        </p:nvSpPr>
        <p:spPr>
          <a:xfrm>
            <a:off x="226441" y="1236222"/>
            <a:ext cx="3347138" cy="3096344"/>
          </a:xfrm>
        </p:spPr>
        <p:txBody>
          <a:bodyPr>
            <a:normAutofit/>
          </a:bodyPr>
          <a:lstStyle/>
          <a:p>
            <a:pPr marL="0" indent="0">
              <a:buNone/>
            </a:pPr>
            <a:r>
              <a:rPr lang="el-GR" sz="2200" dirty="0"/>
              <a:t>Στην καρδιά ο χρόνος επαναπόλωσης </a:t>
            </a:r>
            <a:r>
              <a:rPr lang="el-GR" sz="2200" dirty="0" smtClean="0"/>
              <a:t>όσο </a:t>
            </a:r>
            <a:r>
              <a:rPr lang="el-GR" sz="2200" dirty="0"/>
              <a:t>η καρδιακή συχνότητα.  Το δυναμικό ενέργειας διαρκεί 0.25 ‘’ όταν ο ρυθμός  είναι 75/min  αλλά, 0.15’’ όταν ο ρυθμός είναι 200/ min</a:t>
            </a:r>
            <a:r>
              <a:rPr lang="el-GR" sz="2200" dirty="0" smtClean="0"/>
              <a:t>.</a:t>
            </a:r>
            <a:endParaRPr lang="el-GR" sz="2200" dirty="0"/>
          </a:p>
        </p:txBody>
      </p:sp>
      <p:sp>
        <p:nvSpPr>
          <p:cNvPr id="12" name="Ορθογώνιο 11"/>
          <p:cNvSpPr/>
          <p:nvPr/>
        </p:nvSpPr>
        <p:spPr>
          <a:xfrm>
            <a:off x="251520" y="4653136"/>
            <a:ext cx="5688632" cy="2092881"/>
          </a:xfrm>
          <a:prstGeom prst="rect">
            <a:avLst/>
          </a:prstGeom>
        </p:spPr>
        <p:txBody>
          <a:bodyPr wrap="square">
            <a:spAutoFit/>
          </a:bodyPr>
          <a:lstStyle/>
          <a:p>
            <a:pPr>
              <a:spcBef>
                <a:spcPts val="600"/>
              </a:spcBef>
            </a:pPr>
            <a:r>
              <a:rPr lang="en-US" sz="2200" b="1" dirty="0" smtClean="0">
                <a:solidFill>
                  <a:prstClr val="black"/>
                </a:solidFill>
                <a:latin typeface="Calibri"/>
              </a:rPr>
              <a:t>0 </a:t>
            </a:r>
            <a:r>
              <a:rPr lang="el-GR" sz="2200" b="1" dirty="0" smtClean="0">
                <a:solidFill>
                  <a:prstClr val="black"/>
                </a:solidFill>
                <a:latin typeface="Calibri"/>
              </a:rPr>
              <a:t> </a:t>
            </a:r>
            <a:r>
              <a:rPr lang="el-GR" sz="2200" b="1" dirty="0">
                <a:solidFill>
                  <a:prstClr val="black"/>
                </a:solidFill>
                <a:latin typeface="Calibri"/>
              </a:rPr>
              <a:t>γρήγορη εκπόλωση</a:t>
            </a:r>
          </a:p>
          <a:p>
            <a:pPr>
              <a:spcBef>
                <a:spcPts val="600"/>
              </a:spcBef>
            </a:pPr>
            <a:r>
              <a:rPr lang="el-GR" sz="2200" b="1" dirty="0">
                <a:solidFill>
                  <a:prstClr val="black"/>
                </a:solidFill>
                <a:latin typeface="Calibri"/>
              </a:rPr>
              <a:t>1 γρήγορη αρχική επαναπόλωση</a:t>
            </a:r>
          </a:p>
          <a:p>
            <a:pPr>
              <a:spcBef>
                <a:spcPts val="600"/>
              </a:spcBef>
            </a:pPr>
            <a:r>
              <a:rPr lang="el-GR" sz="2200" b="1" dirty="0">
                <a:solidFill>
                  <a:prstClr val="black"/>
                </a:solidFill>
                <a:latin typeface="Calibri"/>
              </a:rPr>
              <a:t>2 φάση πλατώ</a:t>
            </a:r>
          </a:p>
          <a:p>
            <a:pPr>
              <a:spcBef>
                <a:spcPts val="600"/>
              </a:spcBef>
            </a:pPr>
            <a:r>
              <a:rPr lang="el-GR" sz="2200" b="1" dirty="0">
                <a:solidFill>
                  <a:prstClr val="black"/>
                </a:solidFill>
                <a:latin typeface="Calibri"/>
              </a:rPr>
              <a:t>3 δεύτερη επαναπόλωση</a:t>
            </a:r>
          </a:p>
          <a:p>
            <a:pPr>
              <a:spcBef>
                <a:spcPts val="600"/>
              </a:spcBef>
            </a:pPr>
            <a:r>
              <a:rPr lang="el-GR" sz="2200" b="1" dirty="0">
                <a:solidFill>
                  <a:prstClr val="black"/>
                </a:solidFill>
                <a:latin typeface="Calibri"/>
              </a:rPr>
              <a:t>4 βασική </a:t>
            </a:r>
            <a:r>
              <a:rPr lang="el-GR" sz="2200" b="1" dirty="0" smtClean="0">
                <a:solidFill>
                  <a:prstClr val="black"/>
                </a:solidFill>
                <a:latin typeface="Calibri"/>
              </a:rPr>
              <a:t>γραμμή</a:t>
            </a:r>
            <a:endParaRPr lang="el-GR" sz="2200" b="1" dirty="0">
              <a:solidFill>
                <a:prstClr val="black"/>
              </a:solidFill>
              <a:latin typeface="Calibri"/>
            </a:endParaRPr>
          </a:p>
        </p:txBody>
      </p:sp>
      <p:pic>
        <p:nvPicPr>
          <p:cNvPr id="3074" name="Picture 2" descr="File:Action potential ventr myocy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3412" y="1124744"/>
            <a:ext cx="5280587" cy="3960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063545" y="5229200"/>
            <a:ext cx="288032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Action potential ventr </a:t>
            </a:r>
            <a:r>
              <a:rPr lang="en-US" sz="1200" dirty="0" smtClean="0">
                <a:solidFill>
                  <a:prstClr val="black"/>
                </a:solidFill>
                <a:latin typeface="Calibri"/>
                <a:hlinkClick r:id="rId4"/>
              </a:rPr>
              <a:t>myocyte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Silvia3"/>
              </a:rPr>
              <a:t>Silvia3</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1093218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smtClean="0"/>
              <a:t>Γενικές φυσιολογικές </a:t>
            </a:r>
            <a:r>
              <a:rPr lang="el-GR" dirty="0"/>
              <a:t>έ</a:t>
            </a:r>
            <a:r>
              <a:rPr lang="el-GR" dirty="0" smtClean="0"/>
              <a:t>ννοιες στην καρδιακή λειτουργία </a:t>
            </a:r>
            <a:r>
              <a:rPr lang="el-GR" sz="3600" b="0" dirty="0" smtClean="0"/>
              <a:t>1/</a:t>
            </a:r>
            <a:r>
              <a:rPr lang="en-US" sz="3600" b="0" dirty="0" smtClean="0"/>
              <a:t>32</a:t>
            </a:r>
            <a:endParaRPr lang="el-GR" sz="3600" b="0" dirty="0"/>
          </a:p>
        </p:txBody>
      </p:sp>
      <p:sp>
        <p:nvSpPr>
          <p:cNvPr id="3" name="Θέση περιεχομένου 2"/>
          <p:cNvSpPr>
            <a:spLocks noGrp="1"/>
          </p:cNvSpPr>
          <p:nvPr>
            <p:ph idx="1"/>
          </p:nvPr>
        </p:nvSpPr>
        <p:spPr/>
        <p:txBody>
          <a:bodyPr>
            <a:normAutofit/>
          </a:bodyPr>
          <a:lstStyle/>
          <a:p>
            <a:pPr marL="0" indent="0" algn="ctr">
              <a:buNone/>
            </a:pPr>
            <a:r>
              <a:rPr lang="el-GR" b="1" dirty="0" smtClean="0"/>
              <a:t>Συσταλτικότητα του μυοκαρδίου</a:t>
            </a:r>
          </a:p>
          <a:p>
            <a:r>
              <a:rPr lang="el-GR" dirty="0"/>
              <a:t>Είναι η ισχύς της συστολής και εκφράζει την κατάσταση της συσταλτικότητας του μυοκαρδίου. </a:t>
            </a:r>
            <a:r>
              <a:rPr lang="el-GR" dirty="0" smtClean="0"/>
              <a:t>Εκφράζεται </a:t>
            </a:r>
            <a:r>
              <a:rPr lang="el-GR" dirty="0"/>
              <a:t>τόσο με την ανάπτυξη δύναμης στον μυ, όσο και με την βράχυνσή του</a:t>
            </a:r>
          </a:p>
          <a:p>
            <a:r>
              <a:rPr lang="el-GR" dirty="0" smtClean="0"/>
              <a:t>Υπολογίζεται: </a:t>
            </a:r>
            <a:endParaRPr lang="el-GR" dirty="0"/>
          </a:p>
          <a:p>
            <a:pPr marL="857250" lvl="1" indent="-457200">
              <a:buFont typeface="+mj-lt"/>
              <a:buAutoNum type="arabicPeriod"/>
            </a:pPr>
            <a:r>
              <a:rPr lang="el-GR" dirty="0" smtClean="0"/>
              <a:t>ταχύτης </a:t>
            </a:r>
            <a:r>
              <a:rPr lang="el-GR" dirty="0"/>
              <a:t>ανόδου πιέσεων </a:t>
            </a:r>
            <a:r>
              <a:rPr lang="el-GR" dirty="0" smtClean="0"/>
              <a:t>κοιλίας,</a:t>
            </a:r>
            <a:endParaRPr lang="el-GR" dirty="0"/>
          </a:p>
          <a:p>
            <a:pPr marL="857250" lvl="1" indent="-457200">
              <a:buFont typeface="+mj-lt"/>
              <a:buAutoNum type="arabicPeriod"/>
            </a:pPr>
            <a:r>
              <a:rPr lang="el-GR" dirty="0" smtClean="0"/>
              <a:t>μέση </a:t>
            </a:r>
            <a:r>
              <a:rPr lang="el-GR" dirty="0"/>
              <a:t>ταχύτητα </a:t>
            </a:r>
            <a:r>
              <a:rPr lang="el-GR" dirty="0" smtClean="0"/>
              <a:t>εξώθησης-διοχέτευσης,</a:t>
            </a:r>
            <a:endParaRPr lang="el-GR" dirty="0"/>
          </a:p>
          <a:p>
            <a:pPr marL="857250" lvl="1" indent="-457200">
              <a:buFont typeface="+mj-lt"/>
              <a:buAutoNum type="arabicPeriod"/>
            </a:pPr>
            <a:r>
              <a:rPr lang="el-GR" dirty="0" smtClean="0"/>
              <a:t>τελοδιαστολικός </a:t>
            </a:r>
            <a:r>
              <a:rPr lang="el-GR" dirty="0"/>
              <a:t>όγκος </a:t>
            </a:r>
            <a:r>
              <a:rPr lang="el-GR" dirty="0" smtClean="0"/>
              <a:t>κοιλίας,</a:t>
            </a:r>
            <a:endParaRPr lang="el-GR" dirty="0"/>
          </a:p>
          <a:p>
            <a:pPr marL="857250" lvl="1" indent="-457200">
              <a:buFont typeface="+mj-lt"/>
              <a:buAutoNum type="arabicPeriod"/>
            </a:pPr>
            <a:r>
              <a:rPr lang="el-GR" dirty="0" smtClean="0"/>
              <a:t>κλάσμα εξώθησης.</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625541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2/</a:t>
            </a:r>
            <a:r>
              <a:rPr lang="en-US" sz="3600" b="0" dirty="0" smtClean="0"/>
              <a:t>32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Εξαρτάται από </a:t>
            </a:r>
            <a:r>
              <a:rPr lang="el-GR" b="1" dirty="0"/>
              <a:t>το 1) ασβέστιο (*), 2) από το ATP, 3) από (**) ινότροπες ουσίες 4) από το οξυγόνο </a:t>
            </a:r>
            <a:r>
              <a:rPr lang="el-GR" dirty="0"/>
              <a:t>(αναλογική αύξηση)</a:t>
            </a:r>
          </a:p>
          <a:p>
            <a:r>
              <a:rPr lang="el-GR" dirty="0"/>
              <a:t>(*) Το ασβέστιο επιδρά στον αριθμό των ενεργών θέσεων και στην ταχύτητα αλληλεπίδρασης μυοσίνης-ακτίνης</a:t>
            </a:r>
          </a:p>
          <a:p>
            <a:r>
              <a:rPr lang="el-GR" dirty="0"/>
              <a:t>(**) Οι ινότροπες ουσίες προκαλούν ισχυρότερη συστολή, πληρέστερη εξώθηση, αύξηση της παροχής και του συστολικού όγκου, άρα φέρουν άνω και δεξιά την καμπύλη του Starling.</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183028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3/</a:t>
            </a:r>
            <a:r>
              <a:rPr lang="en-US" sz="3600" b="0" dirty="0" smtClean="0"/>
              <a:t>32</a:t>
            </a:r>
            <a:endParaRPr lang="el-GR" dirty="0"/>
          </a:p>
        </p:txBody>
      </p:sp>
      <p:sp>
        <p:nvSpPr>
          <p:cNvPr id="3" name="Θέση περιεχομένου 2"/>
          <p:cNvSpPr>
            <a:spLocks noGrp="1"/>
          </p:cNvSpPr>
          <p:nvPr>
            <p:ph idx="1"/>
          </p:nvPr>
        </p:nvSpPr>
        <p:spPr>
          <a:xfrm>
            <a:off x="457200" y="1268760"/>
            <a:ext cx="8229600" cy="4968552"/>
          </a:xfrm>
        </p:spPr>
        <p:txBody>
          <a:bodyPr/>
          <a:lstStyle/>
          <a:p>
            <a:pPr marL="0" indent="0" algn="ctr">
              <a:buNone/>
            </a:pPr>
            <a:r>
              <a:rPr lang="el-GR" b="1" dirty="0" smtClean="0"/>
              <a:t>Χάλαση του μυοκαρδίου</a:t>
            </a:r>
          </a:p>
          <a:p>
            <a:r>
              <a:rPr lang="el-GR" b="1" dirty="0"/>
              <a:t>Η χάλαση </a:t>
            </a:r>
            <a:r>
              <a:rPr lang="el-GR" dirty="0"/>
              <a:t>ακολουθεί την συστολή, μετά το πέρας της εκπόλωσης.  </a:t>
            </a:r>
          </a:p>
          <a:p>
            <a:r>
              <a:rPr lang="el-GR" dirty="0"/>
              <a:t>Στην χάλαση, το ασβέστιο αποσυνδέεται από την τροπονίνη, αίρει δε η τροπομυοσίνη την σύζευξη ακτίνης-μυοσίνης και επαναφέρει το αρχικό μέγεθος των καρδιακών ινών.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353388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4/</a:t>
            </a:r>
            <a:r>
              <a:rPr lang="en-US" sz="3600" b="0" dirty="0" smtClean="0"/>
              <a:t>32</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marL="0" indent="0" algn="ctr">
              <a:buNone/>
            </a:pPr>
            <a:r>
              <a:rPr lang="el-GR" b="1" dirty="0" smtClean="0"/>
              <a:t>Μηχανικό έργο της καρδιάς</a:t>
            </a:r>
          </a:p>
          <a:p>
            <a:r>
              <a:rPr lang="el-GR" dirty="0"/>
              <a:t>Στην συστολή έχουμε μηχανική ενέργεια που είναι ισοδύναμη ως γνωστό με την (1) δύναμη Χ (2) την απόσταση.</a:t>
            </a:r>
          </a:p>
          <a:p>
            <a:r>
              <a:rPr lang="el-GR" dirty="0"/>
              <a:t>(1) Η δύναμη εκφράζει το συστελλόμενο μυοκάρδιο, δηλαδή πίεση του αίματος.  </a:t>
            </a:r>
          </a:p>
          <a:p>
            <a:r>
              <a:rPr lang="el-GR" dirty="0"/>
              <a:t>Η δυναμική ενέργεια ισούται με την πίεση Χ τον όγκο.</a:t>
            </a:r>
          </a:p>
          <a:p>
            <a:r>
              <a:rPr lang="el-GR" dirty="0"/>
              <a:t>Η υδραυλική ενέργεια ισούται με την ροή του αίματος ενάντια στις αντιστάσεις των αγγείων.</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4217299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5/</a:t>
            </a:r>
            <a:r>
              <a:rPr lang="en-US" sz="3600" b="0" dirty="0" smtClean="0"/>
              <a:t>32</a:t>
            </a:r>
            <a:endParaRPr lang="el-GR" dirty="0"/>
          </a:p>
        </p:txBody>
      </p:sp>
      <p:sp>
        <p:nvSpPr>
          <p:cNvPr id="3" name="Θέση περιεχομένου 2"/>
          <p:cNvSpPr>
            <a:spLocks noGrp="1"/>
          </p:cNvSpPr>
          <p:nvPr>
            <p:ph idx="1"/>
          </p:nvPr>
        </p:nvSpPr>
        <p:spPr/>
        <p:txBody>
          <a:bodyPr/>
          <a:lstStyle/>
          <a:p>
            <a:r>
              <a:rPr lang="el-GR" dirty="0"/>
              <a:t>Το </a:t>
            </a:r>
            <a:r>
              <a:rPr lang="el-GR" b="1" dirty="0"/>
              <a:t>μηχανικό έργο της καρδίας (ΜΕΚ) </a:t>
            </a:r>
            <a:r>
              <a:rPr lang="el-GR" dirty="0"/>
              <a:t>εκφράζεται από </a:t>
            </a:r>
            <a:r>
              <a:rPr lang="el-GR" dirty="0" smtClean="0"/>
              <a:t>τα </a:t>
            </a:r>
            <a:r>
              <a:rPr lang="el-GR" dirty="0"/>
              <a:t>εξής μεγέθη.</a:t>
            </a:r>
          </a:p>
          <a:p>
            <a:pPr marL="914400" lvl="1" indent="-457200">
              <a:buFont typeface="+mj-lt"/>
              <a:buAutoNum type="arabicPeriod"/>
            </a:pPr>
            <a:r>
              <a:rPr lang="el-GR" dirty="0" smtClean="0"/>
              <a:t>συστολικό </a:t>
            </a:r>
            <a:r>
              <a:rPr lang="el-GR" dirty="0"/>
              <a:t>όγκο (ΣΟ</a:t>
            </a:r>
            <a:r>
              <a:rPr lang="el-GR" dirty="0" smtClean="0"/>
              <a:t>),</a:t>
            </a:r>
            <a:endParaRPr lang="el-GR" dirty="0"/>
          </a:p>
          <a:p>
            <a:pPr marL="914400" lvl="1" indent="-457200">
              <a:buFont typeface="+mj-lt"/>
              <a:buAutoNum type="arabicPeriod"/>
            </a:pPr>
            <a:r>
              <a:rPr lang="el-GR" dirty="0" smtClean="0"/>
              <a:t>καρδιακή </a:t>
            </a:r>
            <a:r>
              <a:rPr lang="el-GR" dirty="0"/>
              <a:t>συχνότητα (ΚΣ</a:t>
            </a:r>
            <a:r>
              <a:rPr lang="el-GR" dirty="0" smtClean="0"/>
              <a:t>),</a:t>
            </a:r>
            <a:endParaRPr lang="el-GR" dirty="0"/>
          </a:p>
          <a:p>
            <a:pPr marL="914400" lvl="1" indent="-457200">
              <a:buFont typeface="+mj-lt"/>
              <a:buAutoNum type="arabicPeriod"/>
            </a:pPr>
            <a:r>
              <a:rPr lang="el-GR" dirty="0" smtClean="0"/>
              <a:t>αρτηριακή </a:t>
            </a:r>
            <a:r>
              <a:rPr lang="el-GR" dirty="0"/>
              <a:t>πίεση (αορτής/πνευμονικής) (ΑΠ</a:t>
            </a:r>
            <a:r>
              <a:rPr lang="el-GR" dirty="0" smtClean="0"/>
              <a:t>),</a:t>
            </a:r>
            <a:endParaRPr lang="el-GR" dirty="0"/>
          </a:p>
          <a:p>
            <a:pPr marL="914400" lvl="1" indent="-457200">
              <a:buFont typeface="+mj-lt"/>
              <a:buAutoNum type="arabicPeriod"/>
            </a:pPr>
            <a:r>
              <a:rPr lang="el-GR" dirty="0" smtClean="0"/>
              <a:t>ταχύτητα </a:t>
            </a:r>
            <a:r>
              <a:rPr lang="el-GR" dirty="0"/>
              <a:t>διοχέτευσης αίματος από της κοιλίες (v</a:t>
            </a:r>
            <a:r>
              <a:rPr lang="el-GR" dirty="0" smtClean="0"/>
              <a:t>).</a:t>
            </a:r>
            <a:endParaRPr lang="el-GR" dirty="0"/>
          </a:p>
          <a:p>
            <a:r>
              <a:rPr lang="el-GR" dirty="0"/>
              <a:t>Ισχύει δε </a:t>
            </a:r>
            <a:r>
              <a:rPr lang="el-GR" b="1" dirty="0"/>
              <a:t>ο τύπος </a:t>
            </a:r>
            <a:r>
              <a:rPr lang="el-GR" dirty="0"/>
              <a:t>ΜΕΚ=Ε=PXV+wXv(2)/2g</a:t>
            </a:r>
          </a:p>
          <a:p>
            <a:r>
              <a:rPr lang="el-GR" dirty="0"/>
              <a:t>Όπου P=ΑΠ, V=ΣΟ, W=βάρος διοχετευμένου αίματος, g=επιτάχυνση της βαρύτητας και v=ταχύτητα ροής. </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114975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6</a:t>
            </a:r>
            <a:r>
              <a:rPr lang="el-GR" sz="3600" b="0" dirty="0" smtClean="0"/>
              <a:t>/</a:t>
            </a:r>
            <a:r>
              <a:rPr lang="en-US" sz="3600" b="0" dirty="0" smtClean="0"/>
              <a:t>32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268760"/>
                <a:ext cx="8229600" cy="4968552"/>
              </a:xfrm>
            </p:spPr>
            <p:txBody>
              <a:bodyPr>
                <a:normAutofit lnSpcReduction="10000"/>
              </a:bodyPr>
              <a:lstStyle/>
              <a:p>
                <a:pPr hangingPunct="0"/>
                <a:r>
                  <a:rPr lang="el-GR" b="1" dirty="0"/>
                  <a:t>Κατανάλωση ενέργειας μυοκαρδίου</a:t>
                </a:r>
                <a:r>
                  <a:rPr lang="el-GR" b="1" dirty="0" smtClean="0"/>
                  <a:t>: </a:t>
                </a:r>
                <a:r>
                  <a:rPr lang="el-GR" dirty="0" smtClean="0"/>
                  <a:t>υπολογίζεται </a:t>
                </a:r>
                <a:r>
                  <a:rPr lang="el-GR" dirty="0"/>
                  <a:t>από την κατανάλωση του Ο</a:t>
                </a:r>
                <a:r>
                  <a:rPr lang="el-GR" baseline="-25000" dirty="0"/>
                  <a:t>2</a:t>
                </a:r>
                <a:r>
                  <a:rPr lang="el-GR" dirty="0"/>
                  <a:t> και η κατανάλωση Ο</a:t>
                </a:r>
                <a:r>
                  <a:rPr lang="el-GR" baseline="-25000" dirty="0"/>
                  <a:t>2</a:t>
                </a:r>
                <a:r>
                  <a:rPr lang="el-GR" dirty="0"/>
                  <a:t> καθορίζεται με την μέτρηση:</a:t>
                </a:r>
              </a:p>
              <a:p>
                <a:pPr marL="914400" lvl="1" indent="-457200" hangingPunct="0">
                  <a:buFont typeface="+mj-lt"/>
                  <a:buAutoNum type="arabicPeriod"/>
                </a:pPr>
                <a:r>
                  <a:rPr lang="el-GR" dirty="0" smtClean="0"/>
                  <a:t>της </a:t>
                </a:r>
                <a:r>
                  <a:rPr lang="el-GR" dirty="0"/>
                  <a:t>στεφανιαίας ροής αίματος και </a:t>
                </a:r>
              </a:p>
              <a:p>
                <a:pPr marL="914400" lvl="1" indent="-457200" hangingPunct="0">
                  <a:buFont typeface="+mj-lt"/>
                  <a:buAutoNum type="arabicPeriod"/>
                </a:pPr>
                <a:r>
                  <a:rPr lang="el-GR" dirty="0" smtClean="0"/>
                  <a:t>με </a:t>
                </a:r>
                <a:r>
                  <a:rPr lang="el-GR" dirty="0"/>
                  <a:t>την </a:t>
                </a:r>
                <a:r>
                  <a:rPr lang="el-GR" dirty="0" smtClean="0"/>
                  <a:t>αρτηριοφλεβώδη </a:t>
                </a:r>
                <a:r>
                  <a:rPr lang="el-GR" dirty="0"/>
                  <a:t>διαφορά </a:t>
                </a:r>
                <a:r>
                  <a:rPr lang="el-GR" dirty="0" smtClean="0"/>
                  <a:t>Ο</a:t>
                </a:r>
                <a:r>
                  <a:rPr lang="el-GR" baseline="-25000" dirty="0" smtClean="0"/>
                  <a:t>2.</a:t>
                </a:r>
                <a:endParaRPr lang="el-GR" dirty="0"/>
              </a:p>
              <a:p>
                <a:r>
                  <a:rPr lang="el-GR" dirty="0"/>
                  <a:t>Επάρκεια της καρδιάς είναι το πηλίκο </a:t>
                </a:r>
                <a:r>
                  <a:rPr lang="el-GR" dirty="0" smtClean="0"/>
                  <a:t>του </a:t>
                </a:r>
                <a14:m>
                  <m:oMath xmlns:m="http://schemas.openxmlformats.org/officeDocument/2006/math">
                    <m:f>
                      <m:fPr>
                        <m:ctrlPr>
                          <a:rPr lang="el-GR" sz="2200" i="1" smtClean="0">
                            <a:latin typeface="Cambria Math"/>
                          </a:rPr>
                        </m:ctrlPr>
                      </m:fPr>
                      <m:num>
                        <m:r>
                          <m:rPr>
                            <m:nor/>
                          </m:rPr>
                          <a:rPr lang="el-GR" sz="2200" dirty="0">
                            <a:solidFill>
                              <a:prstClr val="black"/>
                            </a:solidFill>
                          </a:rPr>
                          <m:t>Αποδιδόμενου</m:t>
                        </m:r>
                        <m:r>
                          <m:rPr>
                            <m:nor/>
                          </m:rPr>
                          <a:rPr lang="el-GR" sz="2200" dirty="0">
                            <a:solidFill>
                              <a:prstClr val="black"/>
                            </a:solidFill>
                          </a:rPr>
                          <m:t> Έ</m:t>
                        </m:r>
                        <m:r>
                          <m:rPr>
                            <m:nor/>
                          </m:rPr>
                          <a:rPr lang="el-GR" sz="2200" dirty="0">
                            <a:solidFill>
                              <a:prstClr val="black"/>
                            </a:solidFill>
                          </a:rPr>
                          <m:t>ργου</m:t>
                        </m:r>
                        <m:r>
                          <m:rPr>
                            <m:nor/>
                          </m:rPr>
                          <a:rPr lang="el-GR" sz="2200" dirty="0">
                            <a:solidFill>
                              <a:prstClr val="black"/>
                            </a:solidFill>
                          </a:rPr>
                          <m:t> </m:t>
                        </m:r>
                      </m:num>
                      <m:den>
                        <m:r>
                          <m:rPr>
                            <m:nor/>
                          </m:rPr>
                          <a:rPr lang="el-GR" sz="2200" dirty="0">
                            <a:solidFill>
                              <a:prstClr val="black"/>
                            </a:solidFill>
                          </a:rPr>
                          <m:t>Καταναλισκόμενη</m:t>
                        </m:r>
                        <m:r>
                          <m:rPr>
                            <m:nor/>
                          </m:rPr>
                          <a:rPr lang="el-GR" sz="2200" dirty="0">
                            <a:solidFill>
                              <a:prstClr val="black"/>
                            </a:solidFill>
                          </a:rPr>
                          <m:t> </m:t>
                        </m:r>
                        <m:r>
                          <m:rPr>
                            <m:nor/>
                          </m:rPr>
                          <a:rPr lang="el-GR" sz="2200" dirty="0">
                            <a:solidFill>
                              <a:prstClr val="black"/>
                            </a:solidFill>
                          </a:rPr>
                          <m:t>Ενέργεια</m:t>
                        </m:r>
                      </m:den>
                    </m:f>
                  </m:oMath>
                </a14:m>
                <a:endParaRPr lang="el-GR" sz="2200" dirty="0" smtClean="0"/>
              </a:p>
              <a:p>
                <a:r>
                  <a:rPr lang="el-GR" sz="2200" dirty="0"/>
                  <a:t>Παράδειγμα έργου καρδιάς: </a:t>
                </a:r>
                <a:endParaRPr lang="el-GR" sz="2200" dirty="0" smtClean="0"/>
              </a:p>
              <a:p>
                <a:pPr lvl="1"/>
                <a:r>
                  <a:rPr lang="el-GR" sz="2000" dirty="0" smtClean="0"/>
                  <a:t>όγκος αίματος,</a:t>
                </a:r>
                <a:endParaRPr lang="el-GR" sz="2000" dirty="0"/>
              </a:p>
              <a:p>
                <a:pPr lvl="1"/>
                <a:r>
                  <a:rPr lang="el-GR" sz="2000" dirty="0" smtClean="0"/>
                  <a:t>πίεση </a:t>
                </a:r>
                <a:r>
                  <a:rPr lang="el-GR" sz="2000" dirty="0"/>
                  <a:t>στην </a:t>
                </a:r>
                <a:r>
                  <a:rPr lang="el-GR" sz="2000" dirty="0" smtClean="0"/>
                  <a:t>κοιλία.</a:t>
                </a:r>
                <a:endParaRPr lang="el-GR" sz="2000" dirty="0"/>
              </a:p>
              <a:p>
                <a:endParaRPr lang="el-GR" sz="22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268760"/>
                <a:ext cx="8229600" cy="4968552"/>
              </a:xfrm>
              <a:blipFill rotWithShape="1">
                <a:blip r:embed="rId2"/>
                <a:stretch>
                  <a:fillRect l="-963" t="-1104" r="-148"/>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1921721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της καρδιάς</a:t>
            </a:r>
            <a:endParaRPr lang="el-GR" dirty="0"/>
          </a:p>
        </p:txBody>
      </p:sp>
      <p:pic>
        <p:nvPicPr>
          <p:cNvPr id="5" name="Θέση περιεχομένου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11760" y="1047731"/>
            <a:ext cx="4546724" cy="4546724"/>
          </a:xfrm>
        </p:spPr>
      </p:pic>
      <p:sp>
        <p:nvSpPr>
          <p:cNvPr id="6" name="Rectangle 7"/>
          <p:cNvSpPr/>
          <p:nvPr/>
        </p:nvSpPr>
        <p:spPr>
          <a:xfrm>
            <a:off x="3347864" y="5711188"/>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Blausen 0457 Heart SectionalAnatomy</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Dcoetzee</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121176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7</a:t>
            </a:r>
            <a:r>
              <a:rPr lang="el-GR" sz="3600" b="0" dirty="0" smtClean="0"/>
              <a:t>/</a:t>
            </a:r>
            <a:r>
              <a:rPr lang="en-US" sz="3600" b="0" dirty="0" smtClean="0"/>
              <a:t>32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40768"/>
                <a:ext cx="8229600" cy="4896544"/>
              </a:xfrm>
            </p:spPr>
            <p:txBody>
              <a:bodyPr/>
              <a:lstStyle/>
              <a:p>
                <a:r>
                  <a:rPr lang="el-GR" dirty="0" smtClean="0"/>
                  <a:t>Σε έργο όγκου, αυξάνει ο όγκος αίματος και το έργο της καρδιάς αυξάνει με μικρή μεταβολή στην τάση και στην κατανάλωση του Ο2 λόγω μικρής μεταβολής της ακτίνας της καρδιακής κοιλότητας. </a:t>
                </a:r>
                <a:r>
                  <a:rPr lang="el-GR" dirty="0"/>
                  <a:t>Προσομοιαζόμενη με σφαίρα η καρδιά, ο όγκος της ισούται με :</a:t>
                </a:r>
              </a:p>
              <a:p>
                <a:pPr marL="0" indent="0" algn="ctr">
                  <a:buNone/>
                </a:pPr>
                <a14:m>
                  <m:oMath xmlns:m="http://schemas.openxmlformats.org/officeDocument/2006/math">
                    <m:r>
                      <m:rPr>
                        <m:nor/>
                      </m:rPr>
                      <a:rPr lang="el-GR" sz="2200" dirty="0">
                        <a:solidFill>
                          <a:prstClr val="black"/>
                        </a:solidFill>
                      </a:rPr>
                      <m:t>ν</m:t>
                    </m:r>
                    <m:r>
                      <m:rPr>
                        <m:nor/>
                      </m:rPr>
                      <a:rPr lang="el-GR" sz="2200" dirty="0">
                        <a:solidFill>
                          <a:prstClr val="black"/>
                        </a:solidFill>
                      </a:rPr>
                      <m:t> </m:t>
                    </m:r>
                    <m:r>
                      <m:rPr>
                        <m:nor/>
                      </m:rPr>
                      <a:rPr lang="el-GR" sz="2200" dirty="0">
                        <a:solidFill>
                          <a:prstClr val="black"/>
                        </a:solidFill>
                      </a:rPr>
                      <m:t>σφαίρας</m:t>
                    </m:r>
                    <m:r>
                      <m:rPr>
                        <m:nor/>
                      </m:rPr>
                      <a:rPr lang="el-GR" sz="2200" b="0" i="0" dirty="0" smtClean="0">
                        <a:solidFill>
                          <a:prstClr val="black"/>
                        </a:solidFill>
                      </a:rPr>
                      <m:t>=</m:t>
                    </m:r>
                    <m:f>
                      <m:fPr>
                        <m:ctrlPr>
                          <a:rPr lang="el-GR" sz="2200" b="0" i="1" dirty="0" smtClean="0">
                            <a:solidFill>
                              <a:prstClr val="black"/>
                            </a:solidFill>
                            <a:latin typeface="Cambria Math"/>
                          </a:rPr>
                        </m:ctrlPr>
                      </m:fPr>
                      <m:num>
                        <m:r>
                          <a:rPr lang="el-GR" sz="2200" b="0" i="1" dirty="0" smtClean="0">
                            <a:solidFill>
                              <a:prstClr val="black"/>
                            </a:solidFill>
                            <a:latin typeface="Cambria Math" panose="02040503050406030204" pitchFamily="18" charset="0"/>
                          </a:rPr>
                          <m:t>4</m:t>
                        </m:r>
                      </m:num>
                      <m:den>
                        <m:r>
                          <a:rPr lang="el-GR" sz="2200" b="0" i="1" dirty="0" smtClean="0">
                            <a:solidFill>
                              <a:prstClr val="black"/>
                            </a:solidFill>
                            <a:latin typeface="Cambria Math" panose="02040503050406030204" pitchFamily="18" charset="0"/>
                          </a:rPr>
                          <m:t>3</m:t>
                        </m:r>
                      </m:den>
                    </m:f>
                    <m:r>
                      <a:rPr lang="el-GR" sz="2200" b="0" i="1" dirty="0" smtClean="0">
                        <a:solidFill>
                          <a:prstClr val="black"/>
                        </a:solidFill>
                        <a:latin typeface="Cambria Math" panose="02040503050406030204" pitchFamily="18" charset="0"/>
                        <a:ea typeface="Cambria Math" panose="02040503050406030204" pitchFamily="18" charset="0"/>
                      </a:rPr>
                      <m:t>×</m:t>
                    </m:r>
                    <m:r>
                      <m:rPr>
                        <m:sty m:val="p"/>
                      </m:rPr>
                      <a:rPr lang="el-GR" sz="2200" b="0" i="0" dirty="0" smtClean="0">
                        <a:solidFill>
                          <a:prstClr val="black"/>
                        </a:solidFill>
                        <a:latin typeface="Cambria Math" panose="02040503050406030204" pitchFamily="18" charset="0"/>
                        <a:ea typeface="Cambria Math" panose="02040503050406030204" pitchFamily="18" charset="0"/>
                      </a:rPr>
                      <m:t>Π</m:t>
                    </m:r>
                    <m:sSup>
                      <m:sSupPr>
                        <m:ctrlPr>
                          <a:rPr lang="el-GR" sz="2200" b="0" i="1" dirty="0" smtClean="0">
                            <a:solidFill>
                              <a:prstClr val="black"/>
                            </a:solidFill>
                            <a:latin typeface="Cambria Math"/>
                            <a:ea typeface="Cambria Math" panose="02040503050406030204" pitchFamily="18" charset="0"/>
                          </a:rPr>
                        </m:ctrlPr>
                      </m:sSupPr>
                      <m:e>
                        <m:r>
                          <m:rPr>
                            <m:sty m:val="p"/>
                          </m:rPr>
                          <a:rPr lang="el-GR" sz="2200" b="0" i="0" dirty="0" smtClean="0">
                            <a:solidFill>
                              <a:prstClr val="black"/>
                            </a:solidFill>
                            <a:latin typeface="Cambria Math" panose="02040503050406030204" pitchFamily="18" charset="0"/>
                            <a:ea typeface="Cambria Math" panose="02040503050406030204" pitchFamily="18" charset="0"/>
                          </a:rPr>
                          <m:t>Τ</m:t>
                        </m:r>
                      </m:e>
                      <m:sup>
                        <m:r>
                          <a:rPr lang="el-GR" sz="2200" b="0" i="1" dirty="0" smtClean="0">
                            <a:solidFill>
                              <a:prstClr val="black"/>
                            </a:solidFill>
                            <a:latin typeface="Cambria Math" panose="02040503050406030204" pitchFamily="18" charset="0"/>
                            <a:ea typeface="Cambria Math" panose="02040503050406030204" pitchFamily="18" charset="0"/>
                          </a:rPr>
                          <m:t>3</m:t>
                        </m:r>
                      </m:sup>
                    </m:sSup>
                  </m:oMath>
                </a14:m>
                <a:r>
                  <a:rPr lang="el-GR" dirty="0" smtClean="0"/>
                  <a:t> (π=3,14)</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40768"/>
                <a:ext cx="8229600" cy="4896544"/>
              </a:xfrm>
              <a:blipFill rotWithShape="1">
                <a:blip r:embed="rId2" cstate="print"/>
                <a:stretch>
                  <a:fillRect l="-963" t="-623"/>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854414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8</a:t>
            </a:r>
            <a:r>
              <a:rPr lang="el-GR" sz="3600" b="0" dirty="0" smtClean="0"/>
              <a:t>/</a:t>
            </a:r>
            <a:r>
              <a:rPr lang="en-US" sz="3600" b="0" dirty="0" smtClean="0"/>
              <a:t>32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340768"/>
                <a:ext cx="8229600" cy="4896544"/>
              </a:xfrm>
            </p:spPr>
            <p:txBody>
              <a:bodyPr/>
              <a:lstStyle/>
              <a:p>
                <a:r>
                  <a:rPr lang="el-GR" b="1" dirty="0" smtClean="0"/>
                  <a:t>Σε έργο πίεσης, </a:t>
                </a:r>
                <a:r>
                  <a:rPr lang="el-GR" dirty="0"/>
                  <a:t>η καρδιά διατηρεί την αυτή παροχή αλλά αυξάνει την πίεση, έτσι το έργο της καρδιάς αυξάνει. Η επάρκεια ωστόσο δεν </a:t>
                </a:r>
                <a:r>
                  <a:rPr lang="el-GR" dirty="0" smtClean="0"/>
                  <a:t>μεταβάλλεται, </a:t>
                </a:r>
                <a:r>
                  <a:rPr lang="el-GR" dirty="0"/>
                  <a:t>διότι αυξάνει η κατανάλωση του </a:t>
                </a:r>
                <a:r>
                  <a:rPr lang="el-GR" dirty="0" smtClean="0"/>
                  <a:t>Ο</a:t>
                </a:r>
                <a:r>
                  <a:rPr lang="el-GR" baseline="-25000" dirty="0" smtClean="0"/>
                  <a:t>2</a:t>
                </a:r>
                <a:r>
                  <a:rPr lang="el-GR" dirty="0" smtClean="0"/>
                  <a:t>.</a:t>
                </a:r>
                <a:endParaRPr lang="el-GR" dirty="0"/>
              </a:p>
              <a:p>
                <a:r>
                  <a:rPr lang="el-GR" dirty="0" smtClean="0"/>
                  <a:t>% </a:t>
                </a:r>
                <a:r>
                  <a:rPr lang="el-GR" dirty="0"/>
                  <a:t>Καρδιακή Επάρκεια: αυτή ισούται </a:t>
                </a:r>
                <a:r>
                  <a:rPr lang="el-GR" dirty="0" smtClean="0"/>
                  <a:t>με </a:t>
                </a:r>
                <a14:m>
                  <m:oMath xmlns:m="http://schemas.openxmlformats.org/officeDocument/2006/math">
                    <m:f>
                      <m:fPr>
                        <m:ctrlPr>
                          <a:rPr lang="el-GR" i="1" smtClean="0">
                            <a:latin typeface="Cambria Math"/>
                          </a:rPr>
                        </m:ctrlPr>
                      </m:fPr>
                      <m:num>
                        <m:r>
                          <a:rPr lang="el-GR" i="1">
                            <a:latin typeface="Cambria Math" panose="02040503050406030204" pitchFamily="18" charset="0"/>
                          </a:rPr>
                          <m:t>𝛫𝛼𝜌𝛿𝜄𝛼𝜅</m:t>
                        </m:r>
                        <m:r>
                          <m:rPr>
                            <m:sty m:val="p"/>
                          </m:rPr>
                          <a:rPr lang="el-GR" i="1">
                            <a:latin typeface="Cambria Math" panose="02040503050406030204" pitchFamily="18" charset="0"/>
                          </a:rPr>
                          <m:t>ό</m:t>
                        </m:r>
                        <m:r>
                          <a:rPr lang="el-GR" i="1">
                            <a:latin typeface="Cambria Math" panose="02040503050406030204" pitchFamily="18" charset="0"/>
                          </a:rPr>
                          <m:t> Έ</m:t>
                        </m:r>
                        <m:r>
                          <a:rPr lang="el-GR" i="1">
                            <a:latin typeface="Cambria Math" panose="02040503050406030204" pitchFamily="18" charset="0"/>
                          </a:rPr>
                          <m:t>𝜌𝛾𝜊</m:t>
                        </m:r>
                      </m:num>
                      <m:den>
                        <m:r>
                          <m:rPr>
                            <m:sty m:val="p"/>
                          </m:rPr>
                          <a:rPr lang="el-GR" b="0" i="0" smtClean="0">
                            <a:latin typeface="Cambria Math" panose="02040503050406030204" pitchFamily="18" charset="0"/>
                          </a:rPr>
                          <m:t>Κ</m:t>
                        </m:r>
                        <m:d>
                          <m:dPr>
                            <m:ctrlPr>
                              <a:rPr lang="el-GR" b="0" i="1" smtClean="0">
                                <a:latin typeface="Cambria Math"/>
                              </a:rPr>
                            </m:ctrlPr>
                          </m:dPr>
                          <m:e>
                            <m:r>
                              <m:rPr>
                                <m:sty m:val="p"/>
                              </m:rPr>
                              <a:rPr lang="en-US" b="0" i="0" smtClean="0">
                                <a:latin typeface="Cambria Math" panose="02040503050406030204" pitchFamily="18" charset="0"/>
                              </a:rPr>
                              <m:t>MV</m:t>
                            </m:r>
                            <m:sSub>
                              <m:sSubPr>
                                <m:ctrlPr>
                                  <a:rPr lang="en-US" b="0" i="1" smtClean="0">
                                    <a:latin typeface="Cambria Math"/>
                                  </a:rPr>
                                </m:ctrlPr>
                              </m:sSubPr>
                              <m:e>
                                <m:r>
                                  <a:rPr lang="en-US" b="0" i="1" smtClean="0">
                                    <a:latin typeface="Cambria Math" panose="02040503050406030204" pitchFamily="18" charset="0"/>
                                  </a:rPr>
                                  <m:t>𝑂</m:t>
                                </m:r>
                              </m:e>
                              <m:sub>
                                <m:r>
                                  <a:rPr lang="en-US" b="0" i="1" smtClean="0">
                                    <a:latin typeface="Cambria Math" panose="02040503050406030204" pitchFamily="18" charset="0"/>
                                  </a:rPr>
                                  <m:t>2</m:t>
                                </m:r>
                              </m:sub>
                            </m:sSub>
                          </m:e>
                        </m:d>
                      </m:den>
                    </m:f>
                  </m:oMath>
                </a14:m>
                <a:r>
                  <a:rPr lang="en-US" dirty="0" smtClean="0"/>
                  <a:t> </a:t>
                </a:r>
                <a:r>
                  <a:rPr lang="el-GR" dirty="0" smtClean="0"/>
                  <a:t>όπου</a:t>
                </a:r>
                <a:r>
                  <a:rPr lang="en-US" dirty="0" smtClean="0"/>
                  <a:t>:</a:t>
                </a:r>
              </a:p>
              <a:p>
                <a:pPr marL="857250" lvl="1" indent="-457200" hangingPunct="0">
                  <a:buFont typeface="+mj-lt"/>
                  <a:buAutoNum type="arabicPeriod"/>
                </a:pPr>
                <a:r>
                  <a:rPr lang="el-GR" dirty="0" smtClean="0"/>
                  <a:t>Κ</a:t>
                </a:r>
                <a:r>
                  <a:rPr lang="el-GR" dirty="0"/>
                  <a:t>= ενεργειακό ισοδύναμο 1</a:t>
                </a:r>
                <a:r>
                  <a:rPr lang="en-US" dirty="0"/>
                  <a:t>m O</a:t>
                </a:r>
                <a:r>
                  <a:rPr lang="el-GR" baseline="-25000" dirty="0"/>
                  <a:t>2</a:t>
                </a:r>
                <a:r>
                  <a:rPr lang="el-GR" dirty="0"/>
                  <a:t>  ( 1</a:t>
                </a:r>
                <a:r>
                  <a:rPr lang="en-US" dirty="0"/>
                  <a:t>m O</a:t>
                </a:r>
                <a:r>
                  <a:rPr lang="el-GR" baseline="-25000" dirty="0"/>
                  <a:t>2</a:t>
                </a:r>
                <a:r>
                  <a:rPr lang="el-GR" dirty="0"/>
                  <a:t> = 5 </a:t>
                </a:r>
                <a:r>
                  <a:rPr lang="en-US" dirty="0"/>
                  <a:t>kcal E</a:t>
                </a:r>
                <a:r>
                  <a:rPr lang="el-GR" dirty="0"/>
                  <a:t>)     </a:t>
                </a:r>
              </a:p>
              <a:p>
                <a:pPr marL="857250" lvl="1" indent="-457200" hangingPunct="0">
                  <a:buFont typeface="+mj-lt"/>
                  <a:buAutoNum type="arabicPeriod"/>
                </a:pPr>
                <a:r>
                  <a:rPr lang="en-US" dirty="0" smtClean="0"/>
                  <a:t>MVO</a:t>
                </a:r>
                <a:r>
                  <a:rPr lang="el-GR" baseline="-25000" dirty="0"/>
                  <a:t>2 </a:t>
                </a:r>
                <a:r>
                  <a:rPr lang="el-GR" dirty="0"/>
                  <a:t>= κατανάλωση μυοκαρδίου σε  </a:t>
                </a:r>
                <a:r>
                  <a:rPr lang="en-US" dirty="0"/>
                  <a:t>O</a:t>
                </a:r>
                <a:r>
                  <a:rPr lang="el-GR" baseline="-25000" dirty="0"/>
                  <a:t>2</a:t>
                </a:r>
                <a:r>
                  <a:rPr lang="el-GR" dirty="0"/>
                  <a:t> (</a:t>
                </a:r>
                <a:r>
                  <a:rPr lang="en-US" dirty="0"/>
                  <a:t>mL</a:t>
                </a:r>
                <a:r>
                  <a:rPr lang="el-GR" dirty="0"/>
                  <a:t> /  </a:t>
                </a:r>
                <a:r>
                  <a:rPr lang="en-US" dirty="0"/>
                  <a:t>min</a:t>
                </a:r>
                <a:r>
                  <a:rPr lang="el-GR" dirty="0" smtClean="0"/>
                  <a: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340768"/>
                <a:ext cx="8229600" cy="4896544"/>
              </a:xfrm>
              <a:blipFill rotWithShape="1">
                <a:blip r:embed="rId2"/>
                <a:stretch>
                  <a:fillRect l="-963" t="-623"/>
                </a:stretch>
              </a:blipFill>
            </p:spPr>
            <p:txBody>
              <a:bodyPr/>
              <a:lstStyle/>
              <a:p>
                <a:r>
                  <a:rPr lang="el-GR">
                    <a:noFill/>
                  </a:rPr>
                  <a:t> </a:t>
                </a:r>
              </a:p>
            </p:txBody>
          </p:sp>
        </mc:Fallback>
      </mc:AlternateContent>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592683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9</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340768"/>
            <a:ext cx="8229600" cy="4896544"/>
          </a:xfrm>
        </p:spPr>
        <p:txBody>
          <a:bodyPr>
            <a:normAutofit/>
          </a:bodyPr>
          <a:lstStyle/>
          <a:p>
            <a:r>
              <a:rPr lang="el-GR" sz="2200" b="1" dirty="0"/>
              <a:t>Εφεδρεία της καρδιάς: </a:t>
            </a:r>
            <a:r>
              <a:rPr lang="el-GR" sz="2200" dirty="0"/>
              <a:t>είναι η ικανότητα της καρδιάς να αυξάνει την καρδιακή παροχή και να αντιμετωπίζει τις αυξημένες ανάγκες του σώματος, με μια πίεση μεγαλύτερη της κανονικής.</a:t>
            </a:r>
          </a:p>
          <a:p>
            <a:r>
              <a:rPr lang="el-GR" sz="2200" dirty="0"/>
              <a:t>Η αύξηση της καρδιακής παροχής βασίζεται στον νόμο του Starling σύμφωνα με τον οποίο η αυξημένη φλεβική επιστροφή, αυξάνει την διαστολική πλήρωση και επίσης αυξάνει την διάταση των μυοκαρδιακών ινών. Η εφεδρεία της καρδιάς ελαττώνεται στην </a:t>
            </a:r>
            <a:r>
              <a:rPr lang="el-GR" sz="2200" b="1" dirty="0"/>
              <a:t>καρδιακή ανεπάρκεια, </a:t>
            </a:r>
            <a:r>
              <a:rPr lang="el-GR" sz="2200" dirty="0"/>
              <a:t>τόσο στην αριστερά, στην δεξιά όσο και στην ολική καρδιακή ανεπάρκεια.</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195474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10</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Σε ανεπαρκούσα καρδιά, η </a:t>
            </a:r>
            <a:r>
              <a:rPr lang="el-GR" b="1" dirty="0"/>
              <a:t>καρδιοτόνωση</a:t>
            </a:r>
            <a:r>
              <a:rPr lang="el-GR" dirty="0"/>
              <a:t> συνεπάγεται την αύξηση σε απόδοση με λιγότερη κατανάλωση </a:t>
            </a:r>
            <a:r>
              <a:rPr lang="en-US" dirty="0"/>
              <a:t>O</a:t>
            </a:r>
            <a:r>
              <a:rPr lang="el-GR" baseline="-25000" dirty="0" smtClean="0"/>
              <a:t>2</a:t>
            </a:r>
            <a:r>
              <a:rPr lang="en-US" baseline="-25000" dirty="0" smtClean="0"/>
              <a:t>.</a:t>
            </a:r>
            <a:r>
              <a:rPr lang="el-GR" dirty="0" smtClean="0"/>
              <a:t>  </a:t>
            </a:r>
            <a:r>
              <a:rPr lang="el-GR" dirty="0"/>
              <a:t>Αυτό επιτυγχάνεται με την χορήγηση δακτυλίτιδος η οποία αυξάνει την δύναμη της συστολής καθώς και αυξάνει την ανερέθιστη περίοδο του κολποκοιλιακού κόμβου.</a:t>
            </a:r>
          </a:p>
          <a:p>
            <a:pPr marL="0" indent="0">
              <a:buNone/>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50320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11</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196752"/>
            <a:ext cx="8291264" cy="5256584"/>
          </a:xfrm>
        </p:spPr>
        <p:txBody>
          <a:bodyPr>
            <a:normAutofit fontScale="92500" lnSpcReduction="10000"/>
          </a:bodyPr>
          <a:lstStyle/>
          <a:p>
            <a:pPr marL="0" indent="0" algn="ctr">
              <a:buNone/>
            </a:pPr>
            <a:r>
              <a:rPr lang="el-GR" b="1" dirty="0" smtClean="0"/>
              <a:t>Καρδιακ</a:t>
            </a:r>
            <a:r>
              <a:rPr lang="el-GR" b="1" dirty="0"/>
              <a:t>ό</a:t>
            </a:r>
            <a:r>
              <a:rPr lang="el-GR" b="1" dirty="0" smtClean="0"/>
              <a:t>ς κύκλος </a:t>
            </a:r>
          </a:p>
          <a:p>
            <a:r>
              <a:rPr lang="el-GR" dirty="0"/>
              <a:t>Περιλαμβάνει τις φάσεις </a:t>
            </a:r>
            <a:r>
              <a:rPr lang="el-GR" b="1" dirty="0"/>
              <a:t>συστολής </a:t>
            </a:r>
            <a:r>
              <a:rPr lang="el-GR" dirty="0"/>
              <a:t>και </a:t>
            </a:r>
            <a:r>
              <a:rPr lang="el-GR" b="1" dirty="0"/>
              <a:t>διαστολής</a:t>
            </a:r>
            <a:r>
              <a:rPr lang="el-GR" dirty="0"/>
              <a:t> πριν αρχίσει ο καρδιακός κύκλος, η καρδιά είναι σε διαστολική φάση. Ο καρδιακός κύκλος αρχίζει με την διέγερση, δηλαδή την συστολή των κόλπων. Μια ποσότητα αίματος, κατά την συστολή των κόλπων επιστρέφει προς σύστοιχες φλέβες του δεξιού κόλπου και δημιουργεί τον σφαγιτιδικό σφυγμό.</a:t>
            </a:r>
          </a:p>
          <a:p>
            <a:r>
              <a:rPr lang="el-GR" dirty="0"/>
              <a:t>Στην συνέχεια, η διέγερση διεγείρει τις κοιλίες, οι οποίες συσπούνται ενώ επέρχεται χάλαση των κόλπων. Ταυτόχρονα κλείνουν οι κολποκοιλιακές βαλβίδες, ενώ οι μηνοειδείς βαλβίδες είναι κλειστές και οι κοιλίες δεν έχουν αναπτύξει πιέσεις.</a:t>
            </a:r>
          </a:p>
          <a:p>
            <a:r>
              <a:rPr lang="el-GR" dirty="0"/>
              <a:t>Αυτή είναι η ισο-ογκοτική φάση, (</a:t>
            </a:r>
            <a:r>
              <a:rPr lang="el-GR" b="1" dirty="0"/>
              <a:t>ισομετρική συστολή</a:t>
            </a:r>
            <a:r>
              <a:rPr lang="el-GR" dirty="0"/>
              <a:t>) η φάση πρώτη της συστολής της κοιλίας.</a:t>
            </a:r>
          </a:p>
          <a:p>
            <a:endParaRPr lang="el-GR" b="1" dirty="0"/>
          </a:p>
          <a:p>
            <a:endParaRPr lang="el-GR" b="1"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140457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1</a:t>
            </a:r>
            <a:r>
              <a:rPr lang="en-US" sz="3600" b="0" dirty="0" smtClean="0"/>
              <a:t>2</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268760"/>
            <a:ext cx="8229600" cy="4968552"/>
          </a:xfrm>
        </p:spPr>
        <p:txBody>
          <a:bodyPr/>
          <a:lstStyle/>
          <a:p>
            <a:r>
              <a:rPr lang="el-GR" dirty="0"/>
              <a:t>Όταν όμως αυξηθούν οι πιέσεις στις κοιλίες και υπερβούν εκείνες των αγγείων, ανοίγουν οι μηνοειδείς βαλβίδες. Αυτός είναι ο χρόνος διοχέτευσης του αίματος ή χρόνος της </a:t>
            </a:r>
            <a:r>
              <a:rPr lang="el-GR" b="1" dirty="0"/>
              <a:t>ισοτονικής συστολής. </a:t>
            </a:r>
            <a:r>
              <a:rPr lang="el-GR" dirty="0"/>
              <a:t>Ακολουθεί η ελάττωση της πίεσης των κοιλιών και η σύγκληση των μηνοειδών βαλβίδων. Αυτή είναι η πρώτη φάση διαστολής των κοιλιών ή ισο-ογκοτική διαστολή ή </a:t>
            </a:r>
            <a:r>
              <a:rPr lang="el-GR" b="1" dirty="0"/>
              <a:t>ισομετρική διαστολή. </a:t>
            </a:r>
            <a:r>
              <a:rPr lang="el-GR" dirty="0"/>
              <a:t>Τότε ανοίγουν οι κολποκοιλιακές βαλβίδες και το αίμα εισέρχεται στις κοιλίες.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8933444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1</a:t>
            </a:r>
            <a:r>
              <a:rPr lang="en-US" sz="3600" b="0" dirty="0" smtClean="0"/>
              <a:t>3</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p:txBody>
          <a:bodyPr>
            <a:normAutofit/>
          </a:bodyPr>
          <a:lstStyle/>
          <a:p>
            <a:r>
              <a:rPr lang="el-GR" dirty="0"/>
              <a:t>Η διαστολική φάση περιλαμβάνει</a:t>
            </a:r>
            <a:r>
              <a:rPr lang="el-GR" dirty="0" smtClean="0"/>
              <a:t>:</a:t>
            </a:r>
            <a:endParaRPr lang="el-GR" dirty="0"/>
          </a:p>
          <a:p>
            <a:pPr marL="857250" lvl="1" indent="-457200">
              <a:buFont typeface="+mj-lt"/>
              <a:buAutoNum type="alphaLcPeriod"/>
            </a:pPr>
            <a:r>
              <a:rPr lang="el-GR" dirty="0" smtClean="0"/>
              <a:t>φάση </a:t>
            </a:r>
            <a:r>
              <a:rPr lang="el-GR" dirty="0"/>
              <a:t>ταχείας πλήρωσης =παθητική είσοδος </a:t>
            </a:r>
            <a:r>
              <a:rPr lang="el-GR" dirty="0" smtClean="0"/>
              <a:t>αίματος</a:t>
            </a:r>
            <a:endParaRPr lang="el-GR" dirty="0"/>
          </a:p>
          <a:p>
            <a:pPr marL="857250" lvl="1" indent="-457200">
              <a:buFont typeface="+mj-lt"/>
              <a:buAutoNum type="alphaLcPeriod"/>
            </a:pPr>
            <a:r>
              <a:rPr lang="el-GR" dirty="0" smtClean="0"/>
              <a:t>β</a:t>
            </a:r>
            <a:r>
              <a:rPr lang="el-GR" dirty="0"/>
              <a:t>΄ φάση ή φάση διάτασης = μικρή είσοδος </a:t>
            </a:r>
            <a:r>
              <a:rPr lang="el-GR" dirty="0" smtClean="0"/>
              <a:t>ποσότητας </a:t>
            </a:r>
            <a:r>
              <a:rPr lang="el-GR" dirty="0"/>
              <a:t>αίματος, οι δε πιέσεις κόλπων και κοιλιών είναι ίσες</a:t>
            </a:r>
            <a:r>
              <a:rPr lang="el-GR" dirty="0" smtClean="0"/>
              <a:t>.</a:t>
            </a:r>
            <a:endParaRPr lang="el-GR" dirty="0"/>
          </a:p>
          <a:p>
            <a:pPr marL="857250" lvl="1" indent="-457200">
              <a:buFont typeface="+mj-lt"/>
              <a:buAutoNum type="alphaLcPeriod"/>
            </a:pPr>
            <a:r>
              <a:rPr lang="el-GR" dirty="0" smtClean="0"/>
              <a:t>γ</a:t>
            </a:r>
            <a:r>
              <a:rPr lang="el-GR" dirty="0"/>
              <a:t>΄ φάση της τελοδιαστολικής πλήρωσης όπου γίνεται συστολή κόλπων και αύξηση των τελοδιαστολικών πιέσεων</a:t>
            </a:r>
            <a:r>
              <a:rPr lang="el-GR" dirty="0" smtClean="0"/>
              <a:t>.</a:t>
            </a:r>
            <a:r>
              <a:rPr lang="el-GR" dirty="0"/>
              <a:t> </a:t>
            </a:r>
          </a:p>
          <a:p>
            <a:pPr marL="857250" lvl="1" indent="-457200">
              <a:buFont typeface="+mj-lt"/>
              <a:buAutoNum type="alphaLcPeriod"/>
            </a:pPr>
            <a:r>
              <a:rPr lang="el-GR" dirty="0" smtClean="0"/>
              <a:t>Διαστολή </a:t>
            </a:r>
            <a:r>
              <a:rPr lang="el-GR" dirty="0"/>
              <a:t>φάση των κοιλιών. Αυτή είναι και η κατ’ εξοχήν διαστολική φάση της καρδιάς, είναι φάση πλήρωσης των κοιλιών και περιλαμβάνει πάνω από το ½ του καρδιακού κύκλου.</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1457947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1</a:t>
            </a:r>
            <a:r>
              <a:rPr lang="en-US" sz="3600" b="0" dirty="0" smtClean="0"/>
              <a:t>4</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p:txBody>
          <a:bodyPr/>
          <a:lstStyle/>
          <a:p>
            <a:pPr marL="0" indent="0" algn="ctr">
              <a:buNone/>
            </a:pPr>
            <a:r>
              <a:rPr lang="el-GR" b="1" dirty="0"/>
              <a:t>Γενικά:</a:t>
            </a:r>
            <a:r>
              <a:rPr lang="el-GR" dirty="0"/>
              <a:t> </a:t>
            </a:r>
            <a:endParaRPr lang="el-GR" dirty="0" smtClean="0"/>
          </a:p>
          <a:p>
            <a:r>
              <a:rPr lang="el-GR" dirty="0"/>
              <a:t>Ο χρόνος συστολής είναι   0,32 </a:t>
            </a:r>
            <a:r>
              <a:rPr lang="el-GR" dirty="0" smtClean="0"/>
              <a:t>sec,</a:t>
            </a:r>
            <a:endParaRPr lang="el-GR" dirty="0"/>
          </a:p>
          <a:p>
            <a:r>
              <a:rPr lang="el-GR" dirty="0"/>
              <a:t>Ο χρόνος διαστολής είναι   0,48 </a:t>
            </a:r>
            <a:r>
              <a:rPr lang="el-GR" dirty="0" smtClean="0"/>
              <a:t>sec,</a:t>
            </a:r>
            <a:endParaRPr lang="el-GR" dirty="0"/>
          </a:p>
          <a:p>
            <a:r>
              <a:rPr lang="el-GR" dirty="0"/>
              <a:t>Η κολπική συστολή είναι    0,1 </a:t>
            </a:r>
            <a:r>
              <a:rPr lang="el-GR" dirty="0" smtClean="0"/>
              <a:t>sec,</a:t>
            </a:r>
            <a:endParaRPr lang="el-GR" dirty="0"/>
          </a:p>
          <a:p>
            <a:r>
              <a:rPr lang="el-GR" dirty="0"/>
              <a:t>Η κολπική διαστολή είναι    0,762 </a:t>
            </a:r>
            <a:r>
              <a:rPr lang="el-GR" dirty="0" smtClean="0"/>
              <a:t>sec,</a:t>
            </a:r>
            <a:endParaRPr lang="el-GR" dirty="0"/>
          </a:p>
          <a:p>
            <a:r>
              <a:rPr lang="el-GR" dirty="0"/>
              <a:t>Η κοιλιακή συστολή είναι    0,376 </a:t>
            </a:r>
            <a:r>
              <a:rPr lang="el-GR" dirty="0" smtClean="0"/>
              <a:t>sec,</a:t>
            </a:r>
            <a:endParaRPr lang="el-GR" dirty="0"/>
          </a:p>
          <a:p>
            <a:r>
              <a:rPr lang="el-GR" dirty="0"/>
              <a:t>Η κοιλιακή διαστολή είναι   0,483 </a:t>
            </a:r>
            <a:r>
              <a:rPr lang="el-GR" dirty="0" smtClean="0"/>
              <a:t>sec.</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887735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1</a:t>
            </a:r>
            <a:r>
              <a:rPr lang="en-US" sz="3600" b="0" dirty="0" smtClean="0"/>
              <a:t>5</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268760"/>
            <a:ext cx="8229600" cy="4968552"/>
          </a:xfrm>
        </p:spPr>
        <p:txBody>
          <a:bodyPr/>
          <a:lstStyle/>
          <a:p>
            <a:r>
              <a:rPr lang="el-GR" b="1" dirty="0"/>
              <a:t>Συστολικός όγκος </a:t>
            </a:r>
            <a:r>
              <a:rPr lang="el-GR" dirty="0"/>
              <a:t>(ΣΟ) αίματος ή συστολική παροχή (ΣΠ) είναι η ποσότητα αίματος που στέλνει η κοιλία όταν συστέλλεται, στο σύστοιχο μεγάλο αγγείο, είναι 70mls.</a:t>
            </a:r>
          </a:p>
          <a:p>
            <a:r>
              <a:rPr lang="el-GR" dirty="0"/>
              <a:t>Υπολογίζεται έμμεσα από τον κατά λεπτό όγκο αίματος (ΚΛΟΑ) και με την βοήθεια ακτινολογικών αλλά και υπερηχογραφικών τεχνικών.</a:t>
            </a:r>
          </a:p>
          <a:p>
            <a:r>
              <a:rPr lang="el-GR" dirty="0"/>
              <a:t>Εξαρτάται από την ηλικία, το φύλο, το μέγεθος του σώματος, από την θέση και από την κατάσταση ή μη ηρεμίας.</a:t>
            </a:r>
          </a:p>
          <a:p>
            <a:r>
              <a:rPr lang="el-GR" dirty="0"/>
              <a:t>Σε κατάσταση ηρεμίας κυμαίνεται μεταξύ 60-90 mls, κατά την άσκηση αυξάνεται έως 150-180 mls. </a:t>
            </a:r>
          </a:p>
          <a:p>
            <a:pPr marL="0" indent="0">
              <a:buNone/>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4074268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1</a:t>
            </a:r>
            <a:r>
              <a:rPr lang="en-US" sz="3600" b="0" dirty="0" smtClean="0"/>
              <a:t>6</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268760"/>
            <a:ext cx="8229600" cy="4968552"/>
          </a:xfrm>
        </p:spPr>
        <p:txBody>
          <a:bodyPr/>
          <a:lstStyle/>
          <a:p>
            <a:r>
              <a:rPr lang="el-GR" dirty="0"/>
              <a:t>Ρυθμίζεται δε από</a:t>
            </a:r>
            <a:r>
              <a:rPr lang="el-GR" dirty="0" smtClean="0"/>
              <a:t>:</a:t>
            </a:r>
            <a:endParaRPr lang="el-GR" dirty="0"/>
          </a:p>
          <a:p>
            <a:pPr marL="457200" indent="-457200">
              <a:buFont typeface="+mj-lt"/>
              <a:buAutoNum type="arabicPeriod"/>
            </a:pPr>
            <a:r>
              <a:rPr lang="el-GR" dirty="0" smtClean="0"/>
              <a:t>Προφορτίο,</a:t>
            </a:r>
            <a:endParaRPr lang="el-GR" dirty="0"/>
          </a:p>
          <a:p>
            <a:pPr marL="457200" indent="-457200">
              <a:buFont typeface="+mj-lt"/>
              <a:buAutoNum type="arabicPeriod"/>
            </a:pPr>
            <a:r>
              <a:rPr lang="el-GR" dirty="0" smtClean="0"/>
              <a:t>μεταφορτίο</a:t>
            </a:r>
            <a:r>
              <a:rPr lang="el-GR" dirty="0"/>
              <a:t>, αλλά </a:t>
            </a:r>
            <a:r>
              <a:rPr lang="el-GR" dirty="0" smtClean="0"/>
              <a:t>και</a:t>
            </a:r>
            <a:endParaRPr lang="el-GR" dirty="0"/>
          </a:p>
          <a:p>
            <a:pPr marL="457200" indent="-457200">
              <a:buFont typeface="+mj-lt"/>
              <a:buAutoNum type="arabicPeriod"/>
            </a:pPr>
            <a:r>
              <a:rPr lang="el-GR" dirty="0" smtClean="0"/>
              <a:t>την </a:t>
            </a:r>
            <a:r>
              <a:rPr lang="el-GR" dirty="0"/>
              <a:t>συσταλτικότητα του </a:t>
            </a:r>
            <a:r>
              <a:rPr lang="el-GR" dirty="0" smtClean="0"/>
              <a:t>μυοκαρδίου.</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200725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Κυκλοφορία αίματος</a:t>
            </a:r>
            <a:endParaRPr lang="el-GR" dirty="0"/>
          </a:p>
        </p:txBody>
      </p:sp>
      <p:pic>
        <p:nvPicPr>
          <p:cNvPr id="5" name="Θέση περιεχομένου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15178" y="1170694"/>
            <a:ext cx="5334331" cy="5040313"/>
          </a:xfrm>
        </p:spPr>
      </p:pic>
      <p:sp>
        <p:nvSpPr>
          <p:cNvPr id="6" name="TextBox 5"/>
          <p:cNvSpPr txBox="1"/>
          <p:nvPr/>
        </p:nvSpPr>
        <p:spPr>
          <a:xfrm>
            <a:off x="200199" y="2708920"/>
            <a:ext cx="2016224" cy="2554545"/>
          </a:xfrm>
          <a:prstGeom prst="rect">
            <a:avLst/>
          </a:prstGeom>
          <a:noFill/>
        </p:spPr>
        <p:txBody>
          <a:bodyPr wrap="square" rtlCol="0">
            <a:spAutoFit/>
          </a:bodyPr>
          <a:lstStyle/>
          <a:p>
            <a:r>
              <a:rPr lang="en-US" sz="2000" b="1" dirty="0" smtClean="0">
                <a:solidFill>
                  <a:prstClr val="black"/>
                </a:solidFill>
                <a:latin typeface="Calibri"/>
              </a:rPr>
              <a:t>Right side</a:t>
            </a:r>
          </a:p>
          <a:p>
            <a:r>
              <a:rPr lang="en-US" sz="2000" dirty="0" smtClean="0">
                <a:solidFill>
                  <a:prstClr val="black"/>
                </a:solidFill>
                <a:latin typeface="Calibri"/>
              </a:rPr>
              <a:t>Deoxygenated blood from the body is returned to the heart to be pumbed to the lungs</a:t>
            </a:r>
          </a:p>
          <a:p>
            <a:endParaRPr lang="el-GR" sz="2000" dirty="0">
              <a:solidFill>
                <a:prstClr val="black"/>
              </a:solidFill>
              <a:latin typeface="Calibri"/>
            </a:endParaRPr>
          </a:p>
        </p:txBody>
      </p:sp>
      <p:sp>
        <p:nvSpPr>
          <p:cNvPr id="7" name="TextBox 6"/>
          <p:cNvSpPr txBox="1"/>
          <p:nvPr/>
        </p:nvSpPr>
        <p:spPr>
          <a:xfrm>
            <a:off x="6948264" y="2499481"/>
            <a:ext cx="2016224" cy="2862322"/>
          </a:xfrm>
          <a:prstGeom prst="rect">
            <a:avLst/>
          </a:prstGeom>
          <a:noFill/>
        </p:spPr>
        <p:txBody>
          <a:bodyPr wrap="square" rtlCol="0">
            <a:spAutoFit/>
          </a:bodyPr>
          <a:lstStyle/>
          <a:p>
            <a:r>
              <a:rPr lang="en-US" sz="2000" b="1" dirty="0" smtClean="0">
                <a:solidFill>
                  <a:prstClr val="black"/>
                </a:solidFill>
                <a:latin typeface="Calibri"/>
              </a:rPr>
              <a:t>Left side</a:t>
            </a:r>
          </a:p>
          <a:p>
            <a:r>
              <a:rPr lang="en-US" sz="2000" dirty="0" smtClean="0">
                <a:solidFill>
                  <a:prstClr val="black"/>
                </a:solidFill>
                <a:latin typeface="Calibri"/>
              </a:rPr>
              <a:t>Oxygenated blood from the lungs enters the heart and is pumped to the body organs and tissues.</a:t>
            </a:r>
          </a:p>
          <a:p>
            <a:endParaRPr lang="el-GR" sz="2000" dirty="0">
              <a:solidFill>
                <a:prstClr val="black"/>
              </a:solidFill>
              <a:latin typeface="Calibri"/>
            </a:endParaRPr>
          </a:p>
        </p:txBody>
      </p:sp>
      <p:sp>
        <p:nvSpPr>
          <p:cNvPr id="8" name="Rectangle 7"/>
          <p:cNvSpPr/>
          <p:nvPr/>
        </p:nvSpPr>
        <p:spPr>
          <a:xfrm>
            <a:off x="3051683" y="5897096"/>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Circulatory-system-warm-blooded-bg</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Spiritia</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712936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1</a:t>
            </a:r>
            <a:r>
              <a:rPr lang="en-US" sz="3600" b="0" dirty="0" smtClean="0"/>
              <a:t>7</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340768"/>
            <a:ext cx="8507288" cy="5400600"/>
          </a:xfrm>
        </p:spPr>
        <p:txBody>
          <a:bodyPr>
            <a:normAutofit fontScale="92500"/>
          </a:bodyPr>
          <a:lstStyle/>
          <a:p>
            <a:r>
              <a:rPr lang="el-GR" b="1" dirty="0"/>
              <a:t>Καρδιακή Συχνότητα (ΚΣ): </a:t>
            </a:r>
            <a:r>
              <a:rPr lang="el-GR" dirty="0"/>
              <a:t>Είναι ο αριθμός </a:t>
            </a:r>
            <a:r>
              <a:rPr lang="el-GR" dirty="0" smtClean="0"/>
              <a:t>συστολών (</a:t>
            </a:r>
            <a:r>
              <a:rPr lang="el-GR" dirty="0"/>
              <a:t>χτύπων) ανά λεπτό. Σε ηρεμία είναι περίπου 70 / min.Η καρδιακή συχνότητα εξαρτάται από το συμπαθητικό, το παρασυμπαθητικό, την ηλικία, το μέγεθος του σώματος, την θέση, την εκγύμναση, την άσκηση, την θερμοκρασία, καθώς επίσης και τις διάφορες συγκινησιακές καταστάσεις.</a:t>
            </a:r>
          </a:p>
          <a:p>
            <a:r>
              <a:rPr lang="el-GR" b="1" dirty="0"/>
              <a:t>Καρδιακή Παροχή (ΚΠ): </a:t>
            </a:r>
            <a:r>
              <a:rPr lang="el-GR" dirty="0"/>
              <a:t>Είναι ο κατά λεπτόν όγκος αίματος (ΚΛΟΑ) και ισούται με τον Συστολικό όγκο (ΣΟ) επί την Καρδιακή συχνότητα (ΚΣ) δηλαδή ΚΠ = ΣΟ χ ΚΣ  ισοδυναμεί με τον καρδιακό δείκτη.</a:t>
            </a:r>
          </a:p>
          <a:p>
            <a:r>
              <a:rPr lang="el-GR" dirty="0" smtClean="0"/>
              <a:t>Μετριέται </a:t>
            </a:r>
            <a:r>
              <a:rPr lang="el-GR" dirty="0"/>
              <a:t>με την μέθοδο Fick καθώς και με διάφορες χρωστικές. Επηρεάζεται από την θέση του σώματος(π.χ. στην όρθια θέση μειώνεται) καθώς επίσης και από τις διάφορες συγκινησιακές καταστάσεις.</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003169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1</a:t>
            </a:r>
            <a:r>
              <a:rPr lang="en-US" sz="3600" b="0" dirty="0" smtClean="0"/>
              <a:t>8</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556792"/>
            <a:ext cx="8229600" cy="4680520"/>
          </a:xfrm>
        </p:spPr>
        <p:txBody>
          <a:bodyPr>
            <a:normAutofit/>
          </a:bodyPr>
          <a:lstStyle/>
          <a:p>
            <a:r>
              <a:rPr lang="el-GR" dirty="0"/>
              <a:t>Επειδή η ΚΠ = ΣΟ </a:t>
            </a:r>
            <a:r>
              <a:rPr lang="en-US" dirty="0" smtClean="0"/>
              <a:t>x </a:t>
            </a:r>
            <a:r>
              <a:rPr lang="el-GR" dirty="0" smtClean="0"/>
              <a:t>ΚΣ </a:t>
            </a:r>
            <a:r>
              <a:rPr lang="el-GR" dirty="0"/>
              <a:t>, μεταβάλλεται όποτε μεταβάλλεται ο ΣΟ και όποτε μεταβάλλεται η ΚΣ.</a:t>
            </a:r>
          </a:p>
          <a:p>
            <a:r>
              <a:rPr lang="el-GR" dirty="0"/>
              <a:t>Όταν έχουμε αύξηση του ΣΟ, έπεται ότι έχουμε ινότροπη ρύθμιση, όποτε δεν έχουμε αύξηση της ΚΣ έπεται ότι έχουμε χρονότροπη ρύθμιση</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3698514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1</a:t>
            </a:r>
            <a:r>
              <a:rPr lang="en-US" sz="3600" b="0" dirty="0" smtClean="0"/>
              <a:t>9</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340768"/>
            <a:ext cx="8435280" cy="5184576"/>
          </a:xfrm>
        </p:spPr>
        <p:txBody>
          <a:bodyPr>
            <a:noAutofit/>
          </a:bodyPr>
          <a:lstStyle/>
          <a:p>
            <a:r>
              <a:rPr lang="el-GR" sz="2200" dirty="0"/>
              <a:t>Όσον αφορά τον ΣΟ, γνωρίζουμε ότι υπάρχει:</a:t>
            </a:r>
          </a:p>
          <a:p>
            <a:pPr marL="857250" lvl="1" indent="-457200">
              <a:buFont typeface="+mj-lt"/>
              <a:buAutoNum type="arabicPeriod"/>
            </a:pPr>
            <a:r>
              <a:rPr lang="el-GR" dirty="0"/>
              <a:t>ενδογενής αυτό ρύθμιση στον καρδιακό </a:t>
            </a:r>
            <a:r>
              <a:rPr lang="el-GR" dirty="0" smtClean="0"/>
              <a:t>μυ,</a:t>
            </a:r>
            <a:endParaRPr lang="el-GR" dirty="0"/>
          </a:p>
          <a:p>
            <a:pPr marL="857250" lvl="1" indent="-457200">
              <a:buFont typeface="+mj-lt"/>
              <a:buAutoNum type="arabicPeriod"/>
            </a:pPr>
            <a:r>
              <a:rPr lang="el-GR" dirty="0"/>
              <a:t>η δε συσταλτικότητα επηρεάζεται από το συμπαθητικό και τις κατεχολαμίνες</a:t>
            </a:r>
            <a:r>
              <a:rPr lang="el-GR" dirty="0" smtClean="0"/>
              <a:t>,</a:t>
            </a:r>
            <a:r>
              <a:rPr lang="el-GR" dirty="0"/>
              <a:t> </a:t>
            </a:r>
          </a:p>
          <a:p>
            <a:pPr marL="857250" lvl="1" indent="-457200">
              <a:buFont typeface="+mj-lt"/>
              <a:buAutoNum type="arabicPeriod"/>
            </a:pPr>
            <a:r>
              <a:rPr lang="el-GR" dirty="0"/>
              <a:t>επίσης η ανταλλαγή των υγρών στα τριχοειδή επιδρά, αλλά είναι μικρής σημασίας</a:t>
            </a:r>
            <a:r>
              <a:rPr lang="el-GR" dirty="0" smtClean="0"/>
              <a:t>,</a:t>
            </a:r>
          </a:p>
          <a:p>
            <a:pPr marL="857250" lvl="1" indent="-457200">
              <a:buFont typeface="+mj-lt"/>
              <a:buAutoNum type="arabicPeriod"/>
            </a:pPr>
            <a:r>
              <a:rPr lang="el-GR" dirty="0" smtClean="0"/>
              <a:t>ενώ η ρύθμιση με τα νεφρά, είναι μεγάλης σημασίας όσον αφορά άλατα (Nα+) και ύδωρ. Παράλληλα νευρογενείς μηχανισμοί συνεπικουρούν στην ανταλλαγή ιστών και υγρών μέσω συμπαθητικού- παρασυμπαθητικού συστήματος,</a:t>
            </a:r>
          </a:p>
          <a:p>
            <a:pPr marL="857250" lvl="1" indent="-457200">
              <a:buFont typeface="+mj-lt"/>
              <a:buAutoNum type="arabicPeriod"/>
            </a:pPr>
            <a:r>
              <a:rPr lang="el-GR" dirty="0"/>
              <a:t>ε</a:t>
            </a:r>
            <a:r>
              <a:rPr lang="el-GR" dirty="0" smtClean="0"/>
              <a:t>νώ συνεπικουρεί </a:t>
            </a:r>
            <a:r>
              <a:rPr lang="el-GR" dirty="0"/>
              <a:t>το σύστημα ρενίνης- αγγειοτανσίνης – αλδοστερόνης.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459054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20</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268760"/>
            <a:ext cx="8229600" cy="4968552"/>
          </a:xfrm>
        </p:spPr>
        <p:txBody>
          <a:bodyPr>
            <a:normAutofit lnSpcReduction="10000"/>
          </a:bodyPr>
          <a:lstStyle/>
          <a:p>
            <a:pPr marL="0" indent="0" algn="ctr">
              <a:buNone/>
            </a:pPr>
            <a:r>
              <a:rPr lang="el-GR" sz="2200" b="1" dirty="0" smtClean="0"/>
              <a:t>Ακροαστικά φαινόμενα καρδιάς</a:t>
            </a:r>
          </a:p>
          <a:p>
            <a:r>
              <a:rPr lang="el-GR" sz="2200" dirty="0"/>
              <a:t>Διακρίνουμε: </a:t>
            </a:r>
            <a:endParaRPr lang="el-GR" sz="2200" dirty="0" smtClean="0"/>
          </a:p>
          <a:p>
            <a:pPr marL="914400" lvl="1" indent="-457200">
              <a:buFont typeface="+mj-lt"/>
              <a:buAutoNum type="arabicPeriod"/>
            </a:pPr>
            <a:r>
              <a:rPr lang="el-GR" dirty="0" smtClean="0"/>
              <a:t>καρδιακούς </a:t>
            </a:r>
            <a:r>
              <a:rPr lang="el-GR" dirty="0"/>
              <a:t>ήχους ή τόνους και</a:t>
            </a:r>
          </a:p>
          <a:p>
            <a:pPr marL="914400" lvl="1" indent="-457200">
              <a:buFont typeface="+mj-lt"/>
              <a:buAutoNum type="arabicPeriod"/>
            </a:pPr>
            <a:r>
              <a:rPr lang="el-GR" dirty="0" smtClean="0"/>
              <a:t>Φυσήματα.</a:t>
            </a:r>
            <a:endParaRPr lang="el-GR" dirty="0"/>
          </a:p>
          <a:p>
            <a:pPr marL="457200" indent="-457200">
              <a:buFont typeface="+mj-lt"/>
              <a:buAutoNum type="arabicPeriod"/>
            </a:pPr>
            <a:r>
              <a:rPr lang="el-GR" sz="2200" b="1" dirty="0" smtClean="0"/>
              <a:t>Ήχοι </a:t>
            </a:r>
            <a:r>
              <a:rPr lang="el-GR" sz="2200" b="1" dirty="0"/>
              <a:t>ή τόνοι: </a:t>
            </a:r>
            <a:r>
              <a:rPr lang="el-GR" sz="2200" dirty="0"/>
              <a:t>Ο 1ος  , 2ος  αλλά και ο 3ος  τόνος είναι φυσιολογικοί. Ο 4ος τόνος είναι  </a:t>
            </a:r>
            <a:r>
              <a:rPr lang="el-GR" sz="2200" dirty="0" smtClean="0"/>
              <a:t>παθολογικός</a:t>
            </a:r>
            <a:r>
              <a:rPr lang="el-GR" sz="2200" dirty="0"/>
              <a:t>. Εξαρτώνται από τον βαθμό διάνοιξης των βαλβίδων, από την δύναμη </a:t>
            </a:r>
            <a:r>
              <a:rPr lang="el-GR" sz="2200" dirty="0" smtClean="0"/>
              <a:t>της συστολής </a:t>
            </a:r>
            <a:r>
              <a:rPr lang="el-GR" sz="2200" dirty="0"/>
              <a:t>και τον βαθμό πλήρωσης της καρδιάς.</a:t>
            </a:r>
          </a:p>
          <a:p>
            <a:pPr marL="457200" indent="-457200">
              <a:buFont typeface="+mj-lt"/>
              <a:buAutoNum type="arabicPeriod"/>
            </a:pPr>
            <a:r>
              <a:rPr lang="el-GR" sz="2200" b="1" dirty="0" smtClean="0"/>
              <a:t>Φυσήματα</a:t>
            </a:r>
            <a:r>
              <a:rPr lang="el-GR" sz="2200" b="1" dirty="0"/>
              <a:t>:</a:t>
            </a:r>
            <a:r>
              <a:rPr lang="el-GR" sz="2200" dirty="0"/>
              <a:t> Οφείλονται σε στροβιλώδη ροή, είναι δε κραδασμοί, μακρύτερης διάρκειας από </a:t>
            </a:r>
            <a:r>
              <a:rPr lang="el-GR" sz="2200" dirty="0" smtClean="0"/>
              <a:t>τους </a:t>
            </a:r>
            <a:r>
              <a:rPr lang="el-GR" sz="2200" dirty="0"/>
              <a:t>τόνους και μεγαλύτερης συχνότητας.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270548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21</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p:txBody>
          <a:bodyPr/>
          <a:lstStyle/>
          <a:p>
            <a:r>
              <a:rPr lang="el-GR" dirty="0"/>
              <a:t> Διακρίνουμε</a:t>
            </a:r>
            <a:r>
              <a:rPr lang="el-GR" dirty="0" smtClean="0"/>
              <a:t>:</a:t>
            </a:r>
            <a:endParaRPr lang="el-GR" dirty="0"/>
          </a:p>
          <a:p>
            <a:pPr lvl="1"/>
            <a:r>
              <a:rPr lang="el-GR" dirty="0"/>
              <a:t>Συστολικά( όλο, μέσο ή τελοσυστολικά</a:t>
            </a:r>
            <a:r>
              <a:rPr lang="el-GR" dirty="0" smtClean="0"/>
              <a:t>),</a:t>
            </a:r>
            <a:endParaRPr lang="el-GR" dirty="0"/>
          </a:p>
          <a:p>
            <a:pPr lvl="1"/>
            <a:r>
              <a:rPr lang="el-GR" dirty="0"/>
              <a:t>Συνεχή, αυτά υπερβαίνουν τον 2ο </a:t>
            </a:r>
            <a:r>
              <a:rPr lang="el-GR" dirty="0" smtClean="0"/>
              <a:t>τόνο,</a:t>
            </a:r>
            <a:endParaRPr lang="el-GR" dirty="0"/>
          </a:p>
          <a:p>
            <a:pPr lvl="1"/>
            <a:r>
              <a:rPr lang="el-GR" dirty="0"/>
              <a:t>Διαστολικά(πρώτο, όλο, τελοδιαστολικά</a:t>
            </a:r>
            <a:r>
              <a:rPr lang="el-GR" dirty="0" smtClean="0"/>
              <a:t>).</a:t>
            </a:r>
            <a:endParaRPr lang="el-GR" dirty="0"/>
          </a:p>
          <a:p>
            <a:r>
              <a:rPr lang="el-GR" dirty="0" smtClean="0"/>
              <a:t>Επίσης </a:t>
            </a:r>
            <a:r>
              <a:rPr lang="el-GR" dirty="0"/>
              <a:t>διακρίνουμε</a:t>
            </a:r>
            <a:r>
              <a:rPr lang="el-GR" dirty="0" smtClean="0"/>
              <a:t>:</a:t>
            </a:r>
          </a:p>
          <a:p>
            <a:pPr lvl="1"/>
            <a:r>
              <a:rPr lang="el-GR" dirty="0" smtClean="0"/>
              <a:t>Οργανικά,</a:t>
            </a:r>
            <a:endParaRPr lang="el-GR" dirty="0"/>
          </a:p>
          <a:p>
            <a:pPr lvl="1"/>
            <a:r>
              <a:rPr lang="el-GR" dirty="0" smtClean="0"/>
              <a:t>Λειτουργικά.</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1765698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2</a:t>
            </a:r>
            <a:r>
              <a:rPr lang="en-US" sz="3600" b="0" dirty="0" smtClean="0"/>
              <a:t>2</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340768"/>
            <a:ext cx="8435280" cy="5040560"/>
          </a:xfrm>
        </p:spPr>
        <p:txBody>
          <a:bodyPr>
            <a:normAutofit/>
          </a:bodyPr>
          <a:lstStyle/>
          <a:p>
            <a:r>
              <a:rPr lang="el-GR" sz="2200" b="1" dirty="0"/>
              <a:t>Κυκλοφορία του αίματος: </a:t>
            </a:r>
            <a:r>
              <a:rPr lang="el-GR" sz="2200" dirty="0"/>
              <a:t>Στηρίζεται </a:t>
            </a:r>
            <a:r>
              <a:rPr lang="el-GR" sz="2200" b="1" dirty="0"/>
              <a:t>στην υδραυλική ενέργεια.</a:t>
            </a:r>
            <a:r>
              <a:rPr lang="el-GR" sz="2200" dirty="0"/>
              <a:t> Η υδραυλική ενέργεια είναι το άθροισμα της </a:t>
            </a:r>
            <a:r>
              <a:rPr lang="el-GR" sz="2200" b="1" dirty="0"/>
              <a:t>κινητικής</a:t>
            </a:r>
            <a:r>
              <a:rPr lang="el-GR" sz="2200" dirty="0"/>
              <a:t> και της </a:t>
            </a:r>
            <a:r>
              <a:rPr lang="el-GR" sz="2200" b="1" dirty="0"/>
              <a:t>δυναμικής</a:t>
            </a:r>
            <a:r>
              <a:rPr lang="el-GR" sz="2200" dirty="0"/>
              <a:t> ενέργειας. Η κινητική ενέργεια είναι ένα μικρό ποσοστό της υδραυλικής ενέργειας. Η δυναμική ενέργεια είναι το κύριο ποσοστό της υδραυλικής ενέργειας, περιλαμβάνει μέτωπο και κλίση της πίεσης στα αγγεία και είναι και το κύριο ποσοστό της κίνησης. Στηρίζεται στην αρχή του Bernoulli, δηλαδή όταν η ταχύτητα της ροής αίματος σ’ ένα σημείο είναι ταχύτερη, τότε η πίεση στο απέναντι τοίχωμα είναι χαμηλότερη.</a:t>
            </a:r>
          </a:p>
          <a:p>
            <a:r>
              <a:rPr lang="el-GR" sz="2200" dirty="0"/>
              <a:t>Σε κατάκεκλιμένη  θέση, η υδραυλική πίεση είναι η μόνη ασκούμενη πίεση σε κάθε </a:t>
            </a:r>
            <a:r>
              <a:rPr lang="el-GR" sz="2200" dirty="0" smtClean="0"/>
              <a:t>αρτηρία (</a:t>
            </a:r>
            <a:r>
              <a:rPr lang="el-GR" sz="2200" dirty="0"/>
              <a:t>≈ 90 mmHg</a:t>
            </a:r>
            <a:r>
              <a:rPr lang="el-GR" sz="2200"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504723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2</a:t>
            </a:r>
            <a:r>
              <a:rPr lang="en-US" sz="3600" b="0" dirty="0" smtClean="0"/>
              <a:t>3</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Σε όρθια θέση υπάρχει η υδραυλική πίεση της καρδιάς και </a:t>
            </a:r>
            <a:r>
              <a:rPr lang="el-GR" b="1" dirty="0"/>
              <a:t>η υδροστατική</a:t>
            </a:r>
            <a:r>
              <a:rPr lang="el-GR" dirty="0"/>
              <a:t> πίεση (από την καρδιά προς τους πόδας= στήλη αίματος). Έτσι η ασκούμενη πίεση επί της ραχιαίας του ποδός αρτηρίας, είναι το άθροισμα υδραυλικής (90 mmHg) </a:t>
            </a:r>
            <a:r>
              <a:rPr lang="el-GR" dirty="0" smtClean="0"/>
              <a:t>και υδροστατικής </a:t>
            </a:r>
            <a:r>
              <a:rPr lang="el-GR" dirty="0"/>
              <a:t>(90 mmHg) πίεσης, σύνολον 180 mmHg</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918093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2</a:t>
            </a:r>
            <a:r>
              <a:rPr lang="en-US" sz="3600" b="0" dirty="0" smtClean="0"/>
              <a:t>4</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268760"/>
            <a:ext cx="8229600" cy="4968552"/>
          </a:xfrm>
        </p:spPr>
        <p:txBody>
          <a:bodyPr>
            <a:normAutofit/>
          </a:bodyPr>
          <a:lstStyle/>
          <a:p>
            <a:r>
              <a:rPr lang="el-GR" sz="2200" dirty="0" smtClean="0"/>
              <a:t>Υδροστατική </a:t>
            </a:r>
            <a:r>
              <a:rPr lang="el-GR" sz="2200" dirty="0"/>
              <a:t>είναι η πίεση που ασκείται από ένα στατικό υγρό λόγω βαρύτητας στα τοιχώματα και στον πυθμένα ενός αγγείου-σωλήνα. Στηρίζεται στην αρχή του Pascall και είναι ίση σε όλα τα σημεία ενός οριζόντιου επιπέδου.</a:t>
            </a:r>
          </a:p>
          <a:p>
            <a:r>
              <a:rPr lang="el-GR" sz="2200" b="1" dirty="0"/>
              <a:t>Ροή αίματος: </a:t>
            </a:r>
            <a:r>
              <a:rPr lang="el-GR" sz="2200" dirty="0" smtClean="0"/>
              <a:t>Διακρίνουμε </a:t>
            </a:r>
            <a:r>
              <a:rPr lang="el-GR" sz="2200" b="1" dirty="0"/>
              <a:t>όγκο ροής </a:t>
            </a:r>
            <a:r>
              <a:rPr lang="el-GR" sz="2200" dirty="0"/>
              <a:t>(Q) </a:t>
            </a:r>
            <a:r>
              <a:rPr lang="en-US" sz="2200" b="1" dirty="0"/>
              <a:t>cm</a:t>
            </a:r>
            <a:r>
              <a:rPr lang="el-GR" sz="2200" b="1" baseline="30000" dirty="0" smtClean="0"/>
              <a:t>3</a:t>
            </a:r>
            <a:r>
              <a:rPr lang="el-GR" sz="2200" dirty="0" smtClean="0"/>
              <a:t>/sec και </a:t>
            </a:r>
            <a:r>
              <a:rPr lang="el-GR" sz="2200" b="1" dirty="0" smtClean="0"/>
              <a:t>ταχύτητα </a:t>
            </a:r>
            <a:r>
              <a:rPr lang="el-GR" sz="2200" b="1" dirty="0"/>
              <a:t>ροής </a:t>
            </a:r>
            <a:r>
              <a:rPr lang="el-GR" sz="2200" dirty="0"/>
              <a:t>cm/sec                                               </a:t>
            </a:r>
          </a:p>
          <a:p>
            <a:r>
              <a:rPr lang="el-GR" sz="2200" dirty="0"/>
              <a:t>Εξαρτάται από την διαφορά υδραυλικής ενέργειας / πίεσης (</a:t>
            </a:r>
            <a:r>
              <a:rPr lang="el-GR" sz="2200" b="1" dirty="0"/>
              <a:t>ΔΡ</a:t>
            </a:r>
            <a:r>
              <a:rPr lang="el-GR" sz="2200" dirty="0"/>
              <a:t>)  σε δύο σημεία. Αυτή η διαφορά ΔΡ εξαναγκάζει το υγρό να κινείται, επηρεάζεται δε από τις </a:t>
            </a:r>
            <a:r>
              <a:rPr lang="el-GR" sz="2200" b="1" dirty="0"/>
              <a:t>αντιστάσεις</a:t>
            </a:r>
            <a:r>
              <a:rPr lang="el-GR" sz="2200" dirty="0"/>
              <a:t> R των αγγείων. Εάν δεν υπάρχει ΔΡ, δεν υπάρχει ροή. Οι αντιστάσεις R είναι παρεμπόδιση στη ροή.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493947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2</a:t>
            </a:r>
            <a:r>
              <a:rPr lang="en-US" sz="3600" b="0" dirty="0" smtClean="0"/>
              <a:t>5</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340768"/>
            <a:ext cx="8229600" cy="5040560"/>
          </a:xfrm>
        </p:spPr>
        <p:txBody>
          <a:bodyPr>
            <a:normAutofit fontScale="92500"/>
          </a:bodyPr>
          <a:lstStyle/>
          <a:p>
            <a:r>
              <a:rPr lang="el-GR" dirty="0"/>
              <a:t>Η ταχύτητα όμως της ροής της αορτής, είναι πολύ μεγαλύτερη, ενώ η ταχύτητα ροής των τριχοειδών είναι πολύ μικρότερη, διότι η διάμετρος του συνολικού τριχοειδικού δικτύου είναι 400-800 φορές μεγαλύτερη από εκείνη της αορτής.</a:t>
            </a:r>
          </a:p>
          <a:p>
            <a:r>
              <a:rPr lang="el-GR" dirty="0"/>
              <a:t>Σύνδεση εν </a:t>
            </a:r>
            <a:r>
              <a:rPr lang="el-GR" b="1" dirty="0"/>
              <a:t>παραλλήλω</a:t>
            </a:r>
            <a:r>
              <a:rPr lang="el-GR" dirty="0"/>
              <a:t> παρατηρείται στα μεγάλα αγγειακά δίκτυα με χαμηλή αντίσταση θα έχουν και μεγαλύτερη ροή, άρα η ροή σε κάθε δίκτυο είναι αντιστρόφως ανάλογη της αντίστασης του</a:t>
            </a:r>
            <a:r>
              <a:rPr lang="el-GR" dirty="0" smtClean="0"/>
              <a:t>.</a:t>
            </a:r>
            <a:endParaRPr lang="el-GR" dirty="0"/>
          </a:p>
          <a:p>
            <a:r>
              <a:rPr lang="el-GR" b="1" dirty="0"/>
              <a:t>Ομαλή </a:t>
            </a:r>
            <a:r>
              <a:rPr lang="el-GR" b="1" dirty="0" smtClean="0"/>
              <a:t>ροή: </a:t>
            </a:r>
            <a:r>
              <a:rPr lang="el-GR" dirty="0"/>
              <a:t>Είναι η κίνηση υγρού σε στοιβάδες χωρίς μίξη. Από τις στοιβάδες, εκείνη που είναι σε επαφή με το τοίχωμα του αγγείου δεν ρέει, η άμεσος υπερκείμενη στοιβάδα, ρέει λίγο, η δε μεσαία ρέει πολύ και εμφανίζει την μέγιστη ταχύτητα.</a:t>
            </a:r>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792779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2</a:t>
            </a:r>
            <a:r>
              <a:rPr lang="en-US" sz="3600" b="0" dirty="0" smtClean="0"/>
              <a:t>6</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196752"/>
            <a:ext cx="8435280" cy="5400600"/>
          </a:xfrm>
        </p:spPr>
        <p:txBody>
          <a:bodyPr>
            <a:noAutofit/>
          </a:bodyPr>
          <a:lstStyle/>
          <a:p>
            <a:r>
              <a:rPr lang="el-GR" sz="2000" dirty="0"/>
              <a:t>Οι αντιστάσεις εξαρτώνται από την </a:t>
            </a:r>
          </a:p>
          <a:p>
            <a:pPr lvl="1"/>
            <a:r>
              <a:rPr lang="el-GR" sz="2000" b="1" dirty="0" smtClean="0"/>
              <a:t>γλοιότητα </a:t>
            </a:r>
            <a:r>
              <a:rPr lang="el-GR" sz="2000" dirty="0"/>
              <a:t>του αίματος δηλαδή ένα είδος εσωτερικής τριβής υγρών. Όσο αυξάνεται η γλοιότης αίματος, τόσο αυξάνεται η αντίσταση R και</a:t>
            </a:r>
          </a:p>
          <a:p>
            <a:pPr lvl="1"/>
            <a:r>
              <a:rPr lang="el-GR" sz="2000" dirty="0" smtClean="0"/>
              <a:t>από </a:t>
            </a:r>
            <a:r>
              <a:rPr lang="el-GR" sz="2000" dirty="0"/>
              <a:t>τις </a:t>
            </a:r>
            <a:r>
              <a:rPr lang="el-GR" sz="2000" b="1" dirty="0"/>
              <a:t>διαστάσεις</a:t>
            </a:r>
            <a:r>
              <a:rPr lang="el-GR" sz="2000" dirty="0"/>
              <a:t> των αγγείων.</a:t>
            </a:r>
          </a:p>
          <a:p>
            <a:r>
              <a:rPr lang="el-GR" sz="2000" dirty="0"/>
              <a:t>Η ροή είναι ανάλογη του μήκους και αντιστρόφως ανάλογη της ακτίνας του αγγείου  </a:t>
            </a:r>
            <a:r>
              <a:rPr lang="el-GR" sz="2000" b="1" dirty="0"/>
              <a:t>R=8Ln / π r </a:t>
            </a:r>
            <a:endParaRPr lang="el-GR" sz="2000" b="1" dirty="0" smtClean="0"/>
          </a:p>
          <a:p>
            <a:r>
              <a:rPr lang="el-GR" sz="2000" dirty="0" smtClean="0"/>
              <a:t>Διακρίνουμε </a:t>
            </a:r>
            <a:r>
              <a:rPr lang="el-GR" sz="2000" dirty="0"/>
              <a:t>σύνδεση αντιστάσεων εν σειρά, στις μεγάλες αρτηρίες που γίνονται μικρότερες, μετά αρτηρίδια, μετά τριχοειδή, μετά φλεβίδια, φλέβες και μετά μεγάλες φλέβες. Εκεί η συνολική ροή είναι το άθροισμα των αντιστάσεων, η δε ολική ροή είναι ίδια και σταθερή σε όλο το σύστημα. Η ολική ροή σ’ ένα αγγείο μεταβάλλεται αντιστρόφως ανάλογα με την ολική επιφάνεια της εγκάρσιας διατομής. Στο σημείο εκείνο, η ποσότητα αίματος αορτής και συνόλου τριχοειδών είναι η ίδια</a:t>
            </a:r>
            <a:r>
              <a:rPr lang="el-GR" sz="2000" dirty="0" smtClean="0"/>
              <a:t>.</a:t>
            </a:r>
            <a:endParaRPr lang="el-GR" sz="20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4066037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Κυκλοφορικό σύστημα</a:t>
            </a:r>
            <a:endParaRPr lang="el-GR" dirty="0"/>
          </a:p>
        </p:txBody>
      </p:sp>
      <p:pic>
        <p:nvPicPr>
          <p:cNvPr id="5" name="Θέση περιεχομένου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66318" y="1199206"/>
            <a:ext cx="4536380" cy="4536380"/>
          </a:xfrm>
        </p:spPr>
      </p:pic>
      <p:sp>
        <p:nvSpPr>
          <p:cNvPr id="6" name="Rectangle 7"/>
          <p:cNvSpPr/>
          <p:nvPr/>
        </p:nvSpPr>
        <p:spPr>
          <a:xfrm>
            <a:off x="3275856" y="5815135"/>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Blausen 0168 CardiovascularSystem</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Dcoetzee</a:t>
            </a:r>
            <a:r>
              <a:rPr lang="el-GR" sz="1200" dirty="0" smtClean="0">
                <a:solidFill>
                  <a:prstClr val="black">
                    <a:lumMod val="75000"/>
                    <a:lumOff val="25000"/>
                  </a:prstClr>
                </a:solidFill>
                <a:latin typeface="Calibri"/>
              </a:rPr>
              <a:t> διαθέσιμο με άδεια ως </a:t>
            </a:r>
            <a:r>
              <a:rPr lang="en-US" sz="1200" dirty="0">
                <a:solidFill>
                  <a:prstClr val="black">
                    <a:lumMod val="75000"/>
                    <a:lumOff val="25000"/>
                  </a:prstClr>
                </a:solidFill>
                <a:latin typeface="Calibri"/>
                <a:hlinkClick r:id="rId5"/>
              </a:rPr>
              <a:t>CC BY 3.0</a:t>
            </a:r>
            <a:endParaRPr lang="en-US" sz="1200" dirty="0">
              <a:solidFill>
                <a:prstClr val="black">
                  <a:lumMod val="75000"/>
                  <a:lumOff val="25000"/>
                </a:prstClr>
              </a:solidFill>
              <a:latin typeface="Calibri"/>
            </a:endParaRPr>
          </a:p>
        </p:txBody>
      </p:sp>
      <p:sp>
        <p:nvSpPr>
          <p:cNvPr id="7" name="TextBox 6"/>
          <p:cNvSpPr txBox="1"/>
          <p:nvPr/>
        </p:nvSpPr>
        <p:spPr>
          <a:xfrm>
            <a:off x="251520" y="2536689"/>
            <a:ext cx="2520280" cy="769441"/>
          </a:xfrm>
          <a:prstGeom prst="rect">
            <a:avLst/>
          </a:prstGeom>
          <a:noFill/>
        </p:spPr>
        <p:txBody>
          <a:bodyPr wrap="square" rtlCol="0">
            <a:spAutoFit/>
          </a:bodyPr>
          <a:lstStyle/>
          <a:p>
            <a:r>
              <a:rPr lang="en-US" sz="2200" dirty="0" smtClean="0">
                <a:solidFill>
                  <a:prstClr val="black"/>
                </a:solidFill>
                <a:latin typeface="Calibri"/>
              </a:rPr>
              <a:t>Pulmonary system – up to the lungs</a:t>
            </a:r>
            <a:endParaRPr lang="el-GR" sz="2200" dirty="0">
              <a:solidFill>
                <a:prstClr val="black"/>
              </a:solidFill>
              <a:latin typeface="Calibri"/>
            </a:endParaRPr>
          </a:p>
        </p:txBody>
      </p:sp>
      <p:sp>
        <p:nvSpPr>
          <p:cNvPr id="8" name="TextBox 7"/>
          <p:cNvSpPr txBox="1"/>
          <p:nvPr/>
        </p:nvSpPr>
        <p:spPr>
          <a:xfrm>
            <a:off x="267050" y="5145769"/>
            <a:ext cx="2520280" cy="769441"/>
          </a:xfrm>
          <a:prstGeom prst="rect">
            <a:avLst/>
          </a:prstGeom>
          <a:noFill/>
        </p:spPr>
        <p:txBody>
          <a:bodyPr wrap="square" rtlCol="0">
            <a:spAutoFit/>
          </a:bodyPr>
          <a:lstStyle/>
          <a:p>
            <a:r>
              <a:rPr lang="en-US" sz="2200" dirty="0" smtClean="0">
                <a:solidFill>
                  <a:prstClr val="black"/>
                </a:solidFill>
                <a:latin typeface="Calibri"/>
              </a:rPr>
              <a:t>Systemic – to the organs of the body</a:t>
            </a:r>
            <a:endParaRPr lang="el-GR" sz="2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146145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2</a:t>
            </a:r>
            <a:r>
              <a:rPr lang="en-US" sz="3600" b="0" dirty="0" smtClean="0"/>
              <a:t>7</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268760"/>
            <a:ext cx="8291264" cy="5184576"/>
          </a:xfrm>
        </p:spPr>
        <p:txBody>
          <a:bodyPr>
            <a:noAutofit/>
          </a:bodyPr>
          <a:lstStyle/>
          <a:p>
            <a:r>
              <a:rPr lang="el-GR" sz="2200" b="1" dirty="0" smtClean="0"/>
              <a:t>Στροβιλώδης </a:t>
            </a:r>
            <a:r>
              <a:rPr lang="el-GR" sz="2200" b="1" dirty="0"/>
              <a:t>ροή: </a:t>
            </a:r>
            <a:r>
              <a:rPr lang="el-GR" sz="2200" dirty="0"/>
              <a:t>Είναι η ανώμαλη κίνηση υγρού όπου οι στοιβάδες αρχίζουν και </a:t>
            </a:r>
            <a:r>
              <a:rPr lang="el-GR" sz="2200" dirty="0" smtClean="0"/>
              <a:t>αναμειγνύονται. </a:t>
            </a:r>
            <a:r>
              <a:rPr lang="el-GR" sz="2200" dirty="0"/>
              <a:t>Κοντά την </a:t>
            </a:r>
            <a:r>
              <a:rPr lang="el-GR" sz="2200" dirty="0" smtClean="0"/>
              <a:t>στροβιλώδη </a:t>
            </a:r>
            <a:r>
              <a:rPr lang="el-GR" sz="2200" dirty="0"/>
              <a:t>ροή έχουμε αυξημένη κατανάλωση ενέργειας. </a:t>
            </a:r>
          </a:p>
          <a:p>
            <a:r>
              <a:rPr lang="el-GR" sz="2200" b="1" dirty="0"/>
              <a:t>Αγγειακή Τάση (Τ):  </a:t>
            </a:r>
            <a:r>
              <a:rPr lang="el-GR" sz="2200" dirty="0"/>
              <a:t>Στο τοίχωμα των αγγείων αναπτύσσεται μία τάση η οποία εξαρτάται:</a:t>
            </a:r>
          </a:p>
          <a:p>
            <a:pPr marL="914400" lvl="1" indent="-457200">
              <a:buFont typeface="+mj-lt"/>
              <a:buAutoNum type="arabicPeriod"/>
            </a:pPr>
            <a:r>
              <a:rPr lang="el-GR" dirty="0" smtClean="0"/>
              <a:t>από </a:t>
            </a:r>
            <a:r>
              <a:rPr lang="el-GR" dirty="0"/>
              <a:t>το πάχος του αγγείου και </a:t>
            </a:r>
          </a:p>
          <a:p>
            <a:pPr marL="914400" lvl="1" indent="-457200">
              <a:buFont typeface="+mj-lt"/>
              <a:buAutoNum type="arabicPeriod"/>
            </a:pPr>
            <a:r>
              <a:rPr lang="el-GR" dirty="0" smtClean="0"/>
              <a:t>από </a:t>
            </a:r>
            <a:r>
              <a:rPr lang="el-GR" dirty="0"/>
              <a:t>τις λείες μυϊκές ίνες του αγγείου. Εκφράζεται σαν διαφορά της πίεσης στο αγγείο επί την ακτίνα αυτού: Τ=ΔΡ r </a:t>
            </a:r>
          </a:p>
          <a:p>
            <a:r>
              <a:rPr lang="el-GR" sz="2200" dirty="0"/>
              <a:t>Έτσι, είναι εύλογο, ότι στα μεγάλα αγγεία όπου οι πιέσεις είναι μεγάλες, η τάση είναι μεγάλη. Στα μικρότερα δε αγγεία, καθώς μειώνεται και το πάχος του τοιχώματος και η ακτίνα, η τάση θα είναι και </a:t>
            </a:r>
            <a:r>
              <a:rPr lang="el-GR" sz="2200" dirty="0" smtClean="0"/>
              <a:t>μικρότερη.</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504960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2</a:t>
            </a:r>
            <a:r>
              <a:rPr lang="en-US" sz="3600" b="0" dirty="0" smtClean="0"/>
              <a:t>8</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313184" y="1340768"/>
            <a:ext cx="8651304" cy="5400600"/>
          </a:xfrm>
        </p:spPr>
        <p:txBody>
          <a:bodyPr>
            <a:normAutofit fontScale="92500"/>
          </a:bodyPr>
          <a:lstStyle/>
          <a:p>
            <a:r>
              <a:rPr lang="el-GR" b="1" dirty="0"/>
              <a:t>Στεφανιαία ροή: </a:t>
            </a:r>
            <a:r>
              <a:rPr lang="el-GR" dirty="0"/>
              <a:t>Είναι το 4% της κυκλοφορίας, εξαρτάται από διάφορους φυσικούς παράγοντες όπως οι φυσικές μεταβολές πιέσεων αορτικών αγγείων, από μεταβολικούς παράγοντες όπως η κατανάλωση του Ο2 και από νευροορμονικούς παράγοντες (δηλ. το συμπαθητικό και το παρασυμπαθητικό σύστημα καθώς και από τα επινεφρίδια). Το συμπαθητικό σύστημα εξασκεί άμεση επίδραση μέσω της ΝΑ, τόσο στους α όσο και στους β υποδοχείς. Οι α σχετίζονται με σύσπαση των αρτηριών και των φλεβών. Οι β σχετίζονται τόσο με αύξηση της καρδιακής συχνότητας(θετική χρονότροπος δράση), όσο και με αύξηση της συσταλτικότητας(θετική ινότροπος δράση).Το παρασυμπαθητικό σύστημα μέσω της ακετυλοχογίνης, πιθανώς προκαλεί αγγειοδιαστολή στα στεφανιαία αγγεία. Τα επινεφρίδια μέσω της Α (αδρεναλίνης) έχουν καθαρή δράση συμπαθητικού στα στεφανιαία αγγεία.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808404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l-GR" sz="3600" b="0" dirty="0" smtClean="0"/>
              <a:t>2</a:t>
            </a:r>
            <a:r>
              <a:rPr lang="en-US" sz="3600" b="0" dirty="0" smtClean="0"/>
              <a:t>9</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340768"/>
            <a:ext cx="8229600" cy="4896544"/>
          </a:xfrm>
        </p:spPr>
        <p:txBody>
          <a:bodyPr>
            <a:normAutofit/>
          </a:bodyPr>
          <a:lstStyle/>
          <a:p>
            <a:r>
              <a:rPr lang="el-GR" dirty="0"/>
              <a:t>Δηλαδή </a:t>
            </a:r>
            <a:r>
              <a:rPr lang="el-GR" dirty="0" smtClean="0"/>
              <a:t>προκαλούν</a:t>
            </a:r>
            <a:r>
              <a:rPr lang="en-US" dirty="0" smtClean="0"/>
              <a:t>: </a:t>
            </a:r>
            <a:r>
              <a:rPr lang="el-GR" dirty="0" smtClean="0"/>
              <a:t> </a:t>
            </a:r>
            <a:endParaRPr lang="el-GR" dirty="0"/>
          </a:p>
          <a:p>
            <a:pPr marL="857250" lvl="1" indent="-457200">
              <a:buFont typeface="+mj-lt"/>
              <a:buAutoNum type="arabicPeriod"/>
            </a:pPr>
            <a:r>
              <a:rPr lang="el-GR" sz="2400" dirty="0" smtClean="0"/>
              <a:t>αύξηση </a:t>
            </a:r>
            <a:r>
              <a:rPr lang="el-GR" sz="2400" dirty="0"/>
              <a:t>της στεφανιαίας </a:t>
            </a:r>
            <a:r>
              <a:rPr lang="el-GR" sz="2400" dirty="0" smtClean="0"/>
              <a:t>ροής</a:t>
            </a:r>
            <a:r>
              <a:rPr lang="en-US" sz="2400" dirty="0" smtClean="0"/>
              <a:t>,</a:t>
            </a:r>
            <a:endParaRPr lang="el-GR" sz="2400" dirty="0"/>
          </a:p>
          <a:p>
            <a:pPr marL="857250" lvl="1" indent="-457200">
              <a:buFont typeface="+mj-lt"/>
              <a:buAutoNum type="arabicPeriod"/>
            </a:pPr>
            <a:r>
              <a:rPr lang="el-GR" sz="2400" dirty="0" smtClean="0"/>
              <a:t>μείωση </a:t>
            </a:r>
            <a:r>
              <a:rPr lang="el-GR" sz="2400" dirty="0"/>
              <a:t>των αντιστάσεων καθώς και</a:t>
            </a:r>
          </a:p>
          <a:p>
            <a:pPr marL="857250" lvl="1" indent="-457200">
              <a:buFont typeface="+mj-lt"/>
              <a:buAutoNum type="arabicPeriod"/>
            </a:pPr>
            <a:r>
              <a:rPr lang="el-GR" sz="2400" dirty="0" smtClean="0"/>
              <a:t>αύξηση </a:t>
            </a:r>
            <a:r>
              <a:rPr lang="el-GR" sz="2400" dirty="0"/>
              <a:t>του </a:t>
            </a:r>
            <a:r>
              <a:rPr lang="el-GR" sz="2400" dirty="0" smtClean="0"/>
              <a:t>μεταβολισμού των </a:t>
            </a:r>
            <a:r>
              <a:rPr lang="el-GR" sz="2400" dirty="0"/>
              <a:t>καρδιακών </a:t>
            </a:r>
            <a:r>
              <a:rPr lang="el-GR" sz="2400" dirty="0" smtClean="0"/>
              <a:t>ινών</a:t>
            </a:r>
            <a:r>
              <a:rPr lang="en-US" sz="2400" dirty="0" smtClean="0"/>
              <a:t>.</a:t>
            </a:r>
            <a:endParaRPr lang="el-GR" sz="24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13820264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30</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196752"/>
            <a:ext cx="8435280" cy="5400600"/>
          </a:xfrm>
        </p:spPr>
        <p:txBody>
          <a:bodyPr>
            <a:normAutofit/>
          </a:bodyPr>
          <a:lstStyle/>
          <a:p>
            <a:r>
              <a:rPr lang="el-GR" sz="2200" b="1" dirty="0"/>
              <a:t>Αορτική πίεση: </a:t>
            </a:r>
            <a:r>
              <a:rPr lang="el-GR" sz="2200" dirty="0"/>
              <a:t>Είναι η πίεση της αορτής, εξαρτάται από τον συστολικό όγκο αίματος, την διατασιμότητα του τοιχώματος της αορτής, καθώς και από την ταχύτητα διοχέτευσης του αίματος.</a:t>
            </a:r>
          </a:p>
          <a:p>
            <a:r>
              <a:rPr lang="el-GR" sz="2200" dirty="0"/>
              <a:t>Στις </a:t>
            </a:r>
            <a:r>
              <a:rPr lang="el-GR" sz="2200" b="1" dirty="0"/>
              <a:t>μεγάλες </a:t>
            </a:r>
            <a:r>
              <a:rPr lang="el-GR" sz="2200" dirty="0"/>
              <a:t>αρτηρίες, η ροή είναι </a:t>
            </a:r>
            <a:r>
              <a:rPr lang="el-GR" sz="2200" b="1" dirty="0" smtClean="0"/>
              <a:t>σφυγμική.</a:t>
            </a:r>
            <a:r>
              <a:rPr lang="el-GR" sz="2200" dirty="0" smtClean="0"/>
              <a:t> </a:t>
            </a:r>
            <a:r>
              <a:rPr lang="el-GR" sz="2200" dirty="0"/>
              <a:t>Στις </a:t>
            </a:r>
            <a:r>
              <a:rPr lang="el-GR" sz="2200" b="1" dirty="0"/>
              <a:t>μικρές </a:t>
            </a:r>
            <a:r>
              <a:rPr lang="el-GR" sz="2200" dirty="0" smtClean="0"/>
              <a:t>αρτηρίες</a:t>
            </a:r>
            <a:r>
              <a:rPr lang="el-GR" sz="2200" dirty="0"/>
              <a:t>, η ροή είναι </a:t>
            </a:r>
            <a:r>
              <a:rPr lang="el-GR" sz="2200" b="1" dirty="0"/>
              <a:t>συνεχής. </a:t>
            </a:r>
            <a:endParaRPr lang="en-US" sz="2200" b="1" dirty="0" smtClean="0"/>
          </a:p>
          <a:p>
            <a:r>
              <a:rPr lang="el-GR" sz="2200" dirty="0"/>
              <a:t>Στα τριχοειδή όμως γίνονται ανταλλαγές ουσιών </a:t>
            </a:r>
            <a:r>
              <a:rPr lang="el-GR" sz="2200" dirty="0" smtClean="0"/>
              <a:t>από:</a:t>
            </a:r>
            <a:endParaRPr lang="el-GR" sz="2200" dirty="0"/>
          </a:p>
          <a:p>
            <a:pPr marL="914400" lvl="1" indent="-457200">
              <a:buFont typeface="+mj-lt"/>
              <a:buAutoNum type="arabicPeriod"/>
            </a:pPr>
            <a:r>
              <a:rPr lang="el-GR" dirty="0" smtClean="0"/>
              <a:t>Τους </a:t>
            </a:r>
            <a:r>
              <a:rPr lang="el-GR" dirty="0"/>
              <a:t>πόρους, από σχισμές, από διαφυγές και ελλείμματα, </a:t>
            </a:r>
          </a:p>
          <a:p>
            <a:pPr marL="914400" lvl="1" indent="-457200">
              <a:buFont typeface="+mj-lt"/>
              <a:buAutoNum type="arabicPeriod"/>
            </a:pPr>
            <a:r>
              <a:rPr lang="el-GR" dirty="0" smtClean="0"/>
              <a:t>Κυστίδια</a:t>
            </a:r>
            <a:r>
              <a:rPr lang="en-US" dirty="0" smtClean="0"/>
              <a:t>,</a:t>
            </a:r>
            <a:r>
              <a:rPr lang="el-GR" dirty="0" smtClean="0"/>
              <a:t> </a:t>
            </a:r>
            <a:endParaRPr lang="el-GR" dirty="0"/>
          </a:p>
          <a:p>
            <a:pPr marL="914400" lvl="1" indent="-457200">
              <a:buFont typeface="+mj-lt"/>
              <a:buAutoNum type="arabicPeriod"/>
            </a:pPr>
            <a:r>
              <a:rPr lang="el-GR" dirty="0" smtClean="0"/>
              <a:t>Παράθυρα</a:t>
            </a:r>
            <a:r>
              <a:rPr lang="en-US" dirty="0" smtClean="0"/>
              <a:t>,</a:t>
            </a:r>
            <a:endParaRPr lang="el-GR" dirty="0"/>
          </a:p>
          <a:p>
            <a:pPr marL="914400" lvl="1" indent="-457200">
              <a:buFont typeface="+mj-lt"/>
              <a:buAutoNum type="arabicPeriod"/>
            </a:pPr>
            <a:r>
              <a:rPr lang="el-GR" dirty="0"/>
              <a:t>Α</a:t>
            </a:r>
            <a:r>
              <a:rPr lang="el-GR" dirty="0" smtClean="0"/>
              <a:t>πό </a:t>
            </a:r>
            <a:r>
              <a:rPr lang="el-GR" dirty="0"/>
              <a:t>κίνηση πήγαινε – </a:t>
            </a:r>
            <a:r>
              <a:rPr lang="el-GR" dirty="0" smtClean="0"/>
              <a:t>έλα</a:t>
            </a:r>
            <a:r>
              <a:rPr lang="en-US" dirty="0" smtClean="0"/>
              <a:t>.</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924807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31</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57200" y="1340768"/>
            <a:ext cx="8435280" cy="5040560"/>
          </a:xfrm>
        </p:spPr>
        <p:txBody>
          <a:bodyPr>
            <a:normAutofit/>
          </a:bodyPr>
          <a:lstStyle/>
          <a:p>
            <a:r>
              <a:rPr lang="el-GR" sz="2200" dirty="0"/>
              <a:t>Επισυμβαίνει δηλαδή </a:t>
            </a:r>
            <a:r>
              <a:rPr lang="el-GR" sz="2200" b="1" dirty="0"/>
              <a:t>διάχυση</a:t>
            </a:r>
            <a:r>
              <a:rPr lang="el-GR" sz="2200" dirty="0"/>
              <a:t> (λόγω διαφοράς συγκέντρωσης C ουσιών) και </a:t>
            </a:r>
            <a:r>
              <a:rPr lang="el-GR" sz="2200" b="1" dirty="0" smtClean="0"/>
              <a:t>διήθηση </a:t>
            </a:r>
            <a:r>
              <a:rPr lang="el-GR" sz="2200" dirty="0" smtClean="0"/>
              <a:t>(</a:t>
            </a:r>
            <a:r>
              <a:rPr lang="el-GR" sz="2200" dirty="0"/>
              <a:t>λόγω διαφοράς πίεσης του αίματος καθώς και κολλοειδοσμωτικής πίεσης). </a:t>
            </a:r>
            <a:r>
              <a:rPr lang="el-GR" sz="2200" dirty="0" smtClean="0"/>
              <a:t> Έτσι </a:t>
            </a:r>
            <a:r>
              <a:rPr lang="el-GR" sz="2200" dirty="0"/>
              <a:t>η ροή είναι εκεί </a:t>
            </a:r>
            <a:r>
              <a:rPr lang="el-GR" sz="2200" b="1" dirty="0"/>
              <a:t>διαλείπουσα</a:t>
            </a:r>
            <a:r>
              <a:rPr lang="el-GR" sz="2200" dirty="0"/>
              <a:t> και το φαινόμενο καλείται </a:t>
            </a:r>
            <a:r>
              <a:rPr lang="el-GR" sz="2200" b="1" dirty="0"/>
              <a:t>αγγειοκίνηση.</a:t>
            </a:r>
          </a:p>
          <a:p>
            <a:r>
              <a:rPr lang="el-GR" sz="2200" dirty="0" smtClean="0"/>
              <a:t>Στην αριστερή </a:t>
            </a:r>
            <a:r>
              <a:rPr lang="el-GR" sz="2200" dirty="0"/>
              <a:t>κοιλία(ή την δεξιά κοιλία) η πίεση του αίματος στην αορτή αυξάνει και το τοίχωμα της διατείνεται . Όταν η αορτική βαλβίδα κλείσει, ο τοίχωμα της αορτής επανέρχεται και η διάταση του μεταδίδεται στο προκείμενο- κομμάτι, τμήμα της αορτής κ.ο.κ. Η αύξηση της πίεσης και η διάταση του τοιχώματος μεταφέρονται τάχιστα κατά μήκος των αρτηριών σαν </a:t>
            </a:r>
            <a:r>
              <a:rPr lang="el-GR" sz="2200" b="1" dirty="0"/>
              <a:t>ένα κύμα </a:t>
            </a:r>
            <a:r>
              <a:rPr lang="el-GR" sz="2200" dirty="0"/>
              <a:t>που ονομάζεται </a:t>
            </a:r>
            <a:r>
              <a:rPr lang="el-GR" sz="2200" b="1" dirty="0"/>
              <a:t>αρτηριακός  </a:t>
            </a:r>
            <a:r>
              <a:rPr lang="el-GR" sz="2200" dirty="0"/>
              <a:t>σφυγμός.</a:t>
            </a:r>
          </a:p>
          <a:p>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5165335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27063" indent="-627063">
              <a:buFont typeface="+mj-lt"/>
              <a:buAutoNum type="romanUcPeriod" startAt="2"/>
            </a:pPr>
            <a:r>
              <a:rPr lang="el-GR" dirty="0"/>
              <a:t>Γενικές φυσιολογικές έννοιες στην καρδιακή λειτουργία </a:t>
            </a:r>
            <a:r>
              <a:rPr lang="en-US" sz="3600" b="0" dirty="0" smtClean="0"/>
              <a:t>32</a:t>
            </a:r>
            <a:r>
              <a:rPr lang="el-GR" sz="3600" b="0" dirty="0" smtClean="0"/>
              <a:t>/</a:t>
            </a:r>
            <a:r>
              <a:rPr lang="en-US" sz="3600" b="0" dirty="0" smtClean="0"/>
              <a:t>32</a:t>
            </a:r>
            <a:endParaRPr lang="el-GR" dirty="0"/>
          </a:p>
        </p:txBody>
      </p:sp>
      <p:sp>
        <p:nvSpPr>
          <p:cNvPr id="3" name="Θέση περιεχομένου 2"/>
          <p:cNvSpPr>
            <a:spLocks noGrp="1"/>
          </p:cNvSpPr>
          <p:nvPr>
            <p:ph idx="1"/>
          </p:nvPr>
        </p:nvSpPr>
        <p:spPr>
          <a:xfrm>
            <a:off x="467544" y="1340768"/>
            <a:ext cx="8229600" cy="5040560"/>
          </a:xfrm>
        </p:spPr>
        <p:txBody>
          <a:bodyPr/>
          <a:lstStyle/>
          <a:p>
            <a:r>
              <a:rPr lang="el-GR" dirty="0"/>
              <a:t>Ο αρτηριακός σφυγμός ψηλαφάται εύκολα σε μία επιπολής αρτηρία. Αυτό που ψηλαφάται είναι η διάταση και η πίεση του τοιχώματος της </a:t>
            </a:r>
            <a:r>
              <a:rPr lang="el-GR" dirty="0" smtClean="0"/>
              <a:t>αορτής (</a:t>
            </a:r>
            <a:r>
              <a:rPr lang="el-GR" dirty="0"/>
              <a:t>ταχύτητα U=6-9 m / </a:t>
            </a:r>
            <a:r>
              <a:rPr lang="el-GR" dirty="0" smtClean="0"/>
              <a:t>sec). </a:t>
            </a:r>
            <a:r>
              <a:rPr lang="el-GR" dirty="0"/>
              <a:t>Η μέγιστη τιμή είναι η συστολική και η ελάχιστη η διαστολική αρτηριακή πίεση</a:t>
            </a:r>
            <a:r>
              <a:rPr lang="el-GR" dirty="0" smtClean="0"/>
              <a:t>.                                                                                                                                    </a:t>
            </a:r>
            <a:endParaRPr lang="el-GR" dirty="0"/>
          </a:p>
          <a:p>
            <a:r>
              <a:rPr lang="el-GR" dirty="0"/>
              <a:t>Η  διαφορά τους είναι η πίεση </a:t>
            </a:r>
            <a:r>
              <a:rPr lang="el-GR" dirty="0" smtClean="0"/>
              <a:t>σφυγμών.</a:t>
            </a:r>
            <a:endParaRPr lang="el-GR" dirty="0"/>
          </a:p>
          <a:p>
            <a:r>
              <a:rPr lang="el-GR" dirty="0"/>
              <a:t>P: ανιόν σκέλος, ανάκροτο κύμα, ταχεία διέλευση </a:t>
            </a:r>
            <a:r>
              <a:rPr lang="el-GR" dirty="0" smtClean="0"/>
              <a:t>αίματος.</a:t>
            </a:r>
            <a:endParaRPr lang="el-GR" dirty="0"/>
          </a:p>
          <a:p>
            <a:r>
              <a:rPr lang="el-GR" dirty="0"/>
              <a:t>D: κατερχόμενο δίκροτο κύμα, χάλαση της </a:t>
            </a:r>
            <a:r>
              <a:rPr lang="el-GR" dirty="0" smtClean="0"/>
              <a:t>κοιλίας.</a:t>
            </a:r>
            <a:endParaRPr lang="el-GR" dirty="0"/>
          </a:p>
          <a:p>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539754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Πως λειτουργούν τα κύματα</a:t>
            </a:r>
            <a:endParaRPr lang="el-GR" dirty="0"/>
          </a:p>
        </p:txBody>
      </p:sp>
      <p:pic>
        <p:nvPicPr>
          <p:cNvPr id="4098" name="Picture 2" descr="File:Latido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140" y="1412776"/>
            <a:ext cx="4608512" cy="46085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460431" y="6390883"/>
            <a:ext cx="4169929"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hlinkClick r:id="rId4"/>
              </a:rPr>
              <a:t>Latidos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hlinkClick r:id="rId5" tooltip="User:Josinho8 (page does not exist)"/>
              </a:rPr>
              <a:t>Josinho8</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692775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Κόλποι, κοιλίες, βαλβίδες</a:t>
            </a:r>
            <a:endParaRPr lang="el-GR" dirty="0"/>
          </a:p>
        </p:txBody>
      </p:sp>
      <p:pic>
        <p:nvPicPr>
          <p:cNvPr id="5122" name="Picture 2" descr="File:2011 Heart Valv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383" y="1195888"/>
            <a:ext cx="6793235" cy="54183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115616" y="6571363"/>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2011 Heart </a:t>
            </a:r>
            <a:r>
              <a:rPr lang="en-US" sz="1200" dirty="0" smtClean="0">
                <a:solidFill>
                  <a:prstClr val="black"/>
                </a:solidFill>
                <a:latin typeface="Calibri"/>
                <a:hlinkClick r:id="rId4"/>
              </a:rPr>
              <a:t>Valves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158964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Τοίχωμα και κοιλότητα κοιλίας</a:t>
            </a:r>
            <a:endParaRPr lang="el-GR" dirty="0"/>
          </a:p>
        </p:txBody>
      </p:sp>
      <p:pic>
        <p:nvPicPr>
          <p:cNvPr id="6146" name="Picture 2" descr="File:Heart anterior ventricles valv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4622" y="1170384"/>
            <a:ext cx="5854756" cy="53549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475656" y="6534834"/>
            <a:ext cx="619268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Heart anterior ventricles </a:t>
            </a:r>
            <a:r>
              <a:rPr lang="en-US" sz="1200" dirty="0" smtClean="0">
                <a:solidFill>
                  <a:prstClr val="black"/>
                </a:solidFill>
                <a:latin typeface="Calibri"/>
                <a:hlinkClick r:id="rId4"/>
              </a:rPr>
              <a:t>valves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Tamba52"/>
              </a:rPr>
              <a:t>Tamba52</a:t>
            </a:r>
            <a:r>
              <a:rPr lang="el-GR" sz="1200" dirty="0" smtClean="0">
                <a:solidFill>
                  <a:prstClr val="black">
                    <a:lumMod val="75000"/>
                    <a:lumOff val="25000"/>
                  </a:prstClr>
                </a:solidFill>
                <a:latin typeface="Calibri"/>
              </a:rPr>
              <a:t> διαθέσιμο με άδεια </a:t>
            </a:r>
            <a:r>
              <a:rPr lang="en-US" sz="1200" dirty="0">
                <a:solidFill>
                  <a:prstClr val="black"/>
                </a:solidFill>
                <a:latin typeface="Calibri"/>
                <a:hlinkClick r:id="rId6"/>
              </a:rPr>
              <a:t>CC BY 2.5</a:t>
            </a:r>
            <a:endParaRPr lang="en-US"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4774562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Καρδιακός μυς</a:t>
            </a:r>
            <a:endParaRPr lang="el-GR" dirty="0"/>
          </a:p>
        </p:txBody>
      </p:sp>
      <p:pic>
        <p:nvPicPr>
          <p:cNvPr id="7170" name="Picture 2" descr="File:414c Cardiacmus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045" y="1305634"/>
            <a:ext cx="6809911" cy="46436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115616" y="6021288"/>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414c </a:t>
            </a:r>
            <a:r>
              <a:rPr lang="en-US" sz="1200" dirty="0" smtClean="0">
                <a:solidFill>
                  <a:prstClr val="black"/>
                </a:solidFill>
                <a:latin typeface="Calibri"/>
                <a:hlinkClick r:id="rId4"/>
              </a:rPr>
              <a:t>Cardiacmuscle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540000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Δομή της καρδιάς</a:t>
            </a:r>
            <a:endParaRPr lang="el-GR" dirty="0"/>
          </a:p>
        </p:txBody>
      </p:sp>
      <p:pic>
        <p:nvPicPr>
          <p:cNvPr id="5" name="Θέση περιεχομένου 4"/>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491880" y="1110191"/>
            <a:ext cx="2567054" cy="4813227"/>
          </a:xfrm>
        </p:spPr>
      </p:pic>
      <p:sp>
        <p:nvSpPr>
          <p:cNvPr id="6" name="Rectangle 7"/>
          <p:cNvSpPr/>
          <p:nvPr/>
        </p:nvSpPr>
        <p:spPr>
          <a:xfrm>
            <a:off x="3419872" y="5894685"/>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Human heart</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Mikael Häggström</a:t>
            </a:r>
            <a:r>
              <a:rPr lang="el-GR" sz="1200" dirty="0" smtClean="0">
                <a:solidFill>
                  <a:prstClr val="black">
                    <a:lumMod val="75000"/>
                    <a:lumOff val="25000"/>
                  </a:prstClr>
                </a:solidFill>
                <a:latin typeface="Calibri"/>
                <a:hlinkClick r:id="rId5"/>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5435013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μυών</a:t>
            </a:r>
            <a:endParaRPr lang="el-GR" dirty="0"/>
          </a:p>
        </p:txBody>
      </p:sp>
      <p:pic>
        <p:nvPicPr>
          <p:cNvPr id="6" name="Picture 8" descr="File:1022 Muscle Fibers (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349" y="4014107"/>
            <a:ext cx="3525807" cy="28281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414973" y="6581001"/>
            <a:ext cx="1850763" cy="276999"/>
          </a:xfrm>
          <a:prstGeom prst="rect">
            <a:avLst/>
          </a:prstGeom>
        </p:spPr>
        <p:txBody>
          <a:bodyPr wrap="none">
            <a:spAutoFit/>
          </a:bodyPr>
          <a:lstStyle/>
          <a:p>
            <a:pPr algn="ctr"/>
            <a:r>
              <a:rPr lang="en-US" sz="1200" dirty="0">
                <a:solidFill>
                  <a:prstClr val="black"/>
                </a:solidFill>
                <a:latin typeface="Calibri"/>
                <a:hlinkClick r:id="rId4"/>
              </a:rPr>
              <a:t>1022 Muscle Fibers (small)</a:t>
            </a:r>
            <a:endParaRPr lang="el-GR" sz="1200" dirty="0">
              <a:solidFill>
                <a:prstClr val="black"/>
              </a:solidFill>
              <a:latin typeface="Calibri"/>
            </a:endParaRPr>
          </a:p>
        </p:txBody>
      </p:sp>
      <p:pic>
        <p:nvPicPr>
          <p:cNvPr id="8" name="Picture 4" descr="File:1029 Smooth Muscle Motor Unit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5861426" y="1308334"/>
            <a:ext cx="3168352" cy="27168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File:1020 Cardiac Musc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1308334"/>
            <a:ext cx="5179008" cy="24211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01330" y="3544855"/>
            <a:ext cx="2559290" cy="369332"/>
          </a:xfrm>
          <a:prstGeom prst="rect">
            <a:avLst/>
          </a:prstGeom>
          <a:solidFill>
            <a:schemeClr val="bg1"/>
          </a:solidFill>
          <a:ln>
            <a:solidFill>
              <a:schemeClr val="tx1"/>
            </a:solidFill>
          </a:ln>
        </p:spPr>
        <p:txBody>
          <a:bodyPr wrap="none" rtlCol="0">
            <a:spAutoFit/>
          </a:bodyPr>
          <a:lstStyle/>
          <a:p>
            <a:r>
              <a:rPr lang="el-GR" dirty="0" smtClean="0">
                <a:solidFill>
                  <a:prstClr val="black"/>
                </a:solidFill>
                <a:latin typeface="Calibri"/>
              </a:rPr>
              <a:t>Καρδιακό μυϊκό κύτταρο </a:t>
            </a:r>
            <a:endParaRPr lang="el-GR" dirty="0">
              <a:solidFill>
                <a:prstClr val="black"/>
              </a:solidFill>
              <a:latin typeface="Calibri"/>
            </a:endParaRPr>
          </a:p>
        </p:txBody>
      </p:sp>
      <p:sp>
        <p:nvSpPr>
          <p:cNvPr id="11" name="TextBox 10"/>
          <p:cNvSpPr txBox="1"/>
          <p:nvPr/>
        </p:nvSpPr>
        <p:spPr>
          <a:xfrm>
            <a:off x="5984289" y="3794363"/>
            <a:ext cx="3159711" cy="369332"/>
          </a:xfrm>
          <a:prstGeom prst="rect">
            <a:avLst/>
          </a:prstGeom>
          <a:solidFill>
            <a:schemeClr val="bg1"/>
          </a:solidFill>
          <a:ln>
            <a:solidFill>
              <a:schemeClr val="tx1"/>
            </a:solidFill>
          </a:ln>
        </p:spPr>
        <p:txBody>
          <a:bodyPr wrap="none" rtlCol="0">
            <a:spAutoFit/>
          </a:bodyPr>
          <a:lstStyle/>
          <a:p>
            <a:r>
              <a:rPr lang="el-GR" dirty="0" smtClean="0">
                <a:solidFill>
                  <a:prstClr val="black"/>
                </a:solidFill>
                <a:latin typeface="Calibri"/>
              </a:rPr>
              <a:t>Κύτταρα χαλαρού μυϊκού ιστού</a:t>
            </a:r>
            <a:endParaRPr lang="el-GR" dirty="0">
              <a:solidFill>
                <a:prstClr val="black"/>
              </a:solidFill>
              <a:latin typeface="Calibri"/>
            </a:endParaRPr>
          </a:p>
        </p:txBody>
      </p:sp>
      <p:sp>
        <p:nvSpPr>
          <p:cNvPr id="12" name="Ορθογώνιο 11"/>
          <p:cNvSpPr/>
          <p:nvPr/>
        </p:nvSpPr>
        <p:spPr>
          <a:xfrm>
            <a:off x="599862" y="3757801"/>
            <a:ext cx="1480983" cy="276999"/>
          </a:xfrm>
          <a:prstGeom prst="rect">
            <a:avLst/>
          </a:prstGeom>
        </p:spPr>
        <p:txBody>
          <a:bodyPr wrap="none">
            <a:spAutoFit/>
          </a:bodyPr>
          <a:lstStyle/>
          <a:p>
            <a:r>
              <a:rPr lang="en-US" sz="1200" dirty="0">
                <a:solidFill>
                  <a:prstClr val="black"/>
                </a:solidFill>
                <a:latin typeface="Calibri"/>
                <a:hlinkClick r:id="rId7"/>
              </a:rPr>
              <a:t>1020 Cardiac Muscle</a:t>
            </a:r>
            <a:endParaRPr lang="el-GR" sz="1200" dirty="0">
              <a:solidFill>
                <a:prstClr val="black"/>
              </a:solidFill>
              <a:latin typeface="Calibri"/>
            </a:endParaRPr>
          </a:p>
        </p:txBody>
      </p:sp>
      <p:sp>
        <p:nvSpPr>
          <p:cNvPr id="13" name="Ορθογώνιο 12"/>
          <p:cNvSpPr/>
          <p:nvPr/>
        </p:nvSpPr>
        <p:spPr>
          <a:xfrm>
            <a:off x="6293620" y="4163695"/>
            <a:ext cx="2303964" cy="276999"/>
          </a:xfrm>
          <a:prstGeom prst="rect">
            <a:avLst/>
          </a:prstGeom>
        </p:spPr>
        <p:txBody>
          <a:bodyPr wrap="none">
            <a:spAutoFit/>
          </a:bodyPr>
          <a:lstStyle/>
          <a:p>
            <a:pPr algn="ctr"/>
            <a:r>
              <a:rPr lang="en-US" sz="1200" dirty="0">
                <a:solidFill>
                  <a:prstClr val="black"/>
                </a:solidFill>
                <a:latin typeface="Calibri"/>
                <a:hlinkClick r:id="rId8"/>
              </a:rPr>
              <a:t>1029 Smooth Muscle Motor Units</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2059015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Ροή αίματος στην καρδιά</a:t>
            </a:r>
            <a:endParaRPr lang="el-GR" dirty="0"/>
          </a:p>
        </p:txBody>
      </p:sp>
      <p:pic>
        <p:nvPicPr>
          <p:cNvPr id="5" name="Θέση περιεχομένου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51620" y="1124744"/>
            <a:ext cx="6840760" cy="5387099"/>
          </a:xfrm>
        </p:spPr>
      </p:pic>
      <p:sp>
        <p:nvSpPr>
          <p:cNvPr id="6" name="Rectangle 7"/>
          <p:cNvSpPr/>
          <p:nvPr/>
        </p:nvSpPr>
        <p:spPr>
          <a:xfrm>
            <a:off x="1673188" y="6494847"/>
            <a:ext cx="5797624" cy="276999"/>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Circulation of Blood Through the Heart</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Emilyguitar</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6223201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Ηλεκτροκαρδιογράφημα</a:t>
            </a:r>
            <a:r>
              <a:rPr lang="en-US" dirty="0" smtClean="0"/>
              <a:t> </a:t>
            </a:r>
            <a:endParaRPr lang="el-GR" dirty="0"/>
          </a:p>
        </p:txBody>
      </p:sp>
      <p:sp>
        <p:nvSpPr>
          <p:cNvPr id="6" name="Rectangle 7"/>
          <p:cNvSpPr/>
          <p:nvPr/>
        </p:nvSpPr>
        <p:spPr>
          <a:xfrm>
            <a:off x="827584" y="3515618"/>
            <a:ext cx="4176464" cy="276999"/>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2"/>
              </a:rPr>
              <a:t>Afib ecg</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3"/>
              </a:rPr>
              <a:t>JHeuser</a:t>
            </a:r>
            <a:r>
              <a:rPr lang="el-GR" sz="1200" dirty="0" smtClean="0">
                <a:solidFill>
                  <a:prstClr val="black">
                    <a:lumMod val="75000"/>
                    <a:lumOff val="25000"/>
                  </a:prstClr>
                </a:solidFill>
                <a:latin typeface="Calibri"/>
              </a:rPr>
              <a:t> διαθέσιμο με άδεια </a:t>
            </a:r>
            <a:r>
              <a:rPr lang="en-US" sz="1200" dirty="0" smtClean="0">
                <a:solidFill>
                  <a:prstClr val="black">
                    <a:lumMod val="75000"/>
                    <a:lumOff val="25000"/>
                  </a:prstClr>
                </a:solidFill>
                <a:latin typeface="Calibri"/>
                <a:hlinkClick r:id="rId4"/>
              </a:rPr>
              <a:t>CC </a:t>
            </a:r>
            <a:r>
              <a:rPr lang="en-US" sz="1200" dirty="0">
                <a:solidFill>
                  <a:prstClr val="black">
                    <a:lumMod val="75000"/>
                    <a:lumOff val="25000"/>
                  </a:prstClr>
                </a:solidFill>
                <a:latin typeface="Calibri"/>
                <a:hlinkClick r:id="rId4"/>
              </a:rPr>
              <a:t>BY-SA 3.0</a:t>
            </a:r>
            <a:r>
              <a:rPr lang="el-GR" sz="1200" dirty="0" smtClean="0">
                <a:solidFill>
                  <a:prstClr val="black">
                    <a:lumMod val="75000"/>
                    <a:lumOff val="25000"/>
                  </a:prstClr>
                </a:solidFill>
                <a:latin typeface="Calibri"/>
                <a:hlinkClick r:id="rId4"/>
              </a:rPr>
              <a:t> </a:t>
            </a:r>
            <a:endParaRPr lang="en-US" sz="1200" dirty="0">
              <a:solidFill>
                <a:prstClr val="black">
                  <a:lumMod val="75000"/>
                  <a:lumOff val="25000"/>
                </a:prstClr>
              </a:solidFill>
              <a:latin typeface="Calibri"/>
            </a:endParaRPr>
          </a:p>
        </p:txBody>
      </p:sp>
      <p:pic>
        <p:nvPicPr>
          <p:cNvPr id="7" name="Εικόνα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348878"/>
            <a:ext cx="3744416" cy="3693223"/>
          </a:xfrm>
          <a:prstGeom prst="rect">
            <a:avLst/>
          </a:prstGeom>
          <a:ln>
            <a:solidFill>
              <a:schemeClr val="tx1"/>
            </a:solidFill>
          </a:ln>
        </p:spPr>
      </p:pic>
      <p:sp>
        <p:nvSpPr>
          <p:cNvPr id="8" name="Rectangle 7"/>
          <p:cNvSpPr/>
          <p:nvPr/>
        </p:nvSpPr>
        <p:spPr>
          <a:xfrm>
            <a:off x="5273588" y="6037492"/>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2"/>
              </a:rPr>
              <a:t>SinusRhythmLabels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6"/>
              </a:rPr>
              <a:t>Agateller</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pic>
        <p:nvPicPr>
          <p:cNvPr id="5" name="Θέση περιεχομένου 4"/>
          <p:cNvPicPr>
            <a:picLocks noGrp="1" noChangeAspect="1"/>
          </p:cNvPicPr>
          <p:nvPr>
            <p:ph idx="1"/>
          </p:nvPr>
        </p:nvPicPr>
        <p:blipFill>
          <a:blip r:embed="rId7" cstate="email">
            <a:extLst>
              <a:ext uri="{28A0092B-C50C-407E-A947-70E740481C1C}">
                <a14:useLocalDpi xmlns:a14="http://schemas.microsoft.com/office/drawing/2010/main"/>
              </a:ext>
            </a:extLst>
          </a:blip>
          <a:stretch>
            <a:fillRect/>
          </a:stretch>
        </p:blipFill>
        <p:spPr>
          <a:xfrm>
            <a:off x="259747" y="1248877"/>
            <a:ext cx="5409935" cy="2180123"/>
          </a:xfrm>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1966657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Τοιχώματα αγγείων</a:t>
            </a:r>
            <a:endParaRPr lang="el-GR" dirty="0"/>
          </a:p>
        </p:txBody>
      </p:sp>
      <p:pic>
        <p:nvPicPr>
          <p:cNvPr id="8194" name="Picture 2" descr="File:Illu art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6665" y="1988840"/>
            <a:ext cx="5350671" cy="29170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465766" y="5241232"/>
            <a:ext cx="42124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Illu </a:t>
            </a:r>
            <a:r>
              <a:rPr lang="en-US" sz="1200" dirty="0" smtClean="0">
                <a:solidFill>
                  <a:prstClr val="black"/>
                </a:solidFill>
                <a:latin typeface="Calibri"/>
                <a:hlinkClick r:id="rId4"/>
              </a:rPr>
              <a:t>artery</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Arcadian"/>
              </a:rPr>
              <a:t>Arcadian</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8912036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Αρτηρίδια και τριχοειδή</a:t>
            </a:r>
            <a:endParaRPr lang="el-GR" dirty="0"/>
          </a:p>
        </p:txBody>
      </p:sp>
      <p:pic>
        <p:nvPicPr>
          <p:cNvPr id="9218" name="Picture 2" descr="File:Illu capilla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628800"/>
            <a:ext cx="7344816" cy="36724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321750" y="5456929"/>
            <a:ext cx="493254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Illu </a:t>
            </a:r>
            <a:r>
              <a:rPr lang="en-US" sz="1200" dirty="0" smtClean="0">
                <a:solidFill>
                  <a:prstClr val="black"/>
                </a:solidFill>
                <a:latin typeface="Calibri"/>
                <a:hlinkClick r:id="rId4"/>
              </a:rPr>
              <a:t>capillary</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Arcadian"/>
              </a:rPr>
              <a:t>Arcadian</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30080784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Δίκτυο τριχοειδών</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403648" y="1556792"/>
            <a:ext cx="6603174" cy="3657143"/>
          </a:xfrm>
        </p:spPr>
      </p:pic>
      <p:sp>
        <p:nvSpPr>
          <p:cNvPr id="6" name="Rectangle 7"/>
          <p:cNvSpPr/>
          <p:nvPr/>
        </p:nvSpPr>
        <p:spPr>
          <a:xfrm>
            <a:off x="2357264" y="5373216"/>
            <a:ext cx="4429472" cy="276999"/>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Illu lymph capillary</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Lennert B</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7447099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Ρύθμιση της τριχοειδικής αιματικής ροής</a:t>
            </a:r>
            <a:endParaRPr lang="el-GR" dirty="0"/>
          </a:p>
        </p:txBody>
      </p:sp>
      <p:pic>
        <p:nvPicPr>
          <p:cNvPr id="10242" name="Picture 2" descr="File:2105 Capillary B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412776"/>
            <a:ext cx="7620000" cy="4505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115616" y="6021288"/>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2105 Capillary </a:t>
            </a:r>
            <a:r>
              <a:rPr lang="en-US" sz="1200" dirty="0" smtClean="0">
                <a:solidFill>
                  <a:prstClr val="black"/>
                </a:solidFill>
                <a:latin typeface="Calibri"/>
                <a:hlinkClick r:id="rId4"/>
              </a:rPr>
              <a:t>Bed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32487980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Βαλβίδες φλεβών</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267744" y="1340768"/>
            <a:ext cx="4680520" cy="4095455"/>
          </a:xfrm>
        </p:spPr>
      </p:pic>
      <p:sp>
        <p:nvSpPr>
          <p:cNvPr id="6" name="Rectangle 7"/>
          <p:cNvSpPr/>
          <p:nvPr/>
        </p:nvSpPr>
        <p:spPr>
          <a:xfrm>
            <a:off x="3051684" y="5665454"/>
            <a:ext cx="306132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nn-NO" sz="1200" dirty="0">
                <a:solidFill>
                  <a:prstClr val="black">
                    <a:lumMod val="75000"/>
                    <a:lumOff val="25000"/>
                  </a:prstClr>
                </a:solidFill>
                <a:latin typeface="Calibri"/>
                <a:hlinkClick r:id="rId3"/>
              </a:rPr>
              <a:t>2114 Skeletal Muscle Vein Pump</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20381195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Διάγραμμα συστολικής και διαστολικής πίεσης</a:t>
            </a:r>
            <a:endParaRPr lang="el-GR" dirty="0"/>
          </a:p>
        </p:txBody>
      </p:sp>
      <p:grpSp>
        <p:nvGrpSpPr>
          <p:cNvPr id="5" name="Ομάδα 4"/>
          <p:cNvGrpSpPr/>
          <p:nvPr/>
        </p:nvGrpSpPr>
        <p:grpSpPr>
          <a:xfrm>
            <a:off x="1913672" y="1330089"/>
            <a:ext cx="5337343" cy="4979231"/>
            <a:chOff x="1913672" y="1330089"/>
            <a:chExt cx="5337343" cy="4979231"/>
          </a:xfrm>
        </p:grpSpPr>
        <p:grpSp>
          <p:nvGrpSpPr>
            <p:cNvPr id="54" name="Ομάδα 53"/>
            <p:cNvGrpSpPr/>
            <p:nvPr/>
          </p:nvGrpSpPr>
          <p:grpSpPr>
            <a:xfrm>
              <a:off x="1913672" y="1330089"/>
              <a:ext cx="5337343" cy="4979231"/>
              <a:chOff x="2708249" y="1464208"/>
              <a:chExt cx="5337343" cy="4979231"/>
            </a:xfrm>
          </p:grpSpPr>
          <p:cxnSp>
            <p:nvCxnSpPr>
              <p:cNvPr id="7" name="Ευθεία γραμμή σύνδεσης 6"/>
              <p:cNvCxnSpPr/>
              <p:nvPr/>
            </p:nvCxnSpPr>
            <p:spPr>
              <a:xfrm>
                <a:off x="3419872" y="1484784"/>
                <a:ext cx="0" cy="453650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3419872" y="6021288"/>
                <a:ext cx="4608512" cy="0"/>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
            <p:nvSpPr>
              <p:cNvPr id="11" name="Ελεύθερη σχεδίαση 10"/>
              <p:cNvSpPr/>
              <p:nvPr/>
            </p:nvSpPr>
            <p:spPr>
              <a:xfrm>
                <a:off x="3422210" y="1738265"/>
                <a:ext cx="4601328" cy="4028946"/>
              </a:xfrm>
              <a:custGeom>
                <a:avLst/>
                <a:gdLst>
                  <a:gd name="connsiteX0" fmla="*/ 0 w 4601328"/>
                  <a:gd name="connsiteY0" fmla="*/ 0 h 4028946"/>
                  <a:gd name="connsiteX1" fmla="*/ 262550 w 4601328"/>
                  <a:gd name="connsiteY1" fmla="*/ 54321 h 4028946"/>
                  <a:gd name="connsiteX2" fmla="*/ 778598 w 4601328"/>
                  <a:gd name="connsiteY2" fmla="*/ 325925 h 4028946"/>
                  <a:gd name="connsiteX3" fmla="*/ 1050202 w 4601328"/>
                  <a:gd name="connsiteY3" fmla="*/ 669957 h 4028946"/>
                  <a:gd name="connsiteX4" fmla="*/ 1294645 w 4601328"/>
                  <a:gd name="connsiteY4" fmla="*/ 1176951 h 4028946"/>
                  <a:gd name="connsiteX5" fmla="*/ 1421394 w 4601328"/>
                  <a:gd name="connsiteY5" fmla="*/ 1602464 h 4028946"/>
                  <a:gd name="connsiteX6" fmla="*/ 1548142 w 4601328"/>
                  <a:gd name="connsiteY6" fmla="*/ 2127565 h 4028946"/>
                  <a:gd name="connsiteX7" fmla="*/ 1611517 w 4601328"/>
                  <a:gd name="connsiteY7" fmla="*/ 2390115 h 4028946"/>
                  <a:gd name="connsiteX8" fmla="*/ 1720158 w 4601328"/>
                  <a:gd name="connsiteY8" fmla="*/ 2734147 h 4028946"/>
                  <a:gd name="connsiteX9" fmla="*/ 1765426 w 4601328"/>
                  <a:gd name="connsiteY9" fmla="*/ 2996697 h 4028946"/>
                  <a:gd name="connsiteX10" fmla="*/ 1892174 w 4601328"/>
                  <a:gd name="connsiteY10" fmla="*/ 3232087 h 4028946"/>
                  <a:gd name="connsiteX11" fmla="*/ 2100404 w 4601328"/>
                  <a:gd name="connsiteY11" fmla="*/ 3431264 h 4028946"/>
                  <a:gd name="connsiteX12" fmla="*/ 2408222 w 4601328"/>
                  <a:gd name="connsiteY12" fmla="*/ 3603280 h 4028946"/>
                  <a:gd name="connsiteX13" fmla="*/ 2879002 w 4601328"/>
                  <a:gd name="connsiteY13" fmla="*/ 3793402 h 4028946"/>
                  <a:gd name="connsiteX14" fmla="*/ 3259247 w 4601328"/>
                  <a:gd name="connsiteY14" fmla="*/ 3874884 h 4028946"/>
                  <a:gd name="connsiteX15" fmla="*/ 3974471 w 4601328"/>
                  <a:gd name="connsiteY15" fmla="*/ 4001632 h 4028946"/>
                  <a:gd name="connsiteX16" fmla="*/ 4526733 w 4601328"/>
                  <a:gd name="connsiteY16" fmla="*/ 4028792 h 4028946"/>
                  <a:gd name="connsiteX17" fmla="*/ 4581053 w 4601328"/>
                  <a:gd name="connsiteY17" fmla="*/ 4010685 h 402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01328" h="4028946">
                    <a:moveTo>
                      <a:pt x="0" y="0"/>
                    </a:moveTo>
                    <a:cubicBezTo>
                      <a:pt x="66392" y="0"/>
                      <a:pt x="132784" y="0"/>
                      <a:pt x="262550" y="54321"/>
                    </a:cubicBezTo>
                    <a:cubicBezTo>
                      <a:pt x="392316" y="108642"/>
                      <a:pt x="647323" y="223319"/>
                      <a:pt x="778598" y="325925"/>
                    </a:cubicBezTo>
                    <a:cubicBezTo>
                      <a:pt x="909873" y="428531"/>
                      <a:pt x="964194" y="528119"/>
                      <a:pt x="1050202" y="669957"/>
                    </a:cubicBezTo>
                    <a:cubicBezTo>
                      <a:pt x="1136210" y="811795"/>
                      <a:pt x="1232780" y="1021533"/>
                      <a:pt x="1294645" y="1176951"/>
                    </a:cubicBezTo>
                    <a:cubicBezTo>
                      <a:pt x="1356510" y="1332369"/>
                      <a:pt x="1379145" y="1444028"/>
                      <a:pt x="1421394" y="1602464"/>
                    </a:cubicBezTo>
                    <a:cubicBezTo>
                      <a:pt x="1463643" y="1760900"/>
                      <a:pt x="1548142" y="2127565"/>
                      <a:pt x="1548142" y="2127565"/>
                    </a:cubicBezTo>
                    <a:cubicBezTo>
                      <a:pt x="1579829" y="2258840"/>
                      <a:pt x="1582848" y="2289018"/>
                      <a:pt x="1611517" y="2390115"/>
                    </a:cubicBezTo>
                    <a:cubicBezTo>
                      <a:pt x="1640186" y="2491212"/>
                      <a:pt x="1694506" y="2633050"/>
                      <a:pt x="1720158" y="2734147"/>
                    </a:cubicBezTo>
                    <a:cubicBezTo>
                      <a:pt x="1745810" y="2835244"/>
                      <a:pt x="1736757" y="2913707"/>
                      <a:pt x="1765426" y="2996697"/>
                    </a:cubicBezTo>
                    <a:cubicBezTo>
                      <a:pt x="1794095" y="3079687"/>
                      <a:pt x="1836344" y="3159659"/>
                      <a:pt x="1892174" y="3232087"/>
                    </a:cubicBezTo>
                    <a:cubicBezTo>
                      <a:pt x="1948004" y="3304515"/>
                      <a:pt x="2014396" y="3369399"/>
                      <a:pt x="2100404" y="3431264"/>
                    </a:cubicBezTo>
                    <a:cubicBezTo>
                      <a:pt x="2186412" y="3493130"/>
                      <a:pt x="2278456" y="3542924"/>
                      <a:pt x="2408222" y="3603280"/>
                    </a:cubicBezTo>
                    <a:cubicBezTo>
                      <a:pt x="2537988" y="3663636"/>
                      <a:pt x="2737165" y="3748135"/>
                      <a:pt x="2879002" y="3793402"/>
                    </a:cubicBezTo>
                    <a:cubicBezTo>
                      <a:pt x="3020839" y="3838669"/>
                      <a:pt x="3076669" y="3840179"/>
                      <a:pt x="3259247" y="3874884"/>
                    </a:cubicBezTo>
                    <a:cubicBezTo>
                      <a:pt x="3441825" y="3909589"/>
                      <a:pt x="3763223" y="3975981"/>
                      <a:pt x="3974471" y="4001632"/>
                    </a:cubicBezTo>
                    <a:cubicBezTo>
                      <a:pt x="4185719" y="4027283"/>
                      <a:pt x="4425636" y="4027283"/>
                      <a:pt x="4526733" y="4028792"/>
                    </a:cubicBezTo>
                    <a:cubicBezTo>
                      <a:pt x="4627830" y="4030301"/>
                      <a:pt x="4604441" y="4020493"/>
                      <a:pt x="4581053" y="4010685"/>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Ελεύθερη σχεδίαση 11"/>
              <p:cNvSpPr/>
              <p:nvPr/>
            </p:nvSpPr>
            <p:spPr>
              <a:xfrm>
                <a:off x="3449370" y="3041964"/>
                <a:ext cx="1720159" cy="1530036"/>
              </a:xfrm>
              <a:custGeom>
                <a:avLst/>
                <a:gdLst>
                  <a:gd name="connsiteX0" fmla="*/ 0 w 1720159"/>
                  <a:gd name="connsiteY0" fmla="*/ 0 h 1530036"/>
                  <a:gd name="connsiteX1" fmla="*/ 389299 w 1720159"/>
                  <a:gd name="connsiteY1" fmla="*/ 36214 h 1530036"/>
                  <a:gd name="connsiteX2" fmla="*/ 697117 w 1720159"/>
                  <a:gd name="connsiteY2" fmla="*/ 181070 h 1530036"/>
                  <a:gd name="connsiteX3" fmla="*/ 1167897 w 1720159"/>
                  <a:gd name="connsiteY3" fmla="*/ 516048 h 1530036"/>
                  <a:gd name="connsiteX4" fmla="*/ 1448555 w 1720159"/>
                  <a:gd name="connsiteY4" fmla="*/ 941561 h 1530036"/>
                  <a:gd name="connsiteX5" fmla="*/ 1602464 w 1720159"/>
                  <a:gd name="connsiteY5" fmla="*/ 1258432 h 1530036"/>
                  <a:gd name="connsiteX6" fmla="*/ 1720159 w 1720159"/>
                  <a:gd name="connsiteY6" fmla="*/ 1530036 h 153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159" h="1530036">
                    <a:moveTo>
                      <a:pt x="0" y="0"/>
                    </a:moveTo>
                    <a:cubicBezTo>
                      <a:pt x="136556" y="3018"/>
                      <a:pt x="273113" y="6036"/>
                      <a:pt x="389299" y="36214"/>
                    </a:cubicBezTo>
                    <a:cubicBezTo>
                      <a:pt x="505485" y="66392"/>
                      <a:pt x="567351" y="101098"/>
                      <a:pt x="697117" y="181070"/>
                    </a:cubicBezTo>
                    <a:cubicBezTo>
                      <a:pt x="826883" y="261042"/>
                      <a:pt x="1042657" y="389299"/>
                      <a:pt x="1167897" y="516048"/>
                    </a:cubicBezTo>
                    <a:cubicBezTo>
                      <a:pt x="1293137" y="642797"/>
                      <a:pt x="1376127" y="817830"/>
                      <a:pt x="1448555" y="941561"/>
                    </a:cubicBezTo>
                    <a:cubicBezTo>
                      <a:pt x="1520983" y="1065292"/>
                      <a:pt x="1557197" y="1160353"/>
                      <a:pt x="1602464" y="1258432"/>
                    </a:cubicBezTo>
                    <a:cubicBezTo>
                      <a:pt x="1647731" y="1356511"/>
                      <a:pt x="1683945" y="1443273"/>
                      <a:pt x="1720159" y="1530036"/>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3" name="Ευθεία γραμμή σύνδεσης 12"/>
              <p:cNvCxnSpPr/>
              <p:nvPr/>
            </p:nvCxnSpPr>
            <p:spPr>
              <a:xfrm flipH="1">
                <a:off x="3421455" y="5686227"/>
                <a:ext cx="4602083" cy="6473"/>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3635896" y="1484784"/>
                <a:ext cx="0" cy="440857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4690465" y="1464208"/>
                <a:ext cx="49024" cy="442915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331503" y="1486508"/>
                <a:ext cx="24473" cy="440685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5169529" y="1484784"/>
                <a:ext cx="22054" cy="439278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5749899" y="1493540"/>
                <a:ext cx="22054" cy="439278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H="1">
                <a:off x="6511529" y="1482390"/>
                <a:ext cx="22054" cy="439278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flipH="1">
                <a:off x="6963623" y="1473110"/>
                <a:ext cx="22054" cy="439278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H="1">
                <a:off x="7471526" y="1482390"/>
                <a:ext cx="22054" cy="439278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H="1">
                <a:off x="8023538" y="1464208"/>
                <a:ext cx="22054" cy="439278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5317662" y="6093296"/>
                <a:ext cx="809667"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306362" y="6074107"/>
                <a:ext cx="3096344" cy="369332"/>
              </a:xfrm>
              <a:prstGeom prst="rect">
                <a:avLst/>
              </a:prstGeom>
              <a:noFill/>
            </p:spPr>
            <p:txBody>
              <a:bodyPr wrap="square" rtlCol="0">
                <a:spAutoFit/>
              </a:bodyPr>
              <a:lstStyle/>
              <a:p>
                <a:r>
                  <a:rPr lang="en-US" dirty="0" smtClean="0">
                    <a:solidFill>
                      <a:prstClr val="black"/>
                    </a:solidFill>
                    <a:latin typeface="Calibri"/>
                  </a:rPr>
                  <a:t>Distance from left ventricle</a:t>
                </a:r>
                <a:endParaRPr lang="el-GR" dirty="0">
                  <a:solidFill>
                    <a:prstClr val="black"/>
                  </a:solidFill>
                  <a:latin typeface="Calibri"/>
                </a:endParaRPr>
              </a:p>
            </p:txBody>
          </p:sp>
          <p:sp>
            <p:nvSpPr>
              <p:cNvPr id="35" name="TextBox 34"/>
              <p:cNvSpPr txBox="1"/>
              <p:nvPr/>
            </p:nvSpPr>
            <p:spPr>
              <a:xfrm rot="16200000">
                <a:off x="1196925" y="3568072"/>
                <a:ext cx="3391979" cy="369332"/>
              </a:xfrm>
              <a:prstGeom prst="rect">
                <a:avLst/>
              </a:prstGeom>
              <a:noFill/>
            </p:spPr>
            <p:txBody>
              <a:bodyPr wrap="square" rtlCol="0">
                <a:spAutoFit/>
              </a:bodyPr>
              <a:lstStyle/>
              <a:p>
                <a:r>
                  <a:rPr lang="en-US" dirty="0" smtClean="0">
                    <a:solidFill>
                      <a:prstClr val="black"/>
                    </a:solidFill>
                    <a:latin typeface="Calibri"/>
                  </a:rPr>
                  <a:t>Systemic blood pressure (mm Hg)</a:t>
                </a:r>
                <a:endParaRPr lang="el-GR" dirty="0">
                  <a:solidFill>
                    <a:prstClr val="black"/>
                  </a:solidFill>
                  <a:latin typeface="Calibri"/>
                </a:endParaRPr>
              </a:p>
            </p:txBody>
          </p:sp>
          <p:sp>
            <p:nvSpPr>
              <p:cNvPr id="36" name="TextBox 35"/>
              <p:cNvSpPr txBox="1"/>
              <p:nvPr/>
            </p:nvSpPr>
            <p:spPr>
              <a:xfrm>
                <a:off x="3182181" y="5496564"/>
                <a:ext cx="313854" cy="369332"/>
              </a:xfrm>
              <a:prstGeom prst="rect">
                <a:avLst/>
              </a:prstGeom>
              <a:noFill/>
            </p:spPr>
            <p:txBody>
              <a:bodyPr wrap="square" rtlCol="0">
                <a:spAutoFit/>
              </a:bodyPr>
              <a:lstStyle/>
              <a:p>
                <a:r>
                  <a:rPr lang="en-US" dirty="0" smtClean="0">
                    <a:solidFill>
                      <a:prstClr val="black"/>
                    </a:solidFill>
                    <a:latin typeface="Calibri"/>
                  </a:rPr>
                  <a:t>0</a:t>
                </a:r>
                <a:endParaRPr lang="el-GR" dirty="0">
                  <a:solidFill>
                    <a:prstClr val="black"/>
                  </a:solidFill>
                  <a:latin typeface="Calibri"/>
                </a:endParaRPr>
              </a:p>
            </p:txBody>
          </p:sp>
          <p:sp>
            <p:nvSpPr>
              <p:cNvPr id="37" name="TextBox 36"/>
              <p:cNvSpPr txBox="1"/>
              <p:nvPr/>
            </p:nvSpPr>
            <p:spPr>
              <a:xfrm>
                <a:off x="3071735" y="4847735"/>
                <a:ext cx="481274" cy="369332"/>
              </a:xfrm>
              <a:prstGeom prst="rect">
                <a:avLst/>
              </a:prstGeom>
              <a:noFill/>
            </p:spPr>
            <p:txBody>
              <a:bodyPr wrap="square" rtlCol="0">
                <a:spAutoFit/>
              </a:bodyPr>
              <a:lstStyle/>
              <a:p>
                <a:r>
                  <a:rPr lang="en-US" dirty="0" smtClean="0">
                    <a:solidFill>
                      <a:prstClr val="black"/>
                    </a:solidFill>
                    <a:latin typeface="Calibri"/>
                  </a:rPr>
                  <a:t>20</a:t>
                </a:r>
                <a:endParaRPr lang="el-GR" dirty="0">
                  <a:solidFill>
                    <a:prstClr val="black"/>
                  </a:solidFill>
                  <a:latin typeface="Calibri"/>
                </a:endParaRPr>
              </a:p>
            </p:txBody>
          </p:sp>
          <p:sp>
            <p:nvSpPr>
              <p:cNvPr id="38" name="TextBox 37"/>
              <p:cNvSpPr txBox="1"/>
              <p:nvPr/>
            </p:nvSpPr>
            <p:spPr>
              <a:xfrm>
                <a:off x="3050630" y="4192052"/>
                <a:ext cx="481274" cy="369332"/>
              </a:xfrm>
              <a:prstGeom prst="rect">
                <a:avLst/>
              </a:prstGeom>
              <a:noFill/>
            </p:spPr>
            <p:txBody>
              <a:bodyPr wrap="square" rtlCol="0">
                <a:spAutoFit/>
              </a:bodyPr>
              <a:lstStyle/>
              <a:p>
                <a:r>
                  <a:rPr lang="en-US" dirty="0" smtClean="0">
                    <a:solidFill>
                      <a:prstClr val="black"/>
                    </a:solidFill>
                    <a:latin typeface="Calibri"/>
                  </a:rPr>
                  <a:t>40</a:t>
                </a:r>
                <a:endParaRPr lang="el-GR" dirty="0">
                  <a:solidFill>
                    <a:prstClr val="black"/>
                  </a:solidFill>
                  <a:latin typeface="Calibri"/>
                </a:endParaRPr>
              </a:p>
            </p:txBody>
          </p:sp>
          <p:sp>
            <p:nvSpPr>
              <p:cNvPr id="39" name="TextBox 38"/>
              <p:cNvSpPr txBox="1"/>
              <p:nvPr/>
            </p:nvSpPr>
            <p:spPr>
              <a:xfrm>
                <a:off x="3067418" y="3527580"/>
                <a:ext cx="481274" cy="369332"/>
              </a:xfrm>
              <a:prstGeom prst="rect">
                <a:avLst/>
              </a:prstGeom>
              <a:noFill/>
            </p:spPr>
            <p:txBody>
              <a:bodyPr wrap="square" rtlCol="0">
                <a:spAutoFit/>
              </a:bodyPr>
              <a:lstStyle/>
              <a:p>
                <a:r>
                  <a:rPr lang="en-US" dirty="0" smtClean="0">
                    <a:solidFill>
                      <a:prstClr val="black"/>
                    </a:solidFill>
                    <a:latin typeface="Calibri"/>
                  </a:rPr>
                  <a:t>60</a:t>
                </a:r>
                <a:endParaRPr lang="el-GR" dirty="0">
                  <a:solidFill>
                    <a:prstClr val="black"/>
                  </a:solidFill>
                  <a:latin typeface="Calibri"/>
                </a:endParaRPr>
              </a:p>
            </p:txBody>
          </p:sp>
          <p:sp>
            <p:nvSpPr>
              <p:cNvPr id="40" name="TextBox 39"/>
              <p:cNvSpPr txBox="1"/>
              <p:nvPr/>
            </p:nvSpPr>
            <p:spPr>
              <a:xfrm>
                <a:off x="3067418" y="2847704"/>
                <a:ext cx="481274" cy="369332"/>
              </a:xfrm>
              <a:prstGeom prst="rect">
                <a:avLst/>
              </a:prstGeom>
              <a:noFill/>
            </p:spPr>
            <p:txBody>
              <a:bodyPr wrap="square" rtlCol="0">
                <a:spAutoFit/>
              </a:bodyPr>
              <a:lstStyle/>
              <a:p>
                <a:r>
                  <a:rPr lang="en-US" dirty="0" smtClean="0">
                    <a:solidFill>
                      <a:prstClr val="black"/>
                    </a:solidFill>
                    <a:latin typeface="Calibri"/>
                  </a:rPr>
                  <a:t>80</a:t>
                </a:r>
                <a:endParaRPr lang="el-GR" dirty="0">
                  <a:solidFill>
                    <a:prstClr val="black"/>
                  </a:solidFill>
                  <a:latin typeface="Calibri"/>
                </a:endParaRPr>
              </a:p>
            </p:txBody>
          </p:sp>
          <p:sp>
            <p:nvSpPr>
              <p:cNvPr id="41" name="TextBox 40"/>
              <p:cNvSpPr txBox="1"/>
              <p:nvPr/>
            </p:nvSpPr>
            <p:spPr>
              <a:xfrm>
                <a:off x="2956055" y="2203606"/>
                <a:ext cx="577541" cy="369332"/>
              </a:xfrm>
              <a:prstGeom prst="rect">
                <a:avLst/>
              </a:prstGeom>
              <a:noFill/>
            </p:spPr>
            <p:txBody>
              <a:bodyPr wrap="square" rtlCol="0">
                <a:spAutoFit/>
              </a:bodyPr>
              <a:lstStyle/>
              <a:p>
                <a:r>
                  <a:rPr lang="en-US" dirty="0" smtClean="0">
                    <a:solidFill>
                      <a:prstClr val="black"/>
                    </a:solidFill>
                    <a:latin typeface="Calibri"/>
                  </a:rPr>
                  <a:t>100</a:t>
                </a:r>
                <a:endParaRPr lang="el-GR" dirty="0">
                  <a:solidFill>
                    <a:prstClr val="black"/>
                  </a:solidFill>
                  <a:latin typeface="Calibri"/>
                </a:endParaRPr>
              </a:p>
            </p:txBody>
          </p:sp>
          <p:sp>
            <p:nvSpPr>
              <p:cNvPr id="42" name="TextBox 41"/>
              <p:cNvSpPr txBox="1"/>
              <p:nvPr/>
            </p:nvSpPr>
            <p:spPr>
              <a:xfrm>
                <a:off x="2963293" y="1559568"/>
                <a:ext cx="577541" cy="369332"/>
              </a:xfrm>
              <a:prstGeom prst="rect">
                <a:avLst/>
              </a:prstGeom>
              <a:noFill/>
            </p:spPr>
            <p:txBody>
              <a:bodyPr wrap="square" rtlCol="0">
                <a:spAutoFit/>
              </a:bodyPr>
              <a:lstStyle/>
              <a:p>
                <a:r>
                  <a:rPr lang="en-US" dirty="0" smtClean="0">
                    <a:solidFill>
                      <a:prstClr val="black"/>
                    </a:solidFill>
                    <a:latin typeface="Calibri"/>
                  </a:rPr>
                  <a:t>120</a:t>
                </a:r>
                <a:endParaRPr lang="el-GR" dirty="0">
                  <a:solidFill>
                    <a:prstClr val="black"/>
                  </a:solidFill>
                  <a:latin typeface="Calibri"/>
                </a:endParaRPr>
              </a:p>
            </p:txBody>
          </p:sp>
          <p:sp>
            <p:nvSpPr>
              <p:cNvPr id="43" name="TextBox 42"/>
              <p:cNvSpPr txBox="1"/>
              <p:nvPr/>
            </p:nvSpPr>
            <p:spPr>
              <a:xfrm rot="2448817">
                <a:off x="3485486" y="1882587"/>
                <a:ext cx="1837113" cy="369332"/>
              </a:xfrm>
              <a:prstGeom prst="rect">
                <a:avLst/>
              </a:prstGeom>
              <a:noFill/>
            </p:spPr>
            <p:txBody>
              <a:bodyPr wrap="square" rtlCol="0">
                <a:spAutoFit/>
              </a:bodyPr>
              <a:lstStyle/>
              <a:p>
                <a:r>
                  <a:rPr lang="en-US" b="1" dirty="0" smtClean="0">
                    <a:solidFill>
                      <a:prstClr val="black"/>
                    </a:solidFill>
                    <a:latin typeface="Calibri"/>
                  </a:rPr>
                  <a:t>Systolic pressure</a:t>
                </a:r>
                <a:endParaRPr lang="el-GR" b="1" dirty="0">
                  <a:solidFill>
                    <a:prstClr val="black"/>
                  </a:solidFill>
                  <a:latin typeface="Calibri"/>
                </a:endParaRPr>
              </a:p>
            </p:txBody>
          </p:sp>
          <p:sp>
            <p:nvSpPr>
              <p:cNvPr id="44" name="TextBox 43"/>
              <p:cNvSpPr txBox="1"/>
              <p:nvPr/>
            </p:nvSpPr>
            <p:spPr>
              <a:xfrm rot="2160902">
                <a:off x="3237378" y="3469648"/>
                <a:ext cx="1950142" cy="369332"/>
              </a:xfrm>
              <a:prstGeom prst="rect">
                <a:avLst/>
              </a:prstGeom>
              <a:noFill/>
            </p:spPr>
            <p:txBody>
              <a:bodyPr wrap="square" rtlCol="0">
                <a:spAutoFit/>
              </a:bodyPr>
              <a:lstStyle/>
              <a:p>
                <a:r>
                  <a:rPr lang="en-US" b="1" dirty="0" smtClean="0">
                    <a:solidFill>
                      <a:prstClr val="black"/>
                    </a:solidFill>
                    <a:latin typeface="Calibri"/>
                  </a:rPr>
                  <a:t>Diastolic pressure</a:t>
                </a:r>
                <a:endParaRPr lang="el-GR" b="1" dirty="0">
                  <a:solidFill>
                    <a:prstClr val="black"/>
                  </a:solidFill>
                  <a:latin typeface="Calibri"/>
                </a:endParaRPr>
              </a:p>
            </p:txBody>
          </p:sp>
          <p:sp>
            <p:nvSpPr>
              <p:cNvPr id="45" name="TextBox 44"/>
              <p:cNvSpPr txBox="1"/>
              <p:nvPr/>
            </p:nvSpPr>
            <p:spPr>
              <a:xfrm rot="16200000">
                <a:off x="3083908" y="5087694"/>
                <a:ext cx="873838" cy="369332"/>
              </a:xfrm>
              <a:prstGeom prst="rect">
                <a:avLst/>
              </a:prstGeom>
              <a:noFill/>
            </p:spPr>
            <p:txBody>
              <a:bodyPr wrap="square" rtlCol="0">
                <a:spAutoFit/>
              </a:bodyPr>
              <a:lstStyle/>
              <a:p>
                <a:r>
                  <a:rPr lang="en-US" b="1" dirty="0" smtClean="0">
                    <a:solidFill>
                      <a:prstClr val="black"/>
                    </a:solidFill>
                    <a:latin typeface="Calibri"/>
                  </a:rPr>
                  <a:t>AORTA</a:t>
                </a:r>
                <a:endParaRPr lang="el-GR" b="1" dirty="0">
                  <a:solidFill>
                    <a:prstClr val="black"/>
                  </a:solidFill>
                  <a:latin typeface="Calibri"/>
                </a:endParaRPr>
              </a:p>
            </p:txBody>
          </p:sp>
          <p:sp>
            <p:nvSpPr>
              <p:cNvPr id="46" name="TextBox 45"/>
              <p:cNvSpPr txBox="1"/>
              <p:nvPr/>
            </p:nvSpPr>
            <p:spPr>
              <a:xfrm rot="16200000">
                <a:off x="3073193" y="4523047"/>
                <a:ext cx="1848957" cy="369332"/>
              </a:xfrm>
              <a:prstGeom prst="rect">
                <a:avLst/>
              </a:prstGeom>
              <a:noFill/>
            </p:spPr>
            <p:txBody>
              <a:bodyPr wrap="square" rtlCol="0">
                <a:spAutoFit/>
              </a:bodyPr>
              <a:lstStyle/>
              <a:p>
                <a:r>
                  <a:rPr lang="en-US" b="1" dirty="0" smtClean="0">
                    <a:solidFill>
                      <a:prstClr val="black"/>
                    </a:solidFill>
                    <a:latin typeface="Calibri"/>
                  </a:rPr>
                  <a:t>LARGE ARTERIES</a:t>
                </a:r>
                <a:endParaRPr lang="el-GR" b="1" dirty="0">
                  <a:solidFill>
                    <a:prstClr val="black"/>
                  </a:solidFill>
                  <a:latin typeface="Calibri"/>
                </a:endParaRPr>
              </a:p>
            </p:txBody>
          </p:sp>
          <p:sp>
            <p:nvSpPr>
              <p:cNvPr id="47" name="TextBox 46"/>
              <p:cNvSpPr txBox="1"/>
              <p:nvPr/>
            </p:nvSpPr>
            <p:spPr>
              <a:xfrm rot="16200000">
                <a:off x="3598743" y="4658067"/>
                <a:ext cx="1848957" cy="369332"/>
              </a:xfrm>
              <a:prstGeom prst="rect">
                <a:avLst/>
              </a:prstGeom>
              <a:noFill/>
            </p:spPr>
            <p:txBody>
              <a:bodyPr wrap="square" rtlCol="0">
                <a:spAutoFit/>
              </a:bodyPr>
              <a:lstStyle/>
              <a:p>
                <a:r>
                  <a:rPr lang="en-US" b="1" dirty="0" smtClean="0">
                    <a:solidFill>
                      <a:prstClr val="black"/>
                    </a:solidFill>
                    <a:latin typeface="Calibri"/>
                  </a:rPr>
                  <a:t>SMALL ARTERIES</a:t>
                </a:r>
                <a:endParaRPr lang="el-GR" b="1" dirty="0">
                  <a:solidFill>
                    <a:prstClr val="black"/>
                  </a:solidFill>
                  <a:latin typeface="Calibri"/>
                </a:endParaRPr>
              </a:p>
            </p:txBody>
          </p:sp>
          <p:sp>
            <p:nvSpPr>
              <p:cNvPr id="48" name="TextBox 47"/>
              <p:cNvSpPr txBox="1"/>
              <p:nvPr/>
            </p:nvSpPr>
            <p:spPr>
              <a:xfrm rot="16200000">
                <a:off x="4232929" y="4786590"/>
                <a:ext cx="1387126" cy="369332"/>
              </a:xfrm>
              <a:prstGeom prst="rect">
                <a:avLst/>
              </a:prstGeom>
              <a:noFill/>
            </p:spPr>
            <p:txBody>
              <a:bodyPr wrap="square" rtlCol="0">
                <a:spAutoFit/>
              </a:bodyPr>
              <a:lstStyle/>
              <a:p>
                <a:r>
                  <a:rPr lang="en-US" b="1" dirty="0" smtClean="0">
                    <a:solidFill>
                      <a:prstClr val="black"/>
                    </a:solidFill>
                    <a:latin typeface="Calibri"/>
                  </a:rPr>
                  <a:t>ARTERIOLES</a:t>
                </a:r>
                <a:endParaRPr lang="el-GR" b="1" dirty="0">
                  <a:solidFill>
                    <a:prstClr val="black"/>
                  </a:solidFill>
                  <a:latin typeface="Calibri"/>
                </a:endParaRPr>
              </a:p>
            </p:txBody>
          </p:sp>
          <p:sp>
            <p:nvSpPr>
              <p:cNvPr id="49" name="TextBox 48"/>
              <p:cNvSpPr txBox="1"/>
              <p:nvPr/>
            </p:nvSpPr>
            <p:spPr>
              <a:xfrm rot="16200000">
                <a:off x="4755778" y="4106224"/>
                <a:ext cx="1483022" cy="369332"/>
              </a:xfrm>
              <a:prstGeom prst="rect">
                <a:avLst/>
              </a:prstGeom>
              <a:noFill/>
            </p:spPr>
            <p:txBody>
              <a:bodyPr wrap="square" rtlCol="0">
                <a:spAutoFit/>
              </a:bodyPr>
              <a:lstStyle/>
              <a:p>
                <a:r>
                  <a:rPr lang="en-US" b="1" dirty="0" smtClean="0">
                    <a:solidFill>
                      <a:prstClr val="black"/>
                    </a:solidFill>
                    <a:latin typeface="Calibri"/>
                  </a:rPr>
                  <a:t>CAPILLARIES</a:t>
                </a:r>
                <a:endParaRPr lang="el-GR" b="1" dirty="0">
                  <a:solidFill>
                    <a:prstClr val="black"/>
                  </a:solidFill>
                  <a:latin typeface="Calibri"/>
                </a:endParaRPr>
              </a:p>
            </p:txBody>
          </p:sp>
          <p:sp>
            <p:nvSpPr>
              <p:cNvPr id="50" name="TextBox 49"/>
              <p:cNvSpPr txBox="1"/>
              <p:nvPr/>
            </p:nvSpPr>
            <p:spPr>
              <a:xfrm rot="16200000">
                <a:off x="5501112" y="4627063"/>
                <a:ext cx="1279835" cy="369332"/>
              </a:xfrm>
              <a:prstGeom prst="rect">
                <a:avLst/>
              </a:prstGeom>
              <a:noFill/>
            </p:spPr>
            <p:txBody>
              <a:bodyPr wrap="square" rtlCol="0">
                <a:spAutoFit/>
              </a:bodyPr>
              <a:lstStyle/>
              <a:p>
                <a:r>
                  <a:rPr lang="en-US" b="1" dirty="0" smtClean="0">
                    <a:solidFill>
                      <a:prstClr val="black"/>
                    </a:solidFill>
                    <a:latin typeface="Calibri"/>
                  </a:rPr>
                  <a:t>VENULES</a:t>
                </a:r>
                <a:endParaRPr lang="el-GR" b="1" dirty="0">
                  <a:solidFill>
                    <a:prstClr val="black"/>
                  </a:solidFill>
                  <a:latin typeface="Calibri"/>
                </a:endParaRPr>
              </a:p>
            </p:txBody>
          </p:sp>
          <p:sp>
            <p:nvSpPr>
              <p:cNvPr id="51" name="TextBox 50"/>
              <p:cNvSpPr txBox="1"/>
              <p:nvPr/>
            </p:nvSpPr>
            <p:spPr>
              <a:xfrm rot="16200000">
                <a:off x="6011175" y="4731707"/>
                <a:ext cx="1489123" cy="369332"/>
              </a:xfrm>
              <a:prstGeom prst="rect">
                <a:avLst/>
              </a:prstGeom>
              <a:noFill/>
            </p:spPr>
            <p:txBody>
              <a:bodyPr wrap="square" rtlCol="0">
                <a:spAutoFit/>
              </a:bodyPr>
              <a:lstStyle/>
              <a:p>
                <a:r>
                  <a:rPr lang="en-US" b="1" dirty="0" smtClean="0">
                    <a:solidFill>
                      <a:prstClr val="black"/>
                    </a:solidFill>
                    <a:latin typeface="Calibri"/>
                  </a:rPr>
                  <a:t>SMALL VEINS</a:t>
                </a:r>
                <a:endParaRPr lang="el-GR" b="1" dirty="0">
                  <a:solidFill>
                    <a:prstClr val="black"/>
                  </a:solidFill>
                  <a:latin typeface="Calibri"/>
                </a:endParaRPr>
              </a:p>
            </p:txBody>
          </p:sp>
          <p:sp>
            <p:nvSpPr>
              <p:cNvPr id="52" name="TextBox 51"/>
              <p:cNvSpPr txBox="1"/>
              <p:nvPr/>
            </p:nvSpPr>
            <p:spPr>
              <a:xfrm rot="16200000">
                <a:off x="6519078" y="4760236"/>
                <a:ext cx="1489123" cy="369332"/>
              </a:xfrm>
              <a:prstGeom prst="rect">
                <a:avLst/>
              </a:prstGeom>
              <a:noFill/>
            </p:spPr>
            <p:txBody>
              <a:bodyPr wrap="square" rtlCol="0">
                <a:spAutoFit/>
              </a:bodyPr>
              <a:lstStyle/>
              <a:p>
                <a:r>
                  <a:rPr lang="en-US" b="1" dirty="0" smtClean="0">
                    <a:solidFill>
                      <a:prstClr val="black"/>
                    </a:solidFill>
                    <a:latin typeface="Calibri"/>
                  </a:rPr>
                  <a:t>LARGE VEINS</a:t>
                </a:r>
                <a:endParaRPr lang="el-GR" b="1" dirty="0">
                  <a:solidFill>
                    <a:prstClr val="black"/>
                  </a:solidFill>
                  <a:latin typeface="Calibri"/>
                </a:endParaRPr>
              </a:p>
            </p:txBody>
          </p:sp>
          <p:sp>
            <p:nvSpPr>
              <p:cNvPr id="53" name="TextBox 52"/>
              <p:cNvSpPr txBox="1"/>
              <p:nvPr/>
            </p:nvSpPr>
            <p:spPr>
              <a:xfrm rot="16200000">
                <a:off x="7041810" y="4786589"/>
                <a:ext cx="1489123" cy="369332"/>
              </a:xfrm>
              <a:prstGeom prst="rect">
                <a:avLst/>
              </a:prstGeom>
              <a:noFill/>
            </p:spPr>
            <p:txBody>
              <a:bodyPr wrap="square" rtlCol="0">
                <a:spAutoFit/>
              </a:bodyPr>
              <a:lstStyle/>
              <a:p>
                <a:r>
                  <a:rPr lang="en-US" b="1" dirty="0" smtClean="0">
                    <a:solidFill>
                      <a:prstClr val="black"/>
                    </a:solidFill>
                    <a:latin typeface="Calibri"/>
                  </a:rPr>
                  <a:t>VENA CAVA</a:t>
                </a:r>
                <a:endParaRPr lang="el-GR" b="1" dirty="0">
                  <a:solidFill>
                    <a:prstClr val="black"/>
                  </a:solidFill>
                  <a:latin typeface="Calibri"/>
                </a:endParaRPr>
              </a:p>
            </p:txBody>
          </p:sp>
        </p:grpSp>
        <p:sp>
          <p:nvSpPr>
            <p:cNvPr id="3" name="Ελεύθερη σχεδίαση 2"/>
            <p:cNvSpPr/>
            <p:nvPr/>
          </p:nvSpPr>
          <p:spPr>
            <a:xfrm>
              <a:off x="2637942" y="1681924"/>
              <a:ext cx="1559859" cy="2231123"/>
            </a:xfrm>
            <a:custGeom>
              <a:avLst/>
              <a:gdLst>
                <a:gd name="connsiteX0" fmla="*/ 0 w 1559859"/>
                <a:gd name="connsiteY0" fmla="*/ 1128464 h 2231123"/>
                <a:gd name="connsiteX1" fmla="*/ 26894 w 1559859"/>
                <a:gd name="connsiteY1" fmla="*/ 778841 h 2231123"/>
                <a:gd name="connsiteX2" fmla="*/ 71717 w 1559859"/>
                <a:gd name="connsiteY2" fmla="*/ 384394 h 2231123"/>
                <a:gd name="connsiteX3" fmla="*/ 143435 w 1559859"/>
                <a:gd name="connsiteY3" fmla="*/ 43735 h 2231123"/>
                <a:gd name="connsiteX4" fmla="*/ 242047 w 1559859"/>
                <a:gd name="connsiteY4" fmla="*/ 34770 h 2231123"/>
                <a:gd name="connsiteX5" fmla="*/ 188259 w 1559859"/>
                <a:gd name="connsiteY5" fmla="*/ 321641 h 2231123"/>
                <a:gd name="connsiteX6" fmla="*/ 188259 w 1559859"/>
                <a:gd name="connsiteY6" fmla="*/ 707123 h 2231123"/>
                <a:gd name="connsiteX7" fmla="*/ 242047 w 1559859"/>
                <a:gd name="connsiteY7" fmla="*/ 1101570 h 2231123"/>
                <a:gd name="connsiteX8" fmla="*/ 304800 w 1559859"/>
                <a:gd name="connsiteY8" fmla="*/ 1182253 h 2231123"/>
                <a:gd name="connsiteX9" fmla="*/ 376517 w 1559859"/>
                <a:gd name="connsiteY9" fmla="*/ 1182253 h 2231123"/>
                <a:gd name="connsiteX10" fmla="*/ 403412 w 1559859"/>
                <a:gd name="connsiteY10" fmla="*/ 1056747 h 2231123"/>
                <a:gd name="connsiteX11" fmla="*/ 439270 w 1559859"/>
                <a:gd name="connsiteY11" fmla="*/ 725053 h 2231123"/>
                <a:gd name="connsiteX12" fmla="*/ 466165 w 1559859"/>
                <a:gd name="connsiteY12" fmla="*/ 366464 h 2231123"/>
                <a:gd name="connsiteX13" fmla="*/ 528917 w 1559859"/>
                <a:gd name="connsiteY13" fmla="*/ 142347 h 2231123"/>
                <a:gd name="connsiteX14" fmla="*/ 618565 w 1559859"/>
                <a:gd name="connsiteY14" fmla="*/ 231994 h 2231123"/>
                <a:gd name="connsiteX15" fmla="*/ 645459 w 1559859"/>
                <a:gd name="connsiteY15" fmla="*/ 563688 h 2231123"/>
                <a:gd name="connsiteX16" fmla="*/ 690282 w 1559859"/>
                <a:gd name="connsiteY16" fmla="*/ 993994 h 2231123"/>
                <a:gd name="connsiteX17" fmla="*/ 681317 w 1559859"/>
                <a:gd name="connsiteY17" fmla="*/ 1227076 h 2231123"/>
                <a:gd name="connsiteX18" fmla="*/ 770965 w 1559859"/>
                <a:gd name="connsiteY18" fmla="*/ 1361547 h 2231123"/>
                <a:gd name="connsiteX19" fmla="*/ 833717 w 1559859"/>
                <a:gd name="connsiteY19" fmla="*/ 1334653 h 2231123"/>
                <a:gd name="connsiteX20" fmla="*/ 860612 w 1559859"/>
                <a:gd name="connsiteY20" fmla="*/ 1128464 h 2231123"/>
                <a:gd name="connsiteX21" fmla="*/ 887506 w 1559859"/>
                <a:gd name="connsiteY21" fmla="*/ 859523 h 2231123"/>
                <a:gd name="connsiteX22" fmla="*/ 905435 w 1559859"/>
                <a:gd name="connsiteY22" fmla="*/ 518864 h 2231123"/>
                <a:gd name="connsiteX23" fmla="*/ 1013012 w 1559859"/>
                <a:gd name="connsiteY23" fmla="*/ 545758 h 2231123"/>
                <a:gd name="connsiteX24" fmla="*/ 1013012 w 1559859"/>
                <a:gd name="connsiteY24" fmla="*/ 814700 h 2231123"/>
                <a:gd name="connsiteX25" fmla="*/ 1030941 w 1559859"/>
                <a:gd name="connsiteY25" fmla="*/ 1280864 h 2231123"/>
                <a:gd name="connsiteX26" fmla="*/ 1075765 w 1559859"/>
                <a:gd name="connsiteY26" fmla="*/ 1540841 h 2231123"/>
                <a:gd name="connsiteX27" fmla="*/ 1093694 w 1559859"/>
                <a:gd name="connsiteY27" fmla="*/ 1594629 h 2231123"/>
                <a:gd name="connsiteX28" fmla="*/ 1192306 w 1559859"/>
                <a:gd name="connsiteY28" fmla="*/ 1469123 h 2231123"/>
                <a:gd name="connsiteX29" fmla="*/ 1237129 w 1559859"/>
                <a:gd name="connsiteY29" fmla="*/ 1164323 h 2231123"/>
                <a:gd name="connsiteX30" fmla="*/ 1326776 w 1559859"/>
                <a:gd name="connsiteY30" fmla="*/ 1200182 h 2231123"/>
                <a:gd name="connsiteX31" fmla="*/ 1290917 w 1559859"/>
                <a:gd name="connsiteY31" fmla="*/ 1442229 h 2231123"/>
                <a:gd name="connsiteX32" fmla="*/ 1299882 w 1559859"/>
                <a:gd name="connsiteY32" fmla="*/ 1675311 h 2231123"/>
                <a:gd name="connsiteX33" fmla="*/ 1299882 w 1559859"/>
                <a:gd name="connsiteY33" fmla="*/ 1800817 h 2231123"/>
                <a:gd name="connsiteX34" fmla="*/ 1389529 w 1559859"/>
                <a:gd name="connsiteY34" fmla="*/ 1845641 h 2231123"/>
                <a:gd name="connsiteX35" fmla="*/ 1443317 w 1559859"/>
                <a:gd name="connsiteY35" fmla="*/ 1782888 h 2231123"/>
                <a:gd name="connsiteX36" fmla="*/ 1452282 w 1559859"/>
                <a:gd name="connsiteY36" fmla="*/ 1962182 h 2231123"/>
                <a:gd name="connsiteX37" fmla="*/ 1479176 w 1559859"/>
                <a:gd name="connsiteY37" fmla="*/ 2042864 h 2231123"/>
                <a:gd name="connsiteX38" fmla="*/ 1541929 w 1559859"/>
                <a:gd name="connsiteY38" fmla="*/ 2024935 h 2231123"/>
                <a:gd name="connsiteX39" fmla="*/ 1524000 w 1559859"/>
                <a:gd name="connsiteY39" fmla="*/ 2123547 h 2231123"/>
                <a:gd name="connsiteX40" fmla="*/ 1559859 w 1559859"/>
                <a:gd name="connsiteY40" fmla="*/ 2231123 h 223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559859" h="2231123">
                  <a:moveTo>
                    <a:pt x="0" y="1128464"/>
                  </a:moveTo>
                  <a:cubicBezTo>
                    <a:pt x="7470" y="1015658"/>
                    <a:pt x="14941" y="902853"/>
                    <a:pt x="26894" y="778841"/>
                  </a:cubicBezTo>
                  <a:cubicBezTo>
                    <a:pt x="38847" y="654829"/>
                    <a:pt x="52294" y="506912"/>
                    <a:pt x="71717" y="384394"/>
                  </a:cubicBezTo>
                  <a:cubicBezTo>
                    <a:pt x="91141" y="261876"/>
                    <a:pt x="115047" y="102006"/>
                    <a:pt x="143435" y="43735"/>
                  </a:cubicBezTo>
                  <a:cubicBezTo>
                    <a:pt x="171823" y="-14536"/>
                    <a:pt x="234576" y="-11547"/>
                    <a:pt x="242047" y="34770"/>
                  </a:cubicBezTo>
                  <a:cubicBezTo>
                    <a:pt x="249518" y="81087"/>
                    <a:pt x="197224" y="209582"/>
                    <a:pt x="188259" y="321641"/>
                  </a:cubicBezTo>
                  <a:cubicBezTo>
                    <a:pt x="179294" y="433700"/>
                    <a:pt x="179294" y="577135"/>
                    <a:pt x="188259" y="707123"/>
                  </a:cubicBezTo>
                  <a:cubicBezTo>
                    <a:pt x="197224" y="837111"/>
                    <a:pt x="222624" y="1022382"/>
                    <a:pt x="242047" y="1101570"/>
                  </a:cubicBezTo>
                  <a:cubicBezTo>
                    <a:pt x="261470" y="1180758"/>
                    <a:pt x="282388" y="1168806"/>
                    <a:pt x="304800" y="1182253"/>
                  </a:cubicBezTo>
                  <a:cubicBezTo>
                    <a:pt x="327212" y="1195700"/>
                    <a:pt x="360082" y="1203171"/>
                    <a:pt x="376517" y="1182253"/>
                  </a:cubicBezTo>
                  <a:cubicBezTo>
                    <a:pt x="392952" y="1161335"/>
                    <a:pt x="392953" y="1132947"/>
                    <a:pt x="403412" y="1056747"/>
                  </a:cubicBezTo>
                  <a:cubicBezTo>
                    <a:pt x="413871" y="980547"/>
                    <a:pt x="428811" y="840100"/>
                    <a:pt x="439270" y="725053"/>
                  </a:cubicBezTo>
                  <a:cubicBezTo>
                    <a:pt x="449729" y="610006"/>
                    <a:pt x="451224" y="463582"/>
                    <a:pt x="466165" y="366464"/>
                  </a:cubicBezTo>
                  <a:cubicBezTo>
                    <a:pt x="481106" y="269346"/>
                    <a:pt x="503517" y="164759"/>
                    <a:pt x="528917" y="142347"/>
                  </a:cubicBezTo>
                  <a:cubicBezTo>
                    <a:pt x="554317" y="119935"/>
                    <a:pt x="599141" y="161770"/>
                    <a:pt x="618565" y="231994"/>
                  </a:cubicBezTo>
                  <a:cubicBezTo>
                    <a:pt x="637989" y="302217"/>
                    <a:pt x="633506" y="436688"/>
                    <a:pt x="645459" y="563688"/>
                  </a:cubicBezTo>
                  <a:cubicBezTo>
                    <a:pt x="657412" y="690688"/>
                    <a:pt x="684306" y="883429"/>
                    <a:pt x="690282" y="993994"/>
                  </a:cubicBezTo>
                  <a:cubicBezTo>
                    <a:pt x="696258" y="1104559"/>
                    <a:pt x="667870" y="1165817"/>
                    <a:pt x="681317" y="1227076"/>
                  </a:cubicBezTo>
                  <a:cubicBezTo>
                    <a:pt x="694764" y="1288335"/>
                    <a:pt x="745565" y="1343617"/>
                    <a:pt x="770965" y="1361547"/>
                  </a:cubicBezTo>
                  <a:cubicBezTo>
                    <a:pt x="796365" y="1379477"/>
                    <a:pt x="818776" y="1373500"/>
                    <a:pt x="833717" y="1334653"/>
                  </a:cubicBezTo>
                  <a:cubicBezTo>
                    <a:pt x="848658" y="1295806"/>
                    <a:pt x="851647" y="1207652"/>
                    <a:pt x="860612" y="1128464"/>
                  </a:cubicBezTo>
                  <a:cubicBezTo>
                    <a:pt x="869577" y="1049276"/>
                    <a:pt x="880036" y="961123"/>
                    <a:pt x="887506" y="859523"/>
                  </a:cubicBezTo>
                  <a:cubicBezTo>
                    <a:pt x="894976" y="757923"/>
                    <a:pt x="884517" y="571158"/>
                    <a:pt x="905435" y="518864"/>
                  </a:cubicBezTo>
                  <a:cubicBezTo>
                    <a:pt x="926353" y="466570"/>
                    <a:pt x="995083" y="496452"/>
                    <a:pt x="1013012" y="545758"/>
                  </a:cubicBezTo>
                  <a:cubicBezTo>
                    <a:pt x="1030941" y="595064"/>
                    <a:pt x="1010024" y="692182"/>
                    <a:pt x="1013012" y="814700"/>
                  </a:cubicBezTo>
                  <a:cubicBezTo>
                    <a:pt x="1016000" y="937218"/>
                    <a:pt x="1020482" y="1159841"/>
                    <a:pt x="1030941" y="1280864"/>
                  </a:cubicBezTo>
                  <a:cubicBezTo>
                    <a:pt x="1041400" y="1401887"/>
                    <a:pt x="1065306" y="1488547"/>
                    <a:pt x="1075765" y="1540841"/>
                  </a:cubicBezTo>
                  <a:cubicBezTo>
                    <a:pt x="1086224" y="1593135"/>
                    <a:pt x="1074271" y="1606582"/>
                    <a:pt x="1093694" y="1594629"/>
                  </a:cubicBezTo>
                  <a:cubicBezTo>
                    <a:pt x="1113117" y="1582676"/>
                    <a:pt x="1168400" y="1540841"/>
                    <a:pt x="1192306" y="1469123"/>
                  </a:cubicBezTo>
                  <a:cubicBezTo>
                    <a:pt x="1216212" y="1397405"/>
                    <a:pt x="1214717" y="1209146"/>
                    <a:pt x="1237129" y="1164323"/>
                  </a:cubicBezTo>
                  <a:cubicBezTo>
                    <a:pt x="1259541" y="1119500"/>
                    <a:pt x="1317811" y="1153864"/>
                    <a:pt x="1326776" y="1200182"/>
                  </a:cubicBezTo>
                  <a:cubicBezTo>
                    <a:pt x="1335741" y="1246500"/>
                    <a:pt x="1295399" y="1363041"/>
                    <a:pt x="1290917" y="1442229"/>
                  </a:cubicBezTo>
                  <a:cubicBezTo>
                    <a:pt x="1286435" y="1521417"/>
                    <a:pt x="1298388" y="1615546"/>
                    <a:pt x="1299882" y="1675311"/>
                  </a:cubicBezTo>
                  <a:cubicBezTo>
                    <a:pt x="1301376" y="1735076"/>
                    <a:pt x="1284941" y="1772429"/>
                    <a:pt x="1299882" y="1800817"/>
                  </a:cubicBezTo>
                  <a:cubicBezTo>
                    <a:pt x="1314823" y="1829205"/>
                    <a:pt x="1365623" y="1848629"/>
                    <a:pt x="1389529" y="1845641"/>
                  </a:cubicBezTo>
                  <a:cubicBezTo>
                    <a:pt x="1413435" y="1842653"/>
                    <a:pt x="1432858" y="1763465"/>
                    <a:pt x="1443317" y="1782888"/>
                  </a:cubicBezTo>
                  <a:cubicBezTo>
                    <a:pt x="1453776" y="1802311"/>
                    <a:pt x="1446306" y="1918853"/>
                    <a:pt x="1452282" y="1962182"/>
                  </a:cubicBezTo>
                  <a:cubicBezTo>
                    <a:pt x="1458258" y="2005511"/>
                    <a:pt x="1464235" y="2032405"/>
                    <a:pt x="1479176" y="2042864"/>
                  </a:cubicBezTo>
                  <a:cubicBezTo>
                    <a:pt x="1494117" y="2053323"/>
                    <a:pt x="1534458" y="2011488"/>
                    <a:pt x="1541929" y="2024935"/>
                  </a:cubicBezTo>
                  <a:cubicBezTo>
                    <a:pt x="1549400" y="2038382"/>
                    <a:pt x="1521012" y="2089182"/>
                    <a:pt x="1524000" y="2123547"/>
                  </a:cubicBezTo>
                  <a:cubicBezTo>
                    <a:pt x="1526988" y="2157912"/>
                    <a:pt x="1559859" y="2231123"/>
                    <a:pt x="1559859" y="22311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gr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8447451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Διάγραμμα της καρδιάς</a:t>
            </a:r>
            <a:endParaRPr lang="el-GR" b="0" dirty="0"/>
          </a:p>
        </p:txBody>
      </p:sp>
      <p:sp>
        <p:nvSpPr>
          <p:cNvPr id="6" name="Rectangle 7"/>
          <p:cNvSpPr/>
          <p:nvPr/>
        </p:nvSpPr>
        <p:spPr>
          <a:xfrm>
            <a:off x="3041340" y="6235571"/>
            <a:ext cx="306132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Diagram of the human heart (cropped) el</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a:rPr>
              <a:t>Dada</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pic>
        <p:nvPicPr>
          <p:cNvPr id="7" name="Picture 2" descr="ανατομία καρδιάς"/>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87724" y="1267019"/>
            <a:ext cx="4968552" cy="49685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7401617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3</a:t>
            </a:r>
            <a:r>
              <a:rPr lang="en-US" sz="2000" dirty="0" smtClean="0"/>
              <a:t>:</a:t>
            </a:r>
            <a:r>
              <a:rPr lang="el-GR" sz="2000" dirty="0"/>
              <a:t> Κυκλοφορικό </a:t>
            </a:r>
            <a:r>
              <a:rPr lang="el-GR" sz="2000" dirty="0" smtClean="0"/>
              <a:t>Σύστημα».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7052632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0337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Συσταλτικότητα της καρδιάς-αιματική ροή </a:t>
            </a:r>
            <a:r>
              <a:rPr lang="el-GR" sz="3600" b="0" dirty="0" smtClean="0"/>
              <a:t>(1 από 2)</a:t>
            </a:r>
            <a:endParaRPr lang="el-GR" sz="3600" b="0" dirty="0"/>
          </a:p>
        </p:txBody>
      </p:sp>
      <p:pic>
        <p:nvPicPr>
          <p:cNvPr id="1026" name="Picture 2" descr="File:Circulation of Blood Through the He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052736"/>
            <a:ext cx="6912768" cy="54438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259632" y="6499138"/>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Circulation of Blood Through the </a:t>
            </a:r>
            <a:r>
              <a:rPr lang="en-US" sz="1200" dirty="0" smtClean="0">
                <a:solidFill>
                  <a:prstClr val="black"/>
                </a:solidFill>
                <a:latin typeface="Calibri"/>
                <a:hlinkClick r:id="rId4"/>
              </a:rPr>
              <a:t>Heart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Emilyguitar (page does not exist)"/>
              </a:rPr>
              <a:t>Emilyguitar</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620230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Συσταλτικότητα της καρδιάς-αιματική ροή </a:t>
            </a:r>
            <a:r>
              <a:rPr lang="el-GR" sz="3600" b="0" dirty="0" smtClean="0"/>
              <a:t>(2 από 2)</a:t>
            </a:r>
            <a:endParaRPr lang="el-GR" sz="3600" dirty="0"/>
          </a:p>
        </p:txBody>
      </p:sp>
      <p:pic>
        <p:nvPicPr>
          <p:cNvPr id="2050" name="Picture 2" descr="File:ECG Principle fast.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806" y="1136812"/>
            <a:ext cx="5000625"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103742" y="6516764"/>
            <a:ext cx="676875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ECG Principle </a:t>
            </a:r>
            <a:r>
              <a:rPr lang="en-US" sz="1200" dirty="0" smtClean="0">
                <a:solidFill>
                  <a:prstClr val="black"/>
                </a:solidFill>
                <a:latin typeface="Calibri"/>
                <a:hlinkClick r:id="rId4"/>
              </a:rPr>
              <a:t>fast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Kalumet"/>
              </a:rPr>
              <a:t>Kalumet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8365273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19</TotalTime>
  <Words>5039</Words>
  <Application>Microsoft Office PowerPoint</Application>
  <PresentationFormat>Προβολή στην οθόνη (4:3)</PresentationFormat>
  <Paragraphs>474</Paragraphs>
  <Slides>75</Slides>
  <Notes>24</Notes>
  <HiddenSlides>0</HiddenSlides>
  <MMClips>0</MMClips>
  <ScaleCrop>false</ScaleCrop>
  <HeadingPairs>
    <vt:vector size="4" baseType="variant">
      <vt:variant>
        <vt:lpstr>Θέμα</vt:lpstr>
      </vt:variant>
      <vt:variant>
        <vt:i4>2</vt:i4>
      </vt:variant>
      <vt:variant>
        <vt:lpstr>Τίτλοι διαφανειών</vt:lpstr>
      </vt:variant>
      <vt:variant>
        <vt:i4>75</vt:i4>
      </vt:variant>
    </vt:vector>
  </HeadingPairs>
  <TitlesOfParts>
    <vt:vector size="77" baseType="lpstr">
      <vt:lpstr>template Φυσιολογία</vt:lpstr>
      <vt:lpstr>OC_template_updated</vt:lpstr>
      <vt:lpstr>Φυσιολογία</vt:lpstr>
      <vt:lpstr>Μερικές λειτουργίες του κυκλοφορικού συστήματος</vt:lpstr>
      <vt:lpstr>Ανατομία της καρδιάς</vt:lpstr>
      <vt:lpstr>Κυκλοφορία αίματος</vt:lpstr>
      <vt:lpstr>Κυκλοφορικό σύστημα</vt:lpstr>
      <vt:lpstr>Δομή της καρδιάς</vt:lpstr>
      <vt:lpstr>Διάγραμμα της καρδιάς</vt:lpstr>
      <vt:lpstr>Συσταλτικότητα της καρδιάς-αιματική ροή (1 από 2)</vt:lpstr>
      <vt:lpstr>Συσταλτικότητα της καρδιάς-αιματική ροή (2 από 2)</vt:lpstr>
      <vt:lpstr>Καρδιακός μυς γενικές θεωρήσεις για την λειτουργία του 1/2</vt:lpstr>
      <vt:lpstr>Καρδιακός μυς γενικές θεωρήσεις για την λειτουργία του 2/2</vt:lpstr>
      <vt:lpstr>Ηλεκτρικές ιδιότητες καρδιακού μυός 1/2</vt:lpstr>
      <vt:lpstr>Ηλεκτρικές ιδιότητες καρδιακού μυός 2/2</vt:lpstr>
      <vt:lpstr>Μηχανική απάντηση καρδιακού μυός 1/7</vt:lpstr>
      <vt:lpstr>Μηχανική απάντηση καρδιακού μυός 2/7</vt:lpstr>
      <vt:lpstr>Μηχανική απάντηση καρδιακού μυός 3/7</vt:lpstr>
      <vt:lpstr>Μηχανική απάντηση καρδιακού μυός 4/7</vt:lpstr>
      <vt:lpstr>Μηχανική απάντηση καρδιακού μυός 5/7</vt:lpstr>
      <vt:lpstr>Μηχανική απάντηση καρδιακού μυός 6/7</vt:lpstr>
      <vt:lpstr>Μηχανική απάντηση καρδιακού μυός 7/7</vt:lpstr>
      <vt:lpstr>Ηλεκτρικές ιδιότητες 1/3</vt:lpstr>
      <vt:lpstr>Ηλεκτρικές ιδιότητες 2/3</vt:lpstr>
      <vt:lpstr>Ηλεκτρικές ιδιότητες 3/3</vt:lpstr>
      <vt:lpstr>Γενικές φυσιολογικές έννοιες στην καρδιακή λειτουργία 1/32</vt:lpstr>
      <vt:lpstr>Γενικές φυσιολογικές έννοιες στην καρδιακή λειτουργία 2/32</vt:lpstr>
      <vt:lpstr>Γενικές φυσιολογικές έννοιες στην καρδιακή λειτουργία 3/32</vt:lpstr>
      <vt:lpstr>Γενικές φυσιολογικές έννοιες στην καρδιακή λειτουργία 4/32</vt:lpstr>
      <vt:lpstr>Γενικές φυσιολογικές έννοιες στην καρδιακή λειτουργία 5/32</vt:lpstr>
      <vt:lpstr>Γενικές φυσιολογικές έννοιες στην καρδιακή λειτουργία 6/32</vt:lpstr>
      <vt:lpstr>Γενικές φυσιολογικές έννοιες στην καρδιακή λειτουργία 7/32</vt:lpstr>
      <vt:lpstr>Γενικές φυσιολογικές έννοιες στην καρδιακή λειτουργία 8/32</vt:lpstr>
      <vt:lpstr>Γενικές φυσιολογικές έννοιες στην καρδιακή λειτουργία 9/32</vt:lpstr>
      <vt:lpstr>Γενικές φυσιολογικές έννοιες στην καρδιακή λειτουργία 10/32</vt:lpstr>
      <vt:lpstr>Γενικές φυσιολογικές έννοιες στην καρδιακή λειτουργία 11/32</vt:lpstr>
      <vt:lpstr>Γενικές φυσιολογικές έννοιες στην καρδιακή λειτουργία 12/32</vt:lpstr>
      <vt:lpstr>Γενικές φυσιολογικές έννοιες στην καρδιακή λειτουργία 13/32</vt:lpstr>
      <vt:lpstr>Γενικές φυσιολογικές έννοιες στην καρδιακή λειτουργία 14/32</vt:lpstr>
      <vt:lpstr>Γενικές φυσιολογικές έννοιες στην καρδιακή λειτουργία 15/32</vt:lpstr>
      <vt:lpstr>Γενικές φυσιολογικές έννοιες στην καρδιακή λειτουργία 16/32</vt:lpstr>
      <vt:lpstr>Γενικές φυσιολογικές έννοιες στην καρδιακή λειτουργία 17/32</vt:lpstr>
      <vt:lpstr>Γενικές φυσιολογικές έννοιες στην καρδιακή λειτουργία 18/32</vt:lpstr>
      <vt:lpstr>Γενικές φυσιολογικές έννοιες στην καρδιακή λειτουργία 19/32</vt:lpstr>
      <vt:lpstr>Γενικές φυσιολογικές έννοιες στην καρδιακή λειτουργία 20/32</vt:lpstr>
      <vt:lpstr>Γενικές φυσιολογικές έννοιες στην καρδιακή λειτουργία 21/32</vt:lpstr>
      <vt:lpstr>Γενικές φυσιολογικές έννοιες στην καρδιακή λειτουργία 22/32</vt:lpstr>
      <vt:lpstr>Γενικές φυσιολογικές έννοιες στην καρδιακή λειτουργία 23/32</vt:lpstr>
      <vt:lpstr>Γενικές φυσιολογικές έννοιες στην καρδιακή λειτουργία 24/32</vt:lpstr>
      <vt:lpstr>Γενικές φυσιολογικές έννοιες στην καρδιακή λειτουργία 25/32</vt:lpstr>
      <vt:lpstr>Γενικές φυσιολογικές έννοιες στην καρδιακή λειτουργία 26/32</vt:lpstr>
      <vt:lpstr>Γενικές φυσιολογικές έννοιες στην καρδιακή λειτουργία 27/32</vt:lpstr>
      <vt:lpstr>Γενικές φυσιολογικές έννοιες στην καρδιακή λειτουργία 28/32</vt:lpstr>
      <vt:lpstr>Γενικές φυσιολογικές έννοιες στην καρδιακή λειτουργία 29/32</vt:lpstr>
      <vt:lpstr>Γενικές φυσιολογικές έννοιες στην καρδιακή λειτουργία 30/32</vt:lpstr>
      <vt:lpstr>Γενικές φυσιολογικές έννοιες στην καρδιακή λειτουργία 31/32</vt:lpstr>
      <vt:lpstr>Γενικές φυσιολογικές έννοιες στην καρδιακή λειτουργία 32/32</vt:lpstr>
      <vt:lpstr>Πως λειτουργούν τα κύματα</vt:lpstr>
      <vt:lpstr>Κόλποι, κοιλίες, βαλβίδες</vt:lpstr>
      <vt:lpstr>Τοίχωμα και κοιλότητα κοιλίας</vt:lpstr>
      <vt:lpstr>Καρδιακός μυς</vt:lpstr>
      <vt:lpstr>Τύποι μυών</vt:lpstr>
      <vt:lpstr>Ροή αίματος στην καρδιά</vt:lpstr>
      <vt:lpstr>Ηλεκτροκαρδιογράφημα </vt:lpstr>
      <vt:lpstr>Τοιχώματα αγγείων</vt:lpstr>
      <vt:lpstr>Αρτηρίδια και τριχοειδή</vt:lpstr>
      <vt:lpstr>Δίκτυο τριχοειδών</vt:lpstr>
      <vt:lpstr>Ρύθμιση της τριχοειδικής αιματικής ροής</vt:lpstr>
      <vt:lpstr>Βαλβίδες φλεβών</vt:lpstr>
      <vt:lpstr>Διάγραμμα συστολικής και διαστολικής πίεσης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10</cp:revision>
  <dcterms:created xsi:type="dcterms:W3CDTF">2014-10-08T12:00:49Z</dcterms:created>
  <dcterms:modified xsi:type="dcterms:W3CDTF">2015-03-11T06:58:35Z</dcterms:modified>
</cp:coreProperties>
</file>