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99"/>
  </p:notesMasterIdLst>
  <p:handoutMasterIdLst>
    <p:handoutMasterId r:id="rId100"/>
  </p:handoutMasterIdLst>
  <p:sldIdLst>
    <p:sldId id="404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1" r:id="rId28"/>
    <p:sldId id="342" r:id="rId29"/>
    <p:sldId id="343" r:id="rId30"/>
    <p:sldId id="344" r:id="rId31"/>
    <p:sldId id="345" r:id="rId32"/>
    <p:sldId id="346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402" r:id="rId41"/>
    <p:sldId id="407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400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99" r:id="rId71"/>
    <p:sldId id="382" r:id="rId72"/>
    <p:sldId id="383" r:id="rId73"/>
    <p:sldId id="384" r:id="rId74"/>
    <p:sldId id="385" r:id="rId75"/>
    <p:sldId id="386" r:id="rId76"/>
    <p:sldId id="387" r:id="rId77"/>
    <p:sldId id="388" r:id="rId78"/>
    <p:sldId id="389" r:id="rId79"/>
    <p:sldId id="390" r:id="rId80"/>
    <p:sldId id="391" r:id="rId81"/>
    <p:sldId id="392" r:id="rId82"/>
    <p:sldId id="393" r:id="rId83"/>
    <p:sldId id="394" r:id="rId84"/>
    <p:sldId id="395" r:id="rId85"/>
    <p:sldId id="396" r:id="rId86"/>
    <p:sldId id="397" r:id="rId87"/>
    <p:sldId id="398" r:id="rId88"/>
    <p:sldId id="401" r:id="rId89"/>
    <p:sldId id="257" r:id="rId90"/>
    <p:sldId id="262" r:id="rId91"/>
    <p:sldId id="264" r:id="rId92"/>
    <p:sldId id="265" r:id="rId93"/>
    <p:sldId id="313" r:id="rId94"/>
    <p:sldId id="405" r:id="rId95"/>
    <p:sldId id="406" r:id="rId96"/>
    <p:sldId id="266" r:id="rId97"/>
    <p:sldId id="261" r:id="rId98"/>
  </p:sldIdLst>
  <p:sldSz cx="9144000" cy="6858000" type="screen4x3"/>
  <p:notesSz cx="7104063" cy="10234613"/>
  <p:custDataLst>
    <p:tags r:id="rId10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110" d="100"/>
          <a:sy n="110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2A57-E137-4C5F-B579-357C56D717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43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93C9-2C43-4490-83DD-ECBD4DEC17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59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2A65-13D4-4FA8-8BF0-E6A20CFDD6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8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Wikitexts/UC_Davis/UCD_Chem_2B/UCD_Chem_2B:_Larsen/Unit_II:_States_of_Matter/Solids/12.2:_The_Arrangement_of_Atoms_in_Crystalline_Solid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chemwiki.ucdavis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effield.ac.uk/chemistry/" TargetMode="External"/><Relationship Id="rId5" Type="http://schemas.openxmlformats.org/officeDocument/2006/relationships/hyperlink" Target="https://winter.staff.shef.ac.uk/" TargetMode="External"/><Relationship Id="rId4" Type="http://schemas.openxmlformats.org/officeDocument/2006/relationships/hyperlink" Target="http://www.webelements.com/nexus/copyrigh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Wikitexts/UC_Davis/UCD_Chem_2B/UCD_Chem_2B:_Larsen/Unit_II:_States_of_Matter/Solids/12.2:_The_Arrangement_of_Atoms_in_Crystalline_Solid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chemwiki.ucdavis.ed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" TargetMode="External"/><Relationship Id="rId2" Type="http://schemas.openxmlformats.org/officeDocument/2006/relationships/hyperlink" Target="http://chemwiki.ucdavis.edu/Wikitexts/UC_Davis/UCD_Chem_2B/UCD_Chem_2B:_Larsen/Unit_II:_States_of_Matter/Solids/12.2:_The_Arrangement_of_Atoms_in_Crystalline_Soli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creativecommons.org/licenses/by-nc-sa/3.0/u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" TargetMode="External"/><Relationship Id="rId2" Type="http://schemas.openxmlformats.org/officeDocument/2006/relationships/hyperlink" Target="http://chemwiki.ucdavis.edu/Wikitexts/UC_Davis/UCD_Chem_2B/UCD_Chem_2B:_Larsen/Unit_II:_States_of_Matter/Solids/12.2:_The_Arrangement_of_Atoms_in_Crystalline_Soli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creativecommons.org/licenses/by-nc-sa/3.0/u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Wikitexts/UC_Davis/UCD_Chem_2B/UCD_Chem_2B:_Larsen/Unit_II:_States_of_Matter/Solids/12.2:_The_Arrangement_of_Atoms_in_Crystalline_Solids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chemwiki.ucdavis.ed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sy.info/MDME/focus/materials/enmat/LECTURES/Lecture-04/webpages/crystals.html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sy.info/MDME/focus/materials/enmat/LECTURES/Lecture-04/webpages/crystals.html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sy.info/MDME/focus/materials/enmat/LECTURES/Lecture-04/webpages/crystals.html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sy.info/MDME/focus/materials/enmat/LECTURES/Lecture-04/webpages/crystals.html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sy.info/MDME/focus/materials/enmat/LECTURES/Lecture-04/webpages/crystals.html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sy.info/MDME/focus/materials/enmat/LECTURES/Lecture-04/webpages/crystals.html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sy.info/MDME/focus/materials/enmat/LECTURES/Lecture-04/webpages/crystals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xbalasi/electrochem/sect02/imgs/plegma_electr.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riodic_table-metals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Lambia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xbalasi/electrochem/sect02/imgs/plegma_electr.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dn.shopify.com/s/files/1/0686/7827/files/Conductive_ink_large.jpg?27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xbalasi/electrochem/sect02/imgs/plegma_electr.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xbalasi/electrochem/sect02/imgs/plegma_electr.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nted_circuit_board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5" TargetMode="External"/><Relationship Id="rId4" Type="http://schemas.openxmlformats.org/officeDocument/2006/relationships/hyperlink" Target="https://commons.wikimedia.org/wiki/User:Chtaube~commonswiki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r.toolweb.gr/lib_photos/IMG_789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wrencehallofscience.org/sites/lawrencehallofscience.org/files/pdfs/college_resources/modules/Superhydrophobic/Superhydrophobic_Surfaces.pd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inc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tlibre.org/licence/lal/en" TargetMode="External"/><Relationship Id="rId4" Type="http://schemas.openxmlformats.org/officeDocument/2006/relationships/hyperlink" Target="https://commons.wikimedia.org/wiki/User:Alchemist-hp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acel.gr/printingpackaging/printing-plates/zinc-magnesium/plates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ers.sch.gr/xbalasi/electrochem/sect02/imgs/plegma1_Zn.jpg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vacel.gr/printingpackaging/printing-plates/zinc-magnesium/plates.html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ody-centered-cubic-unitcell.png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commons.wikimedia.org/wiki/User:Muskid" TargetMode="External"/><Relationship Id="rId12" Type="http://schemas.openxmlformats.org/officeDocument/2006/relationships/hyperlink" Target="https://commons.wikimedia.org/wiki/File:Body-centered_cubic_crystal_lattice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FCC_crystal_structure.svg" TargetMode="External"/><Relationship Id="rId11" Type="http://schemas.openxmlformats.org/officeDocument/2006/relationships/hyperlink" Target="https://commons.wikimedia.org/wiki/File:Face-centered_cubic_crystal_lattice.svg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creativecommons.org/licenses/by-sa/3.0/deed.en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commons.wikimedia.org/w/index.php?title=User:Brilee89&amp;action=edit&amp;redlink=1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ubic_crystal_syste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source.org/licenses/bsd-license.php" TargetMode="External"/><Relationship Id="rId4" Type="http://schemas.openxmlformats.org/officeDocument/2006/relationships/hyperlink" Target="https://commons.wikimedia.org/wiki/User:Wereldburger758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rtigoni/615-t-6" TargetMode="External"/><Relationship Id="rId2" Type="http://schemas.openxmlformats.org/officeDocument/2006/relationships/hyperlink" Target="http://users.sch.gr/xbalasi/electrochem/sect02/page%20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vacel.gr/printingpackaging/printing-plates/zinc-magnesium/plates.html" TargetMode="External"/><Relationship Id="rId5" Type="http://schemas.openxmlformats.org/officeDocument/2006/relationships/hyperlink" Target="http://www.lithoplate.com/offsetplate/printing.htm" TargetMode="External"/><Relationship Id="rId4" Type="http://schemas.openxmlformats.org/officeDocument/2006/relationships/hyperlink" Target="http://www.plant-management.gr/index.php?id=242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xbalasi/electrochem/sect02/page%2021.html" TargetMode="External"/><Relationship Id="rId7" Type="http://schemas.openxmlformats.org/officeDocument/2006/relationships/hyperlink" Target="http://www.novacel.gr/printingpackaging/printing-plates/zinc-magnesium/plate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thoplate.com/offsetplate/printing.htm" TargetMode="External"/><Relationship Id="rId5" Type="http://schemas.openxmlformats.org/officeDocument/2006/relationships/hyperlink" Target="http://www.plant-management.gr/index.php?id=242" TargetMode="External"/><Relationship Id="rId4" Type="http://schemas.openxmlformats.org/officeDocument/2006/relationships/hyperlink" Target="http://www.slideshare.net/artigoni/615-t-6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4482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 Μέταλλα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Γραφιστικής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949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Eδροκεντρωμένη</a:t>
            </a:r>
            <a:r>
              <a:rPr lang="en-US" dirty="0" smtClean="0"/>
              <a:t> </a:t>
            </a:r>
            <a:r>
              <a:rPr lang="en-US" dirty="0" err="1"/>
              <a:t>κυ</a:t>
            </a:r>
            <a:r>
              <a:rPr lang="en-US" dirty="0"/>
              <a:t>βική κρυσταλλική δομή</a:t>
            </a:r>
            <a:endParaRPr lang="el-GR" dirty="0"/>
          </a:p>
        </p:txBody>
      </p:sp>
      <p:sp>
        <p:nvSpPr>
          <p:cNvPr id="925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5095875" cy="504056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 </a:t>
            </a:r>
            <a:r>
              <a:rPr lang="en-US" sz="2800" dirty="0" err="1" smtClean="0"/>
              <a:t>εδροκεντρωμένη</a:t>
            </a:r>
            <a:r>
              <a:rPr lang="en-US" sz="2800" dirty="0" smtClean="0"/>
              <a:t> </a:t>
            </a:r>
            <a:r>
              <a:rPr lang="en-US" sz="2800" dirty="0" err="1" smtClean="0"/>
              <a:t>κυ</a:t>
            </a:r>
            <a:r>
              <a:rPr lang="en-US" sz="2800" dirty="0" smtClean="0"/>
              <a:t>βική κρυσταλλική δομή (fcc) έχει μοναδιαία κυψελίδα κυβικής γεωμετρίας, όπου τα άτομα είναι τοποθετημένα στις τέσσερις κορυφές και στο κέντρο της κάθε έδρας του κύβου.</a:t>
            </a:r>
            <a:endParaRPr lang="el-GR" sz="2800" dirty="0" smtClean="0"/>
          </a:p>
          <a:p>
            <a:pPr>
              <a:defRPr/>
            </a:pPr>
            <a:r>
              <a:rPr lang="en-US" sz="2800" dirty="0" err="1" smtClean="0"/>
              <a:t>Την</a:t>
            </a:r>
            <a:r>
              <a:rPr lang="en-US" sz="2800" dirty="0" smtClean="0"/>
              <a:t> </a:t>
            </a:r>
            <a:r>
              <a:rPr lang="en-US" sz="2800" dirty="0" err="1" smtClean="0"/>
              <a:t>δομή</a:t>
            </a:r>
            <a:r>
              <a:rPr lang="en-US" sz="2800" dirty="0" smtClean="0"/>
              <a:t> α</a:t>
            </a:r>
            <a:r>
              <a:rPr lang="en-US" sz="2800" dirty="0" err="1" smtClean="0"/>
              <a:t>υτή</a:t>
            </a:r>
            <a:r>
              <a:rPr lang="en-US" sz="2800" dirty="0" smtClean="0"/>
              <a:t> </a:t>
            </a:r>
            <a:r>
              <a:rPr lang="en-US" sz="2800" dirty="0" err="1" smtClean="0"/>
              <a:t>έχουν</a:t>
            </a:r>
            <a:r>
              <a:rPr lang="en-US" sz="2800" dirty="0" smtClean="0"/>
              <a:t> τα </a:t>
            </a:r>
            <a:r>
              <a:rPr lang="en-US" sz="2800" dirty="0" err="1" smtClean="0"/>
              <a:t>εξής</a:t>
            </a:r>
            <a:r>
              <a:rPr lang="en-US" sz="2800" dirty="0" smtClean="0"/>
              <a:t> </a:t>
            </a:r>
            <a:r>
              <a:rPr lang="en-US" sz="2800" dirty="0" err="1" smtClean="0"/>
              <a:t>μέτ</a:t>
            </a:r>
            <a:r>
              <a:rPr lang="en-US" sz="2800" dirty="0" smtClean="0"/>
              <a:t>αλλα: </a:t>
            </a:r>
            <a:r>
              <a:rPr lang="en-US" sz="2800" b="1" dirty="0" smtClean="0">
                <a:solidFill>
                  <a:srgbClr val="820000"/>
                </a:solidFill>
              </a:rPr>
              <a:t>Cu, Al, Ni, Ag, Au, Pt, Pb. </a:t>
            </a:r>
            <a:endParaRPr lang="el-GR" sz="2800" b="1" dirty="0" smtClean="0">
              <a:solidFill>
                <a:srgbClr val="820000"/>
              </a:solidFill>
            </a:endParaRPr>
          </a:p>
        </p:txBody>
      </p:sp>
      <p:pic>
        <p:nvPicPr>
          <p:cNvPr id="6" name="Picture 2" descr="http://chemwiki.ucdavis.edu/@api/deki/files/16481/4390e1822a2f60946e201acbdac91c27.jpg?revision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8978" y="1268760"/>
            <a:ext cx="2018962" cy="49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88820" y="6192008"/>
            <a:ext cx="2818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Figure 12.5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chemwiki.ucdavis.edu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BY-NC-SA 3.0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US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4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866900" y="2357438"/>
            <a:ext cx="2705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866900" y="2357438"/>
            <a:ext cx="2705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866900" y="2357438"/>
            <a:ext cx="2705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866900" y="2357438"/>
            <a:ext cx="2705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κρυσταλλικού πλέγματος </a:t>
            </a:r>
            <a:r>
              <a:rPr lang="el-GR" dirty="0" err="1"/>
              <a:t>Ag</a:t>
            </a:r>
            <a:r>
              <a:rPr lang="el-GR" dirty="0"/>
              <a:t> (</a:t>
            </a:r>
            <a:r>
              <a:rPr lang="el-GR" dirty="0" err="1"/>
              <a:t>fcc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122" name="Picture 2" descr="https://www.webelements.com/_media/elements/crystal_structure_image/Ag-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webelements.com/_media/elements/crystal_structure_image/Ag-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45451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496811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Copyright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993-2015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Mark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Winter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University of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Sheffield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WebElements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Ltd,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UK.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01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Eδροκεντρωμένη</a:t>
            </a:r>
            <a:r>
              <a:rPr lang="en-US" dirty="0"/>
              <a:t> </a:t>
            </a:r>
            <a:r>
              <a:rPr lang="en-US" dirty="0" err="1"/>
              <a:t>κυ</a:t>
            </a:r>
            <a:r>
              <a:rPr lang="en-US" dirty="0"/>
              <a:t>βική κρυσταλλική δομή</a:t>
            </a:r>
            <a:endParaRPr lang="el-GR" dirty="0"/>
          </a:p>
        </p:txBody>
      </p:sp>
      <p:sp>
        <p:nvSpPr>
          <p:cNvPr id="927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5095875" cy="504056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Κάθε </a:t>
            </a:r>
            <a:r>
              <a:rPr lang="en-US" sz="2800" dirty="0" err="1" smtClean="0"/>
              <a:t>άτομο</a:t>
            </a:r>
            <a:r>
              <a:rPr lang="en-US" sz="2800" dirty="0" smtClean="0"/>
              <a:t> π</a:t>
            </a:r>
            <a:r>
              <a:rPr lang="en-US" sz="2800" dirty="0" err="1" smtClean="0"/>
              <a:t>ου</a:t>
            </a:r>
            <a:r>
              <a:rPr lang="en-US" sz="2800" dirty="0" smtClean="0"/>
              <a:t> β</a:t>
            </a:r>
            <a:r>
              <a:rPr lang="en-US" sz="2800" dirty="0" err="1" smtClean="0"/>
              <a:t>ρίσκετ</a:t>
            </a:r>
            <a:r>
              <a:rPr lang="en-US" sz="2800" dirty="0" smtClean="0"/>
              <a:t>αι στις κορυφές του κύβου μοιράζεται μεταξύ 8 μοναδιαίων κυψελίδων, ενώ το άτομο που βρίσκεται στο κέντρο των εδρών ανήκει μόνο σε δύο.</a:t>
            </a:r>
            <a:endParaRPr lang="el-GR" sz="2800" dirty="0" smtClean="0"/>
          </a:p>
        </p:txBody>
      </p:sp>
      <p:pic>
        <p:nvPicPr>
          <p:cNvPr id="5" name="Picture 2" descr="http://chemwiki.ucdavis.edu/@api/deki/files/16481/4390e1822a2f60946e201acbdac91c27.jpg?revision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8978" y="1268760"/>
            <a:ext cx="2018962" cy="49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88820" y="6192008"/>
            <a:ext cx="2818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Figure 12.5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chemwiki.ucdavis.edu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BY-NC-SA 3.0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US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Eδροκεντρωμένη</a:t>
            </a:r>
            <a:r>
              <a:rPr lang="en-US" dirty="0"/>
              <a:t> </a:t>
            </a:r>
            <a:r>
              <a:rPr lang="en-US" dirty="0" err="1"/>
              <a:t>κυ</a:t>
            </a:r>
            <a:r>
              <a:rPr lang="en-US" dirty="0"/>
              <a:t>βική κρυσταλλική δομή</a:t>
            </a:r>
            <a:endParaRPr lang="el-GR" dirty="0"/>
          </a:p>
        </p:txBody>
      </p:sp>
      <p:sp>
        <p:nvSpPr>
          <p:cNvPr id="1433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906888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2400" dirty="0" smtClean="0">
                <a:effectLst/>
              </a:rPr>
              <a:t>Άρα, στην μοναδιαία κυψελίδα περιέχεται το </a:t>
            </a:r>
            <a:r>
              <a:rPr lang="en-US" altLang="el-GR" sz="2400" b="1" dirty="0" smtClean="0">
                <a:solidFill>
                  <a:schemeClr val="tx2"/>
                </a:solidFill>
                <a:effectLst/>
              </a:rPr>
              <a:t>1/8 των 8 ατόμων που βρίσκονται στις κορυφές του κύβου </a:t>
            </a:r>
            <a:r>
              <a:rPr lang="en-US" altLang="el-GR" sz="2400" dirty="0" smtClean="0">
                <a:effectLst/>
              </a:rPr>
              <a:t>και το </a:t>
            </a:r>
            <a:r>
              <a:rPr lang="en-US" altLang="el-GR" sz="2400" b="1" dirty="0" smtClean="0">
                <a:solidFill>
                  <a:srgbClr val="820000"/>
                </a:solidFill>
                <a:effectLst/>
              </a:rPr>
              <a:t>μισό των 6 ατόμων που βρίσκονται στις έδρες του κύβου </a:t>
            </a:r>
            <a:r>
              <a:rPr lang="en-US" altLang="el-GR" sz="2400" dirty="0" smtClean="0">
                <a:effectLst/>
              </a:rPr>
              <a:t>ή συνολικά τέσσερα ακέραια άτομα.</a:t>
            </a:r>
            <a:r>
              <a:rPr lang="el-GR" altLang="el-GR" sz="2400" dirty="0" smtClean="0">
                <a:effectLst/>
              </a:rPr>
              <a:t> 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Σε κάθε </a:t>
            </a:r>
            <a:r>
              <a:rPr lang="en-US" altLang="el-GR" sz="2400" dirty="0" err="1" smtClean="0">
                <a:effectLst/>
              </a:rPr>
              <a:t>δηλ</a:t>
            </a:r>
            <a:r>
              <a:rPr lang="en-US" altLang="el-GR" sz="2400" dirty="0" smtClean="0">
                <a:effectLst/>
              </a:rPr>
              <a:t>αδή μοναδιαία κυψελίδα αυτού του τύπου αντιστοιχούν 4 άτομα.</a:t>
            </a:r>
            <a:endParaRPr lang="el-GR" altLang="el-GR" sz="2400" dirty="0" smtClean="0">
              <a:effectLst/>
            </a:endParaRPr>
          </a:p>
          <a:p>
            <a:pPr eaLnBrk="1" hangingPunct="1"/>
            <a:r>
              <a:rPr lang="en-US" altLang="el-GR" sz="2400" dirty="0" smtClean="0">
                <a:effectLst/>
              </a:rPr>
              <a:t>Ο α</a:t>
            </a:r>
            <a:r>
              <a:rPr lang="en-US" altLang="el-GR" sz="2400" dirty="0" err="1" smtClean="0">
                <a:effectLst/>
              </a:rPr>
              <a:t>ριθμός</a:t>
            </a:r>
            <a:r>
              <a:rPr lang="en-US" altLang="el-GR" sz="2400" dirty="0" smtClean="0">
                <a:effectLst/>
              </a:rPr>
              <a:t> </a:t>
            </a:r>
            <a:r>
              <a:rPr lang="en-US" altLang="el-GR" sz="2400" dirty="0" err="1" smtClean="0">
                <a:effectLst/>
              </a:rPr>
              <a:t>έντ</a:t>
            </a:r>
            <a:r>
              <a:rPr lang="en-US" altLang="el-GR" sz="2400" dirty="0" smtClean="0">
                <a:effectLst/>
              </a:rPr>
              <a:t>αξης (coordination number) είναι 12.</a:t>
            </a:r>
            <a:r>
              <a:rPr lang="el-GR" altLang="el-GR" sz="2400" dirty="0" smtClean="0">
                <a:effectLst/>
              </a:rPr>
              <a:t> 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27"/>
          <a:stretch/>
        </p:blipFill>
        <p:spPr bwMode="auto">
          <a:xfrm>
            <a:off x="5436096" y="1196752"/>
            <a:ext cx="3707904" cy="29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l-GR" dirty="0" err="1" smtClean="0"/>
              <a:t>ωροκεντρωμένη</a:t>
            </a:r>
            <a:r>
              <a:rPr lang="el-GR" dirty="0" smtClean="0"/>
              <a:t> </a:t>
            </a:r>
            <a:r>
              <a:rPr lang="el-GR" dirty="0"/>
              <a:t>κυβική δομή</a:t>
            </a:r>
          </a:p>
        </p:txBody>
      </p:sp>
      <p:sp>
        <p:nvSpPr>
          <p:cNvPr id="1536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800" dirty="0" err="1" smtClean="0">
                <a:effectLst/>
              </a:rPr>
              <a:t>Στην</a:t>
            </a:r>
            <a:r>
              <a:rPr lang="en-US" altLang="el-GR" sz="2800" b="1" dirty="0" smtClean="0">
                <a:effectLst/>
              </a:rPr>
              <a:t> </a:t>
            </a:r>
            <a:r>
              <a:rPr lang="en-US" altLang="el-GR" sz="28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χωροκεντρωμένη</a:t>
            </a:r>
            <a:r>
              <a:rPr lang="en-US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altLang="el-GR" sz="28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κυ</a:t>
            </a:r>
            <a:r>
              <a:rPr lang="en-US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βική δομή (bcc)</a:t>
            </a:r>
            <a:r>
              <a:rPr lang="en-US" altLang="el-GR" sz="2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altLang="el-GR" sz="2800" dirty="0" smtClean="0">
                <a:effectLst/>
              </a:rPr>
              <a:t>τα άτομα είναι τοποθετημένα στις 8 κορυφές και μόνο ένα στο κέντρο του κύβου.</a:t>
            </a:r>
            <a:endParaRPr lang="el-GR" altLang="el-GR" sz="28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l-GR" sz="2800" dirty="0" err="1" smtClean="0">
                <a:effectLst/>
              </a:rPr>
              <a:t>Κά</a:t>
            </a:r>
            <a:r>
              <a:rPr lang="en-US" altLang="el-GR" sz="2800" dirty="0" smtClean="0">
                <a:effectLst/>
              </a:rPr>
              <a:t>ποια από τα μέταλλα που έχουν αυτή την δομή είναι </a:t>
            </a:r>
            <a:r>
              <a:rPr lang="en-US" altLang="el-GR" sz="2800" b="1" dirty="0" smtClean="0">
                <a:solidFill>
                  <a:srgbClr val="820000"/>
                </a:solidFill>
                <a:effectLst/>
              </a:rPr>
              <a:t>Cr, α-Fe, W, Mo, Ta. </a:t>
            </a:r>
            <a:endParaRPr lang="el-GR" altLang="el-GR" sz="2800" b="1" dirty="0" smtClean="0">
              <a:solidFill>
                <a:srgbClr val="82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5417" y="5877272"/>
            <a:ext cx="2818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Figure 12.5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chemwiki.ucdavis.edu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BY-NC-SA 3.0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US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146" name="Picture 2" descr="http://chemwiki.ucdavis.edu/@api/deki/files/16481/4390e1822a2f60946e201acbdac91c27.jpg?revision=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340768"/>
            <a:ext cx="1941143" cy="43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l-GR" dirty="0" err="1"/>
              <a:t>ωροκεντρωμένη</a:t>
            </a:r>
            <a:r>
              <a:rPr lang="el-GR" dirty="0"/>
              <a:t> κυβική δομή</a:t>
            </a:r>
          </a:p>
        </p:txBody>
      </p:sp>
      <p:sp>
        <p:nvSpPr>
          <p:cNvPr id="984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5383213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Κάθε </a:t>
            </a:r>
            <a:r>
              <a:rPr lang="en-US" sz="2800" dirty="0" err="1" smtClean="0">
                <a:effectLst/>
              </a:rPr>
              <a:t>άτομο</a:t>
            </a:r>
            <a:r>
              <a:rPr lang="en-US" sz="2800" dirty="0" smtClean="0">
                <a:effectLst/>
              </a:rPr>
              <a:t> π</a:t>
            </a:r>
            <a:r>
              <a:rPr lang="en-US" sz="2800" dirty="0" err="1" smtClean="0">
                <a:effectLst/>
              </a:rPr>
              <a:t>ου</a:t>
            </a:r>
            <a:r>
              <a:rPr lang="en-US" sz="2800" dirty="0" smtClean="0">
                <a:effectLst/>
              </a:rPr>
              <a:t> β</a:t>
            </a:r>
            <a:r>
              <a:rPr lang="en-US" sz="2800" dirty="0" err="1" smtClean="0">
                <a:effectLst/>
              </a:rPr>
              <a:t>ρίσκετ</a:t>
            </a:r>
            <a:r>
              <a:rPr lang="en-US" sz="2800" dirty="0" smtClean="0">
                <a:effectLst/>
              </a:rPr>
              <a:t>αι σε μία κορυφή του κύβου ανήκει ισοδύναμα σε 8 μοναδιαίες κυψελίδες, ενώ το κεντρικό άτομο ανήκει μόνο σε μία. Ο α</a:t>
            </a:r>
            <a:r>
              <a:rPr lang="en-US" sz="2800" dirty="0" err="1" smtClean="0">
                <a:effectLst/>
              </a:rPr>
              <a:t>ριθμός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έντ</a:t>
            </a:r>
            <a:r>
              <a:rPr lang="en-US" sz="2800" dirty="0" smtClean="0">
                <a:effectLst/>
              </a:rPr>
              <a:t>αξης είναι 8.</a:t>
            </a:r>
            <a:r>
              <a:rPr lang="el-GR" sz="2800" dirty="0" smtClean="0"/>
              <a:t> </a:t>
            </a:r>
          </a:p>
          <a:p>
            <a:pPr eaLnBrk="1" hangingPunct="1">
              <a:defRPr/>
            </a:pPr>
            <a:endParaRPr lang="el-GR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05417" y="5877272"/>
            <a:ext cx="2818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Figure 12.5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chemwiki.ucdavis.edu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BY-NC-SA 3.0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US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Picture 2" descr="http://chemwiki.ucdavis.edu/@api/deki/files/16481/4390e1822a2f60946e201acbdac91c27.jpg?revision=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340768"/>
            <a:ext cx="1941143" cy="43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2739333"/>
            <a:ext cx="3647768" cy="31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l-GR" dirty="0" err="1"/>
              <a:t>ωροκεντρωμένη</a:t>
            </a:r>
            <a:r>
              <a:rPr lang="el-GR" dirty="0"/>
              <a:t> κυβική δομή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546600" cy="1584176"/>
          </a:xfrm>
        </p:spPr>
        <p:txBody>
          <a:bodyPr>
            <a:normAutofit/>
          </a:bodyPr>
          <a:lstStyle/>
          <a:p>
            <a:r>
              <a:rPr lang="el-GR" sz="2800" dirty="0"/>
              <a:t>Σε κάθε μοναδιαία κυψελίδα αυτού του τύπου αντιστοιχούν 2 άτομα.</a:t>
            </a:r>
          </a:p>
          <a:p>
            <a:endParaRPr lang="el-GR" sz="2800" dirty="0"/>
          </a:p>
        </p:txBody>
      </p:sp>
      <p:sp>
        <p:nvSpPr>
          <p:cNvPr id="7" name="Rectangle 6"/>
          <p:cNvSpPr/>
          <p:nvPr/>
        </p:nvSpPr>
        <p:spPr>
          <a:xfrm>
            <a:off x="6005417" y="5877272"/>
            <a:ext cx="2818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Figure 12.5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chemwiki.ucdavis.edu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BY-NC-SA 3.0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US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Picture 2" descr="http://chemwiki.ucdavis.edu/@api/deki/files/16481/4390e1822a2f60946e201acbdac91c27.jpg?revision=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340768"/>
            <a:ext cx="1941143" cy="43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2"/>
                </a:solidFill>
              </a:rPr>
              <a:t>Μ</a:t>
            </a:r>
            <a:r>
              <a:rPr lang="en-US" altLang="el-GR" dirty="0" err="1" smtClean="0">
                <a:solidFill>
                  <a:schemeClr val="tx2"/>
                </a:solidFill>
              </a:rPr>
              <a:t>έγιστης</a:t>
            </a:r>
            <a:r>
              <a:rPr lang="en-US" altLang="el-GR" dirty="0" smtClean="0">
                <a:solidFill>
                  <a:schemeClr val="tx2"/>
                </a:solidFill>
              </a:rPr>
              <a:t> </a:t>
            </a:r>
            <a:r>
              <a:rPr lang="en-US" altLang="el-GR" dirty="0" err="1" smtClean="0">
                <a:solidFill>
                  <a:schemeClr val="tx2"/>
                </a:solidFill>
              </a:rPr>
              <a:t>πυκνότητας</a:t>
            </a:r>
            <a:r>
              <a:rPr lang="en-US" altLang="el-GR" dirty="0" smtClean="0">
                <a:solidFill>
                  <a:schemeClr val="tx2"/>
                </a:solidFill>
              </a:rPr>
              <a:t> </a:t>
            </a:r>
            <a:r>
              <a:rPr lang="en-US" altLang="el-GR" dirty="0" err="1" smtClean="0">
                <a:solidFill>
                  <a:schemeClr val="tx2"/>
                </a:solidFill>
              </a:rPr>
              <a:t>εξαγωνική</a:t>
            </a:r>
            <a:r>
              <a:rPr lang="en-US" altLang="el-GR" dirty="0" smtClean="0">
                <a:solidFill>
                  <a:schemeClr val="tx2"/>
                </a:solidFill>
              </a:rPr>
              <a:t> </a:t>
            </a:r>
            <a:r>
              <a:rPr lang="en-US" altLang="el-GR" dirty="0" err="1" smtClean="0">
                <a:solidFill>
                  <a:schemeClr val="tx2"/>
                </a:solidFill>
              </a:rPr>
              <a:t>δομή</a:t>
            </a:r>
            <a:endParaRPr lang="el-GR" dirty="0"/>
          </a:p>
        </p:txBody>
      </p:sp>
      <p:sp>
        <p:nvSpPr>
          <p:cNvPr id="18434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800" dirty="0" smtClean="0">
                <a:effectLst/>
              </a:rPr>
              <a:t>Οι </a:t>
            </a:r>
            <a:r>
              <a:rPr lang="en-US" altLang="el-GR" sz="2800" b="1" dirty="0" smtClean="0">
                <a:solidFill>
                  <a:srgbClr val="820000"/>
                </a:solidFill>
                <a:effectLst/>
              </a:rPr>
              <a:t>π</a:t>
            </a:r>
            <a:r>
              <a:rPr lang="en-US" altLang="el-GR" sz="2800" b="1" dirty="0" err="1" smtClean="0">
                <a:solidFill>
                  <a:srgbClr val="820000"/>
                </a:solidFill>
                <a:effectLst/>
              </a:rPr>
              <a:t>άνω</a:t>
            </a:r>
            <a:r>
              <a:rPr lang="en-US" altLang="el-GR" sz="2800" b="1" dirty="0" smtClean="0">
                <a:solidFill>
                  <a:srgbClr val="820000"/>
                </a:solidFill>
                <a:effectLst/>
              </a:rPr>
              <a:t> και </a:t>
            </a:r>
            <a:r>
              <a:rPr lang="en-US" altLang="el-GR" sz="2800" b="1" dirty="0" err="1" smtClean="0">
                <a:solidFill>
                  <a:srgbClr val="820000"/>
                </a:solidFill>
                <a:effectLst/>
              </a:rPr>
              <a:t>κάτω</a:t>
            </a:r>
            <a:r>
              <a:rPr lang="en-US" altLang="el-GR" sz="2800" b="1" dirty="0" smtClean="0">
                <a:solidFill>
                  <a:srgbClr val="820000"/>
                </a:solidFill>
                <a:effectLst/>
              </a:rPr>
              <a:t> </a:t>
            </a:r>
            <a:r>
              <a:rPr lang="en-US" altLang="el-GR" sz="2800" b="1" dirty="0" err="1" smtClean="0">
                <a:solidFill>
                  <a:srgbClr val="820000"/>
                </a:solidFill>
                <a:effectLst/>
              </a:rPr>
              <a:t>έδρες</a:t>
            </a:r>
            <a:r>
              <a:rPr lang="en-US" altLang="el-GR" sz="2800" b="1" dirty="0" smtClean="0">
                <a:solidFill>
                  <a:srgbClr val="820000"/>
                </a:solidFill>
                <a:effectLst/>
              </a:rPr>
              <a:t> </a:t>
            </a:r>
            <a:r>
              <a:rPr lang="en-US" altLang="el-GR" sz="2800" dirty="0" err="1" smtClean="0">
                <a:effectLst/>
              </a:rPr>
              <a:t>της</a:t>
            </a:r>
            <a:r>
              <a:rPr lang="en-US" altLang="el-GR" sz="2800" dirty="0" smtClean="0">
                <a:effectLst/>
              </a:rPr>
              <a:t> </a:t>
            </a:r>
            <a:r>
              <a:rPr lang="en-US" altLang="el-GR" sz="2800" dirty="0" err="1" smtClean="0">
                <a:effectLst/>
              </a:rPr>
              <a:t>κυψελίδ</a:t>
            </a:r>
            <a:r>
              <a:rPr lang="en-US" altLang="el-GR" sz="2800" dirty="0" smtClean="0">
                <a:effectLst/>
              </a:rPr>
              <a:t>ας της </a:t>
            </a:r>
            <a:r>
              <a:rPr lang="en-US" altLang="el-GR" sz="2800" b="1" dirty="0" smtClean="0">
                <a:solidFill>
                  <a:schemeClr val="tx2"/>
                </a:solidFill>
                <a:effectLst/>
              </a:rPr>
              <a:t>μέγιστης πυκνότητας εξαγωνικής δομής </a:t>
            </a:r>
            <a:r>
              <a:rPr lang="en-US" altLang="el-GR" sz="2800" dirty="0" smtClean="0">
                <a:effectLst/>
              </a:rPr>
              <a:t>(hcp) αποτελούνται από </a:t>
            </a:r>
            <a:r>
              <a:rPr lang="en-US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έξι άτομα </a:t>
            </a:r>
            <a:r>
              <a:rPr lang="en-US" altLang="el-GR" sz="2800" dirty="0" smtClean="0">
                <a:effectLst/>
              </a:rPr>
              <a:t>που σχηματίζουν κανονικά εξάγωνα και περικλείουν </a:t>
            </a:r>
            <a:r>
              <a:rPr lang="en-US" altLang="el-GR" sz="2800" b="1" dirty="0" smtClean="0">
                <a:solidFill>
                  <a:srgbClr val="820000"/>
                </a:solidFill>
                <a:effectLst/>
              </a:rPr>
              <a:t>από ένα άτομο στο κέντρο. </a:t>
            </a:r>
            <a:endParaRPr lang="el-GR" altLang="el-GR" sz="2800" b="1" dirty="0" smtClean="0">
              <a:solidFill>
                <a:srgbClr val="820000"/>
              </a:solidFill>
              <a:effectLst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3688" y="3212976"/>
            <a:ext cx="5558591" cy="276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6983" y="5969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learneasy.info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3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850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Επ</a:t>
            </a:r>
            <a:r>
              <a:rPr lang="en-US" sz="2400" dirty="0" err="1" smtClean="0"/>
              <a:t>ίσης</a:t>
            </a:r>
            <a:r>
              <a:rPr lang="en-US" sz="2400" dirty="0" smtClean="0"/>
              <a:t>, υπ</a:t>
            </a:r>
            <a:r>
              <a:rPr lang="en-US" sz="2400" dirty="0" err="1" smtClean="0"/>
              <a:t>άρχει</a:t>
            </a:r>
            <a:r>
              <a:rPr lang="en-US" sz="2400" dirty="0" smtClean="0"/>
              <a:t> </a:t>
            </a:r>
            <a:r>
              <a:rPr lang="en-US" sz="2400" dirty="0" err="1" smtClean="0"/>
              <a:t>άλλο</a:t>
            </a:r>
            <a:r>
              <a:rPr lang="en-US" sz="2400" dirty="0" smtClean="0"/>
              <a:t> </a:t>
            </a:r>
            <a:r>
              <a:rPr lang="en-US" sz="2400" dirty="0" err="1" smtClean="0"/>
              <a:t>έν</a:t>
            </a:r>
            <a:r>
              <a:rPr lang="en-US" sz="2400" dirty="0" smtClean="0"/>
              <a:t>α επίπεδο που αποτελείται από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τρία άτομα </a:t>
            </a:r>
            <a:r>
              <a:rPr lang="en-US" sz="2400" dirty="0" smtClean="0"/>
              <a:t>και </a:t>
            </a:r>
            <a:r>
              <a:rPr lang="en-US" sz="2400" b="1" dirty="0" smtClean="0">
                <a:solidFill>
                  <a:schemeClr val="tx2"/>
                </a:solidFill>
              </a:rPr>
              <a:t>βρίσκεται ανάμεσα από τα πάνω και κάτω κανονικά εξάγωνα.</a:t>
            </a:r>
          </a:p>
          <a:p>
            <a:pPr>
              <a:defRPr/>
            </a:pPr>
            <a:r>
              <a:rPr lang="en-US" sz="2400" dirty="0" smtClean="0"/>
              <a:t>Τα </a:t>
            </a:r>
            <a:r>
              <a:rPr lang="en-US" sz="2400" dirty="0" err="1" smtClean="0"/>
              <a:t>άτομ</a:t>
            </a:r>
            <a:r>
              <a:rPr lang="en-US" sz="2400" dirty="0" smtClean="0"/>
              <a:t>α αυτού του ενδιάμεσου επιπέδου έχουν ως κοντινούς γείτονες τα άτομα και των δύο παρακείμενων επιπέδων. </a:t>
            </a:r>
            <a:endParaRPr lang="el-GR" sz="2400" dirty="0" smtClean="0"/>
          </a:p>
          <a:p>
            <a:pPr eaLnBrk="1" hangingPunct="1">
              <a:defRPr/>
            </a:pPr>
            <a:endParaRPr lang="el-GR" sz="2400" b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3717032"/>
            <a:ext cx="5558591" cy="276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6983" y="62024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learneasy.info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6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32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ffectLst/>
              </a:rPr>
              <a:t>Σε </a:t>
            </a:r>
            <a:r>
              <a:rPr lang="en-US" sz="2400" dirty="0" err="1" smtClean="0">
                <a:effectLst/>
              </a:rPr>
              <a:t>κάθε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μον</a:t>
            </a:r>
            <a:r>
              <a:rPr lang="en-US" sz="2400" dirty="0" smtClean="0">
                <a:effectLst/>
              </a:rPr>
              <a:t>αδιαία κυψελίδα περιέχεται το ισοδύναμο 6 ατόμων (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1/6 των 12</a:t>
            </a:r>
            <a:r>
              <a:rPr lang="en-US" sz="2400" dirty="0" smtClean="0">
                <a:effectLst/>
              </a:rPr>
              <a:t>)</a:t>
            </a:r>
            <a:r>
              <a:rPr lang="en-US" sz="24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επάνω και κάτω </a:t>
            </a:r>
            <a:r>
              <a:rPr lang="en-US" sz="2400" dirty="0" smtClean="0">
                <a:effectLst/>
              </a:rPr>
              <a:t>εδρικών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γωνιακών ατόμων, </a:t>
            </a:r>
            <a:r>
              <a:rPr lang="en-US" sz="2400" dirty="0" smtClean="0">
                <a:effectLst/>
              </a:rPr>
              <a:t>το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effectLst/>
              </a:rPr>
              <a:t>1/2 των 2 κεντρικών εδρικών ατόμων </a:t>
            </a:r>
            <a:r>
              <a:rPr lang="en-US" sz="2400" dirty="0" smtClean="0">
                <a:effectLst/>
              </a:rPr>
              <a:t>και τα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3 άτομα του ενδιαμέσου επιπέδου. </a:t>
            </a:r>
            <a:endParaRPr lang="el-GR" sz="24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en-US" sz="2400" dirty="0" err="1" smtClean="0">
                <a:effectLst/>
              </a:rPr>
              <a:t>Όμως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κάθε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μεγάλη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κυψελίδ</a:t>
            </a:r>
            <a:r>
              <a:rPr lang="en-US" sz="2400" dirty="0" smtClean="0">
                <a:effectLst/>
              </a:rPr>
              <a:t>α αποτελείται από τρεις στοιχειώδεις κυψελίδες αντιστοιχούν 2 άτομα σε κάθε στοιχειώδη κυψελίδα.</a:t>
            </a:r>
            <a:endParaRPr lang="el-GR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Ο α</a:t>
            </a:r>
            <a:r>
              <a:rPr lang="en-US" sz="2400" dirty="0" err="1" smtClean="0">
                <a:effectLst/>
              </a:rPr>
              <a:t>ριθμός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έντ</a:t>
            </a:r>
            <a:r>
              <a:rPr lang="en-US" sz="2400" dirty="0" smtClean="0">
                <a:effectLst/>
              </a:rPr>
              <a:t>αξης είναι 12.</a:t>
            </a:r>
            <a:endParaRPr lang="el-GR" sz="2400" dirty="0" smtClean="0">
              <a:effectLst/>
            </a:endParaRPr>
          </a:p>
          <a:p>
            <a:pPr>
              <a:defRPr/>
            </a:pPr>
            <a:r>
              <a:rPr lang="en-US" sz="2400" dirty="0" err="1" smtClean="0">
                <a:effectLst/>
              </a:rPr>
              <a:t>Tην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δομή</a:t>
            </a:r>
            <a:r>
              <a:rPr lang="en-US" sz="2400" dirty="0" smtClean="0">
                <a:effectLst/>
              </a:rPr>
              <a:t> α</a:t>
            </a:r>
            <a:r>
              <a:rPr lang="en-US" sz="2400" dirty="0" err="1" smtClean="0">
                <a:effectLst/>
              </a:rPr>
              <a:t>υτή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έχουν</a:t>
            </a:r>
            <a:r>
              <a:rPr lang="en-US" sz="2400" dirty="0" smtClean="0">
                <a:effectLst/>
              </a:rPr>
              <a:t> τα </a:t>
            </a:r>
            <a:r>
              <a:rPr lang="en-US" sz="2400" dirty="0" err="1" smtClean="0">
                <a:effectLst/>
              </a:rPr>
              <a:t>μέτ</a:t>
            </a:r>
            <a:r>
              <a:rPr lang="en-US" sz="2400" dirty="0" smtClean="0">
                <a:effectLst/>
              </a:rPr>
              <a:t>αλλα Cd, Co, Ti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, Zn.</a:t>
            </a:r>
            <a:r>
              <a:rPr lang="el-GR" sz="2400" b="1" dirty="0" smtClean="0">
                <a:effectLst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1760" y="4869160"/>
            <a:ext cx="3744416" cy="186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6983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learneasy.info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9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Μέταλλα</a:t>
            </a:r>
            <a:endParaRPr lang="el-GR" dirty="0"/>
          </a:p>
        </p:txBody>
      </p:sp>
      <p:sp>
        <p:nvSpPr>
          <p:cNvPr id="923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Τα </a:t>
            </a:r>
            <a:r>
              <a:rPr lang="en-US" sz="2800" dirty="0" err="1" smtClean="0">
                <a:effectLst/>
              </a:rPr>
              <a:t>μέτ</a:t>
            </a:r>
            <a:r>
              <a:rPr lang="en-US" sz="2800" dirty="0" smtClean="0">
                <a:effectLst/>
              </a:rPr>
              <a:t>αλλα βρίσκονται στη φύση είτε </a:t>
            </a:r>
            <a:r>
              <a:rPr lang="en-US" sz="2800" b="1" dirty="0" smtClean="0">
                <a:solidFill>
                  <a:srgbClr val="820000"/>
                </a:solidFill>
                <a:effectLst/>
              </a:rPr>
              <a:t>ελεύθερα </a:t>
            </a:r>
            <a:r>
              <a:rPr lang="en-US" sz="2800" dirty="0" smtClean="0">
                <a:effectLst/>
              </a:rPr>
              <a:t>(αυτοφυή) είτε</a:t>
            </a:r>
            <a:r>
              <a:rPr lang="en-US" sz="2800" dirty="0" smtClean="0">
                <a:solidFill>
                  <a:srgbClr val="FFFF66"/>
                </a:solidFill>
                <a:effectLst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ενωμένα</a:t>
            </a:r>
            <a:r>
              <a:rPr lang="en-US" sz="2800" dirty="0" smtClean="0">
                <a:effectLst/>
              </a:rPr>
              <a:t>.</a:t>
            </a:r>
            <a:endParaRPr lang="el-GR" sz="2800" dirty="0" smtClean="0">
              <a:effectLst/>
            </a:endParaRPr>
          </a:p>
          <a:p>
            <a:pPr>
              <a:defRPr/>
            </a:pPr>
            <a:r>
              <a:rPr lang="en-US" sz="2800" dirty="0" smtClean="0">
                <a:effectLst/>
              </a:rPr>
              <a:t>Τα </a:t>
            </a:r>
            <a:r>
              <a:rPr lang="en-US" sz="2800" dirty="0" err="1" smtClean="0">
                <a:effectLst/>
              </a:rPr>
              <a:t>μέτ</a:t>
            </a:r>
            <a:r>
              <a:rPr lang="en-US" sz="2800" dirty="0" smtClean="0">
                <a:effectLst/>
              </a:rPr>
              <a:t>αλλα των ομάδων ΙΑ, ΙΙΑ, ΙΙΙΑ απαντώνται μόνο ενωμένα, ενώ τα πιο ευγενή (π.χ. Cu, Hg, Ag, …..) </a:t>
            </a:r>
            <a:r>
              <a:rPr lang="en-US" sz="2800" dirty="0" err="1" smtClean="0">
                <a:effectLst/>
              </a:rPr>
              <a:t>βρίσκονται</a:t>
            </a:r>
            <a:r>
              <a:rPr lang="en-US" sz="2800" dirty="0" smtClean="0">
                <a:effectLst/>
              </a:rPr>
              <a:t> και αυτοφυή και ενωμένα με τη μορφή διαφόρων ορυκτών.</a:t>
            </a:r>
            <a:endParaRPr lang="el-GR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07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338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800" dirty="0" smtClean="0">
                <a:effectLst/>
              </a:rPr>
              <a:t>Συνοψίζοντας να σημειωθεί ότι </a:t>
            </a:r>
            <a:r>
              <a:rPr lang="en-US" sz="2800" b="1" dirty="0" smtClean="0">
                <a:solidFill>
                  <a:srgbClr val="820000"/>
                </a:solidFill>
                <a:effectLst/>
              </a:rPr>
              <a:t>στην χωροκεντρωμένη κυβική δομή (bcc) τα άτομα δεν είναι τόσο στενά «στοιβαγμένα» </a:t>
            </a:r>
            <a:r>
              <a:rPr lang="en-US" sz="2800" dirty="0" smtClean="0">
                <a:effectLst/>
              </a:rPr>
              <a:t>όσο στην μέγιστης πυκνότητας εξαγωνική δομή (hcp) και την εδροκεντρωμένη κυβική κρυσταλλική δομή (fcc).</a:t>
            </a:r>
            <a:endParaRPr lang="el-GR" sz="2800" dirty="0" smtClean="0">
              <a:effectLst/>
            </a:endParaRPr>
          </a:p>
          <a:p>
            <a:pPr>
              <a:spcAft>
                <a:spcPts val="600"/>
              </a:spcAft>
              <a:defRPr/>
            </a:pPr>
            <a:r>
              <a:rPr lang="en-US" sz="2800" dirty="0" err="1" smtClean="0">
                <a:effectLst/>
              </a:rPr>
              <a:t>Ενδι</a:t>
            </a:r>
            <a:r>
              <a:rPr lang="en-US" sz="2800" dirty="0" smtClean="0">
                <a:effectLst/>
              </a:rPr>
              <a:t>αφέρον παρουσιάζει ο διαφορετικός τρόπος «στρωμάτωσης» των ατόμων στις δομές hcp και fcc.</a:t>
            </a:r>
            <a:r>
              <a:rPr lang="el-G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5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3554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>
                <a:effectLst/>
              </a:rPr>
              <a:t>Η πιο συνηθισμένη δομή των μετάλλων επιτυγχάνεται με τη διαστρωμάτωση των σωματιδίων του μετάλλου σε όσο το δυνατόν περισσότερο συμπαγή μορφή.</a:t>
            </a:r>
          </a:p>
          <a:p>
            <a:r>
              <a:rPr lang="el-GR" altLang="el-GR" sz="2400" dirty="0" smtClean="0">
                <a:effectLst/>
              </a:rPr>
              <a:t>Αρχικά, στην πρώτη </a:t>
            </a:r>
            <a:r>
              <a:rPr lang="el-GR" altLang="el-GR" sz="2400" dirty="0" err="1" smtClean="0">
                <a:effectLst/>
              </a:rPr>
              <a:t>στρωμάτωση</a:t>
            </a:r>
            <a:r>
              <a:rPr lang="el-GR" altLang="el-GR" sz="2400" dirty="0" smtClean="0">
                <a:effectLst/>
              </a:rPr>
              <a:t> τοποθετούνται τα σωματίδια του μετάλλου (πρώτο στρώμα – πρώτη επιφάνεια - Α).</a:t>
            </a:r>
          </a:p>
          <a:p>
            <a:r>
              <a:rPr lang="el-GR" altLang="el-GR" sz="2400" dirty="0" smtClean="0">
                <a:effectLst/>
              </a:rPr>
              <a:t>Στη δεύτερη επιφάνεια Β τα σωματίδια τοποθετούνται μέσα στις κοιλότητες που σχηματίστηκαν από τα σωματίδια του πρώτου στρώματος.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2371" y="4725143"/>
            <a:ext cx="4227861" cy="21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6983" y="65795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learneasy.info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1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359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Κατά την </a:t>
            </a:r>
            <a:r>
              <a:rPr lang="el-GR" sz="2800" dirty="0" err="1" smtClean="0"/>
              <a:t>στρωμάτωση</a:t>
            </a:r>
            <a:r>
              <a:rPr lang="el-GR" sz="2800" dirty="0" smtClean="0"/>
              <a:t> της τρίτης επιφάνειας ενδέχεται τα άτομα του επιπέδου αυτού να τοποθετηθούν </a:t>
            </a:r>
            <a:r>
              <a:rPr lang="el-GR" sz="2800" b="1" dirty="0" smtClean="0">
                <a:solidFill>
                  <a:srgbClr val="820000"/>
                </a:solidFill>
              </a:rPr>
              <a:t>ακριβώς επάνω από τα άτομα του πρώτου στρώματος </a:t>
            </a:r>
            <a:r>
              <a:rPr lang="el-GR" sz="2800" dirty="0" smtClean="0"/>
              <a:t>(</a:t>
            </a:r>
            <a:r>
              <a:rPr lang="en-US" sz="2800" dirty="0" smtClean="0"/>
              <a:t>hcp</a:t>
            </a:r>
            <a:r>
              <a:rPr lang="el-GR" sz="2800" dirty="0" smtClean="0"/>
              <a:t>) σχηματίζοντας </a:t>
            </a:r>
            <a:r>
              <a:rPr lang="el-GR" sz="2800" dirty="0" err="1" smtClean="0"/>
              <a:t>στρωμάτωση</a:t>
            </a:r>
            <a:r>
              <a:rPr lang="el-GR" sz="2800" dirty="0" smtClean="0"/>
              <a:t> που συμβολίζεται ως</a:t>
            </a:r>
            <a:r>
              <a:rPr lang="el-GR" sz="2800" dirty="0" smtClean="0">
                <a:solidFill>
                  <a:srgbClr val="FF6699"/>
                </a:solidFill>
              </a:rPr>
              <a:t> </a:t>
            </a:r>
            <a:r>
              <a:rPr lang="el-GR" sz="2800" b="1" dirty="0" smtClean="0">
                <a:solidFill>
                  <a:srgbClr val="820000"/>
                </a:solidFill>
              </a:rPr>
              <a:t>ΑΒΑΒΑΒ</a:t>
            </a:r>
            <a:r>
              <a:rPr lang="el-GR" sz="2800" b="1" dirty="0" smtClean="0"/>
              <a:t> </a:t>
            </a:r>
            <a:r>
              <a:rPr lang="el-GR" sz="2800" dirty="0" smtClean="0"/>
              <a:t>(Σχήμα 2)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	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3717032"/>
            <a:ext cx="5558591" cy="276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6983" y="63409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learneasy.info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871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ή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πάνω από τις κοιλότητες του πρώτου επιπέδου </a:t>
            </a:r>
            <a:r>
              <a:rPr lang="el-GR" sz="2800" dirty="0" smtClean="0"/>
              <a:t>που δεν καλύφθηκαν από άτομα του δεύτερου στρώματος (</a:t>
            </a:r>
            <a:r>
              <a:rPr lang="en-US" sz="2800" dirty="0" err="1" smtClean="0"/>
              <a:t>fcc</a:t>
            </a:r>
            <a:r>
              <a:rPr lang="el-GR" sz="2800" dirty="0" smtClean="0"/>
              <a:t>) σχηματίζοντας </a:t>
            </a:r>
            <a:r>
              <a:rPr lang="el-GR" sz="2800" dirty="0" err="1" smtClean="0"/>
              <a:t>στρωμάτωση</a:t>
            </a:r>
            <a:r>
              <a:rPr lang="el-GR" sz="2800" dirty="0" smtClean="0"/>
              <a:t> που συμβολίζεται ως </a:t>
            </a:r>
            <a:r>
              <a:rPr lang="el-GR" sz="2800" b="1" dirty="0" smtClean="0">
                <a:solidFill>
                  <a:schemeClr val="tx2"/>
                </a:solidFill>
              </a:rPr>
              <a:t>ΑΒ</a:t>
            </a:r>
            <a:r>
              <a:rPr lang="en-US" sz="2800" b="1" dirty="0" smtClean="0">
                <a:solidFill>
                  <a:schemeClr val="tx2"/>
                </a:solidFill>
              </a:rPr>
              <a:t>CA</a:t>
            </a:r>
            <a:r>
              <a:rPr lang="el-GR" sz="2800" b="1" dirty="0" smtClean="0">
                <a:solidFill>
                  <a:schemeClr val="tx2"/>
                </a:solidFill>
              </a:rPr>
              <a:t>Β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el-GR" sz="2800" b="1" dirty="0" smtClean="0">
                <a:solidFill>
                  <a:schemeClr val="tx2"/>
                </a:solidFill>
              </a:rPr>
              <a:t>ΑΒ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el-GR" sz="2800" b="1" dirty="0" smtClean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3717032"/>
            <a:ext cx="5558591" cy="276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6983" y="62264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learneasy.info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12_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853" y="1135757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306253" y="65791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learneasy.info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65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800" dirty="0" smtClean="0">
                <a:effectLst/>
              </a:rPr>
              <a:t>Με αυτό τον τρόπο συνεχίζεται η τοποθέτηση των επόμενων σωματιδιακών στρωμάτων ώστε τελικά να σχηματιστεί ο λεγόμενος μεταλλικός κρύσταλλος.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800" dirty="0" smtClean="0">
                <a:effectLst/>
              </a:rPr>
              <a:t>Μεταξύ αυτών των στρωμάτων δημιουργούνται οι μεταλλικοί δεσμοί. </a:t>
            </a:r>
          </a:p>
          <a:p>
            <a:pPr eaLnBrk="1" hangingPunct="1">
              <a:spcAft>
                <a:spcPts val="600"/>
              </a:spcAft>
            </a:pPr>
            <a:endParaRPr lang="el-GR" altLang="el-GR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400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600" b="1" dirty="0" smtClean="0">
                <a:solidFill>
                  <a:schemeClr val="tx2"/>
                </a:solidFill>
                <a:effectLst/>
              </a:rPr>
              <a:t>Ο τύπος της κρυσταλλικής μεταλλικής δομής </a:t>
            </a:r>
            <a:r>
              <a:rPr lang="el-GR" sz="2600" dirty="0" smtClean="0">
                <a:effectLst/>
              </a:rPr>
              <a:t>επηρεάζει σε μεγάλο βαθμό και τις </a:t>
            </a:r>
            <a:r>
              <a:rPr lang="el-GR" sz="2600" b="1" dirty="0" smtClean="0">
                <a:solidFill>
                  <a:srgbClr val="820000"/>
                </a:solidFill>
                <a:effectLst/>
              </a:rPr>
              <a:t>μηχανικές ιδιότητες των μετάλλων.</a:t>
            </a:r>
          </a:p>
          <a:p>
            <a:pPr>
              <a:spcAft>
                <a:spcPts val="600"/>
              </a:spcAft>
              <a:defRPr/>
            </a:pPr>
            <a:r>
              <a:rPr lang="el-GR" sz="2600" dirty="0" smtClean="0">
                <a:effectLst/>
              </a:rPr>
              <a:t>Έτσι για παράδειγμα τα μέταλλα με </a:t>
            </a:r>
            <a:r>
              <a:rPr lang="el-GR" sz="26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εδροκεντρωμένο</a:t>
            </a:r>
            <a:r>
              <a:rPr lang="el-GR" sz="2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κυβικό πλέγμα (πολύ στοιβαγμένα),</a:t>
            </a:r>
            <a:r>
              <a:rPr lang="el-GR" sz="2600" dirty="0" smtClean="0">
                <a:effectLst/>
              </a:rPr>
              <a:t> όπως </a:t>
            </a:r>
            <a:r>
              <a:rPr lang="el-GR" sz="2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ο σίδηρος, έχουν μεγάλη μηχανική αντοχή.</a:t>
            </a:r>
          </a:p>
          <a:p>
            <a:pPr>
              <a:spcAft>
                <a:spcPts val="600"/>
              </a:spcAft>
              <a:defRPr/>
            </a:pPr>
            <a:r>
              <a:rPr lang="el-GR" sz="2600" dirty="0" smtClean="0">
                <a:effectLst/>
              </a:rPr>
              <a:t>Τα μέταλλα με </a:t>
            </a:r>
            <a:r>
              <a:rPr lang="el-GR" sz="2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εξαγωνικό πλέγμα</a:t>
            </a:r>
            <a:r>
              <a:rPr lang="el-GR" sz="2600" dirty="0" smtClean="0">
                <a:effectLst/>
              </a:rPr>
              <a:t>,</a:t>
            </a:r>
            <a:r>
              <a:rPr lang="el-GR" sz="2600" b="1" dirty="0" smtClean="0">
                <a:effectLst/>
              </a:rPr>
              <a:t> </a:t>
            </a:r>
            <a:r>
              <a:rPr lang="el-GR" sz="2600" dirty="0" smtClean="0">
                <a:effectLst/>
              </a:rPr>
              <a:t>όπως το μαγνήσιο και ο ψευδάργυρος</a:t>
            </a:r>
            <a:r>
              <a:rPr lang="el-GR" sz="2600" b="1" dirty="0" smtClean="0">
                <a:effectLst/>
              </a:rPr>
              <a:t> </a:t>
            </a:r>
            <a:r>
              <a:rPr lang="el-GR" sz="2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δεν σφυρηλατούνται καλά. </a:t>
            </a:r>
          </a:p>
        </p:txBody>
      </p:sp>
    </p:spTree>
    <p:extLst>
      <p:ext uri="{BB962C8B-B14F-4D97-AF65-F5344CB8AC3E}">
        <p14:creationId xmlns:p14="http://schemas.microsoft.com/office/powerpoint/2010/main" val="20001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Μεταλλικός δεσμός </a:t>
            </a:r>
            <a:endParaRPr lang="el-GR" dirty="0"/>
          </a:p>
        </p:txBody>
      </p:sp>
      <p:sp>
        <p:nvSpPr>
          <p:cNvPr id="9420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b="1" dirty="0" smtClean="0">
                <a:solidFill>
                  <a:schemeClr val="tx2"/>
                </a:solidFill>
                <a:effectLst/>
              </a:rPr>
              <a:t>Δεσμός που εμφανίζεται στους αγωγούς </a:t>
            </a:r>
            <a:r>
              <a:rPr lang="el-GR" sz="2800" dirty="0" smtClean="0">
                <a:effectLst/>
              </a:rPr>
              <a:t>και οφείλεται στην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ύπαρξη των ελεύθερων ηλεκτρονίων</a:t>
            </a:r>
            <a:r>
              <a:rPr lang="el-GR" sz="2800" b="1" dirty="0" smtClean="0">
                <a:effectLst/>
              </a:rPr>
              <a:t> </a:t>
            </a:r>
            <a:r>
              <a:rPr lang="el-GR" sz="2800" dirty="0" smtClean="0">
                <a:effectLst/>
              </a:rPr>
              <a:t>ή ηλεκτρονίων αγωγιμότητας.</a:t>
            </a:r>
            <a:endParaRPr lang="en-US" sz="2800" dirty="0" smtClean="0">
              <a:effectLst/>
            </a:endParaRPr>
          </a:p>
          <a:p>
            <a:pPr>
              <a:defRPr/>
            </a:pPr>
            <a:r>
              <a:rPr lang="el-GR" sz="2800" dirty="0" smtClean="0">
                <a:effectLst/>
              </a:rPr>
              <a:t>Ουσιαστικά πρόκειται για τα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ηλεκτρόνια σθένους των ατόμων</a:t>
            </a:r>
            <a:r>
              <a:rPr lang="el-GR" sz="2800" b="1" dirty="0" smtClean="0">
                <a:effectLst/>
              </a:rPr>
              <a:t> </a:t>
            </a:r>
            <a:r>
              <a:rPr lang="el-GR" sz="2800" dirty="0" smtClean="0">
                <a:effectLst/>
              </a:rPr>
              <a:t>(τα ηλεκτρόνια της εξωτερικής στιβάδας των ατόμων των μετάλλων) τα οποία συνιστούν τον κρύσταλλο και κατά τον σχηματισμό του </a:t>
            </a:r>
            <a:r>
              <a:rPr lang="el-GR" sz="2800" dirty="0" err="1" smtClean="0">
                <a:effectLst/>
              </a:rPr>
              <a:t>απεντοπίζονται</a:t>
            </a:r>
            <a:r>
              <a:rPr lang="el-GR" sz="2800" dirty="0" smtClean="0">
                <a:effectLst/>
              </a:rPr>
              <a:t> από το δικό τους άτομο και </a:t>
            </a:r>
            <a:r>
              <a:rPr lang="el-GR" sz="2800" b="1" dirty="0" smtClean="0">
                <a:solidFill>
                  <a:srgbClr val="820000"/>
                </a:solidFill>
                <a:effectLst/>
              </a:rPr>
              <a:t>κινούνται «ελεύθερα» </a:t>
            </a:r>
            <a:r>
              <a:rPr lang="el-GR" sz="2800" dirty="0" smtClean="0">
                <a:effectLst/>
              </a:rPr>
              <a:t>στον όγκο του κρυστάλλου. </a:t>
            </a:r>
          </a:p>
        </p:txBody>
      </p:sp>
    </p:spTree>
    <p:extLst>
      <p:ext uri="{BB962C8B-B14F-4D97-AF65-F5344CB8AC3E}">
        <p14:creationId xmlns:p14="http://schemas.microsoft.com/office/powerpoint/2010/main" val="22996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Ηλεκτρόνια αγωγιμότητας</a:t>
            </a:r>
            <a:endParaRPr lang="el-GR" dirty="0"/>
          </a:p>
        </p:txBody>
      </p:sp>
      <p:sp>
        <p:nvSpPr>
          <p:cNvPr id="943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>
                <a:effectLst/>
              </a:rPr>
              <a:t>Τα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ηλεκτρόνια αγωγιμότητας </a:t>
            </a:r>
            <a:r>
              <a:rPr lang="el-GR" sz="2800" dirty="0" smtClean="0">
                <a:effectLst/>
              </a:rPr>
              <a:t>είναι υπεύθυνα για τις κοινές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φυσικές ιδιότητες </a:t>
            </a:r>
            <a:r>
              <a:rPr lang="el-GR" sz="2800" dirty="0" smtClean="0">
                <a:effectLst/>
              </a:rPr>
              <a:t>των μετάλλων (</a:t>
            </a:r>
            <a:r>
              <a:rPr lang="el-GR" sz="2800" b="1" dirty="0" smtClean="0">
                <a:solidFill>
                  <a:srgbClr val="820000"/>
                </a:solidFill>
                <a:effectLst/>
              </a:rPr>
              <a:t>μεγάλη ηλεκτρική και θερμική αγωγιμότητα, είναι ελατά και όλκιμα κ.τ.λ.</a:t>
            </a:r>
            <a:r>
              <a:rPr lang="el-GR" sz="2800" dirty="0" smtClean="0">
                <a:effectLst/>
              </a:rPr>
              <a:t>).</a:t>
            </a:r>
            <a:r>
              <a:rPr lang="el-GR" sz="2800" b="1" dirty="0" smtClean="0">
                <a:effectLst/>
              </a:rPr>
              <a:t> </a:t>
            </a:r>
            <a:endParaRPr lang="en-US" sz="2800" b="1" dirty="0" smtClean="0">
              <a:effectLst/>
            </a:endParaRPr>
          </a:p>
          <a:p>
            <a:pPr>
              <a:defRPr/>
            </a:pPr>
            <a:r>
              <a:rPr lang="el-GR" sz="2800" dirty="0" smtClean="0">
                <a:effectLst/>
              </a:rPr>
              <a:t>Συνιστούν δε άριστο μέσο μετάδοσης του ηλεκτρισμού επειδή μετακινούνται εύκολα. </a:t>
            </a:r>
            <a:endParaRPr lang="en-US" sz="2800" dirty="0" smtClean="0">
              <a:effectLst/>
            </a:endParaRPr>
          </a:p>
          <a:p>
            <a:pPr>
              <a:defRPr/>
            </a:pPr>
            <a:r>
              <a:rPr lang="el-GR" sz="2800" dirty="0" smtClean="0">
                <a:effectLst/>
              </a:rPr>
              <a:t>Στην πραγματικότητα κίνηση ηλεκτρονίων σημαίνει ηλεκτρικό ρεύμα.</a:t>
            </a:r>
            <a:endParaRPr lang="en-US" sz="2800" dirty="0" smtClean="0">
              <a:effectLst/>
            </a:endParaRPr>
          </a:p>
          <a:p>
            <a:pPr>
              <a:defRPr/>
            </a:pPr>
            <a:r>
              <a:rPr lang="el-GR" sz="2800" dirty="0" smtClean="0">
                <a:effectLst/>
              </a:rPr>
              <a:t>Επίσης μεταδίδεται εύκολα η θερμότητα. </a:t>
            </a:r>
          </a:p>
        </p:txBody>
      </p:sp>
    </p:spTree>
    <p:extLst>
      <p:ext uri="{BB962C8B-B14F-4D97-AF65-F5344CB8AC3E}">
        <p14:creationId xmlns:p14="http://schemas.microsoft.com/office/powerpoint/2010/main" val="12422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Ηλεκτρονιακό</a:t>
            </a:r>
            <a:r>
              <a:rPr lang="el-GR" dirty="0" smtClean="0"/>
              <a:t> νέφος</a:t>
            </a:r>
            <a:endParaRPr lang="el-GR" dirty="0"/>
          </a:p>
        </p:txBody>
      </p:sp>
      <p:sp>
        <p:nvSpPr>
          <p:cNvPr id="944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690864" cy="566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dirty="0" smtClean="0">
                <a:effectLst/>
              </a:rPr>
              <a:t>Τα ηλεκτρόνια θεωρούνται ελεύθερα και συνιστούν ένα </a:t>
            </a:r>
            <a:r>
              <a:rPr lang="el-GR" sz="2400" dirty="0" err="1" smtClean="0">
                <a:effectLst/>
              </a:rPr>
              <a:t>ηλεκτρονιακό</a:t>
            </a:r>
            <a:r>
              <a:rPr lang="el-GR" sz="2400" dirty="0" smtClean="0">
                <a:effectLst/>
              </a:rPr>
              <a:t> νέφος.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</a:rPr>
              <a:t>Κινούνται στο ηλεκτρικό πεδίο που δημιουργούν τα εναπομείναντα κατιόντα του κρυσταλλικού πλέγματος.</a:t>
            </a: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>
              <a:defRPr/>
            </a:pPr>
            <a:r>
              <a:rPr lang="el-GR" sz="2400" dirty="0" smtClean="0">
                <a:effectLst/>
              </a:rPr>
              <a:t>Μεταξύ αυτών των ηλεκτρονίων και των κατιόντων του πλέγματος αναπτύσσονται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ελκτικές δυνάμεις ηλεκτροστατικής φύσεως</a:t>
            </a:r>
            <a:r>
              <a:rPr lang="el-GR" sz="2400" dirty="0" smtClean="0">
                <a:effectLst/>
              </a:rPr>
              <a:t>, οι οποίες είναι ικανές να συγκρατήσουν τις επιφάνειες τη μία κοντά στην άλλη.</a:t>
            </a:r>
            <a:endParaRPr lang="el-GR" sz="2400" b="1" dirty="0" smtClean="0">
              <a:effectLst/>
            </a:endParaRPr>
          </a:p>
        </p:txBody>
      </p:sp>
      <p:pic>
        <p:nvPicPr>
          <p:cNvPr id="32771" name="Εικόνα 9" descr="http://users.sch.gr/xbalasi/electrochem/sect02/imgs/plegma_elect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8" y="1268760"/>
            <a:ext cx="3454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2972" y="4646960"/>
            <a:ext cx="3056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users.sch.gr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6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File:Periodic table-metal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53577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Periodic </a:t>
            </a:r>
            <a:r>
              <a:rPr lang="en-US" sz="1200" dirty="0" smtClean="0">
                <a:latin typeface="+mn-lt"/>
                <a:hlinkClick r:id="rId3"/>
              </a:rPr>
              <a:t>table-metals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 tooltip="User:Lambiam"/>
              </a:rPr>
              <a:t>Lambiam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8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752528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Μπορούμε </a:t>
            </a:r>
            <a:r>
              <a:rPr lang="el-GR" sz="2400" dirty="0"/>
              <a:t>δηλαδή να δούμε τον κρύσταλλο σαν μία σειρά θετικών ιόντων, βυθισμένων σε μία σχεδόν ομοιόμορφη θάλασσα αρνητικού φορτίου.</a:t>
            </a:r>
          </a:p>
          <a:p>
            <a:endParaRPr lang="el-GR" sz="2400" dirty="0"/>
          </a:p>
        </p:txBody>
      </p:sp>
      <p:pic>
        <p:nvPicPr>
          <p:cNvPr id="6" name="Εικόνα 9" descr="http://users.sch.gr/xbalasi/electrochem/sect02/imgs/plegma_elect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8" y="1268760"/>
            <a:ext cx="3454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62972" y="4646960"/>
            <a:ext cx="3056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users.sch.gr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6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45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Υπάρχουν όμως και μειονεκτήματα που απορρέουν από το μοντέλο του ηλεκτρονικού αερίου μια και </a:t>
            </a:r>
            <a:r>
              <a:rPr lang="el-GR" sz="2800" b="1" dirty="0" smtClean="0">
                <a:solidFill>
                  <a:srgbClr val="820000"/>
                </a:solidFill>
                <a:effectLst/>
              </a:rPr>
              <a:t>δεν συντελεί στην ερμηνεία για παράδειγμα της διάκρισης μεταξύ μετάλλων, ημιαγωγών και μονωτών κ.α.</a:t>
            </a:r>
          </a:p>
        </p:txBody>
      </p:sp>
    </p:spTree>
    <p:extLst>
      <p:ext uri="{BB962C8B-B14F-4D97-AF65-F5344CB8AC3E}">
        <p14:creationId xmlns:p14="http://schemas.microsoft.com/office/powerpoint/2010/main" val="34754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smtClean="0">
                <a:effectLst/>
              </a:rPr>
              <a:t>Χαρακτηριστικές ιδιότητες των μετάλλων</a:t>
            </a:r>
            <a:r>
              <a:rPr lang="el-GR" sz="4000" smtClean="0"/>
              <a:t> 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5482952" cy="504056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800" dirty="0" smtClean="0">
                <a:effectLst/>
              </a:rPr>
              <a:t>Είναι στερεά σε θερμοκρασία περιβάλλοντος με εξαίρεση τον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Η</a:t>
            </a:r>
            <a:r>
              <a:rPr lang="en-US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g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και το </a:t>
            </a:r>
            <a:r>
              <a:rPr lang="en-US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Ga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που είναι υγρά.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800" dirty="0" smtClean="0">
                <a:effectLst/>
              </a:rPr>
              <a:t>Όλα τα μέταλλα είναι </a:t>
            </a:r>
            <a:r>
              <a:rPr lang="el-GR" alt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σκληρά εκτός από τα </a:t>
            </a:r>
            <a:r>
              <a:rPr lang="en-US" alt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Na </a:t>
            </a:r>
            <a:r>
              <a:rPr lang="el-GR" alt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και </a:t>
            </a:r>
            <a:r>
              <a:rPr lang="en-US" alt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K</a:t>
            </a:r>
            <a:r>
              <a:rPr lang="el-GR" alt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l-GR" altLang="el-GR" sz="2800" dirty="0" smtClean="0">
                <a:effectLst/>
              </a:rPr>
              <a:t>που κόβονται με μαχαίρι.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Έχουν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μεγάλη πυκνότητα και είναι βαριά </a:t>
            </a:r>
            <a:r>
              <a:rPr lang="el-GR" sz="2800" dirty="0" smtClean="0"/>
              <a:t>(Το </a:t>
            </a:r>
            <a:r>
              <a:rPr lang="en-US" sz="2800" dirty="0" err="1" smtClean="0"/>
              <a:t>Ir</a:t>
            </a:r>
            <a:r>
              <a:rPr lang="el-GR" sz="2800" dirty="0" smtClean="0"/>
              <a:t> και το </a:t>
            </a:r>
            <a:r>
              <a:rPr lang="en-US" sz="2800" dirty="0" smtClean="0"/>
              <a:t>Os</a:t>
            </a:r>
            <a:r>
              <a:rPr lang="el-GR" sz="2800" dirty="0" smtClean="0"/>
              <a:t> έχουν τις μεγαλύτερες τιμές πυκνότητας και το </a:t>
            </a:r>
            <a:r>
              <a:rPr lang="en-US" sz="2800" dirty="0" smtClean="0"/>
              <a:t>Li</a:t>
            </a:r>
            <a:r>
              <a:rPr lang="el-GR" sz="2800" dirty="0" smtClean="0"/>
              <a:t> την μικρότερη).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endParaRPr lang="el-GR" altLang="el-GR" sz="2800" b="1" dirty="0" smtClean="0">
              <a:effectLst/>
            </a:endParaRPr>
          </a:p>
        </p:txBody>
      </p:sp>
      <p:pic>
        <p:nvPicPr>
          <p:cNvPr id="35844" name="Εικόνα 8" descr="http://users.sch.gr/xbalasi/electrochem/sect02/imgs/plegma_nat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4669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0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492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Έχουν χαρακτηριστική μεταλλική λάμψη.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Σημείωση: Όταν το φως και κατά συνέπεια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φωτόνια ορισμένης συχνότητας προσπίπτουν στην επιφάνεια ενός μετάλλου</a:t>
            </a:r>
            <a:r>
              <a:rPr lang="el-GR" sz="2400" dirty="0" smtClean="0">
                <a:effectLst/>
              </a:rPr>
              <a:t>, τότε τα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«επιφανειακά» ηλεκτρόνια </a:t>
            </a:r>
            <a:r>
              <a:rPr lang="el-GR" sz="2400" dirty="0" smtClean="0">
                <a:effectLst/>
              </a:rPr>
              <a:t>που συγκρατούνται χαλαρά,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απορροφούν την ενέργεια των φωτονίων αποκτώντας έτσι μεγαλύτερη ενέργεια</a:t>
            </a:r>
            <a:r>
              <a:rPr lang="el-GR" sz="2400" dirty="0" smtClean="0">
                <a:effectLst/>
              </a:rPr>
              <a:t>. Τα ηλεκτρόνια αυτά στη συνέχεια,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χάνουν την παραπάνω ενέργεια που πήραν από τα φωτόνια</a:t>
            </a:r>
            <a:r>
              <a:rPr lang="el-GR" sz="2400" dirty="0" smtClean="0">
                <a:effectLst/>
              </a:rPr>
              <a:t>, γεγονός που γίνεται με την εκπομπή φωτεινής ακτινοβολίας.</a:t>
            </a:r>
            <a:endParaRPr lang="en-US" sz="2400" dirty="0" smtClean="0"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Το εκπεμπόμενο φως είναι που κάνει τα μέταλλα να έχουν την χαρακτηριστική μεταλλική λάμψη. </a:t>
            </a:r>
          </a:p>
        </p:txBody>
      </p:sp>
    </p:spTree>
    <p:extLst>
      <p:ext uri="{BB962C8B-B14F-4D97-AF65-F5344CB8AC3E}">
        <p14:creationId xmlns:p14="http://schemas.microsoft.com/office/powerpoint/2010/main" val="38606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912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Είναι  ελατά (δηλαδή μετατρέπονται σε λεπτά μεταλλικά φύλλα τα λεγόμενα) και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όλκιμα</a:t>
            </a:r>
            <a:r>
              <a:rPr lang="el-GR" sz="2800" dirty="0" smtClean="0">
                <a:effectLst/>
              </a:rPr>
              <a:t> (αυτά που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μπορούν να σφυρηλατηθούν</a:t>
            </a:r>
            <a:r>
              <a:rPr lang="el-GR" sz="2800" dirty="0" smtClean="0">
                <a:effectLst/>
              </a:rPr>
              <a:t> δηλαδή μετατρέπονται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σε λεπτά σύρματα</a:t>
            </a:r>
            <a:r>
              <a:rPr lang="el-GR" sz="2800" dirty="0" smtClean="0">
                <a:effectLst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800" dirty="0" smtClean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25730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pic>
        <p:nvPicPr>
          <p:cNvPr id="38916" name="Εικόνα 26" descr="http://users.sch.gr/xbalasi/electrochem/sect02/imgs/elasma_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360" y="3067050"/>
            <a:ext cx="35274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4152900" y="3638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pic>
        <p:nvPicPr>
          <p:cNvPr id="38918" name="Εικόνα 27" descr="http://users.sch.gr/xbalasi/electrochem/sect02/imgs/sirma_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067050"/>
            <a:ext cx="36004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1240" name="Rectangle 8"/>
          <p:cNvSpPr>
            <a:spLocks noChangeArrowheads="1"/>
          </p:cNvSpPr>
          <p:nvPr/>
        </p:nvSpPr>
        <p:spPr bwMode="auto">
          <a:xfrm>
            <a:off x="3059832" y="5982733"/>
            <a:ext cx="3028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Ελάσματα </a:t>
            </a:r>
            <a:r>
              <a:rPr lang="el-GR" dirty="0" err="1">
                <a:latin typeface="+mn-lt"/>
              </a:rPr>
              <a:t>Cu</a:t>
            </a:r>
            <a:r>
              <a:rPr lang="el-GR" dirty="0">
                <a:latin typeface="+mn-lt"/>
              </a:rPr>
              <a:t> και σύρματα </a:t>
            </a:r>
            <a:r>
              <a:rPr lang="el-GR" dirty="0" err="1">
                <a:latin typeface="+mn-lt"/>
              </a:rPr>
              <a:t>Mg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2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891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Έχουν μεγάλη ηλεκτρική αγωγιμότητα (πολύ μικρή ηλεκτρική αντίσταση).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800" b="1" dirty="0" smtClean="0">
                <a:solidFill>
                  <a:srgbClr val="820000"/>
                </a:solidFill>
                <a:effectLst/>
              </a:rPr>
              <a:t>Καλοί αγωγοί </a:t>
            </a:r>
            <a:r>
              <a:rPr lang="el-GR" sz="2800" dirty="0" smtClean="0">
                <a:effectLst/>
              </a:rPr>
              <a:t>της θερμότητας.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Πολύ μεγάλη θερμική διαστολή (</a:t>
            </a:r>
            <a:r>
              <a:rPr lang="en-US" sz="2800" dirty="0" smtClean="0">
                <a:effectLst/>
              </a:rPr>
              <a:t>thermal expansion</a:t>
            </a:r>
            <a:r>
              <a:rPr lang="el-GR" sz="2800" dirty="0" smtClean="0">
                <a:effectLst/>
              </a:rPr>
              <a:t>).</a:t>
            </a:r>
          </a:p>
          <a:p>
            <a:pPr eaLnBrk="1" hangingPunct="1">
              <a:spcAft>
                <a:spcPts val="600"/>
              </a:spcAft>
              <a:defRPr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582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096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>
                <a:effectLst/>
              </a:rPr>
              <a:t>Έχουν </a:t>
            </a:r>
            <a:r>
              <a:rPr lang="el-GR" altLang="el-GR" sz="2600" b="1" dirty="0" smtClean="0">
                <a:solidFill>
                  <a:schemeClr val="tx2"/>
                </a:solidFill>
                <a:effectLst/>
              </a:rPr>
              <a:t>υψηλά σημεία τήξης και ζέσης </a:t>
            </a:r>
            <a:r>
              <a:rPr lang="el-GR" altLang="el-GR" sz="2600" dirty="0" smtClean="0">
                <a:effectLst/>
              </a:rPr>
              <a:t>(Το </a:t>
            </a:r>
            <a:r>
              <a:rPr lang="en-US" altLang="el-GR" sz="2600" dirty="0" smtClean="0">
                <a:effectLst/>
              </a:rPr>
              <a:t>W</a:t>
            </a:r>
            <a:r>
              <a:rPr lang="el-GR" altLang="el-GR" sz="2600" dirty="0" smtClean="0">
                <a:effectLst/>
              </a:rPr>
              <a:t> έχει το μεγαλύτερο Σ.Τ. και ο Α</a:t>
            </a:r>
            <a:r>
              <a:rPr lang="en-US" altLang="el-GR" sz="2600" dirty="0" smtClean="0">
                <a:effectLst/>
              </a:rPr>
              <a:t>g</a:t>
            </a:r>
            <a:r>
              <a:rPr lang="el-GR" altLang="el-GR" sz="2600" dirty="0" smtClean="0">
                <a:effectLst/>
              </a:rPr>
              <a:t> το μικρότερο).</a:t>
            </a:r>
          </a:p>
          <a:p>
            <a:pPr eaLnBrk="1" hangingPunct="1"/>
            <a:r>
              <a:rPr lang="el-GR" altLang="el-GR" sz="2600" dirty="0" smtClean="0">
                <a:effectLst/>
              </a:rPr>
              <a:t>Είναι</a:t>
            </a:r>
            <a:r>
              <a:rPr lang="el-GR" altLang="el-GR" sz="2600" b="1" dirty="0" smtClean="0">
                <a:effectLst/>
              </a:rPr>
              <a:t> </a:t>
            </a:r>
            <a:r>
              <a:rPr lang="el-GR" altLang="el-GR" sz="2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αναγωγικά</a:t>
            </a:r>
            <a:r>
              <a:rPr lang="el-GR" altLang="el-GR" sz="2600" b="1" dirty="0" smtClean="0">
                <a:effectLst/>
              </a:rPr>
              <a:t> </a:t>
            </a:r>
            <a:r>
              <a:rPr lang="el-GR" altLang="el-GR" sz="2600" dirty="0" smtClean="0">
                <a:effectLst/>
              </a:rPr>
              <a:t>δηλαδή όπως προκύπτει από την ετυμολογία της λέξης προκαλούν αναγωγή, άρα τα ίδια ταυτόχρονα οξειδώνονται. </a:t>
            </a:r>
            <a:r>
              <a:rPr lang="en-US" altLang="el-GR" sz="2600" dirty="0" smtClean="0">
                <a:effectLst/>
              </a:rPr>
              <a:t>Επ</a:t>
            </a:r>
            <a:r>
              <a:rPr lang="en-US" altLang="el-GR" sz="2600" dirty="0" err="1" smtClean="0">
                <a:effectLst/>
              </a:rPr>
              <a:t>ομένως</a:t>
            </a:r>
            <a:r>
              <a:rPr lang="en-US" altLang="el-GR" sz="2600" dirty="0" smtClean="0">
                <a:effectLst/>
              </a:rPr>
              <a:t>, τα </a:t>
            </a:r>
            <a:r>
              <a:rPr lang="en-US" altLang="el-GR" sz="2600" dirty="0" err="1" smtClean="0">
                <a:effectLst/>
              </a:rPr>
              <a:t>μέτ</a:t>
            </a:r>
            <a:r>
              <a:rPr lang="en-US" altLang="el-GR" sz="2600" dirty="0" smtClean="0">
                <a:effectLst/>
              </a:rPr>
              <a:t>αλλα έχουν την τάση να </a:t>
            </a:r>
            <a:r>
              <a:rPr lang="en-US" altLang="el-GR" sz="2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αποβάλλουν ηλεκτρόνια </a:t>
            </a:r>
            <a:r>
              <a:rPr lang="en-US" altLang="el-GR" sz="2600" dirty="0" smtClean="0">
                <a:effectLst/>
              </a:rPr>
              <a:t>και να </a:t>
            </a:r>
            <a:r>
              <a:rPr lang="en-US" altLang="el-GR" sz="2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σχηματίζουν κατιόντα</a:t>
            </a:r>
            <a:r>
              <a:rPr lang="en-US" altLang="el-GR" sz="2600" dirty="0" smtClean="0">
                <a:effectLst/>
              </a:rPr>
              <a:t>. </a:t>
            </a:r>
            <a:r>
              <a:rPr lang="el-GR" altLang="el-GR" sz="2600" dirty="0" smtClean="0">
                <a:effectLst/>
              </a:rPr>
              <a:t>Όσο μεγαλύτερη είναι αυτή η τάση, τόσο πιο </a:t>
            </a:r>
            <a:r>
              <a:rPr lang="el-GR" altLang="el-GR" sz="26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ηλεκτροθετικό</a:t>
            </a:r>
            <a:r>
              <a:rPr lang="el-GR" altLang="el-GR" sz="2600" dirty="0" smtClean="0">
                <a:effectLst/>
              </a:rPr>
              <a:t> χαρακτηρίζεται το μέταλλο. Η τάση αυτή αντικατοπτρίζεται στην ηλεκτροχημική σειρά των μετάλλων</a:t>
            </a:r>
            <a:r>
              <a:rPr lang="en-US" altLang="el-GR" sz="2600" dirty="0" smtClean="0">
                <a:effectLst/>
              </a:rPr>
              <a:t>:</a:t>
            </a:r>
          </a:p>
          <a:p>
            <a:pPr eaLnBrk="1" hangingPunct="1"/>
            <a:r>
              <a:rPr lang="en-US" altLang="el-GR" sz="26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Li&gt;K&gt;Ca&gt;Na&gt;Mg&gt;Al&gt;Zn&gt;Fe&gt;H</a:t>
            </a:r>
            <a:r>
              <a:rPr lang="en-US" altLang="el-GR" sz="2600" b="1" baseline="-25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2</a:t>
            </a:r>
            <a:r>
              <a:rPr lang="en-US" altLang="el-GR" sz="26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&gt;Cu&gt;Ag&gt;Pt&gt;Au</a:t>
            </a:r>
            <a:endParaRPr lang="el-GR" altLang="el-GR" sz="2600" b="1" dirty="0" smtClean="0">
              <a:solidFill>
                <a:srgbClr val="00CC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70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1986" name="Rectangle 2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Έχουν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υψηλά σημεία τήξης και ζέσης </a:t>
            </a:r>
            <a:r>
              <a:rPr lang="el-GR" altLang="el-GR" sz="2400" dirty="0" smtClean="0">
                <a:effectLst/>
              </a:rPr>
              <a:t>(Το </a:t>
            </a:r>
            <a:r>
              <a:rPr lang="en-US" altLang="el-GR" sz="2400" dirty="0" smtClean="0">
                <a:effectLst/>
              </a:rPr>
              <a:t>W</a:t>
            </a:r>
            <a:r>
              <a:rPr lang="el-GR" altLang="el-GR" sz="2400" dirty="0" smtClean="0">
                <a:effectLst/>
              </a:rPr>
              <a:t> έχει το μεγαλύτερο Σ.Τ. και ο Α</a:t>
            </a:r>
            <a:r>
              <a:rPr lang="en-US" altLang="el-GR" sz="2400" dirty="0" smtClean="0">
                <a:effectLst/>
              </a:rPr>
              <a:t>g</a:t>
            </a:r>
            <a:r>
              <a:rPr lang="el-GR" altLang="el-GR" sz="2400" dirty="0" smtClean="0">
                <a:effectLst/>
              </a:rPr>
              <a:t> το μικρότερο).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Είναι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αναγωγικά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δηλαδή όπως προκύπτει από την ετυμολογία της λέξης προκαλούν αναγωγή, άρα τα ίδια ταυτόχρονα οξειδώνονται. </a:t>
            </a:r>
            <a:r>
              <a:rPr lang="en-US" altLang="el-GR" sz="2400" dirty="0" smtClean="0">
                <a:effectLst/>
              </a:rPr>
              <a:t>Επ</a:t>
            </a:r>
            <a:r>
              <a:rPr lang="en-US" altLang="el-GR" sz="2400" dirty="0" err="1" smtClean="0">
                <a:effectLst/>
              </a:rPr>
              <a:t>ομένως</a:t>
            </a:r>
            <a:r>
              <a:rPr lang="en-US" altLang="el-GR" sz="2400" dirty="0" smtClean="0">
                <a:effectLst/>
              </a:rPr>
              <a:t>, τα </a:t>
            </a:r>
            <a:r>
              <a:rPr lang="en-US" altLang="el-GR" sz="2400" dirty="0" err="1" smtClean="0">
                <a:effectLst/>
              </a:rPr>
              <a:t>μέτ</a:t>
            </a:r>
            <a:r>
              <a:rPr lang="en-US" altLang="el-GR" sz="2400" dirty="0" smtClean="0">
                <a:effectLst/>
              </a:rPr>
              <a:t>αλλα έχουν την τάση να 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αποβάλλουν ηλεκτρόνια </a:t>
            </a:r>
            <a:r>
              <a:rPr lang="en-US" altLang="el-GR" sz="2400" dirty="0" smtClean="0">
                <a:effectLst/>
              </a:rPr>
              <a:t>και να 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σχηματίζουν κατιόντα</a:t>
            </a:r>
            <a:r>
              <a:rPr lang="en-US" altLang="el-GR" sz="2400" b="1" dirty="0" smtClean="0">
                <a:effectLst/>
              </a:rPr>
              <a:t>. </a:t>
            </a:r>
            <a:r>
              <a:rPr lang="el-GR" altLang="el-GR" sz="2400" dirty="0" smtClean="0">
                <a:effectLst/>
              </a:rPr>
              <a:t>Όσο μεγαλύτερη είναι αυτή η τάση, τόσο πιο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ηλεκτροθετικό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l-GR" altLang="el-GR" sz="2400" dirty="0" smtClean="0">
                <a:effectLst/>
              </a:rPr>
              <a:t>χαρακτηρίζεται το μέταλλο. Η τάση αυτή αντικατοπτρίζεται στην ηλεκτροχημική σειρά των μετάλλων.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Σχηματίζουν βασικά οξείδια.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Αντιδρούν με οξέα και παράγουν άλατα.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Σχηματίζουν βάσεις όταν αντιδρούν με το νερό. </a:t>
            </a:r>
          </a:p>
        </p:txBody>
      </p:sp>
    </p:spTree>
    <p:extLst>
      <p:ext uri="{BB962C8B-B14F-4D97-AF65-F5344CB8AC3E}">
        <p14:creationId xmlns:p14="http://schemas.microsoft.com/office/powerpoint/2010/main" val="6611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>
                <a:effectLst/>
              </a:rPr>
              <a:t>Στην συνέχεια θα αναφερθούν χαρακτηριστικές ιδιότητες μετάλλων που χρησιμοποιούνται στις γραφικές τέχνες καθώς και οι άμεσες εφαρμογές τους.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387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T</a:t>
            </a:r>
            <a:r>
              <a:rPr lang="el-GR" sz="4000" b="1" smtClean="0"/>
              <a:t>α μέταλλα στις Γραφικές Τέχνες</a:t>
            </a:r>
            <a:r>
              <a:rPr lang="el-GR" sz="4000" smtClean="0"/>
              <a:t> </a:t>
            </a:r>
          </a:p>
        </p:txBody>
      </p:sp>
      <p:sp>
        <p:nvSpPr>
          <p:cNvPr id="9502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Τα μέταλλα χρησιμοποιούνται στις Γραφικές Τέχνες στα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αγώγιμα μελάνια</a:t>
            </a:r>
            <a:r>
              <a:rPr lang="el-GR" sz="2800" dirty="0" smtClean="0">
                <a:effectLst/>
              </a:rPr>
              <a:t>, στη </a:t>
            </a:r>
            <a:r>
              <a:rPr lang="el-GR" sz="2800" b="1" dirty="0" smtClean="0">
                <a:solidFill>
                  <a:srgbClr val="FF0000"/>
                </a:solidFill>
                <a:effectLst/>
              </a:rPr>
              <a:t>συσκευασία</a:t>
            </a:r>
            <a:r>
              <a:rPr lang="el-GR" sz="2800" dirty="0" smtClean="0">
                <a:effectLst/>
              </a:rPr>
              <a:t>  και ως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εκτυπωτικά υποστρώματα </a:t>
            </a:r>
            <a:r>
              <a:rPr lang="el-GR" sz="2800" dirty="0" smtClean="0">
                <a:effectLst/>
              </a:rPr>
              <a:t>με </a:t>
            </a:r>
            <a:r>
              <a:rPr lang="el-GR" sz="2800" b="1" dirty="0" smtClean="0">
                <a:solidFill>
                  <a:srgbClr val="820000"/>
                </a:solidFill>
                <a:effectLst/>
              </a:rPr>
              <a:t>διάβρωση ανεπιθύμητων τμημάτων τους </a:t>
            </a:r>
            <a:r>
              <a:rPr lang="el-GR" sz="2800" dirty="0" smtClean="0">
                <a:effectLst/>
              </a:rPr>
              <a:t>(π.χ. </a:t>
            </a:r>
            <a:r>
              <a:rPr lang="en-US" sz="2800" dirty="0" smtClean="0">
                <a:effectLst/>
              </a:rPr>
              <a:t>Cu</a:t>
            </a:r>
            <a:r>
              <a:rPr lang="el-GR" sz="2800" dirty="0" smtClean="0">
                <a:effectLst/>
              </a:rPr>
              <a:t>, </a:t>
            </a:r>
            <a:r>
              <a:rPr lang="en-US" sz="2800" dirty="0" smtClean="0">
                <a:effectLst/>
              </a:rPr>
              <a:t>Zn</a:t>
            </a:r>
            <a:r>
              <a:rPr lang="el-GR" sz="2800" dirty="0" smtClean="0">
                <a:effectLst/>
              </a:rPr>
              <a:t>, </a:t>
            </a:r>
            <a:r>
              <a:rPr lang="en-US" sz="2800" dirty="0" smtClean="0">
                <a:effectLst/>
              </a:rPr>
              <a:t>Al</a:t>
            </a:r>
            <a:r>
              <a:rPr lang="el-GR" sz="2800" dirty="0" smtClean="0">
                <a:effectLst/>
              </a:rPr>
              <a:t>, </a:t>
            </a:r>
            <a:r>
              <a:rPr lang="en-US" sz="2800" dirty="0" smtClean="0">
                <a:effectLst/>
              </a:rPr>
              <a:t>Mg</a:t>
            </a:r>
            <a:r>
              <a:rPr lang="el-GR" sz="2800" dirty="0" smtClean="0">
                <a:effectLst/>
              </a:rPr>
              <a:t>), είτε με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χύτευση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τήγματος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μετάλλου σε καλούπια </a:t>
            </a:r>
            <a:r>
              <a:rPr lang="el-GR" sz="2800" dirty="0" smtClean="0">
                <a:effectLst/>
              </a:rPr>
              <a:t>(κράματα).</a:t>
            </a:r>
          </a:p>
          <a:p>
            <a:pPr>
              <a:spcAft>
                <a:spcPts val="600"/>
              </a:spcAft>
              <a:defRPr/>
            </a:pPr>
            <a:r>
              <a:rPr lang="el-GR" altLang="el-GR" sz="2800" dirty="0" smtClean="0"/>
              <a:t>Με χύτευση κατασκευάζονται τα τυπογραφικά στοιχεία. Χρησιμοποιούνται κράματα μετάλλων </a:t>
            </a:r>
            <a:r>
              <a:rPr lang="el-GR" altLang="el-GR" sz="2800" b="1" dirty="0" smtClean="0"/>
              <a:t>(</a:t>
            </a:r>
            <a:r>
              <a:rPr lang="el-GR" altLang="el-GR" sz="2800" b="1" dirty="0" err="1" smtClean="0"/>
              <a:t>Pb</a:t>
            </a:r>
            <a:r>
              <a:rPr lang="el-GR" altLang="el-GR" sz="2800" b="1" dirty="0" smtClean="0"/>
              <a:t>, </a:t>
            </a:r>
            <a:r>
              <a:rPr lang="el-GR" altLang="el-GR" sz="2800" b="1" dirty="0" err="1" smtClean="0"/>
              <a:t>Sn</a:t>
            </a:r>
            <a:r>
              <a:rPr lang="el-GR" altLang="el-GR" sz="2800" b="1" dirty="0" smtClean="0"/>
              <a:t>, </a:t>
            </a:r>
            <a:r>
              <a:rPr lang="el-GR" altLang="el-GR" sz="2800" b="1" dirty="0" err="1" smtClean="0"/>
              <a:t>Sb</a:t>
            </a:r>
            <a:r>
              <a:rPr lang="el-GR" altLang="el-GR" sz="2800" b="1" dirty="0" smtClean="0"/>
              <a:t>)</a:t>
            </a:r>
            <a:r>
              <a:rPr lang="el-GR" altLang="el-GR" sz="2800" dirty="0" smtClean="0"/>
              <a:t> προκειμένου να εξασφαλίζεται ακρίβεια στα τυπογραφικά στοιχεία και καλή χρήση τους στην εκτυπωτική μηχανή. </a:t>
            </a:r>
            <a:endParaRPr lang="el-GR" sz="28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6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Μέταλλα -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κρυσταλλικό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πλέγμα</a:t>
            </a:r>
            <a:endParaRPr lang="el-GR" dirty="0"/>
          </a:p>
        </p:txBody>
      </p:sp>
      <p:sp>
        <p:nvSpPr>
          <p:cNvPr id="9820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Τα </a:t>
            </a:r>
            <a:r>
              <a:rPr lang="en-US" sz="2800" dirty="0" err="1" smtClean="0">
                <a:effectLst/>
              </a:rPr>
              <a:t>μέτ</a:t>
            </a:r>
            <a:r>
              <a:rPr lang="en-US" sz="2800" dirty="0" smtClean="0">
                <a:effectLst/>
              </a:rPr>
              <a:t>αλλα στην στερεή κατάσταση είναι σώματα</a:t>
            </a:r>
            <a:r>
              <a:rPr lang="en-US" sz="2800" dirty="0" smtClean="0">
                <a:solidFill>
                  <a:srgbClr val="FFFF66"/>
                </a:solidFill>
                <a:effectLst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κρυσταλλικά</a:t>
            </a:r>
            <a:r>
              <a:rPr lang="en-US" sz="2800" b="1" dirty="0" smtClean="0">
                <a:solidFill>
                  <a:srgbClr val="FFFF66"/>
                </a:solidFill>
                <a:effectLst/>
              </a:rPr>
              <a:t> </a:t>
            </a:r>
            <a:r>
              <a:rPr lang="en-US" sz="2800" dirty="0" smtClean="0">
                <a:effectLst/>
              </a:rPr>
              <a:t>και τα άτομά τους είναι τοποθετημένα σε μία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κανονική περιοδική διάταξη σημείων στο χώρο</a:t>
            </a:r>
            <a:r>
              <a:rPr lang="en-US" sz="2800" dirty="0" smtClean="0">
                <a:effectLst/>
              </a:rPr>
              <a:t>,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δηλαδή σε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κρυσταλλικό πλέγμα</a:t>
            </a:r>
            <a:r>
              <a:rPr lang="en-US" sz="2800" dirty="0" smtClean="0">
                <a:effectLst/>
              </a:rPr>
              <a:t>. </a:t>
            </a:r>
            <a:endParaRPr lang="el-GR" sz="2800" dirty="0" smtClean="0">
              <a:effectLst/>
            </a:endParaRPr>
          </a:p>
          <a:p>
            <a:pPr eaLnBrk="1" hangingPunct="1"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565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Αγώγιμα μελάνια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Μεταλλικά </a:t>
            </a:r>
            <a:r>
              <a:rPr lang="el-GR" sz="2800" dirty="0" err="1" smtClean="0"/>
              <a:t>νανοσωματίδια</a:t>
            </a:r>
            <a:r>
              <a:rPr lang="el-GR" sz="2800" dirty="0" smtClean="0"/>
              <a:t> όπως </a:t>
            </a:r>
            <a:r>
              <a:rPr lang="en-US" sz="2800" dirty="0" smtClean="0"/>
              <a:t>Cu, Ag </a:t>
            </a:r>
            <a:r>
              <a:rPr lang="el-GR" sz="2800" dirty="0" smtClean="0"/>
              <a:t>κ.α. χρησιμοποιούνται στα αγώγιμα μελάνια για εφαρμογή τους στα τυπωμένα ηλεκτρονικά. Αν και είναι πολύ λειτουργικά βασικό μειονέκτημά τους είναι το κόστος καθώς και ο σχηματισμός μονωτικών οξειδίων στην </a:t>
            </a:r>
            <a:r>
              <a:rPr lang="el-GR" sz="2800" dirty="0" err="1" smtClean="0"/>
              <a:t>εκτυπώμενη</a:t>
            </a:r>
            <a:r>
              <a:rPr lang="el-GR" sz="2800" dirty="0" smtClean="0"/>
              <a:t> επιφάνεια ορισμένων εξ αυτών.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Τέλος, όπως προαναφέρθηκε ως </a:t>
            </a:r>
            <a:r>
              <a:rPr lang="el-GR" sz="2800" dirty="0" err="1" smtClean="0"/>
              <a:t>πιγμέντο</a:t>
            </a:r>
            <a:r>
              <a:rPr lang="el-GR" sz="2800" dirty="0" smtClean="0"/>
              <a:t> αγώγιμου μελανιού όπως και ο άργυρος.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1026" name="Picture 2" descr="http://cdn.shopify.com/s/files/1/0686/7827/files/Conductive_ink_large.jpg?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64904"/>
            <a:ext cx="4572000" cy="210502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286000" y="46704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cdn.shopify.com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5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/>
              <a:t>Χαλκός</a:t>
            </a:r>
            <a:endParaRPr lang="el-GR" sz="4000" dirty="0" smtClean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200" dirty="0" smtClean="0">
                <a:effectLst/>
              </a:rPr>
              <a:t>Διαθέτει κοκκινωπό χρώμα</a:t>
            </a:r>
          </a:p>
          <a:p>
            <a:pPr eaLnBrk="1" hangingPunct="1"/>
            <a:r>
              <a:rPr lang="el-GR" altLang="el-GR" sz="2200" dirty="0" smtClean="0">
                <a:effectLst/>
              </a:rPr>
              <a:t>Έντονη μεταλλική λάμψη</a:t>
            </a:r>
          </a:p>
          <a:p>
            <a:pPr eaLnBrk="1" hangingPunct="1"/>
            <a:r>
              <a:rPr lang="el-GR" altLang="el-GR" sz="2200" dirty="0" smtClean="0">
                <a:effectLst/>
              </a:rPr>
              <a:t>Κυβική </a:t>
            </a:r>
            <a:r>
              <a:rPr lang="el-GR" altLang="el-GR" sz="2200" dirty="0" err="1" smtClean="0">
                <a:effectLst/>
              </a:rPr>
              <a:t>ενδοκεντρωμένη</a:t>
            </a:r>
            <a:r>
              <a:rPr lang="el-GR" altLang="el-GR" sz="2200" dirty="0" smtClean="0">
                <a:effectLst/>
              </a:rPr>
              <a:t> δομή</a:t>
            </a:r>
          </a:p>
          <a:p>
            <a:pPr eaLnBrk="1" hangingPunct="1"/>
            <a:r>
              <a:rPr lang="el-GR" altLang="el-GR" sz="2200" dirty="0" smtClean="0">
                <a:effectLst/>
              </a:rPr>
              <a:t>Ειδικό βάρος 8,96 </a:t>
            </a:r>
            <a:r>
              <a:rPr lang="en-US" altLang="el-GR" sz="2200" dirty="0" smtClean="0">
                <a:effectLst/>
              </a:rPr>
              <a:t>gr</a:t>
            </a:r>
            <a:r>
              <a:rPr lang="el-GR" altLang="el-GR" sz="2200" dirty="0" smtClean="0">
                <a:effectLst/>
              </a:rPr>
              <a:t>/</a:t>
            </a:r>
            <a:r>
              <a:rPr lang="en-US" altLang="el-GR" sz="2200" dirty="0" smtClean="0">
                <a:effectLst/>
              </a:rPr>
              <a:t>cm</a:t>
            </a:r>
            <a:r>
              <a:rPr lang="el-GR" altLang="el-GR" sz="2200" dirty="0" smtClean="0">
                <a:effectLst/>
              </a:rPr>
              <a:t>3 (20 </a:t>
            </a:r>
            <a:r>
              <a:rPr lang="en-US" altLang="el-GR" sz="2200" dirty="0" err="1" smtClean="0">
                <a:effectLst/>
              </a:rPr>
              <a:t>oC</a:t>
            </a:r>
            <a:r>
              <a:rPr lang="el-GR" altLang="el-GR" sz="2200" dirty="0" smtClean="0">
                <a:effectLst/>
              </a:rPr>
              <a:t>)</a:t>
            </a:r>
          </a:p>
          <a:p>
            <a:pPr eaLnBrk="1" hangingPunct="1"/>
            <a:r>
              <a:rPr lang="el-GR" altLang="el-GR" sz="2200" dirty="0" smtClean="0">
                <a:effectLst/>
              </a:rPr>
              <a:t>Σημείο τήξης 1083 °</a:t>
            </a:r>
            <a:r>
              <a:rPr lang="en-US" altLang="el-GR" sz="2200" dirty="0" smtClean="0">
                <a:effectLst/>
              </a:rPr>
              <a:t>C</a:t>
            </a:r>
            <a:endParaRPr lang="el-GR" altLang="el-GR" sz="2200" dirty="0" smtClean="0">
              <a:effectLst/>
            </a:endParaRPr>
          </a:p>
          <a:p>
            <a:pPr eaLnBrk="1" hangingPunct="1"/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Χαρακτηρίζεται από τις μεγαλύτερες τιμές θερμικής (401 </a:t>
            </a:r>
            <a:r>
              <a:rPr lang="en-US" altLang="el-GR" sz="2200" b="1" dirty="0" smtClean="0">
                <a:solidFill>
                  <a:srgbClr val="820000"/>
                </a:solidFill>
                <a:effectLst/>
              </a:rPr>
              <a:t>W</a:t>
            </a:r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/</a:t>
            </a:r>
            <a:r>
              <a:rPr lang="en-US" altLang="el-GR" sz="2200" b="1" dirty="0" smtClean="0">
                <a:solidFill>
                  <a:srgbClr val="820000"/>
                </a:solidFill>
                <a:effectLst/>
              </a:rPr>
              <a:t>m K</a:t>
            </a:r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, 345,7 </a:t>
            </a:r>
            <a:r>
              <a:rPr lang="en-US" altLang="el-GR" sz="2200" b="1" dirty="0" smtClean="0">
                <a:solidFill>
                  <a:srgbClr val="820000"/>
                </a:solidFill>
                <a:effectLst/>
              </a:rPr>
              <a:t>Kcal</a:t>
            </a:r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/</a:t>
            </a:r>
            <a:r>
              <a:rPr lang="en-US" altLang="el-GR" sz="2200" b="1" dirty="0" err="1" smtClean="0">
                <a:solidFill>
                  <a:srgbClr val="820000"/>
                </a:solidFill>
                <a:effectLst/>
              </a:rPr>
              <a:t>hm</a:t>
            </a:r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°</a:t>
            </a:r>
            <a:r>
              <a:rPr lang="en-US" altLang="el-GR" sz="2200" b="1" dirty="0" smtClean="0">
                <a:solidFill>
                  <a:srgbClr val="820000"/>
                </a:solidFill>
                <a:effectLst/>
              </a:rPr>
              <a:t>C</a:t>
            </a:r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) και ηλεκτρικής αγωγιμότητας (έπεται του </a:t>
            </a:r>
            <a:r>
              <a:rPr lang="en-US" altLang="el-GR" sz="2200" b="1" dirty="0" smtClean="0">
                <a:solidFill>
                  <a:srgbClr val="820000"/>
                </a:solidFill>
                <a:effectLst/>
              </a:rPr>
              <a:t>Ag</a:t>
            </a:r>
            <a:r>
              <a:rPr lang="el-GR" altLang="el-GR" sz="2200" b="1" dirty="0" smtClean="0">
                <a:solidFill>
                  <a:srgbClr val="820000"/>
                </a:solidFill>
                <a:effectLst/>
              </a:rPr>
              <a:t>).</a:t>
            </a:r>
          </a:p>
          <a:p>
            <a:pPr eaLnBrk="1" hangingPunct="1"/>
            <a:r>
              <a:rPr lang="el-GR" altLang="el-GR" sz="2200" dirty="0" smtClean="0">
                <a:effectLst/>
              </a:rPr>
              <a:t>Ο καθαρός χαλκός είναι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τόσο μαλακός και όλκιμος </a:t>
            </a:r>
            <a:r>
              <a:rPr lang="el-GR" altLang="el-GR" sz="2200" dirty="0" smtClean="0">
                <a:effectLst/>
              </a:rPr>
              <a:t>που είναι </a:t>
            </a:r>
            <a:r>
              <a:rPr lang="el-GR" altLang="el-GR" sz="22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δύσκολο να επεξεργαστεί μηχανικά με εργαλειομηχανές</a:t>
            </a:r>
            <a:r>
              <a:rPr lang="el-GR" altLang="el-GR" sz="2200" dirty="0" smtClean="0">
                <a:effectLst/>
              </a:rPr>
              <a:t>.</a:t>
            </a:r>
            <a:r>
              <a:rPr lang="el-GR" altLang="el-GR" sz="2200" b="1" dirty="0" smtClean="0">
                <a:effectLst/>
              </a:rPr>
              <a:t> </a:t>
            </a:r>
            <a:r>
              <a:rPr lang="el-GR" altLang="el-GR" sz="2200" dirty="0" smtClean="0">
                <a:effectLst/>
              </a:rPr>
              <a:t>Επίσης έχει απεριόριστες δυνατότητες σε ψυχρηλασία</a:t>
            </a:r>
            <a:r>
              <a:rPr lang="en-US" altLang="el-GR" sz="2200" dirty="0" smtClean="0">
                <a:effectLst/>
              </a:rPr>
              <a:t> (= </a:t>
            </a:r>
            <a:r>
              <a:rPr lang="el-GR" altLang="el-GR" sz="2200" dirty="0" smtClean="0">
                <a:effectLst/>
              </a:rPr>
              <a:t>η πλαστική παραμόρφωση ενός μετάλλου σε θερμοκρασία μικρότερη από αυτή στην οποία </a:t>
            </a:r>
            <a:r>
              <a:rPr lang="el-GR" altLang="el-GR" sz="2200" dirty="0" err="1" smtClean="0">
                <a:effectLst/>
              </a:rPr>
              <a:t>ανακρυσταλλώνεται</a:t>
            </a:r>
            <a:r>
              <a:rPr lang="el-GR" altLang="el-GR" sz="2200" dirty="0" smtClean="0">
                <a:effectLst/>
              </a:rPr>
              <a:t> ή αλλιώς κατεργασία των μετάλλων με έλαση για την κατασκευή πολύ λεπτών ελασμάτων). </a:t>
            </a:r>
          </a:p>
        </p:txBody>
      </p:sp>
      <p:pic>
        <p:nvPicPr>
          <p:cNvPr id="45060" name="Εικόνα 20" descr="http://users.sch.gr/xbalasi/electrochem/sect02/imgs/plegma2_C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5" y="1258061"/>
            <a:ext cx="1944215" cy="172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0006" y="2985919"/>
            <a:ext cx="3056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users.sch.gr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7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Χαλκός</a:t>
            </a:r>
            <a:endParaRPr lang="el-GR" dirty="0"/>
          </a:p>
        </p:txBody>
      </p:sp>
      <p:sp>
        <p:nvSpPr>
          <p:cNvPr id="4608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Η σκληρότητα του </a:t>
            </a:r>
            <a:r>
              <a:rPr lang="el-GR" altLang="el-GR" sz="2400" b="1" dirty="0" err="1" smtClean="0">
                <a:solidFill>
                  <a:srgbClr val="820000"/>
                </a:solidFill>
                <a:effectLst/>
              </a:rPr>
              <a:t>ανοπτημένου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 χαλκού </a:t>
            </a:r>
            <a:r>
              <a:rPr lang="en-US" altLang="el-GR" sz="2400" b="1" dirty="0" smtClean="0">
                <a:solidFill>
                  <a:srgbClr val="820000"/>
                </a:solidFill>
                <a:effectLst/>
              </a:rPr>
              <a:t>(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έχει υποστεί κατάλληλη θερμική επεξεργασία) είναι 45 - 50 </a:t>
            </a:r>
            <a:r>
              <a:rPr lang="en-US" altLang="el-GR" sz="2400" b="1" dirty="0" err="1" smtClean="0">
                <a:solidFill>
                  <a:srgbClr val="820000"/>
                </a:solidFill>
                <a:effectLst/>
              </a:rPr>
              <a:t>Brinell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, ενώ του μη </a:t>
            </a:r>
            <a:r>
              <a:rPr lang="el-GR" altLang="el-GR" sz="2400" b="1" dirty="0" err="1" smtClean="0">
                <a:solidFill>
                  <a:srgbClr val="820000"/>
                </a:solidFill>
                <a:effectLst/>
              </a:rPr>
              <a:t>ανοπτημένου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 90 - 110 </a:t>
            </a:r>
            <a:r>
              <a:rPr lang="en-US" altLang="el-GR" sz="2400" b="1" dirty="0" err="1" smtClean="0">
                <a:solidFill>
                  <a:srgbClr val="820000"/>
                </a:solidFill>
                <a:effectLst/>
              </a:rPr>
              <a:t>Brinell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. Αύξηση της θερμοκρασίας του μειώνει την σκληρότητά του.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effectLst/>
              </a:rPr>
              <a:t>Είναι σε μεγάλο βαθμό όλκιμος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Χαράσσεται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effectLst/>
              </a:rPr>
              <a:t>Έχει ισχυρή αντίσταση στην διάβρωση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Διαβρώνεται εύκολα από 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FeCl</a:t>
            </a:r>
            <a:r>
              <a:rPr lang="en-US" altLang="el-GR" sz="2400" b="1" baseline="-25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3</a:t>
            </a:r>
            <a:endParaRPr lang="el-GR" altLang="el-GR" sz="2400" b="1" baseline="-25000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46083" name="Εικόνα 19" descr="http://users.sch.gr/xbalasi/electrochem/sect02/imgs/plegma1_C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794249"/>
            <a:ext cx="230903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82378" y="4810473"/>
            <a:ext cx="3056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hlinkClick r:id="rId3"/>
              </a:rPr>
              <a:t>users.sch.gr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1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Στον τομέα των γραφικών τεχνών ο </a:t>
            </a:r>
            <a:r>
              <a:rPr lang="en-US" dirty="0" smtClean="0"/>
              <a:t>Cu</a:t>
            </a:r>
            <a:r>
              <a:rPr lang="el-GR" dirty="0" smtClean="0"/>
              <a:t> απαντάται</a:t>
            </a:r>
            <a:endParaRPr lang="el-GR" dirty="0"/>
          </a:p>
        </p:txBody>
      </p:sp>
      <p:sp>
        <p:nvSpPr>
          <p:cNvPr id="953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474840" cy="566124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 smtClean="0">
                <a:solidFill>
                  <a:schemeClr val="tx2"/>
                </a:solidFill>
                <a:effectLst/>
              </a:rPr>
              <a:t>Ως εκτυπωτικό υπόστρωμα </a:t>
            </a:r>
            <a:r>
              <a:rPr lang="el-GR" sz="2400" b="1" dirty="0" smtClean="0">
                <a:effectLst/>
              </a:rPr>
              <a:t>(τυπωμένο κύκλωμα)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b="1" dirty="0" smtClean="0">
                <a:effectLst/>
              </a:rPr>
              <a:t>	Σημείωση:</a:t>
            </a:r>
            <a:r>
              <a:rPr lang="el-GR" sz="2400" dirty="0" smtClean="0">
                <a:effectLst/>
              </a:rPr>
              <a:t> Η διάρκεια ζωής των χάλκινων εκτυπωτικών πλακών στο πιεστήριο εξαρτάται από τις συνθήκες λειτουργίας του. Η αντοχή των πλακών μπορεί να βελτιωθεί με επιχρωμίωση, που παρατείνει πολύ την διάρκεια ζωής. Η διαδικασία αυτή γίνεται και για τους </a:t>
            </a:r>
            <a:r>
              <a:rPr lang="el-GR" sz="2400" dirty="0" err="1" smtClean="0">
                <a:effectLst/>
              </a:rPr>
              <a:t>βαθυτυπικούς</a:t>
            </a:r>
            <a:r>
              <a:rPr lang="el-GR" sz="2400" dirty="0" smtClean="0">
                <a:effectLst/>
              </a:rPr>
              <a:t> κυλίνδρους.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400" b="1" dirty="0" smtClean="0">
              <a:effectLst/>
            </a:endParaRPr>
          </a:p>
        </p:txBody>
      </p:sp>
      <p:pic>
        <p:nvPicPr>
          <p:cNvPr id="2050" name="Picture 2" descr="https://upload.wikimedia.org/wikipedia/commons/thumb/0/0f/MOS6581_chtaube061229.jpg/1024px-MOS6581_chtaube0612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84626" cy="28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14991" y="4204718"/>
            <a:ext cx="2818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MOS6581 chtaube061229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/>
              </a:rPr>
              <a:t>Chtaube~commonswiki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Στις γραφικές τέχνες χρησιμοποιείται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5482952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b="1" dirty="0" smtClean="0">
                <a:solidFill>
                  <a:schemeClr val="tx2"/>
                </a:solidFill>
                <a:effectLst/>
              </a:rPr>
              <a:t>Σε κυλίνδρους βαθυτυπίας 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Οι </a:t>
            </a:r>
            <a:r>
              <a:rPr lang="el-GR" sz="2400" dirty="0" err="1" smtClean="0">
                <a:effectLst/>
              </a:rPr>
              <a:t>βαθυτυπικοί</a:t>
            </a:r>
            <a:r>
              <a:rPr lang="el-GR" sz="2400" dirty="0" smtClean="0">
                <a:effectLst/>
              </a:rPr>
              <a:t> κύλινδροι κατασκευάζονται από χάλυβα πάνω στον οποίο εναποτίθεται ηλεκτρολυτικά χαλκός που με τη σειρά του </a:t>
            </a:r>
            <a:r>
              <a:rPr lang="el-GR" sz="2400" dirty="0" err="1" smtClean="0">
                <a:effectLst/>
              </a:rPr>
              <a:t>επιχρωμιώνεται</a:t>
            </a:r>
            <a:r>
              <a:rPr lang="el-GR" sz="2400" dirty="0" smtClean="0">
                <a:effectLst/>
              </a:rPr>
              <a:t> για εξασφάλιση καλύτερης αντοχής.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Σε κλισέ με λεπτές γραμμές ή κουκίδες ράστερ (παλαιότερα)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Στην επιχάλκωση των μολύβδινων κυλίνδρων μελάνωσης</a:t>
            </a:r>
            <a:endParaRPr lang="el-GR" sz="3600" dirty="0"/>
          </a:p>
        </p:txBody>
      </p:sp>
      <p:pic>
        <p:nvPicPr>
          <p:cNvPr id="48131" name="Picture 2" descr="http://www.icr.toolweb.gr/lib_photos/IMG_7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353937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4 - Ορθογώνιο"/>
          <p:cNvSpPr>
            <a:spLocks noChangeArrowheads="1"/>
          </p:cNvSpPr>
          <p:nvPr/>
        </p:nvSpPr>
        <p:spPr bwMode="auto">
          <a:xfrm>
            <a:off x="9144000" y="4725144"/>
            <a:ext cx="18573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800" dirty="0"/>
              <a:t>https://www.google.gr/search?q=%CE%B9%CF%89%CE%B1%CE%BD%CE%BD%CE%BF%CF%85+%CE%B2%CE%B1%CE%B8%CF%85%CF%84%CF%85%CF%80%CE%AF%CE%B1+%CE%BA%CF%8D%CE%BB%CE%B9%CE%BD%CE%B4%CF%81%CE%BF%CE%B9&amp;biw=1252&amp;bih=574&amp;source=lnms&amp;tbm=isch&amp;sa=X&amp;ved=0CAYQ_AUoAWoVChMI0IK1--XhxgIVSfNyCh3jvARN&amp;dpr=1.09#imgrc=Hv_0KmuowShBVM%3A</a:t>
            </a:r>
            <a:endParaRPr lang="el-GR" altLang="el-GR" sz="800" dirty="0"/>
          </a:p>
        </p:txBody>
      </p:sp>
      <p:sp>
        <p:nvSpPr>
          <p:cNvPr id="4" name="Rectangle 3"/>
          <p:cNvSpPr/>
          <p:nvPr/>
        </p:nvSpPr>
        <p:spPr>
          <a:xfrm>
            <a:off x="6390282" y="3801862"/>
            <a:ext cx="2123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icr.toolweb.gr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8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Στις γραφικές τέχνες χρησιμοποιείται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2400" b="1" dirty="0" smtClean="0">
                <a:solidFill>
                  <a:schemeClr val="tx2"/>
                </a:solidFill>
              </a:rPr>
              <a:t>Στην κατασκευή διμεταλλικών ή </a:t>
            </a:r>
            <a:r>
              <a:rPr lang="el-GR" altLang="el-GR" sz="2400" b="1" dirty="0" err="1" smtClean="0">
                <a:solidFill>
                  <a:schemeClr val="tx2"/>
                </a:solidFill>
              </a:rPr>
              <a:t>τριμεταλλικών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πλακών όφσετ</a:t>
            </a:r>
          </a:p>
          <a:p>
            <a:pPr>
              <a:defRPr/>
            </a:pPr>
            <a:r>
              <a:rPr lang="el-GR" sz="2400" b="1" dirty="0" smtClean="0">
                <a:effectLst/>
              </a:rPr>
              <a:t>Σημείωση:</a:t>
            </a:r>
            <a:r>
              <a:rPr lang="el-GR" altLang="el-GR" sz="2400" dirty="0" smtClean="0"/>
              <a:t> Χρησιμοποιείται για μεταφορά μελανιού κατά την κατασκευή εικόνας λόγω της </a:t>
            </a:r>
            <a:r>
              <a:rPr lang="el-GR" altLang="el-GR" sz="2400" dirty="0" err="1" smtClean="0"/>
              <a:t>υδροφοβικότητάς</a:t>
            </a:r>
            <a:r>
              <a:rPr lang="el-GR" altLang="el-GR" sz="2400" dirty="0" smtClean="0"/>
              <a:t> του ή εναλλακτικά χάρη στο γεγονός ότι είναι </a:t>
            </a:r>
            <a:r>
              <a:rPr lang="el-GR" altLang="el-GR" sz="2400" dirty="0" err="1" smtClean="0"/>
              <a:t>μελανόφιλο</a:t>
            </a:r>
            <a:r>
              <a:rPr lang="el-GR" altLang="el-GR" sz="2400" dirty="0" smtClean="0"/>
              <a:t> υλικό.</a:t>
            </a:r>
            <a:endParaRPr lang="el-GR" sz="2400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3212976"/>
            <a:ext cx="4291674" cy="26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89451" y="3383797"/>
            <a:ext cx="2640845" cy="337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5 - Ορθογώνιο"/>
          <p:cNvSpPr>
            <a:spLocks noChangeArrowheads="1"/>
          </p:cNvSpPr>
          <p:nvPr/>
        </p:nvSpPr>
        <p:spPr bwMode="auto">
          <a:xfrm>
            <a:off x="2699792" y="6204725"/>
            <a:ext cx="3189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lawrencehallofscience.org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6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Αλουμίνιο</a:t>
            </a:r>
            <a:r>
              <a:rPr lang="el-GR" dirty="0" smtClean="0"/>
              <a:t> </a:t>
            </a:r>
          </a:p>
        </p:txBody>
      </p:sp>
      <p:sp>
        <p:nvSpPr>
          <p:cNvPr id="10004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200" dirty="0" smtClean="0"/>
              <a:t>Ως καθαρό υλικό δίνει την δυνατότητα παραγωγής λεπτών φύλλων γιατί είναι πολύ εύκαμπτο και μαλακό υλικό. Αν πρόκειται να χρησιμοποιηθεί σε </a:t>
            </a:r>
            <a:r>
              <a:rPr lang="el-GR" sz="2200" dirty="0" err="1" smtClean="0"/>
              <a:t>περιέκτες</a:t>
            </a:r>
            <a:r>
              <a:rPr lang="el-GR" sz="2200" dirty="0" smtClean="0"/>
              <a:t> που απαιτούν δυσκαμψία τότε χρησιμοποιούνται κατάλληλα κράματά του, τα οποία όμως μειώνουν την αντιδιαβρωτική προστασία που παρέχει ως υλικό. </a:t>
            </a:r>
            <a:endParaRPr lang="en-US" sz="2200" dirty="0" smtClean="0"/>
          </a:p>
          <a:p>
            <a:pPr eaLnBrk="1" hangingPunct="1">
              <a:defRPr/>
            </a:pPr>
            <a:r>
              <a:rPr lang="el-GR" sz="2200" dirty="0" smtClean="0"/>
              <a:t>Έχει αργυρόλευκο χρώμα</a:t>
            </a:r>
            <a:endParaRPr lang="en-US" sz="2200" dirty="0" smtClean="0"/>
          </a:p>
          <a:p>
            <a:pPr eaLnBrk="1" hangingPunct="1">
              <a:defRPr/>
            </a:pPr>
            <a:r>
              <a:rPr lang="el-GR" sz="2200" dirty="0" smtClean="0"/>
              <a:t>Λαμπρή μεταλλική λάμψη που μειώνεται με το χρόνο λόγω δημιουργίας επιφανειακού στρώματος </a:t>
            </a:r>
            <a:r>
              <a:rPr lang="en-US" sz="2200" dirty="0" smtClean="0"/>
              <a:t>Al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Ο</a:t>
            </a:r>
            <a:r>
              <a:rPr lang="el-GR" sz="2200" baseline="-25000" dirty="0" smtClean="0"/>
              <a:t>3</a:t>
            </a:r>
          </a:p>
          <a:p>
            <a:pPr eaLnBrk="1" hangingPunct="1">
              <a:defRPr/>
            </a:pPr>
            <a:r>
              <a:rPr lang="el-GR" sz="2200" dirty="0" smtClean="0"/>
              <a:t>Ειδικό βάρος 2,7 </a:t>
            </a:r>
            <a:r>
              <a:rPr lang="en-US" sz="2200" dirty="0" smtClean="0"/>
              <a:t>gr</a:t>
            </a:r>
            <a:r>
              <a:rPr lang="el-GR" sz="2200" dirty="0" smtClean="0"/>
              <a:t>/</a:t>
            </a:r>
            <a:r>
              <a:rPr lang="en-US" sz="2200" dirty="0" smtClean="0"/>
              <a:t>cm</a:t>
            </a:r>
            <a:r>
              <a:rPr lang="el-GR" sz="2200" baseline="30000" dirty="0" smtClean="0"/>
              <a:t>3</a:t>
            </a:r>
            <a:r>
              <a:rPr lang="el-GR" sz="2200" dirty="0" smtClean="0"/>
              <a:t> (20 </a:t>
            </a:r>
            <a:r>
              <a:rPr lang="en-US" sz="2200" dirty="0" err="1" smtClean="0"/>
              <a:t>oC</a:t>
            </a:r>
            <a:r>
              <a:rPr lang="el-GR" sz="2200" dirty="0" smtClean="0"/>
              <a:t>)</a:t>
            </a:r>
          </a:p>
          <a:p>
            <a:pPr eaLnBrk="1" hangingPunct="1">
              <a:defRPr/>
            </a:pPr>
            <a:r>
              <a:rPr lang="el-GR" sz="2200" dirty="0" smtClean="0"/>
              <a:t>Σημείο τήξης 600 °</a:t>
            </a:r>
            <a:r>
              <a:rPr lang="en-US" sz="2200" dirty="0" smtClean="0"/>
              <a:t>C</a:t>
            </a:r>
            <a:r>
              <a:rPr lang="el-GR" sz="2200" dirty="0" smtClean="0"/>
              <a:t> (βασικό μειονέκτημα)</a:t>
            </a:r>
          </a:p>
          <a:p>
            <a:pPr eaLnBrk="1" hangingPunct="1">
              <a:defRPr/>
            </a:pPr>
            <a:r>
              <a:rPr lang="el-GR" sz="2200" dirty="0" smtClean="0"/>
              <a:t>Υψηλή ηλεκτρική και θερμική αγωγιμότητα (237 </a:t>
            </a:r>
            <a:r>
              <a:rPr lang="en-US" sz="2200" dirty="0" smtClean="0"/>
              <a:t>W</a:t>
            </a:r>
            <a:r>
              <a:rPr lang="el-GR" sz="2200" dirty="0" smtClean="0"/>
              <a:t>/</a:t>
            </a:r>
            <a:r>
              <a:rPr lang="en-US" sz="2200" dirty="0" smtClean="0"/>
              <a:t>m K</a:t>
            </a:r>
            <a:r>
              <a:rPr lang="el-GR" sz="2200" dirty="0" smtClean="0"/>
              <a:t>, 204 </a:t>
            </a:r>
            <a:r>
              <a:rPr lang="en-US" sz="2200" dirty="0" smtClean="0"/>
              <a:t>Kcal</a:t>
            </a:r>
            <a:r>
              <a:rPr lang="el-GR" sz="2200" dirty="0" smtClean="0"/>
              <a:t>/</a:t>
            </a:r>
            <a:r>
              <a:rPr lang="en-US" sz="2200" dirty="0" err="1" smtClean="0"/>
              <a:t>hm</a:t>
            </a:r>
            <a:r>
              <a:rPr lang="el-GR" sz="2200" dirty="0" smtClean="0"/>
              <a:t>°</a:t>
            </a:r>
            <a:r>
              <a:rPr lang="en-US" sz="2200" dirty="0" smtClean="0"/>
              <a:t>C</a:t>
            </a:r>
            <a:r>
              <a:rPr lang="el-GR" sz="2200" dirty="0" smtClean="0"/>
              <a:t> )</a:t>
            </a:r>
          </a:p>
          <a:p>
            <a:pPr eaLnBrk="1" hangingPunct="1">
              <a:defRPr/>
            </a:pPr>
            <a:r>
              <a:rPr lang="el-GR" sz="2200" dirty="0" smtClean="0"/>
              <a:t>Μικρή Σκληρότητα 16 στην κλίμακα </a:t>
            </a:r>
            <a:r>
              <a:rPr lang="en-US" sz="2200" dirty="0" err="1" smtClean="0"/>
              <a:t>Brinell</a:t>
            </a:r>
            <a:endParaRPr lang="el-GR" sz="2200" dirty="0" smtClean="0"/>
          </a:p>
          <a:p>
            <a:pPr eaLnBrk="1" hangingPunct="1">
              <a:defRPr/>
            </a:pPr>
            <a:r>
              <a:rPr lang="el-GR" sz="2200" dirty="0" smtClean="0"/>
              <a:t>Το αλουμίνιο καθαρότητας &gt; 95% έχει πολύ μικρή μηχανική αντοχή</a:t>
            </a:r>
          </a:p>
        </p:txBody>
      </p:sp>
    </p:spTree>
    <p:extLst>
      <p:ext uri="{BB962C8B-B14F-4D97-AF65-F5344CB8AC3E}">
        <p14:creationId xmlns:p14="http://schemas.microsoft.com/office/powerpoint/2010/main" val="15611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αλουμινίου</a:t>
            </a:r>
            <a:endParaRPr lang="el-GR" dirty="0"/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Είναι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εύκαμπτο με πολύ καλή πλαστικότητα,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ελατό και πολύ όλκιμο (άρα μορφοποιείται εύκολα). </a:t>
            </a:r>
            <a:r>
              <a:rPr lang="el-GR" altLang="el-GR" sz="2400" dirty="0" smtClean="0">
                <a:effectLst/>
              </a:rPr>
              <a:t>Μετά από ψυχρή κατεργασία αποκτά κάποια σκληρότητα που αποβάλλεται μετά από </a:t>
            </a:r>
            <a:r>
              <a:rPr lang="el-GR" altLang="el-GR" sz="2400" dirty="0" err="1" smtClean="0">
                <a:effectLst/>
              </a:rPr>
              <a:t>ανόπτηση</a:t>
            </a:r>
            <a:r>
              <a:rPr lang="el-GR" altLang="el-GR" sz="2400" dirty="0" smtClean="0">
                <a:effectLst/>
              </a:rPr>
              <a:t>. Ομοίως σκληρότητα αποκτά και με </a:t>
            </a:r>
            <a:r>
              <a:rPr lang="el-GR" altLang="el-GR" sz="2400" dirty="0" err="1" smtClean="0">
                <a:effectLst/>
              </a:rPr>
              <a:t>κραμάτωση</a:t>
            </a:r>
            <a:r>
              <a:rPr lang="el-GR" altLang="el-GR" sz="2400" dirty="0" smtClean="0">
                <a:effectLst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Όπως και ο </a:t>
            </a:r>
            <a:r>
              <a:rPr lang="en-US" altLang="el-GR" sz="2400" dirty="0" smtClean="0">
                <a:effectLst/>
              </a:rPr>
              <a:t>Zn</a:t>
            </a:r>
            <a:r>
              <a:rPr lang="el-GR" altLang="el-GR" sz="2400" dirty="0" smtClean="0">
                <a:effectLst/>
              </a:rPr>
              <a:t> είναι μέταλλο που </a:t>
            </a:r>
            <a:r>
              <a:rPr lang="el-GR" altLang="el-GR" sz="2400" dirty="0" err="1" smtClean="0">
                <a:effectLst/>
              </a:rPr>
              <a:t>αυτοπροστατεύεται</a:t>
            </a:r>
            <a:r>
              <a:rPr lang="el-GR" altLang="el-GR" sz="2400" dirty="0" smtClean="0">
                <a:effectLst/>
              </a:rPr>
              <a:t> παθητικά. 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Τα </a:t>
            </a:r>
            <a:r>
              <a:rPr lang="en-US" altLang="el-GR" sz="2400" dirty="0" smtClean="0">
                <a:effectLst/>
              </a:rPr>
              <a:t>o</a:t>
            </a:r>
            <a:r>
              <a:rPr lang="el-GR" altLang="el-GR" sz="2400" dirty="0" err="1" smtClean="0">
                <a:effectLst/>
              </a:rPr>
              <a:t>ξέα</a:t>
            </a:r>
            <a:r>
              <a:rPr lang="el-GR" altLang="el-GR" sz="2400" dirty="0" smtClean="0">
                <a:effectLst/>
              </a:rPr>
              <a:t> Η</a:t>
            </a:r>
            <a:r>
              <a:rPr lang="en-US" altLang="el-GR" sz="2400" dirty="0" smtClean="0">
                <a:effectLst/>
              </a:rPr>
              <a:t>Cl</a:t>
            </a:r>
            <a:r>
              <a:rPr lang="el-GR" altLang="el-GR" sz="2400" dirty="0" smtClean="0">
                <a:effectLst/>
              </a:rPr>
              <a:t>, </a:t>
            </a:r>
            <a:r>
              <a:rPr lang="en-US" altLang="el-GR" sz="2400" dirty="0" smtClean="0">
                <a:effectLst/>
              </a:rPr>
              <a:t>H</a:t>
            </a:r>
            <a:r>
              <a:rPr lang="el-GR" altLang="el-GR" sz="2400" baseline="-25000" dirty="0" smtClean="0">
                <a:effectLst/>
              </a:rPr>
              <a:t>2</a:t>
            </a:r>
            <a:r>
              <a:rPr lang="en-US" altLang="el-GR" sz="2400" dirty="0" smtClean="0">
                <a:effectLst/>
              </a:rPr>
              <a:t>SO</a:t>
            </a:r>
            <a:r>
              <a:rPr lang="el-GR" altLang="el-GR" sz="2400" baseline="-25000" dirty="0" smtClean="0">
                <a:effectLst/>
              </a:rPr>
              <a:t>4</a:t>
            </a:r>
            <a:r>
              <a:rPr lang="el-GR" altLang="el-GR" sz="2400" dirty="0" smtClean="0">
                <a:effectLst/>
              </a:rPr>
              <a:t> και </a:t>
            </a:r>
            <a:r>
              <a:rPr lang="en-US" altLang="el-GR" sz="2400" dirty="0" smtClean="0">
                <a:effectLst/>
              </a:rPr>
              <a:t>HNO</a:t>
            </a:r>
            <a:r>
              <a:rPr lang="el-GR" altLang="el-GR" sz="2400" baseline="-25000" dirty="0" smtClean="0">
                <a:effectLst/>
              </a:rPr>
              <a:t>3</a:t>
            </a:r>
            <a:r>
              <a:rPr lang="el-GR" altLang="el-GR" sz="2400" dirty="0" smtClean="0">
                <a:effectLst/>
              </a:rPr>
              <a:t> προσβάλλουν το Α</a:t>
            </a:r>
            <a:r>
              <a:rPr lang="en-US" altLang="el-GR" sz="2400" dirty="0" smtClean="0">
                <a:effectLst/>
              </a:rPr>
              <a:t>l</a:t>
            </a:r>
            <a:r>
              <a:rPr lang="el-GR" altLang="el-GR" sz="2400" dirty="0" smtClean="0">
                <a:effectLst/>
              </a:rPr>
              <a:t> δύσκολα, αργά και πολύ ελαφρώς, αντίστοιχα.</a:t>
            </a:r>
          </a:p>
        </p:txBody>
      </p:sp>
    </p:spTree>
    <p:extLst>
      <p:ext uri="{BB962C8B-B14F-4D97-AF65-F5344CB8AC3E}">
        <p14:creationId xmlns:p14="http://schemas.microsoft.com/office/powerpoint/2010/main" val="12456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b="1" dirty="0" smtClean="0">
                <a:effectLst/>
              </a:rPr>
              <a:t>Εφαρμογές στις γραφικές τέχνες </a:t>
            </a:r>
            <a:endParaRPr lang="el-GR" sz="3600" dirty="0"/>
          </a:p>
        </p:txBody>
      </p:sp>
      <p:sp>
        <p:nvSpPr>
          <p:cNvPr id="10065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/>
              <a:t>Στην συσκευασία το αλουμίνιο μαζί με το λευκοσίδηρο και το χάλυβα αποτελούν τα κυριότερα είδη μεταλλικής συσκευασίας.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/>
              <a:t>Το αλουμίνιο αντιμετωπίζει ωστόσο ανταγωνιστικές πιέσεις από το λευκοσίδηρο, ιδιαίτερα στη συσκευασία ειδών διατροφής.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/>
              <a:t>Εκτόπισε από την αγορά το λευκοσίδηρο στην συσκευασία μπύρας, αναψυκτικών καθώς και στην παραγωγή σκευών μαγειρικής μιας χρήσης.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785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Μέταλλα</a:t>
            </a:r>
            <a:endParaRPr lang="el-GR" dirty="0"/>
          </a:p>
        </p:txBody>
      </p:sp>
      <p:sp>
        <p:nvSpPr>
          <p:cNvPr id="924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Ο δεσμός μεταξύ των ατόμων λέγεται </a:t>
            </a:r>
            <a:r>
              <a:rPr lang="el-GR" sz="2800" b="1" dirty="0" smtClean="0">
                <a:solidFill>
                  <a:srgbClr val="820000"/>
                </a:solidFill>
              </a:rPr>
              <a:t>μεταλλικός </a:t>
            </a:r>
            <a:r>
              <a:rPr lang="el-GR" sz="2800" dirty="0" smtClean="0"/>
              <a:t>και είναι μη κατευθυνόμενης φύσης. (Για τον μεταλλικό δεσμό θα μιλήσουμε λεπτομερέστερα ακολούθως.) </a:t>
            </a:r>
          </a:p>
          <a:p>
            <a:pPr>
              <a:defRPr/>
            </a:pPr>
            <a:r>
              <a:rPr lang="el-GR" sz="2800" dirty="0" smtClean="0"/>
              <a:t>Αυτό έχει σαν αποτέλεσμα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να μην υπάρχουν περιορισμοί </a:t>
            </a:r>
            <a:r>
              <a:rPr lang="el-GR" sz="2800" dirty="0" smtClean="0"/>
              <a:t>αναφορικά με τον αριθμό και την θέση των κοντινότερων γειτονικών ατόμων.</a:t>
            </a:r>
          </a:p>
          <a:p>
            <a:pPr>
              <a:defRPr/>
            </a:pPr>
            <a:r>
              <a:rPr lang="el-GR" sz="2800" dirty="0" smtClean="0"/>
              <a:t>Άρα υπάρχει ένας μεγάλος αριθμός ατόμων στο άμεσο γειτονικό περιβάλλον των ατόμων. </a:t>
            </a:r>
          </a:p>
        </p:txBody>
      </p:sp>
    </p:spTree>
    <p:extLst>
      <p:ext uri="{BB962C8B-B14F-4D97-AF65-F5344CB8AC3E}">
        <p14:creationId xmlns:p14="http://schemas.microsoft.com/office/powerpoint/2010/main" val="29755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b="1" dirty="0" smtClean="0">
                <a:effectLst/>
              </a:rPr>
              <a:t>Εφαρμογές στις γραφικές τέχνες </a:t>
            </a:r>
            <a:r>
              <a:rPr lang="el-GR" sz="3600" dirty="0"/>
              <a:t>- </a:t>
            </a:r>
            <a:r>
              <a:rPr lang="el-GR" sz="3600" dirty="0" smtClean="0"/>
              <a:t>Πλεονεκτήματα</a:t>
            </a:r>
            <a:endParaRPr lang="el-GR" sz="3600" dirty="0"/>
          </a:p>
        </p:txBody>
      </p:sp>
      <p:sp>
        <p:nvSpPr>
          <p:cNvPr id="10065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300" dirty="0" smtClean="0">
                <a:effectLst/>
              </a:rPr>
              <a:t>Ελκυστική εμφάνιση</a:t>
            </a:r>
          </a:p>
          <a:p>
            <a:pPr eaLnBrk="1" hangingPunct="1">
              <a:defRPr/>
            </a:pPr>
            <a:r>
              <a:rPr lang="el-GR" sz="2300" dirty="0" smtClean="0">
                <a:effectLst/>
              </a:rPr>
              <a:t>Αφήνει ανεπηρέαστη την γεύση και την οσμή των συσκευασμένων προϊόντων</a:t>
            </a:r>
          </a:p>
          <a:p>
            <a:pPr eaLnBrk="1" hangingPunct="1">
              <a:defRPr/>
            </a:pPr>
            <a:r>
              <a:rPr lang="el-GR" sz="2300" dirty="0" smtClean="0">
                <a:effectLst/>
              </a:rPr>
              <a:t>Εύκαμπτο</a:t>
            </a:r>
          </a:p>
          <a:p>
            <a:pPr eaLnBrk="1" hangingPunct="1">
              <a:defRPr/>
            </a:pPr>
            <a:r>
              <a:rPr lang="el-GR" sz="2300" dirty="0" smtClean="0">
                <a:effectLst/>
              </a:rPr>
              <a:t>Ελαφρύ</a:t>
            </a:r>
          </a:p>
          <a:p>
            <a:pPr eaLnBrk="1" hangingPunct="1">
              <a:defRPr/>
            </a:pPr>
            <a:r>
              <a:rPr lang="el-GR" sz="2300" dirty="0" smtClean="0">
                <a:effectLst/>
              </a:rPr>
              <a:t>Εύκολα </a:t>
            </a:r>
            <a:r>
              <a:rPr lang="el-GR" sz="2300" dirty="0" err="1" smtClean="0">
                <a:effectLst/>
              </a:rPr>
              <a:t>μορφοποιήσιμο</a:t>
            </a:r>
            <a:endParaRPr lang="el-GR" sz="2300" dirty="0" smtClean="0">
              <a:effectLst/>
            </a:endParaRPr>
          </a:p>
          <a:p>
            <a:pPr eaLnBrk="1" hangingPunct="1">
              <a:defRPr/>
            </a:pPr>
            <a:r>
              <a:rPr lang="el-GR" sz="2300" dirty="0" smtClean="0"/>
              <a:t>Υψηλός βαθμός αντοχής στην οξείδωση</a:t>
            </a:r>
            <a:r>
              <a:rPr lang="el-GR" sz="2300" dirty="0" smtClean="0">
                <a:effectLst/>
              </a:rPr>
              <a:t> - Ανθεκτικό στην ατμοσφαιρική διάβρωση</a:t>
            </a:r>
          </a:p>
          <a:p>
            <a:pPr eaLnBrk="1" hangingPunct="1">
              <a:defRPr/>
            </a:pPr>
            <a:r>
              <a:rPr lang="el-GR" sz="2300" dirty="0" smtClean="0">
                <a:effectLst/>
              </a:rPr>
              <a:t>Αδρανές σε προϊόντα που περιέχουν θείο</a:t>
            </a:r>
          </a:p>
          <a:p>
            <a:pPr eaLnBrk="1" hangingPunct="1">
              <a:defRPr/>
            </a:pPr>
            <a:r>
              <a:rPr lang="el-GR" sz="2300" dirty="0" smtClean="0">
                <a:effectLst/>
              </a:rPr>
              <a:t>Καλή θερμική αγωγιμότητα μεγαλύτερη του λευκοσιδήρου</a:t>
            </a:r>
          </a:p>
          <a:p>
            <a:pPr eaLnBrk="1" hangingPunct="1">
              <a:defRPr/>
            </a:pPr>
            <a:r>
              <a:rPr lang="el-GR" sz="2300" dirty="0" smtClean="0">
                <a:effectLst/>
              </a:rPr>
              <a:t>Χαράσσεται εύκολα</a:t>
            </a:r>
          </a:p>
          <a:p>
            <a:pPr eaLnBrk="1" hangingPunct="1">
              <a:defRPr/>
            </a:pPr>
            <a:r>
              <a:rPr lang="el-GR" sz="2300" dirty="0" smtClean="0">
                <a:effectLst/>
              </a:rPr>
              <a:t>Ανακυκλώνεται</a:t>
            </a:r>
          </a:p>
        </p:txBody>
      </p:sp>
    </p:spTree>
    <p:extLst>
      <p:ext uri="{BB962C8B-B14F-4D97-AF65-F5344CB8AC3E}">
        <p14:creationId xmlns:p14="http://schemas.microsoft.com/office/powerpoint/2010/main" val="20311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Μειονεκτήματα</a:t>
            </a:r>
            <a:endParaRPr lang="el-GR" dirty="0"/>
          </a:p>
        </p:txBody>
      </p:sp>
      <p:sp>
        <p:nvSpPr>
          <p:cNvPr id="10076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H παραγωγή αλουμινίου ανήκει στις </a:t>
            </a:r>
            <a:r>
              <a:rPr lang="el-GR" sz="2400" dirty="0" err="1" smtClean="0"/>
              <a:t>ενεργοβόρες</a:t>
            </a:r>
            <a:r>
              <a:rPr lang="el-GR" sz="2400" dirty="0" smtClean="0"/>
              <a:t> βιομηχανίες και χαρακτηρίζεται ως εντάσεως κεφαλαίου</a:t>
            </a:r>
            <a:endParaRPr lang="el-GR" sz="2400" dirty="0" smtClean="0">
              <a:effectLst/>
            </a:endParaRP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Αδυναμία συγκόλλησης με κασσιτεροκόλληση ή ηλεκτροσυγκόλληση (γι αυτό είναι δύο τεμαχίων)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Αποχρωματίζει ορισμένα προϊόντα με τα οποία έρχεται σε επαφή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Αναγκαιότητα χρήσης κατάλληλου βερνικιού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Μικρότερη μηχανική αντοχή σε σχέση με τον λευκοσίδηρο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Μεγαλύτερη διάβρωση σε σχέση με τον λευκοσίδηρο όταν περιέχει υδαρή προϊόντα και ιδιαίτερα από τα τρόφιμα που περιέχουν </a:t>
            </a:r>
            <a:r>
              <a:rPr lang="en-US" sz="2400" dirty="0" err="1" smtClean="0">
                <a:effectLst/>
              </a:rPr>
              <a:t>NaCl</a:t>
            </a:r>
            <a:endParaRPr lang="el-GR" sz="2400" dirty="0" smtClean="0">
              <a:effectLst/>
            </a:endParaRP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Αδυναμία των συσκευασμένων τροφίμων από αλουμινόχαρτο να θερμανθούν σε φούρνους μικροκυμάτων.</a:t>
            </a:r>
          </a:p>
        </p:txBody>
      </p:sp>
    </p:spTree>
    <p:extLst>
      <p:ext uri="{BB962C8B-B14F-4D97-AF65-F5344CB8AC3E}">
        <p14:creationId xmlns:p14="http://schemas.microsoft.com/office/powerpoint/2010/main" val="29345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Συσκευασία</a:t>
            </a:r>
            <a:endParaRPr lang="el-GR" dirty="0"/>
          </a:p>
        </p:txBody>
      </p:sp>
      <p:sp>
        <p:nvSpPr>
          <p:cNvPr id="54274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800" dirty="0" smtClean="0">
                <a:effectLst/>
              </a:rPr>
              <a:t>Το πλέον διαδεδομένο υλικό αλουμινένιας συσκευασίας είναι τα κουτιά </a:t>
            </a:r>
            <a:r>
              <a:rPr lang="en-US" altLang="el-GR" sz="2800" dirty="0" smtClean="0">
                <a:effectLst/>
              </a:rPr>
              <a:t>two piece</a:t>
            </a:r>
            <a:r>
              <a:rPr lang="el-GR" altLang="el-GR" sz="2800" dirty="0" smtClean="0">
                <a:effectLst/>
              </a:rPr>
              <a:t> για μπύρα και αναψυκτικά (~ 62% στο σύνολο της παραγωγής, ~ 83% στο σύνολο των εξαγωγών και ~ 52 % στο σύνολο της κατανάλωσης  (στοιχεία1997).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800" dirty="0" smtClean="0">
                <a:effectLst/>
              </a:rPr>
              <a:t>Τα αλουμινένια κουτιά χρησιμοποιούνται λακαρισμένα ευρύτατα στην συσκευασία μπύρας, αναψυκτικών, προϊόντων κρέατος και </a:t>
            </a:r>
            <a:r>
              <a:rPr lang="el-GR" altLang="el-GR" sz="2800" dirty="0" err="1" smtClean="0">
                <a:effectLst/>
              </a:rPr>
              <a:t>ιχθυηρών</a:t>
            </a:r>
            <a:r>
              <a:rPr lang="el-GR" altLang="el-GR" sz="2800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7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Αλουμινόχαρτο</a:t>
            </a:r>
            <a:endParaRPr lang="el-GR" dirty="0"/>
          </a:p>
        </p:txBody>
      </p:sp>
      <p:sp>
        <p:nvSpPr>
          <p:cNvPr id="55298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Το αλουμινόχαρτο από παραγωγική άποψη είναι η δεύτερη σημαντικότερη κατηγορία προϊόντων αλουμινίου (~ 35% της συν. παραγωγής -στοιχεία 1997).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Το αλουμινόχαρτο είναι λεπτά φύλλα κράματος αλουμινίου (99% καθαρότητας) και πάχους που κυμαίνεται από 4.3-150 μ</a:t>
            </a:r>
            <a:r>
              <a:rPr lang="en-US" altLang="el-GR" sz="2400" dirty="0" smtClean="0">
                <a:effectLst/>
              </a:rPr>
              <a:t>m</a:t>
            </a:r>
            <a:r>
              <a:rPr lang="el-GR" altLang="el-GR" sz="2400" dirty="0" smtClean="0">
                <a:effectLst/>
              </a:rPr>
              <a:t>. Πρόκειται για το μοναδικό μέταλλο που χρησιμοποιείται στην περιτύλιξη και συσκευασία τροφίμων υπό μορφή λεπτού φύλλου.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800" b="1" dirty="0" smtClean="0">
              <a:effectLst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b="1" dirty="0" smtClean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5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Αλουμινόχαρτο</a:t>
            </a:r>
          </a:p>
        </p:txBody>
      </p:sp>
      <p:sp>
        <p:nvSpPr>
          <p:cNvPr id="1031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</a:rPr>
              <a:t>Στα πλεονεκτήματά του συμπεριλαμβάνονται πέρα από τα προαναφερθέντα γενικά για το αλουμίνιο και τα εξής: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Αδιαπέραστο στην υγρασία και τα αέρια εφόσον έχει ορισμένο πάχος (&gt; 25 μ</a:t>
            </a:r>
            <a:r>
              <a:rPr lang="en-US" sz="2400" dirty="0" smtClean="0">
                <a:effectLst/>
              </a:rPr>
              <a:t>m</a:t>
            </a:r>
            <a:r>
              <a:rPr lang="el-GR" sz="2400" dirty="0" smtClean="0">
                <a:effectLst/>
              </a:rPr>
              <a:t>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Αδιαπέραστο στις πτητικές ουσίες, το φως και τους μικροοργανισμούς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Συνδυάζεται με το χαρτί και τα πλαστικά στο σχηματισμό πολύφυλλων μεμβρανών</a:t>
            </a:r>
          </a:p>
          <a:p>
            <a:pPr eaLnBrk="1" hangingPunct="1">
              <a:spcAft>
                <a:spcPts val="600"/>
              </a:spcAft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006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Αλουμίνιο </a:t>
            </a:r>
            <a:r>
              <a:rPr lang="en-US" dirty="0" smtClean="0"/>
              <a:t>vs </a:t>
            </a:r>
            <a:r>
              <a:rPr lang="el-GR" dirty="0" smtClean="0"/>
              <a:t>λευκοσίδηρο και χάλυβα</a:t>
            </a:r>
            <a:endParaRPr lang="el-GR" dirty="0"/>
          </a:p>
        </p:txBody>
      </p:sp>
      <p:sp>
        <p:nvSpPr>
          <p:cNvPr id="10086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smtClean="0"/>
              <a:t>Το αλουμίνιο σε σχέση με τον λευκοσίδηρο και τον επιχρωμιωμένο χάλυβα είναι πιο εύκαμπτο, πιο ελαφρύ και λιγότερο σκληρό.</a:t>
            </a:r>
          </a:p>
        </p:txBody>
      </p:sp>
    </p:spTree>
    <p:extLst>
      <p:ext uri="{BB962C8B-B14F-4D97-AF65-F5344CB8AC3E}">
        <p14:creationId xmlns:p14="http://schemas.microsoft.com/office/powerpoint/2010/main" val="29342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b="1" dirty="0" smtClean="0">
                <a:effectLst/>
              </a:rPr>
              <a:t>Εφαρμογές στις γραφικές τέχνες </a:t>
            </a:r>
            <a:endParaRPr lang="el-GR" sz="3600" dirty="0"/>
          </a:p>
        </p:txBody>
      </p:sp>
      <p:sp>
        <p:nvSpPr>
          <p:cNvPr id="1002498" name="Rectangle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Στην κατασκευή</a:t>
            </a:r>
            <a:r>
              <a:rPr lang="en-US" sz="2800" dirty="0" smtClean="0">
                <a:effectLst/>
              </a:rPr>
              <a:t>:</a:t>
            </a:r>
            <a:endParaRPr lang="el-GR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effectLst/>
              </a:rPr>
              <a:t>λιθογραφικών πλακών </a:t>
            </a:r>
            <a:r>
              <a:rPr lang="en-US" altLang="el-GR" sz="2800" dirty="0" smtClean="0"/>
              <a:t>offset</a:t>
            </a:r>
            <a:endParaRPr lang="el-GR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effectLst/>
              </a:rPr>
              <a:t>κλισέ </a:t>
            </a:r>
            <a:r>
              <a:rPr lang="el-GR" sz="2800" dirty="0" err="1" smtClean="0">
                <a:effectLst/>
              </a:rPr>
              <a:t>υψιτυπίας</a:t>
            </a:r>
            <a:endParaRPr lang="el-GR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effectLst/>
              </a:rPr>
              <a:t>ως εκτυπωτικό υπόστρωμα για την ψηφιακή εκτύπωση</a:t>
            </a:r>
          </a:p>
        </p:txBody>
      </p:sp>
    </p:spTree>
    <p:extLst>
      <p:ext uri="{BB962C8B-B14F-4D97-AF65-F5344CB8AC3E}">
        <p14:creationId xmlns:p14="http://schemas.microsoft.com/office/powerpoint/2010/main" val="1505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878" y="1340768"/>
            <a:ext cx="5438164" cy="45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αλουμίνιο ως εκτυπωτικό υπόστρωμα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8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Ψευδάργυρος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618856" cy="566124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Διαθέτει </a:t>
            </a:r>
            <a:r>
              <a:rPr lang="el-GR" altLang="el-GR" sz="2400" dirty="0" err="1" smtClean="0">
                <a:effectLst/>
              </a:rPr>
              <a:t>ασημο</a:t>
            </a:r>
            <a:r>
              <a:rPr lang="el-GR" altLang="el-GR" sz="2400" dirty="0" smtClean="0">
                <a:effectLst/>
              </a:rPr>
              <a:t> - γκριζωπό χρώμα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Μέγιστης πυκνότητας εξαγωνική δομή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Μέτρια μεταλλική λάμψη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Ειδικό βάρος 7,14 </a:t>
            </a:r>
            <a:r>
              <a:rPr lang="en-US" altLang="el-GR" sz="2400" dirty="0" smtClean="0">
                <a:effectLst/>
              </a:rPr>
              <a:t>gr</a:t>
            </a:r>
            <a:r>
              <a:rPr lang="el-GR" altLang="el-GR" sz="2400" dirty="0" smtClean="0">
                <a:effectLst/>
              </a:rPr>
              <a:t>/</a:t>
            </a:r>
            <a:r>
              <a:rPr lang="en-US" altLang="el-GR" sz="2400" dirty="0" smtClean="0">
                <a:effectLst/>
              </a:rPr>
              <a:t>cm</a:t>
            </a:r>
            <a:r>
              <a:rPr lang="el-GR" altLang="el-GR" sz="2400" baseline="30000" dirty="0" smtClean="0">
                <a:effectLst/>
              </a:rPr>
              <a:t>3 </a:t>
            </a:r>
            <a:r>
              <a:rPr lang="el-GR" altLang="el-GR" sz="2400" dirty="0" smtClean="0">
                <a:effectLst/>
              </a:rPr>
              <a:t>(20</a:t>
            </a:r>
            <a:r>
              <a:rPr lang="el-GR" altLang="el-GR" sz="2400" baseline="30000" dirty="0" smtClean="0">
                <a:effectLst/>
              </a:rPr>
              <a:t> </a:t>
            </a:r>
            <a:r>
              <a:rPr lang="en-US" altLang="el-GR" sz="2400" baseline="30000" dirty="0" err="1" smtClean="0">
                <a:effectLst/>
              </a:rPr>
              <a:t>o</a:t>
            </a:r>
            <a:r>
              <a:rPr lang="en-US" altLang="el-GR" sz="2400" dirty="0" err="1" smtClean="0">
                <a:effectLst/>
              </a:rPr>
              <a:t>C</a:t>
            </a:r>
            <a:r>
              <a:rPr lang="el-GR" altLang="el-GR" sz="2400" dirty="0" smtClean="0">
                <a:effectLst/>
              </a:rPr>
              <a:t>)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Σημείο τήξης 419,6 °</a:t>
            </a:r>
            <a:r>
              <a:rPr lang="en-US" altLang="el-GR" sz="2400" dirty="0" smtClean="0">
                <a:effectLst/>
              </a:rPr>
              <a:t>C</a:t>
            </a:r>
            <a:endParaRPr lang="el-GR" altLang="el-GR" sz="2400" dirty="0" smtClean="0">
              <a:effectLst/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Θερμική αγωγιμότητα (116 </a:t>
            </a:r>
            <a:r>
              <a:rPr lang="en-US" altLang="el-GR" sz="2400" dirty="0" smtClean="0">
                <a:effectLst/>
              </a:rPr>
              <a:t>W</a:t>
            </a:r>
            <a:r>
              <a:rPr lang="el-GR" altLang="el-GR" sz="2400" dirty="0" smtClean="0">
                <a:effectLst/>
              </a:rPr>
              <a:t>/</a:t>
            </a:r>
            <a:r>
              <a:rPr lang="en-US" altLang="el-GR" sz="2400" dirty="0" smtClean="0">
                <a:effectLst/>
              </a:rPr>
              <a:t>m K</a:t>
            </a:r>
            <a:r>
              <a:rPr lang="el-GR" altLang="el-GR" sz="2400" dirty="0" smtClean="0">
                <a:effectLst/>
              </a:rPr>
              <a:t>, 100 </a:t>
            </a:r>
            <a:r>
              <a:rPr lang="en-US" altLang="el-GR" sz="2400" dirty="0" smtClean="0">
                <a:effectLst/>
              </a:rPr>
              <a:t>Kcal</a:t>
            </a:r>
            <a:r>
              <a:rPr lang="el-GR" altLang="el-GR" sz="2400" dirty="0" smtClean="0">
                <a:effectLst/>
              </a:rPr>
              <a:t>/</a:t>
            </a:r>
            <a:r>
              <a:rPr lang="en-US" altLang="el-GR" sz="2400" dirty="0" err="1" smtClean="0">
                <a:effectLst/>
              </a:rPr>
              <a:t>hm</a:t>
            </a:r>
            <a:r>
              <a:rPr lang="el-GR" altLang="el-GR" sz="2400" dirty="0" smtClean="0">
                <a:effectLst/>
              </a:rPr>
              <a:t>°</a:t>
            </a:r>
            <a:r>
              <a:rPr lang="en-US" altLang="el-GR" sz="2400" dirty="0" smtClean="0">
                <a:effectLst/>
              </a:rPr>
              <a:t>C</a:t>
            </a:r>
            <a:r>
              <a:rPr lang="el-GR" altLang="el-GR" sz="2400" dirty="0" smtClean="0">
                <a:effectLst/>
              </a:rPr>
              <a:t>)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Σκληρότητα 10 στην κλίμακα </a:t>
            </a:r>
            <a:r>
              <a:rPr lang="en-US" altLang="el-GR" sz="2400" dirty="0" err="1" smtClean="0">
                <a:effectLst/>
              </a:rPr>
              <a:t>Brinell</a:t>
            </a:r>
            <a:endParaRPr lang="el-GR" altLang="el-GR" sz="2400" dirty="0" smtClean="0">
              <a:effectLst/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Μέτρια ελατός αν θερμανθεί στην θερμοκρασιακή περιοχή 120-150 </a:t>
            </a:r>
            <a:r>
              <a:rPr lang="el-GR" altLang="el-GR" sz="2400" baseline="30000" dirty="0" smtClean="0">
                <a:effectLst/>
              </a:rPr>
              <a:t>ο</a:t>
            </a:r>
            <a:r>
              <a:rPr lang="en-US" altLang="el-GR" sz="2400" dirty="0" smtClean="0">
                <a:effectLst/>
              </a:rPr>
              <a:t>C</a:t>
            </a:r>
            <a:r>
              <a:rPr lang="el-GR" altLang="el-GR" sz="2400" dirty="0" smtClean="0">
                <a:effectLst/>
              </a:rPr>
              <a:t>, σε μεγαλύτερη θερμοκρασία γίνεται εύθραυστος.</a:t>
            </a:r>
          </a:p>
        </p:txBody>
      </p:sp>
      <p:pic>
        <p:nvPicPr>
          <p:cNvPr id="3074" name="Picture 2" descr="Zinc fragment sublimed and 1cm3 cub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48944" cy="23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91166" y="3693736"/>
            <a:ext cx="2818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Zinc fragment sublimed and 1cm3 cube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4"/>
              </a:rPr>
              <a:t>Alchemist-</a:t>
            </a:r>
            <a:r>
              <a:rPr lang="en-US" sz="1200" dirty="0" err="1" smtClean="0">
                <a:latin typeface="+mn-lt"/>
                <a:hlinkClick r:id="rId4"/>
              </a:rPr>
              <a:t>hp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FAL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6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Ψευδάργυρος</a:t>
            </a:r>
          </a:p>
        </p:txBody>
      </p:sp>
      <p:sp>
        <p:nvSpPr>
          <p:cNvPr id="6144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Χρησιμοποιείται για την </a:t>
            </a:r>
            <a:r>
              <a:rPr lang="el-GR" altLang="el-GR" sz="24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επικάλυψη μετάλλων (γαλβανισμός) </a:t>
            </a:r>
            <a:r>
              <a:rPr lang="el-GR" altLang="el-GR" sz="2400" dirty="0" smtClean="0">
                <a:effectLst/>
              </a:rPr>
              <a:t>π.χ. </a:t>
            </a:r>
            <a:r>
              <a:rPr lang="en-US" altLang="el-GR" sz="2400" dirty="0" smtClean="0">
                <a:effectLst/>
              </a:rPr>
              <a:t>Fe</a:t>
            </a:r>
            <a:r>
              <a:rPr lang="el-GR" altLang="el-GR" sz="2400" dirty="0" smtClean="0">
                <a:effectLst/>
              </a:rPr>
              <a:t> (</a:t>
            </a:r>
            <a:r>
              <a:rPr lang="el-GR" altLang="el-GR" sz="2400" dirty="0" err="1" smtClean="0">
                <a:effectLst/>
              </a:rPr>
              <a:t>επιψευδαργύρωση</a:t>
            </a:r>
            <a:r>
              <a:rPr lang="el-GR" altLang="el-GR" sz="2400" dirty="0" smtClean="0">
                <a:effectLst/>
              </a:rPr>
              <a:t> σιδήρου). Εδώ ο </a:t>
            </a:r>
            <a:r>
              <a:rPr lang="en-US" altLang="el-GR" sz="2400" dirty="0" smtClean="0">
                <a:effectLst/>
              </a:rPr>
              <a:t>Zn</a:t>
            </a:r>
            <a:r>
              <a:rPr lang="el-GR" altLang="el-GR" sz="2400" dirty="0" smtClean="0">
                <a:effectLst/>
              </a:rPr>
              <a:t> είναι το δραστικότερο μέταλλο που </a:t>
            </a:r>
            <a:r>
              <a:rPr lang="el-GR" altLang="el-GR" sz="2400" dirty="0" err="1" smtClean="0">
                <a:effectLst/>
              </a:rPr>
              <a:t>αυτοπροστατεύεται</a:t>
            </a:r>
            <a:r>
              <a:rPr lang="el-GR" altLang="el-GR" sz="2400" dirty="0" smtClean="0">
                <a:effectLst/>
              </a:rPr>
              <a:t> παθητικά.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Έτσι ακόμη και αν φθαρεί εξακολουθεί να παρέχει προστασία γιατί δημιουργεί γαλβανικό στοιχείο. </a:t>
            </a:r>
            <a:r>
              <a:rPr lang="el-GR" altLang="el-GR" sz="2400" dirty="0" smtClean="0">
                <a:effectLst/>
              </a:rPr>
              <a:t>Ως δραστικότερο μέταλλο στην συγκεκριμένη περίπτωση του σιδήρου θυσιάζεται προς όφελός του </a:t>
            </a:r>
            <a:r>
              <a:rPr lang="en-US" altLang="el-GR" sz="2400" dirty="0" smtClean="0">
                <a:effectLst/>
              </a:rPr>
              <a:t>Fe</a:t>
            </a:r>
            <a:endParaRPr lang="el-GR" altLang="el-GR" sz="2400" dirty="0" smtClean="0">
              <a:effectLst/>
            </a:endParaRPr>
          </a:p>
          <a:p>
            <a:r>
              <a:rPr lang="en-US" altLang="el-GR" sz="2400" b="1" dirty="0" smtClean="0">
                <a:solidFill>
                  <a:schemeClr val="accent3">
                    <a:lumMod val="50000"/>
                  </a:schemeClr>
                </a:solidFill>
              </a:rPr>
              <a:t>Li&gt;K&gt;Ca&gt;Na&gt;Mg&gt;Al&gt;Zn&gt;Fe&gt;H</a:t>
            </a:r>
            <a:r>
              <a:rPr lang="en-US" altLang="el-GR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el-GR" sz="2400" b="1" dirty="0" smtClean="0">
                <a:solidFill>
                  <a:schemeClr val="accent3">
                    <a:lumMod val="50000"/>
                  </a:schemeClr>
                </a:solidFill>
              </a:rPr>
              <a:t>&gt;Cu&gt;Ag&gt;Pt&gt;Au</a:t>
            </a:r>
            <a:endParaRPr lang="el-GR" altLang="el-GR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Προσβάλλεται από αραιό </a:t>
            </a:r>
            <a:r>
              <a:rPr lang="en-US" altLang="el-GR" sz="2400" dirty="0" err="1" smtClean="0">
                <a:effectLst/>
              </a:rPr>
              <a:t>HCl</a:t>
            </a:r>
            <a:r>
              <a:rPr lang="el-GR" altLang="el-GR" sz="2400" dirty="0" smtClean="0">
                <a:effectLst/>
              </a:rPr>
              <a:t>, </a:t>
            </a:r>
            <a:r>
              <a:rPr lang="en-US" altLang="el-GR" sz="2400" dirty="0" smtClean="0">
                <a:effectLst/>
              </a:rPr>
              <a:t>H</a:t>
            </a:r>
            <a:r>
              <a:rPr lang="el-GR" altLang="el-GR" sz="2400" baseline="-25000" dirty="0" smtClean="0">
                <a:effectLst/>
              </a:rPr>
              <a:t>2</a:t>
            </a:r>
            <a:r>
              <a:rPr lang="en-US" altLang="el-GR" sz="2400" dirty="0" smtClean="0">
                <a:effectLst/>
              </a:rPr>
              <a:t>SO</a:t>
            </a:r>
            <a:r>
              <a:rPr lang="el-GR" altLang="el-GR" sz="2400" dirty="0" smtClean="0">
                <a:effectLst/>
              </a:rPr>
              <a:t>4, </a:t>
            </a:r>
            <a:r>
              <a:rPr lang="en-US" altLang="el-GR" sz="2400" dirty="0" smtClean="0">
                <a:effectLst/>
              </a:rPr>
              <a:t>HNO</a:t>
            </a:r>
            <a:r>
              <a:rPr lang="el-GR" altLang="el-GR" sz="2400" baseline="-25000" dirty="0" smtClean="0">
                <a:effectLst/>
              </a:rPr>
              <a:t>3</a:t>
            </a:r>
            <a:r>
              <a:rPr lang="el-GR" altLang="el-GR" sz="2400" dirty="0" smtClean="0">
                <a:effectLst/>
              </a:rPr>
              <a:t> (Στην κατασκευή κλισέ χρησιμοποιείται το </a:t>
            </a:r>
            <a:r>
              <a:rPr lang="en-US" altLang="el-GR" sz="2400" dirty="0" smtClean="0">
                <a:effectLst/>
              </a:rPr>
              <a:t>HNO</a:t>
            </a:r>
            <a:r>
              <a:rPr lang="el-GR" altLang="el-GR" sz="2400" baseline="-25000" dirty="0" smtClean="0">
                <a:effectLst/>
              </a:rPr>
              <a:t>3</a:t>
            </a:r>
            <a:r>
              <a:rPr lang="el-GR" altLang="el-GR" sz="2400" dirty="0" smtClean="0">
                <a:effectLst/>
              </a:rPr>
              <a:t>. Προσοχή αν το διάλυμα είναι πυκνό εκλύονται καστανοί ατμοί Ν</a:t>
            </a:r>
            <a:r>
              <a:rPr lang="el-GR" altLang="el-GR" sz="2400" baseline="-25000" dirty="0" smtClean="0">
                <a:effectLst/>
              </a:rPr>
              <a:t>2</a:t>
            </a:r>
            <a:r>
              <a:rPr lang="el-GR" altLang="el-GR" sz="2400" dirty="0" smtClean="0">
                <a:effectLst/>
              </a:rPr>
              <a:t>Ο) και </a:t>
            </a:r>
            <a:r>
              <a:rPr lang="en-US" altLang="el-GR" sz="2400" dirty="0" err="1" smtClean="0">
                <a:effectLst/>
              </a:rPr>
              <a:t>FeCl</a:t>
            </a:r>
            <a:r>
              <a:rPr lang="el-GR" altLang="el-GR" sz="2400" baseline="-25000" dirty="0" smtClean="0">
                <a:effectLst/>
              </a:rPr>
              <a:t>3</a:t>
            </a:r>
            <a:r>
              <a:rPr lang="el-GR" altLang="el-GR" sz="2400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9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l-GR" dirty="0" err="1" smtClean="0"/>
              <a:t>ρυσταλλική</a:t>
            </a:r>
            <a:r>
              <a:rPr lang="el-GR" dirty="0" smtClean="0"/>
              <a:t> δομή μετάλλων</a:t>
            </a:r>
            <a:endParaRPr lang="el-GR" dirty="0"/>
          </a:p>
        </p:txBody>
      </p:sp>
      <p:sp>
        <p:nvSpPr>
          <p:cNvPr id="983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Η κρυσταλλική δομή των περισσότερων μετάλλων μπορεί να είναι μία από τις τρεις ακόλουθες: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err="1" smtClean="0">
                <a:effectLst/>
              </a:rPr>
              <a:t>Εδροκεντρωμένη</a:t>
            </a:r>
            <a:r>
              <a:rPr lang="el-GR" sz="2800" dirty="0" smtClean="0">
                <a:effectLst/>
              </a:rPr>
              <a:t> κυβική (</a:t>
            </a:r>
            <a:r>
              <a:rPr lang="en-US" sz="2800" dirty="0" smtClean="0">
                <a:effectLst/>
              </a:rPr>
              <a:t>Face</a:t>
            </a:r>
            <a:r>
              <a:rPr lang="el-GR" sz="2800" dirty="0" smtClean="0">
                <a:effectLst/>
              </a:rPr>
              <a:t>-</a:t>
            </a:r>
            <a:r>
              <a:rPr lang="en-US" sz="2800" dirty="0" smtClean="0">
                <a:effectLst/>
              </a:rPr>
              <a:t>Centered Cubic</a:t>
            </a:r>
            <a:r>
              <a:rPr lang="el-GR" sz="2800" dirty="0" smtClean="0">
                <a:effectLst/>
              </a:rPr>
              <a:t>, </a:t>
            </a:r>
            <a:r>
              <a:rPr lang="en-US" sz="2800" dirty="0" err="1" smtClean="0">
                <a:effectLst/>
              </a:rPr>
              <a:t>fcc</a:t>
            </a:r>
            <a:r>
              <a:rPr lang="el-GR" sz="2800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err="1" smtClean="0">
                <a:effectLst/>
              </a:rPr>
              <a:t>Χωροκεντρωμένη</a:t>
            </a:r>
            <a:r>
              <a:rPr lang="el-GR" sz="2800" dirty="0" smtClean="0">
                <a:effectLst/>
              </a:rPr>
              <a:t> κυβική (</a:t>
            </a:r>
            <a:r>
              <a:rPr lang="en-US" sz="2800" dirty="0" smtClean="0">
                <a:effectLst/>
              </a:rPr>
              <a:t>Body</a:t>
            </a:r>
            <a:r>
              <a:rPr lang="el-GR" sz="2800" dirty="0" smtClean="0">
                <a:effectLst/>
              </a:rPr>
              <a:t>-</a:t>
            </a:r>
            <a:r>
              <a:rPr lang="en-US" sz="2800" dirty="0" smtClean="0">
                <a:effectLst/>
              </a:rPr>
              <a:t>Centered Cubic</a:t>
            </a:r>
            <a:r>
              <a:rPr lang="el-GR" sz="2800" dirty="0" smtClean="0">
                <a:effectLst/>
              </a:rPr>
              <a:t>, </a:t>
            </a:r>
            <a:r>
              <a:rPr lang="en-US" sz="2800" dirty="0" smtClean="0">
                <a:effectLst/>
              </a:rPr>
              <a:t>bcc</a:t>
            </a:r>
            <a:r>
              <a:rPr lang="el-GR" sz="2800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effectLst/>
              </a:rPr>
              <a:t>Μέγιστης πυκνότητας εξαγωνική (Εξαγωνική Δομή Πυκνής Διάταξης, </a:t>
            </a:r>
            <a:r>
              <a:rPr lang="en-US" sz="2800" dirty="0" smtClean="0">
                <a:effectLst/>
              </a:rPr>
              <a:t>Hexagonal Close</a:t>
            </a:r>
            <a:r>
              <a:rPr lang="el-GR" sz="2800" dirty="0" smtClean="0">
                <a:effectLst/>
              </a:rPr>
              <a:t>-</a:t>
            </a:r>
            <a:r>
              <a:rPr lang="en-US" sz="2800" dirty="0" smtClean="0">
                <a:effectLst/>
              </a:rPr>
              <a:t>Packed</a:t>
            </a:r>
            <a:r>
              <a:rPr lang="el-GR" sz="2800" dirty="0" smtClean="0">
                <a:effectLst/>
              </a:rPr>
              <a:t>, </a:t>
            </a:r>
            <a:r>
              <a:rPr lang="en-US" sz="2800" dirty="0" smtClean="0">
                <a:effectLst/>
              </a:rPr>
              <a:t>hcp</a:t>
            </a:r>
            <a:r>
              <a:rPr lang="el-GR" sz="2800" dirty="0" smtClean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4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Ψευδάργυρος</a:t>
            </a:r>
          </a:p>
        </p:txBody>
      </p:sp>
      <p:sp>
        <p:nvSpPr>
          <p:cNvPr id="957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6131024" cy="5040560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Στις γραφικές τέχνες χρησιμοποιήθηκε στην κατασκευή </a:t>
            </a:r>
            <a:r>
              <a:rPr lang="el-GR" altLang="el-GR" sz="2400" dirty="0" smtClean="0"/>
              <a:t>εκτυπωτικών πλακών λιθογραφίας όφσετ (</a:t>
            </a:r>
            <a:r>
              <a:rPr lang="el-GR" sz="2400" dirty="0" smtClean="0"/>
              <a:t>Κλισέ)</a:t>
            </a:r>
          </a:p>
          <a:p>
            <a:pPr>
              <a:defRPr/>
            </a:pPr>
            <a:r>
              <a:rPr lang="el-GR" sz="2400" dirty="0" smtClean="0"/>
              <a:t>Οι πλάκες ψευδαργύρου με την εξαιρετική αντίσταση στην οξείδωση και σχέση κόστους – αποτελεσματικότητας, χρησιμοποιούνται συνήθως για πλάκες, βραβεία, σήμανση και πινακίδες και </a:t>
            </a:r>
            <a:r>
              <a:rPr lang="el-GR" sz="2400" dirty="0" err="1" smtClean="0"/>
              <a:t>letterpress</a:t>
            </a:r>
            <a:r>
              <a:rPr lang="el-GR" sz="2400" dirty="0" smtClean="0"/>
              <a:t>.</a:t>
            </a:r>
          </a:p>
          <a:p>
            <a:pPr>
              <a:defRPr/>
            </a:pPr>
            <a:r>
              <a:rPr lang="el-GR" sz="2400" dirty="0" smtClean="0"/>
              <a:t>Τα κλισέ ψευδαργύρου </a:t>
            </a:r>
            <a:r>
              <a:rPr lang="el-GR" sz="2400" dirty="0" err="1" smtClean="0"/>
              <a:t>διατίθονται</a:t>
            </a:r>
            <a:r>
              <a:rPr lang="el-GR" sz="2400" dirty="0" smtClean="0"/>
              <a:t> προ-ευαισθητοποιημένα με επιχρίσματα.</a:t>
            </a:r>
            <a:endParaRPr lang="el-GR" alt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</p:txBody>
      </p:sp>
      <p:pic>
        <p:nvPicPr>
          <p:cNvPr id="62467" name="Picture 4" descr="http://www.novacel.gr/images/product/zincpla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439" y="1340768"/>
            <a:ext cx="20002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5 - Ορθογώνιο"/>
          <p:cNvSpPr>
            <a:spLocks noChangeArrowheads="1"/>
          </p:cNvSpPr>
          <p:nvPr/>
        </p:nvSpPr>
        <p:spPr bwMode="auto">
          <a:xfrm>
            <a:off x="7032587" y="4149080"/>
            <a:ext cx="16219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novacel.gr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5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Σημείωση</a:t>
            </a:r>
            <a:endParaRPr lang="el-GR" dirty="0"/>
          </a:p>
        </p:txBody>
      </p:sp>
      <p:sp>
        <p:nvSpPr>
          <p:cNvPr id="6349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>
                <a:effectLst/>
              </a:rPr>
              <a:t>Μειονεκτήματά του για την περαιτέρω χρήση του στις γραφικές τέχνες αποτελούν το χαμηλό Σ.Τ., η ευθραυστότητά του και η έλλειψη ελαστικότητας.</a:t>
            </a:r>
          </a:p>
          <a:p>
            <a:r>
              <a:rPr lang="el-GR" altLang="el-GR" sz="2400" dirty="0" smtClean="0">
                <a:effectLst/>
              </a:rPr>
              <a:t>Για παράδειγμα λόγω της έλλειψης ελαστικότητάς του οι πλάκες ψευδαργύρου παραμορφώνονταν όταν τυπώνονταν μεγάλα τιράζ στην όφσετ.</a:t>
            </a:r>
          </a:p>
          <a:p>
            <a:r>
              <a:rPr lang="el-GR" altLang="el-GR" sz="2400" dirty="0" smtClean="0">
                <a:effectLst/>
              </a:rPr>
              <a:t>Επίσης, δεν υπάρχει ικανοποιητικό αποτέλεσμα κατά την εκτύπωση εργασιών με λεπτό ράστερ ή λεπτές γραμμές. </a:t>
            </a:r>
          </a:p>
        </p:txBody>
      </p:sp>
    </p:spTree>
    <p:extLst>
      <p:ext uri="{BB962C8B-B14F-4D97-AF65-F5344CB8AC3E}">
        <p14:creationId xmlns:p14="http://schemas.microsoft.com/office/powerpoint/2010/main" val="26051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Σημείωση</a:t>
            </a:r>
          </a:p>
        </p:txBody>
      </p:sp>
      <p:sp>
        <p:nvSpPr>
          <p:cNvPr id="9963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>
                <a:effectLst/>
              </a:rPr>
              <a:t>Τέλος, αν οι πλάκες ψευδαργύρου δεν διατηρούνταν σε χώρους με μικρή υγρασία διαβρώνονταν.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Όταν αρχίζει η διάβρωση του </a:t>
            </a:r>
            <a:r>
              <a:rPr lang="en-US" sz="2400" dirty="0" smtClean="0">
                <a:effectLst/>
              </a:rPr>
              <a:t>Zn</a:t>
            </a:r>
            <a:r>
              <a:rPr lang="el-GR" sz="2400" dirty="0" smtClean="0">
                <a:effectLst/>
              </a:rPr>
              <a:t> η επιφάνειά του καλύπτεται από ένα αδιάλυτο και ελάχιστα δραστικό στρώμα οξειδίου, συνεκτικό και με καλή πρόσφυση στην επιφάνεια του μετάλλου.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Αυτό έχει σαν αποτέλεσμα να εμποδίζει την περαιτέρω σε βάθος οξείδωση των μετάλλων.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Στην περίπτωση όμως που οι πλάκες </a:t>
            </a:r>
            <a:r>
              <a:rPr lang="en-US" sz="2400" dirty="0" smtClean="0">
                <a:effectLst/>
              </a:rPr>
              <a:t>Zn</a:t>
            </a:r>
            <a:r>
              <a:rPr lang="el-GR" sz="2400" dirty="0" smtClean="0">
                <a:effectLst/>
              </a:rPr>
              <a:t> βρίσκονταν σε βιομηχανικό περιβάλλον λόγω των διαβρωτικών αερίων της ατμόσφαιρας τέτοιων χώρων τελικά διαβρώνονταν εύκολα. </a:t>
            </a:r>
          </a:p>
          <a:p>
            <a:pPr eaLnBrk="1" hangingPunct="1"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1861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Εικόνα 10" descr="http://users.sch.gr/xbalasi/electrochem/sect02/imgs/plegma1_Z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1670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Εικόνα 11" descr="http://users.sch.gr/xbalasi/electrochem/sect02/imgs/plegma2_Z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91493"/>
            <a:ext cx="32416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2051050" y="4868139"/>
            <a:ext cx="5113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  <a:cs typeface="Times New Roman" pitchFamily="18" charset="0"/>
              </a:rPr>
              <a:t>Δομή κρυσταλλικού πλέγματος </a:t>
            </a:r>
            <a:r>
              <a:rPr lang="el-GR" altLang="el-GR" sz="2000" dirty="0" err="1">
                <a:latin typeface="+mn-lt"/>
                <a:cs typeface="Times New Roman" pitchFamily="18" charset="0"/>
              </a:rPr>
              <a:t>Zn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 (</a:t>
            </a:r>
            <a:r>
              <a:rPr lang="el-GR" altLang="el-GR" sz="2000" dirty="0" err="1">
                <a:latin typeface="+mn-lt"/>
                <a:cs typeface="Times New Roman" pitchFamily="18" charset="0"/>
              </a:rPr>
              <a:t>hcp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). </a:t>
            </a:r>
            <a:endParaRPr lang="el-GR" altLang="el-GR" sz="2000" dirty="0" smtClean="0"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l-GR" altLang="el-GR" sz="2000" dirty="0" smtClean="0">
                <a:latin typeface="+mn-lt"/>
                <a:cs typeface="Times New Roman" pitchFamily="18" charset="0"/>
              </a:rPr>
              <a:t>Όμοια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είναι και του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Mg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.</a:t>
            </a:r>
            <a:endParaRPr lang="el-GR" altLang="el-GR" sz="3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990440" y="4297322"/>
            <a:ext cx="3163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users.sch.gr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7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Μαγνήσιο</a:t>
            </a:r>
            <a:r>
              <a:rPr lang="el-GR" dirty="0" smtClean="0"/>
              <a:t> 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>
                <a:effectLst/>
              </a:rPr>
              <a:t>Έχει αργυρόλευκο χρώμα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Μέγιστης πυκνότητας εξαγωνική δομή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Ειδικό βάρος 1,74 </a:t>
            </a:r>
            <a:r>
              <a:rPr lang="en-US" altLang="el-GR" sz="2400" dirty="0" smtClean="0">
                <a:effectLst/>
              </a:rPr>
              <a:t>gr</a:t>
            </a:r>
            <a:r>
              <a:rPr lang="el-GR" altLang="el-GR" sz="2400" dirty="0" smtClean="0">
                <a:effectLst/>
              </a:rPr>
              <a:t>/</a:t>
            </a:r>
            <a:r>
              <a:rPr lang="en-US" altLang="el-GR" sz="2400" dirty="0" smtClean="0">
                <a:effectLst/>
              </a:rPr>
              <a:t>cm</a:t>
            </a:r>
            <a:r>
              <a:rPr lang="el-GR" altLang="el-GR" sz="2400" baseline="30000" dirty="0" smtClean="0">
                <a:effectLst/>
              </a:rPr>
              <a:t>3</a:t>
            </a:r>
            <a:r>
              <a:rPr lang="el-GR" altLang="el-GR" sz="2400" dirty="0" smtClean="0">
                <a:effectLst/>
              </a:rPr>
              <a:t> (20 </a:t>
            </a:r>
            <a:r>
              <a:rPr lang="en-US" altLang="el-GR" sz="2400" baseline="30000" dirty="0" err="1" smtClean="0">
                <a:effectLst/>
              </a:rPr>
              <a:t>o</a:t>
            </a:r>
            <a:r>
              <a:rPr lang="en-US" altLang="el-GR" sz="2400" dirty="0" err="1" smtClean="0">
                <a:effectLst/>
              </a:rPr>
              <a:t>C</a:t>
            </a:r>
            <a:r>
              <a:rPr lang="el-GR" altLang="el-GR" sz="2400" dirty="0" smtClean="0">
                <a:effectLst/>
              </a:rPr>
              <a:t>). Διαθέτει την μικρότερη πυκνότητα από οποιοδήποτε άλλο κατασκευαστικό μέταλλο και γι αυτό τα κράματά του χρησιμοποιούνται όπου το μικρό βάρος είναι σημαντική παράμετρος.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Σημείο τήξης 651 °</a:t>
            </a:r>
            <a:r>
              <a:rPr lang="en-US" altLang="el-GR" sz="2400" dirty="0" smtClean="0">
                <a:effectLst/>
              </a:rPr>
              <a:t>C</a:t>
            </a:r>
            <a:endParaRPr lang="el-GR" altLang="el-GR" sz="2400" dirty="0" smtClean="0">
              <a:effectLst/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Θερμική αγωγιμότητα (156 </a:t>
            </a:r>
            <a:r>
              <a:rPr lang="en-US" altLang="el-GR" sz="2400" dirty="0" smtClean="0">
                <a:effectLst/>
              </a:rPr>
              <a:t>W</a:t>
            </a:r>
            <a:r>
              <a:rPr lang="el-GR" altLang="el-GR" sz="2400" dirty="0" smtClean="0">
                <a:effectLst/>
              </a:rPr>
              <a:t>/</a:t>
            </a:r>
            <a:r>
              <a:rPr lang="en-US" altLang="el-GR" sz="2400" dirty="0" smtClean="0">
                <a:effectLst/>
              </a:rPr>
              <a:t>m K</a:t>
            </a:r>
            <a:r>
              <a:rPr lang="el-GR" altLang="el-GR" sz="2400" dirty="0" smtClean="0">
                <a:effectLst/>
              </a:rPr>
              <a:t>)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Μικρή ολκιμότητα</a:t>
            </a:r>
            <a:endParaRPr lang="en-US" altLang="el-GR" sz="2400" dirty="0" smtClean="0">
              <a:effectLst/>
            </a:endParaRPr>
          </a:p>
          <a:p>
            <a:pPr eaLnBrk="1" hangingPunct="1"/>
            <a:r>
              <a:rPr lang="el-GR" altLang="el-GR" sz="2400" dirty="0" smtClean="0">
                <a:effectLst/>
              </a:rPr>
              <a:t>Εύθραυστο μέταλλο (Σκληρότητα 35 στην κλίμακα </a:t>
            </a:r>
            <a:r>
              <a:rPr lang="en-US" altLang="el-GR" sz="2400" dirty="0" err="1" smtClean="0">
                <a:effectLst/>
              </a:rPr>
              <a:t>Brinell</a:t>
            </a:r>
            <a:r>
              <a:rPr lang="el-GR" altLang="el-GR" sz="2400" dirty="0" smtClean="0">
                <a:effectLst/>
              </a:rPr>
              <a:t>) που μορφοποιείται δύσκολα.</a:t>
            </a:r>
          </a:p>
        </p:txBody>
      </p:sp>
    </p:spTree>
    <p:extLst>
      <p:ext uri="{BB962C8B-B14F-4D97-AF65-F5344CB8AC3E}">
        <p14:creationId xmlns:p14="http://schemas.microsoft.com/office/powerpoint/2010/main" val="13334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Μαγνήσιο</a:t>
            </a:r>
            <a:endParaRPr lang="el-GR" dirty="0"/>
          </a:p>
        </p:txBody>
      </p:sp>
      <p:sp>
        <p:nvSpPr>
          <p:cNvPr id="9646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Έχει αντοχή στην διάβρωση σε συνήθεις συνθήκες (δημιουργία προστατευτικού στρώματος οξειδίου του στην επιφάνειά του)</a:t>
            </a:r>
          </a:p>
          <a:p>
            <a:pPr eaLnBrk="1" hangingPunct="1">
              <a:defRPr/>
            </a:pPr>
            <a:r>
              <a:rPr lang="el-GR" sz="2800" dirty="0" smtClean="0"/>
              <a:t>Αραιά διαλύματα οξέων και διάφορα διαλύματα αλάτων προσβάλλουν το </a:t>
            </a:r>
            <a:r>
              <a:rPr lang="en-US" sz="2800" dirty="0" smtClean="0"/>
              <a:t>Mg</a:t>
            </a:r>
            <a:r>
              <a:rPr lang="el-GR" sz="2800" dirty="0" smtClean="0"/>
              <a:t>. Βασικό διαβρωτικό του είναι το </a:t>
            </a:r>
            <a:r>
              <a:rPr lang="en-US" sz="2800" dirty="0" smtClean="0"/>
              <a:t>HNO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.</a:t>
            </a:r>
          </a:p>
          <a:p>
            <a:pPr eaLnBrk="1" hangingPunct="1">
              <a:defRPr/>
            </a:pPr>
            <a:r>
              <a:rPr lang="el-GR" sz="2800" dirty="0" smtClean="0"/>
              <a:t>Εξαιρετικά εύφλεκτο όταν είναι σε μορφή σκόνης.</a:t>
            </a:r>
          </a:p>
          <a:p>
            <a:pPr eaLnBrk="1" hangingPunct="1">
              <a:defRPr/>
            </a:pPr>
            <a:r>
              <a:rPr lang="el-GR" sz="2800" dirty="0" smtClean="0"/>
              <a:t>Η καύση του στον αέρα δίνει έντονη λάμψη (φλάς παλιών φωτογραφικών μηχανών)</a:t>
            </a:r>
          </a:p>
        </p:txBody>
      </p:sp>
    </p:spTree>
    <p:extLst>
      <p:ext uri="{BB962C8B-B14F-4D97-AF65-F5344CB8AC3E}">
        <p14:creationId xmlns:p14="http://schemas.microsoft.com/office/powerpoint/2010/main" val="27314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Χρήσεις Μαγνησίου στις Γραφικές Τέχνες</a:t>
            </a:r>
            <a:endParaRPr lang="el-GR" dirty="0"/>
          </a:p>
        </p:txBody>
      </p:sp>
      <p:sp>
        <p:nvSpPr>
          <p:cNvPr id="9656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/>
              <a:t>Χρησιμοποιείται στις γραφικές τέχνες ως εκτυπωτικά υποστρώματα και στην κατασκευή </a:t>
            </a:r>
            <a:r>
              <a:rPr lang="el-GR" sz="2400" dirty="0" smtClean="0"/>
              <a:t>κλισέ.</a:t>
            </a:r>
            <a:endParaRPr 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	Οι πλάκες μαγνησίου για χάραξη επεξεργάζονται γρήγορα και είναι φιλικές προς το περιβάλλον. Τα κλισέ μαγνησίου βρίσκουν εφαρμογή σε </a:t>
            </a:r>
            <a:r>
              <a:rPr lang="el-GR" sz="2400" dirty="0" err="1" smtClean="0"/>
              <a:t>foil</a:t>
            </a:r>
            <a:r>
              <a:rPr lang="el-GR" sz="2400" dirty="0" smtClean="0"/>
              <a:t> </a:t>
            </a:r>
            <a:r>
              <a:rPr lang="el-GR" sz="2400" dirty="0" err="1" smtClean="0"/>
              <a:t>stamping</a:t>
            </a:r>
            <a:r>
              <a:rPr lang="el-GR" sz="2400" dirty="0" smtClean="0"/>
              <a:t>, </a:t>
            </a:r>
            <a:r>
              <a:rPr lang="el-GR" sz="2400" dirty="0" err="1" smtClean="0"/>
              <a:t>embossing</a:t>
            </a:r>
            <a:r>
              <a:rPr lang="el-GR" sz="2400" dirty="0" smtClean="0"/>
              <a:t>, </a:t>
            </a:r>
            <a:r>
              <a:rPr lang="el-GR" sz="2400" dirty="0" err="1" smtClean="0"/>
              <a:t>thermal</a:t>
            </a:r>
            <a:r>
              <a:rPr lang="el-GR" sz="2400" dirty="0" smtClean="0"/>
              <a:t> </a:t>
            </a:r>
            <a:r>
              <a:rPr lang="el-GR" sz="2400" dirty="0" err="1" smtClean="0"/>
              <a:t>dies</a:t>
            </a:r>
            <a:r>
              <a:rPr lang="el-GR" sz="2400" dirty="0" smtClean="0"/>
              <a:t>, πλάκες, βραβεία, </a:t>
            </a:r>
            <a:r>
              <a:rPr lang="el-GR" sz="2400" dirty="0" err="1" smtClean="0"/>
              <a:t>embossing</a:t>
            </a:r>
            <a:r>
              <a:rPr lang="el-GR" sz="2400" dirty="0" smtClean="0"/>
              <a:t> υφασμάτων &amp; δερμάτων. Οι πλάκες μαγνησίου </a:t>
            </a:r>
            <a:r>
              <a:rPr lang="el-GR" sz="2400" dirty="0" err="1" smtClean="0"/>
              <a:t>διατίθονται</a:t>
            </a:r>
            <a:r>
              <a:rPr lang="el-GR" sz="2400" dirty="0" smtClean="0"/>
              <a:t> προ-ευαισθητοποιημένες με φωτοευαίσθητη πάστα.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68611" name="Picture 6" descr="http://www.novacel.gr/images/product/magnesiumpla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920380" cy="212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8" descr="Κλισέ Μαγνησί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819" y="4325239"/>
            <a:ext cx="2678413" cy="21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8 - Ορθογώνιο"/>
          <p:cNvSpPr>
            <a:spLocks noChangeArrowheads="1"/>
          </p:cNvSpPr>
          <p:nvPr/>
        </p:nvSpPr>
        <p:spPr bwMode="auto">
          <a:xfrm>
            <a:off x="2890425" y="6554788"/>
            <a:ext cx="2182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novacel.gr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88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Χρώμιο </a:t>
            </a:r>
            <a:r>
              <a:rPr lang="el-GR" dirty="0"/>
              <a:t>και Ν</a:t>
            </a:r>
            <a:r>
              <a:rPr lang="el-GR" dirty="0" smtClean="0"/>
              <a:t>ικέλιο</a:t>
            </a:r>
            <a:endParaRPr lang="el-GR" dirty="0"/>
          </a:p>
        </p:txBody>
      </p:sp>
      <p:sp>
        <p:nvSpPr>
          <p:cNvPr id="9666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</a:rPr>
              <a:t>Πιο περιορισμένη χρήση στις γραφικές τέχνες σε σχέση με τα προηγούμενα μέταλλα έχουν το χρώμιο και το νικέλιο.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Για παράδειγμα στα τυπωμένα κυκλώματα χρησιμοποιείται το νικέλιο αλλά και ο χρυσός με ηλεκτρολυτική απόθεση πάνω σε χαλκό προς αύξηση της προστασίας συγκεκριμένων περιοχών των κυκλωμάτων.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Επίσης, χρησιμοποιούνται για την αύξηση της αντοχής εκτυπωτικών πλακών.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Σε κλισέ </a:t>
            </a:r>
            <a:r>
              <a:rPr lang="el-GR" sz="2400" dirty="0" err="1" smtClean="0">
                <a:effectLst/>
              </a:rPr>
              <a:t>υψιτυπίας</a:t>
            </a:r>
            <a:endParaRPr lang="el-GR" sz="2400" dirty="0" smtClean="0">
              <a:effectLst/>
            </a:endParaRP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Σε διμεταλλικές λιθογραφικές πλάκες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Σε </a:t>
            </a:r>
            <a:r>
              <a:rPr lang="el-GR" sz="2400" dirty="0" err="1" smtClean="0">
                <a:effectLst/>
              </a:rPr>
              <a:t>βαθυτυπικούς</a:t>
            </a:r>
            <a:r>
              <a:rPr lang="el-GR" sz="2400" dirty="0" smtClean="0">
                <a:effectLst/>
              </a:rPr>
              <a:t> κυλίνδρους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Στην κατασκευή νομισμάτων ως κράμα 75% </a:t>
            </a:r>
            <a:r>
              <a:rPr lang="en-US" sz="2400" dirty="0" smtClean="0">
                <a:effectLst/>
              </a:rPr>
              <a:t>Cu</a:t>
            </a:r>
            <a:r>
              <a:rPr lang="el-GR" sz="2400" dirty="0" smtClean="0">
                <a:effectLst/>
              </a:rPr>
              <a:t> – 25% </a:t>
            </a:r>
            <a:r>
              <a:rPr lang="en-US" sz="2400" dirty="0" smtClean="0">
                <a:effectLst/>
              </a:rPr>
              <a:t>Ni</a:t>
            </a:r>
            <a:r>
              <a:rPr lang="el-GR" sz="2400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6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dirty="0" smtClean="0"/>
              <a:t>Επιπρόσθετα σημαντικά μεταλλικά υλικά των γραφικών τεχνών</a:t>
            </a:r>
          </a:p>
        </p:txBody>
      </p:sp>
      <p:sp>
        <p:nvSpPr>
          <p:cNvPr id="10117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Τα υλικά που χρησιμοποιούνται ευρύτατα στην μεταλλική συσκευασία πέραν του αλουμινίου που προαναφέρθηκε είναι τα εξής: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800" dirty="0" smtClean="0">
              <a:effectLst/>
            </a:endParaRP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Λευκοσίδηρος ή επικασσιτερωμένος χάλυβας (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tinplated steel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)</a:t>
            </a:r>
          </a:p>
          <a:p>
            <a:pPr eaLnBrk="1" hangingPunct="1">
              <a:buNone/>
              <a:defRPr/>
            </a:pPr>
            <a:endParaRPr lang="el-GR" sz="28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tx2"/>
                </a:solidFill>
                <a:effectLst/>
              </a:rPr>
              <a:t>Επιχρωμιωμένος χάλυβας ή χάλυβας ελεύθερος κασσιτέρου (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Electrolytic Chrome Coated Steel</a:t>
            </a:r>
            <a:r>
              <a:rPr lang="el-GR" sz="2800" b="1" dirty="0" smtClean="0">
                <a:solidFill>
                  <a:schemeClr val="tx2"/>
                </a:solidFill>
                <a:effectLst/>
              </a:rPr>
              <a:t> – 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ECCS</a:t>
            </a:r>
            <a:r>
              <a:rPr lang="el-GR" sz="2800" b="1" dirty="0" smtClean="0">
                <a:solidFill>
                  <a:schemeClr val="tx2"/>
                </a:solidFill>
                <a:effectLst/>
              </a:rPr>
              <a:t> ή Τ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in</a:t>
            </a:r>
            <a:r>
              <a:rPr lang="el-GR" sz="2800" b="1" dirty="0" smtClean="0">
                <a:solidFill>
                  <a:schemeClr val="tx2"/>
                </a:solidFill>
                <a:effectLst/>
              </a:rPr>
              <a:t>-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Free Steel</a:t>
            </a:r>
            <a:r>
              <a:rPr lang="el-GR" sz="2800" b="1" dirty="0" smtClean="0">
                <a:solidFill>
                  <a:schemeClr val="tx2"/>
                </a:solidFill>
                <a:effectLst/>
              </a:rPr>
              <a:t>, 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TFS</a:t>
            </a:r>
            <a:r>
              <a:rPr lang="el-GR" sz="2800" b="1" dirty="0" smtClean="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defRPr/>
            </a:pPr>
            <a:endParaRPr lang="el-GR" sz="2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Λευκοσίδηρος</a:t>
            </a:r>
            <a:r>
              <a:rPr lang="el-GR" dirty="0" smtClean="0"/>
              <a:t> 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Ο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επικασσιτερωμένος χάλυβας (λευκοσίδηρος) </a:t>
            </a:r>
            <a:r>
              <a:rPr lang="el-GR" altLang="el-GR" sz="2400" dirty="0" smtClean="0">
                <a:effectLst/>
              </a:rPr>
              <a:t>χρησιμοποιείται ευρύτατα και μάλιστα σε πολύ μεγαλύτερο βαθμό από τον επιχρωμιωμένο χάλυβα και το αλουμίνιο.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Στην συνέχεια θα δοθεί καταρχήν ένας ορισμός για το τι είναι χάλυβας.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Με τον όρο χάλυβα περιγράφονται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κράματα σιδήρου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με περιεκτικότητα σε άνθρακα μικρότερη από 2% </a:t>
            </a:r>
            <a:r>
              <a:rPr lang="el-GR" altLang="el-GR" sz="2400" b="1" dirty="0" err="1" smtClean="0">
                <a:solidFill>
                  <a:srgbClr val="820000"/>
                </a:solidFill>
                <a:effectLst/>
              </a:rPr>
              <a:t>κ.β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Ο χάλυβας που χρησιμοποιείται στην παραγωγή του λευκοσιδήρου έχει περιεκτικότητα σε άνθρακα της τάξης του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0.13% </a:t>
            </a:r>
            <a:r>
              <a:rPr lang="el-GR" altLang="el-GR" sz="2400" b="1" dirty="0" err="1" smtClean="0">
                <a:solidFill>
                  <a:srgbClr val="820000"/>
                </a:solidFill>
                <a:effectLst/>
              </a:rPr>
              <a:t>κ.β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., </a:t>
            </a:r>
            <a:r>
              <a:rPr lang="el-GR" altLang="el-GR" sz="2400" dirty="0" smtClean="0">
                <a:effectLst/>
              </a:rPr>
              <a:t>δηλαδή μικρή περιεκτικότητα.</a:t>
            </a:r>
          </a:p>
        </p:txBody>
      </p:sp>
    </p:spTree>
    <p:extLst>
      <p:ext uri="{BB962C8B-B14F-4D97-AF65-F5344CB8AC3E}">
        <p14:creationId xmlns:p14="http://schemas.microsoft.com/office/powerpoint/2010/main" val="4205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Εδροκεντρωμένη</a:t>
            </a:r>
            <a:r>
              <a:rPr lang="el-GR" dirty="0"/>
              <a:t> </a:t>
            </a:r>
            <a:r>
              <a:rPr lang="el-GR" dirty="0" smtClean="0"/>
              <a:t>&amp; </a:t>
            </a:r>
            <a:r>
              <a:rPr lang="el-GR" dirty="0" err="1" smtClean="0"/>
              <a:t>Χωροκεντρωμένη</a:t>
            </a:r>
            <a:r>
              <a:rPr lang="el-GR" dirty="0" smtClean="0"/>
              <a:t> κυβική κρυσταλλική δομή</a:t>
            </a:r>
            <a:endParaRPr lang="el-GR" dirty="0"/>
          </a:p>
        </p:txBody>
      </p:sp>
      <p:pic>
        <p:nvPicPr>
          <p:cNvPr id="2050" name="Picture 2" descr="https://upload.wikimedia.org/wikipedia/commons/thumb/8/82/Face-centered_cubic_crystal_lattice.svg/400px-Face-centered_cubic_crystal_lattice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189" y="112474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f/fa/FCC_crystal_structure.svg/2000px-FCC_crystal_structure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207" y="4025596"/>
            <a:ext cx="2146244" cy="21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SEhUSEhAVFRIXFR0ZGRcVGBgVFxUXFhgYFhUYFxwdHSogGBwlHBgVITEjJSorLi4uFyA2ODMtNygtLywBCgoKDg0OGxAQGywlICUsLDI3NjA3LDcvLCwsLCwsMC83NDUsMDA0MiwsLC4sLjAwNy8tNCwsNCwvLC0uNSw0Lf/AABEIAOEA4QMBEQACEQEDEQH/xAAbAAEAAgMBAQAAAAAAAAAAAAAABAUCAwYBB//EAEQQAAICAQICBQUNBgYCAwAAAAECAAMRBCESMQUGQVFhEyIyM3EHFDRSU2Jyc3SBgrGyFSNCQ6G0JJGSs8HDFuGDwtH/xAAaAQEAAwEBAQAAAAAAAAAAAAAAAgMEAQUG/8QAMhEBAAIBAQYDBwQCAwEAAAAAAAECAxEEEiExQVFhcaETIoGRsdHwBTLB4TPxI1JyYv/aAAwDAQACEQMRAD8A+4wEBAQEBAQEBAQEBAQEBAQEBAQEBAQEBAQEBAQEBAQEBAQEBAQEBAQEBAQEBAQEBAQEBAQEBAQEBAQEBAQEBAQEBAQEBAQEBAQEBAQEBAQEBAQEBAQEBAQEBAQEBAQEBAQEDgfdR6YepVrW01qRk8Jwz5zsMbkbchN+wYq3tM2jXRHJaa1jTq4z3O+t9lWsSl7mOmtyCLCcIQpYOC3ojbB7N5s27ZsfsvaVjSY9UMWS1p0tOr7LoelKLwDTfVaDyNbq4P8ApJniLUyAgICAgICAgICAgICAgICAgICAgICAgIEPXdJ11EK7eeRlUUF7Gxz4UXLEeOMCBFzqbu7TV+PDZeR/Wuo5+s27AYFd071NovrO7Lbj1pJd28GLblfDIA7MS7DntitrUmImNJVnuc9TKdPXVqyxsuelSCQAKw6gkKO/sz+Ut2jbL5o3Z4Q5Wta8nYa3o2m7a2muzbHnorbd24mR1FPQFI9AWVchiq2ysADkAqsFA+6B6OjbVOU1lvPPDYtTrju2QNj8WYGCrrUG7aa477cNmmHzRnit+84+6B7+0L1H7zRMTgZ8hZXYM9oBsNZPtxAy/blYOHS5N8edTZw5PzgpX784gbdH0xp7TirUVOckYV1Y5HMYBzmBOgICAgICAgICAgICAgICAgQNb0tXW3AOKy3G1VQ438M9iA/GcqvjA0eR1F3psNPX8Ssh7WHznI4U7iFBPc8CZoOjq6QfJoFLbs27O5G2Xc5ZzjtYkwJUDC70T7D+UCt6qfAtN9RX+gQLWAgICAgIGnVaSuwYsrRx3OoYb8+YgQP/ABzTgcNdXkRjAGnd9OAOe3kmXEDI9FOPV6y9RtsfJ2DA7Muhbf2wAr1a/wA2iwZOxres47BxB2GfHh+6BgNdqlXNmiDHBONPctm/YB5VaoHy7rt1vvNxVbbaB/CgPD7MlCQT989bYtmxWpFrxrMsUxOSN6dfs633Kes1usptrvPFZSwAftZXBK8XzgQd/ZM23bPXDkiK8pjXyWbPedZpPHT+f9O6mJpICAgICAgIFZqemkDGutWvtHNKgG4eW1jkhKzvnDMCewGBh7yvu9fb5JD/ACtOxBx867Z/9ATHeYE/R6OupeGqtUXOcKAMk8ye8ntJ3MDfAQEDG3kfYYFZ1V+Bab6iv9AgWsBAQEBAQEBAQIGt6XrrbyY4rLuyqocb9uC3ZWDj0nKr4wKTV67U3uaaiEYY4lrPF5IH5e3krY/l1gtyPGBvITfjpXn9GrHs8RX2mWdK9O9vLw8Z4ec8HOdYvc2rCixNQwd7KlsZ14y7PYlfFnORzzg59ud5t2bbL4K7umrDnrNre5pFekdvv8fpwdj1S6s1aCk1VkszNxO55u2MfcANgJVnz3zX37f6cxY9yOPNeSpaQEBAQKbrV0s2moLoBxnZc7gd58f/AHLcOP2l4qqy3mOEc5fKtJ7p2qp1AFri6ssAyEKuM9qsBt/X2T1Mv6dj9nM011iPmyzktT3tddPL8/h9VTo6y8BtRflD/KoJSs93E48+zu5qpB3WeM3rXT6da1CVoqIOSqAoHsAgbICAgICBjZyPsgVvVX4FpvqK/wBAgWkBAQEBAQECu1PTNasa6w11o2NdQDFTjOLGyFq2388jPZmBot011gLai4U1AZKUsVPDjfylxwwHb5nARjmRDsRMzpCJo0Ny8GlX3vpM72qvDZdntqzuAflG3P8ADzDSvWb8uENm5TZ/8nvX7dI8+8+Hz7LzR6RKkCVoFUdg7zuSTzJJySTuSZOIiI0hlyZLZLb1p1lC6xtipftGm/rqqROoLSAgICAgIFZ1i6JGqpNfFwtzVsZwfHwk8eScd4tHRXkpvRw5vmfQnuZtbqbDfank6rgGVMlnIrrsABIGBhl39vtnoZf1LexzWtdJnqzTgvf3bcI/PB379BVoSTp1YEYL0jyNwA338nw8X4cewzyNbV58Y9VmuXHz96PX5cp+GnlKRR0eGHFTrL1HFuA627j+FvLK5X2bGTraLcYXUyVvGtZ1Z+99Wvo6il1A5PSyszZ2JdbOEDHzJ1N6NXqVzx6RWGQB5G4MSO0kWKgHsyYD9tqPWUaivnzqZwAO0tVxKPvMDOjp7TO3Aupq48AlC6hwDyypPEM+IgWMDx+R9kCs6rfA9N9RX+gQLSAgICAgVlvTKljXSpvsBwRXjhQjmLHPmoeXm54u4GBgOj7bd9RbhfkaCVX2PZs9ntHACDupgbr9RTpK1UKEXPClda7sx5LWg5nt28SdsmRtaK81uLDfLOlfj2iO8otfR76gizVgBAQU04IKgjk1x/mPyOPRU/GIDSO7NuNvkvnNTDG7h59bdfh2jx5z4cl1LGMgU/Ws4oT7Vpf7yiBcQEBAQEBAQKroYfvdX46kf2+nEC1gRr9GrHiGVf467H2HsYeByJC1Inj1U3w1tO9HCe8fnH4tfvl6/WrlflEBx+Nea+0ZHiJzemv7vmj7W+P/ACRw7x/MdPWPGEtHBAIIIPIjcGWROq+JiY1hlDrXdSrjhdQy9zAEf5GBXL1d0y+roWrcn9wTQSW5k+TK5PiYA9EMoxXq71GMAMUtHtJsVmJ/FArurNeqXS6ciyh18kmFNb1sF4BsXDsCfHhHsgWA1+pUZs0XEcZxp7ls37ADaKswM/22g2srurOQPOqcjJ+cgZfvziBzHW3r8tOF0jU2N2sW4guOzAIOfvm/ZNkrljW08Fd77vJo6m+6FZrC9HvZW1SjK8L8FTLyLOTlkAOAeEOfOG3ONs2L2MRas6xPo5jyb3CXVnop7fhNvGvyVeUq9jb8Vvd5x4T8UTAtWdNSooVFCqBgKoAAA5AAchAr+kOlCH8jQnldRjOM4SoHk1zb8I7gMsewYyRC1uOkc2nFs+tfaZJ0r6z4RHX6R3ZdHdFcDG2x/K6gjBsIxwg78Fa7+TTYbDc4ySTvFa6cZ5uZto343KRu17fzM9Z/IiIWMmzkBAo+uR/w6fa9H/e6eBeQEBAQEBAQKzogfvNV46gf7FAgWcBAQIb6HBLVN5NjuRzRj85e/wARg+2VzTTjXh9GecGk72OdJ9J+H8xpJXrcELavk2PI5yjfRb/g4PhEX04W4O1z6Tu5I0n0nyn+J0nwTJYvIAwKzqv8D031CfoECzgIHzz3U+rT3VvqKwrBKmLgkAgKpOVzsdhy8J6Ox7VTHG7dVkpM8Ye+5p1Js0jvqdQVFjJwIini4FJDMWPLJIGw5Y577d27bK5axSnJzHjms6y+gk43PKeauUvv2zVbaY8FHbqMbvvgigHny9YfN+LxcxXvTb9vLv8AZt9lTBxy8bf9e3/r7c++nWy0GhrpTgrXhGcntLMebMTuzHtJ3MnWsVjSGbLlvltvXn87R2jwSZ1WQEBAouunwdPtmj/vtPAvYCAgICAgIFd0WPP1P1//AE0wLGAgICBi6BgQQCDzB3B9s5Ma8JcmItGkonvZ6/VNlfk3JI/A3NfYcjuxIbs1/b8mf2V8f+OeHaf4nnHrHbRs0+sVjw7q/ajbN7R2MPEEidreJ4dU8eat53eU9p5/35xrCTJrlZ1Y+B6f6hP0CBZwECq62fAdX9mt/wBtoEnUa5Kag9jYGAANyzMRsqqN2Y9gG5nLWiI1lZixXy23ax+d57QgDRWarztSvBR/Dp87tyOdQQcN9WPN7+Lshuzb93Lt92n2tMHDFOtv+3b/AM/fn2063QGJYxPYCAgICBRdcx/h0+16P+908C9gICAgICAgQOjfT1H13/VVAnwEBAQEBA1ajTq4wwz2jsIPeCNwfESNqxbmhfHW8aWhHHlK++1PuFi/8OP8j9IyPvV8Y9VP/Jj/APqPWPv6T5yj9VbQ2kowwOKkBwc4IUZB7jJ1tFuS6mSt41rK1nUyBznXTpNV02opVTZa2nsyiYyiFGBdydkXGefPGBkyFr6cI4y0Ydn3o37zu17/AMRHWfydE3onovBW65/K38IAbGErBG61L/AO8klj2nGAFa8dZ5u5c+tfZ440r6z4zPX6R0hbSbMQEBAQEBApetozQv2rS/01dBgXUBAQEBAQECHoPSu+t/664EyAgICAgICAgUfV/Rq2k07AlX8gnnrsccI2PYw8DmQtSJ49VV8NbTvRwnvH5x+Kl65dbbtGBWqIX7bMHhAxt5udj95H/GvY9nnNM786RHb84erPOXLE7s6cOsfbp6wqOqXXy/X2nRnydVpBIuUE+avpBEOQbN9iTgYJwcYNm27FbDWLUnhPDxj8/NWrZc1a3/5o3u3TWfHw048PLhzdh0v0dXTodUqD0qLSzE8TuxrbLOx3Y/8AochMNaxXk0Zc18s62+HaI7QudP6C/RH5SSpsgICAgICAgVPWcZpX7Rp/6aqkwLaAgICAgICBC6NPnXfXH9CQJsBAQEBAQEBApOhNYlOgosscKopr3PeVAAA5kk7ADcmcmYiNZTx47ZLbtI1lyvXHq5qtf++SvgXspZgtjgbBn7Fz8TPLnvlRq2LafZTO/HCfn+fnlDaccYp/4/enrp0nw15+fDw15o3ULqBfprzq7iiWKpWuv0/S2YvjYbbDB7ful23bZ7akUx8I1149WGuLJMxaOGnfv8Pz+ez6c1mdNeli+Tc0WAZOVY+Tb0G7fYcHwnmxfjpbhK+ubju3jSfSfKf9T4LfTegv0R+UmvbICAgICAgIFb1gGaR9dR/TUVGBZQEBAQEBAQIHRR3u+uP6UgT4CAgICAgIEDpLpQVEIqmy9vRqXGSPjMTsiDtY+wZOAY2tpw6r8OCbxvTOlY5zP08Z8PpHFUdUOi80ae+5vKWCpfJgjzKVKjARfjY5udzk8htORTjrbn9E8m0RFfZ4eFeve3n9o4ec8XTSbKQIPTiZ01wIB/dPz334TicmImNJRtWto0tGsMNPVZWimsl14R5jHzht/Ax/Jv8AMSGlq8uMKNy+P9nGO08/hP3+cJWm1avkDIYc1YYYe0d3jyPZJVvErceWt+Ec+3X89G+SWEBAQEBAg9MjNf8A8lX9LUMCdAQEBAQEBAr+iDvd9e35LAsICAgICAgU9/ST2satLg4OHvYZrrwcMq/K2cxgbKfSP8Jrm0zOlWuuGuOu/m+EdZ8Z7R6z07xM6N6NSgHhyzscvY54nsbllj+QGABsABtJVrFVWbPbLPHlHKI5R5fms9Ubqr8D031KfpEkpWsBAi9KDNNo762/SYG3S+gv0R+UDzU6VXxxDccmBwy+wjcSNqxbmryYq35/3CP5Syv0wbE+Mo88fSUel7VH4ZHW1efGPX88vkq3smL93vR3jn8Y6/D5JVNyuOJWDDvBz7ZOJiY1hfS9bxrWdYbJ1IgICBB6ZOKifnJ/uLAnQEBAQEBAQK3oU+u+0P8A/WBZQEBAQNWq1KVI1ljhEUZLMcADxM5MxEaylSlr2itY1mVTwW6v0uOnS/F3W68fP7ak5+b6R7eHcGHG/hH1a9abPy0tf0r5d58eXnzi3opVFCIoVFGAqgAADkAByEnERHCGS1rWmbWnWZVHWjrEmirDFC7nkoPD7STvgfcZp2fZ5zTproqtbdc57m/XWrULXo2Q13JUOHfiWwIBnBwMN247u2XbTsNsNd+J1hymSLTo76YVhA0a31b/AEG/IwPdEc1ofmD8hA3QECLdogTxoSj945N9Mcm/PuIkJpx1jhKm+GJnerOk/Xzjr9fFgNaU2uAXucerPdv/AAHwP3Ezm/p+7+kfbTThl4ePT+vj85TZY0EBArunz+4b2r+tYFjAQEBAQEBArOg/5/2h/wDiBZwEBAg9J9JrThcF7W9CpMF3xgHGdgoyMscAdpkbWiF+HBbJrPKI5zPKPzpEcZRtL0Wzut+qIaxd0rXJqpO+659N98cZHsC5OYxWZnW3+ll89a1nHh4RPOetvtHh85ngt5YyIGs6WrrY1jNluPVVDjfflnsQHvcqPGBxvX3ofWalBYKwoXbydZ8pbjmCTgAc8FVB+kZv2HNWkzFp0VZKzPJzPuf9R9T77XUOtmnqqBKscB2YgqAquDtgnJI9nht23a8fspx1nWZV46Tvay+pe9dUuOHU1uAP5tPnE9nnI6gD8M8Npe++dUpPFpqmUYwa7jxsf4vNetVUfjMDVqulzwOLNLqK9mAygs7Dv+6Z8D24gYdFdYNN5KoHUIjGpTw2HybYwBnD4MC6RwwyCCD2g5EDKAgeEZgQvebV70kAfJtng/Cedf3ZHhK9ya/t+XT+vzgzextj/wAXynl8O308G2jWBjwsClnxW5nxU8mHs+/E7W8TOk8JTpmi07s8J7T/AB3+CTJrlZ1lP+Gs+79SwLOAgICAgICBV9A8r/tNn5iBaQECo1fSjO7U6UBrBs9jeqoPc2PTf5g+8rkZrm0zOlf9NdMFa1jJm4R0jrb7R4z8IlJ6N6MWnLZL2t6dr7u/cM9ijfCjAHYJKtYhXmz2yaRyiOURyj++8zxarumlyUpRr7AcEVY4VPI8dhIRcdozxdwMkoYe8LrfX3cC/JadmUfit2dvw8HjmBP0WirpXgqrWtMk4QBRknLE45knJJ5kwN8BAQEDTrPVv9A/kYEfocBtNTkAg0pnO4PmCBqfq/pSxf3tUrtjLogRzjll1w23tgYp0IF9XqNSm5O9zXbn67jwPAYED33pqVHm6pHwP51QJJ7ya2QD/TAeX1Sk509LrtulrBj8Y8LV4H+owC9MEes0mprGSMlUtyB/Fil3OD4jPhA129NaSxQLLVQEcQFwahh3HFgVlPjznJrFo0lC+Ot40tGqRVYyjKN5evwILgdmDyce3B8TIe9Xxj1VaZMfL3o9Y+/183N9eet1FVD1jid2A2UY4NwfP4sEHwxma9n2e+eNacvFbXLSa72v3+XD1XXVjrPRr0ZqSQUOHRxh0J5ZwSCD2EGczYL4bbt04mJjWF1KQgICAgIFV1f5X/abP1QLG+5UUu7BUUZLMQAAOZJPITkzpxlKtZtMVrGsypmts1WcFqNJ2ufMtuHbw53pr+ccMezh2Jhxv4R9WvTHs/PS1+3OK+fefDlHXXky0vSCcC16GjyiAYVh+706jv8AKY88eNYffnjnJxERGkMt72vabWnWZbf2S1pzqbjYPkkzXSOfMA8VmQcEOxU49ETqCzpqVFCqoVQMAKAAB3ADlAzgICAgICBp1nq3+ifyMCL1fP8AhdP9RX+hYFhAQEBAQPGUHYjIgUPSNOiVyDQjXnB4aqwbj8UtwDKj5zEL4wPlvXzoS1bfKPXZWj5I4rHvY534XcsyqR8UE8tjPY/T703d3Xipz45tMWiF77jPQtyWX6l0ZKnQInECC5DcRYA9g5Z8TIfqeal92lZ101SxUmsTr1fVJ5SwgICAgQOmulU0tRtszgcgObHuEnjx2yW3anjLgugfdL0yNal1boWtdlPmsGLHITOQFPifN7yJpz7DkxU3+cR2dxbuW8VidPPhH8/fsv6hfq2FjVZUHKLbxLRUQdn4SA+psBAIJCp8U/xHz4rMzrb5NVs9cddzD8bdZ8I7R6z1nouU6FDHi1Dm9uYD4FSn5tY83nyLcTD40sZFpAQEBAQEBAQEDVq/Qf6J/IwIXVv4JpvqK/8AbWBZQEBAQK27pqviauoNfapwyVYbgbY4sckJWcEHDEHB2Bga/eV93rrfJJ8lpyQT4PcQGI7fMCHxMCfo9HXUvDWioM5OBjJPMnvPid4G4iB7AQEBAQEDmOv2ge3T5rUsVzlRucHG4HbymnZMlaZNbFo3qzEPj3QvVW/U6tPJI6gWKz2FfNrCsGJ3HpbbDvns59pxUxW4xMzEx81NMd96JmNIh90FWrUk+V09i5GFNT1MB25cWMCfYonzq54mt1Kj95owefqLls2HL1i17nuge/txR6ym+vbJ4qncDO2C1YZc/fA2UdN6d2KLqai4OCvGvECeQK5yD4QLCAgICAgICBq1XoN9E/lAg9WPgem+z1/7awLOB4TAq26a48jS1m88uIHgpBHfbgg77HgDkd0Dz9lvbvqbuIfJVZrq9jb8dncckKfiiBZUUqihEUKoGAqgKAO4AbCBsgICAgICAgICAgICAgIGu6hXGHRWHcwBH9YFcvV3TKMV0LTz9QTRu3M/uyu/jA9/ZDKMV6vUJtgAstvLtJtVmJ++B75HVKdrqXGeTVMhx4sHIz48P3QMV1uqUZs0atz209wc7ej61ahk+3bvgP24FGbaNRWcAkGprMZ7CaeNc+wwNtXTenY8I1FfFnHCWCtnu4TvmBPBzygVXWPpunS1FrWPnAgKoyx27B/+yePHbJbdpGqvJlinjKo6k9adLdpa0FwVqaEDizzMBVClt9iuRz/zxJZcGTFPvxojjzRedNJifH8lbnpSy3bTUlh8rbmurxKjHHZ3jChT8YSpc9HQocg6lzefisOGkHwqBw242LliOwwLQDED2AgICAgICAgICAgICAgICAgICAgICBhbUrDDKGHcQD+cCu/8d0w9Chaue9GaD53Pesqc+MDgfdL6IasIVsu8nwhQWc24xnYtZxNn2ntno/p1qxaazzlly8L8erm/cr6Gd+kEtClqqVbiZgCuSuEUdnFnB232mv8AUslIxRTrr8vzkrp72SNOn2fdp4bcQEBAQEBAQEBAQEBAQEBAQEBAQEBAQEBAQEDGxAwwwBB5gjIMOTETGkvKqlUYVQo7lAA/yEFaxWNIhnDpAQEBAQEBAQEBAQEBAQEBAQEBAQEBAQEBAQEBAQEBAQEBAQEBAQEBAQEBAQEBAQEBAQEBAQEBAQEBAQEBAQEBAQEBAQEBAQEBAQEBAQEBAQEBAQEBAQEBAQEBAQEBAQEBA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8" name="Picture 10" descr="https://upload.wikimedia.org/wikipedia/commons/thumb/6/63/Body-centered_cubic_crystal_lattice.svg/400px-Body-centered_cubic_crystal_lattice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559" y="1216360"/>
            <a:ext cx="2337048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2/23/Body-centered-cubic-unitce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869" y="4031790"/>
            <a:ext cx="2780928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6700" y="6118397"/>
            <a:ext cx="235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FCC crystal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structure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 tooltip="User:Muskid"/>
              </a:rPr>
              <a:t>Muskid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7345" y="6163774"/>
            <a:ext cx="23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Body-centered-cubic-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unitcell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9" tooltip="User:Brilee89 (page does not exist)"/>
              </a:rPr>
              <a:t>Brilee89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10"/>
              </a:rPr>
              <a:t>CC BY-SA </a:t>
            </a:r>
            <a:r>
              <a:rPr lang="en-US" sz="1200" dirty="0" smtClean="0">
                <a:latin typeface="+mn-lt"/>
                <a:hlinkClick r:id="rId10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5103" y="3385459"/>
            <a:ext cx="23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F</a:t>
            </a:r>
            <a:r>
              <a:rPr lang="en-US" sz="1200" dirty="0" smtClean="0">
                <a:latin typeface="+mn-lt"/>
                <a:hlinkClick r:id="rId11"/>
              </a:rPr>
              <a:t>ace-centered </a:t>
            </a:r>
            <a:r>
              <a:rPr lang="en-US" sz="1200" dirty="0">
                <a:latin typeface="+mn-lt"/>
                <a:hlinkClick r:id="rId11"/>
              </a:rPr>
              <a:t>cubic crystal </a:t>
            </a:r>
            <a:r>
              <a:rPr lang="en-US" sz="1200" dirty="0" smtClean="0">
                <a:latin typeface="+mn-lt"/>
                <a:hlinkClick r:id="rId11"/>
              </a:rPr>
              <a:t>lattice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 tooltip="User:Muskid"/>
              </a:rPr>
              <a:t>Muskid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άδεα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0"/>
              </a:rPr>
              <a:t>CC BY-SA </a:t>
            </a:r>
            <a:r>
              <a:rPr lang="en-US" sz="1200" dirty="0" smtClean="0">
                <a:latin typeface="+mn-lt"/>
                <a:hlinkClick r:id="rId10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4107" y="3385459"/>
            <a:ext cx="23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2"/>
              </a:rPr>
              <a:t>Body-centered cubic crystal lattice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 tooltip="User:Muskid"/>
              </a:rPr>
              <a:t>Muskid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άδεα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0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2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Λευκοσίδηρος</a:t>
            </a:r>
            <a:r>
              <a:rPr lang="el-GR" dirty="0" smtClean="0"/>
              <a:t> 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Προφανώς </a:t>
            </a:r>
            <a:r>
              <a:rPr lang="el-GR" altLang="el-GR" sz="2400" b="1" dirty="0" smtClean="0">
                <a:effectLst/>
              </a:rPr>
              <a:t>η σκληρότητα και το πάχος του χάλυβα καθορίζει τις μηχανικές ιδιότητες του λευκοσιδήρου.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Καθοριστική είναι όμως και η χημική σύστασή του, για την αντοχή του λευκοσιδήρου στην διάβρωση. 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Όταν ο χάλυβας προορίζεται για την κατασκευή κουτιών είναι επικασσιτερωμένος χάλυβας μικρής περιεκτικότητας σε άνθρακα (μαλακός χάλυβας - </a:t>
            </a:r>
            <a:r>
              <a:rPr lang="en-US" altLang="el-GR" sz="2400" b="1" dirty="0" smtClean="0">
                <a:solidFill>
                  <a:schemeClr val="tx2"/>
                </a:solidFill>
                <a:effectLst/>
              </a:rPr>
              <a:t>mild steel</a:t>
            </a:r>
            <a:r>
              <a:rPr lang="el-GR" altLang="el-GR" sz="2400" b="1" dirty="0" smtClean="0">
                <a:solidFill>
                  <a:schemeClr val="tx2"/>
                </a:solidFill>
                <a:effectLst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43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Χάλυβας</a:t>
            </a:r>
            <a:endParaRPr lang="el-GR" dirty="0"/>
          </a:p>
        </p:txBody>
      </p:sp>
      <p:sp>
        <p:nvSpPr>
          <p:cNvPr id="7270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2300" dirty="0" smtClean="0">
                <a:effectLst/>
              </a:rPr>
              <a:t>Επίσης υπάρχουν </a:t>
            </a:r>
            <a:r>
              <a:rPr lang="el-GR" altLang="el-GR" sz="23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τρεις τύποι χάλυβα</a:t>
            </a:r>
            <a:r>
              <a:rPr lang="el-GR" altLang="el-GR" sz="23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l-GR" altLang="el-GR" sz="2300" dirty="0" smtClean="0">
                <a:effectLst/>
              </a:rPr>
              <a:t>που χρησιμοποιούνται στην παραγωγή λευκοσιδηρών δοχείων που προορίζονται για </a:t>
            </a:r>
            <a:r>
              <a:rPr lang="el-GR" altLang="el-GR" sz="2300" dirty="0" err="1" smtClean="0">
                <a:effectLst/>
              </a:rPr>
              <a:t>κονσερβοκυτία</a:t>
            </a:r>
            <a:r>
              <a:rPr lang="el-GR" altLang="el-GR" sz="2300" dirty="0" smtClean="0">
                <a:effectLst/>
              </a:rPr>
              <a:t>.</a:t>
            </a:r>
          </a:p>
          <a:p>
            <a:pPr eaLnBrk="1" hangingPunct="1"/>
            <a:r>
              <a:rPr lang="el-GR" altLang="el-GR" sz="2300" dirty="0" smtClean="0">
                <a:effectLst/>
              </a:rPr>
              <a:t>Οι τύποι αυτοί είναι οι </a:t>
            </a:r>
            <a:r>
              <a:rPr lang="el-GR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(</a:t>
            </a:r>
            <a:r>
              <a:rPr lang="en-US" altLang="el-GR" sz="2300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i</a:t>
            </a:r>
            <a:r>
              <a:rPr lang="el-GR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) </a:t>
            </a:r>
            <a:r>
              <a:rPr lang="en-US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L</a:t>
            </a:r>
            <a:r>
              <a:rPr lang="el-GR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, (</a:t>
            </a:r>
            <a:r>
              <a:rPr lang="en-US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ii</a:t>
            </a:r>
            <a:r>
              <a:rPr lang="el-GR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) </a:t>
            </a:r>
            <a:r>
              <a:rPr lang="en-US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MR</a:t>
            </a:r>
            <a:r>
              <a:rPr lang="el-GR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και (</a:t>
            </a:r>
            <a:r>
              <a:rPr lang="en-US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iii</a:t>
            </a:r>
            <a:r>
              <a:rPr lang="el-GR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) </a:t>
            </a:r>
            <a:r>
              <a:rPr lang="en-US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MC</a:t>
            </a:r>
            <a:r>
              <a:rPr lang="el-GR" altLang="el-GR" sz="23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.</a:t>
            </a:r>
          </a:p>
          <a:p>
            <a:pPr eaLnBrk="1" hangingPunct="1"/>
            <a:r>
              <a:rPr lang="en-US" altLang="el-GR" sz="2300" dirty="0" smtClean="0">
                <a:effectLst/>
              </a:rPr>
              <a:t>H</a:t>
            </a:r>
            <a:r>
              <a:rPr lang="el-GR" altLang="el-GR" sz="2300" dirty="0" smtClean="0">
                <a:effectLst/>
              </a:rPr>
              <a:t> χημική τους σύσταση διαφέρει και γι αυτό χρησιμοποιούνται για διαφορετικές κατηγορίες τροφίμων.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300" dirty="0" smtClean="0">
                <a:effectLst/>
              </a:rPr>
              <a:t>Συνοπτικά αναφέρεται ότι</a:t>
            </a:r>
            <a:r>
              <a:rPr lang="en-US" altLang="el-GR" sz="2300" dirty="0" smtClean="0">
                <a:effectLst/>
              </a:rPr>
              <a:t>:</a:t>
            </a:r>
            <a:endParaRPr lang="el-GR" altLang="el-GR" sz="2300" dirty="0" smtClean="0">
              <a:effectLst/>
            </a:endParaRPr>
          </a:p>
          <a:p>
            <a:pPr marL="514350" indent="-514350" eaLnBrk="1" hangingPunct="1">
              <a:buFont typeface="+mj-lt"/>
              <a:buAutoNum type="romanUcPeriod"/>
            </a:pPr>
            <a:r>
              <a:rPr lang="el-GR" altLang="el-GR" sz="2300" dirty="0" smtClean="0">
                <a:effectLst/>
              </a:rPr>
              <a:t>(</a:t>
            </a:r>
            <a:r>
              <a:rPr lang="en-US" altLang="el-GR" sz="2300" dirty="0" err="1" smtClean="0">
                <a:effectLst/>
              </a:rPr>
              <a:t>i</a:t>
            </a:r>
            <a:r>
              <a:rPr lang="el-GR" altLang="el-GR" sz="2300" dirty="0" smtClean="0">
                <a:effectLst/>
              </a:rPr>
              <a:t>) ο τύπος</a:t>
            </a:r>
            <a:r>
              <a:rPr lang="el-GR" altLang="el-GR" sz="2300" b="1" dirty="0" smtClean="0">
                <a:solidFill>
                  <a:srgbClr val="660066"/>
                </a:solidFill>
                <a:effectLst/>
              </a:rPr>
              <a:t> </a:t>
            </a:r>
            <a:r>
              <a:rPr lang="en-US" altLang="el-GR" sz="23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L</a:t>
            </a:r>
            <a:r>
              <a:rPr lang="en-US" altLang="el-GR" sz="2300" b="1" dirty="0" smtClean="0">
                <a:effectLst/>
              </a:rPr>
              <a:t> </a:t>
            </a:r>
            <a:r>
              <a:rPr lang="el-GR" altLang="el-GR" sz="2300" dirty="0" smtClean="0">
                <a:effectLst/>
              </a:rPr>
              <a:t>που είναι </a:t>
            </a:r>
            <a:r>
              <a:rPr lang="el-GR" altLang="el-GR" sz="23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υψηλής καθαρότητας </a:t>
            </a:r>
            <a:r>
              <a:rPr lang="el-GR" altLang="el-GR" sz="2300" dirty="0" smtClean="0">
                <a:effectLst/>
              </a:rPr>
              <a:t>προορίζεται για </a:t>
            </a:r>
            <a:r>
              <a:rPr lang="el-GR" altLang="el-GR" sz="23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προϊόντα πολύ διαβρωτικά</a:t>
            </a:r>
          </a:p>
          <a:p>
            <a:pPr marL="514350" indent="-514350" eaLnBrk="1" hangingPunct="1">
              <a:buFont typeface="+mj-lt"/>
              <a:buAutoNum type="romanUcPeriod"/>
            </a:pPr>
            <a:r>
              <a:rPr lang="el-GR" altLang="el-GR" sz="2300" dirty="0" smtClean="0">
                <a:effectLst/>
              </a:rPr>
              <a:t>(</a:t>
            </a:r>
            <a:r>
              <a:rPr lang="en-US" altLang="el-GR" sz="2300" dirty="0" smtClean="0">
                <a:effectLst/>
              </a:rPr>
              <a:t>ii</a:t>
            </a:r>
            <a:r>
              <a:rPr lang="el-GR" altLang="el-GR" sz="2300" dirty="0" smtClean="0">
                <a:effectLst/>
              </a:rPr>
              <a:t>) ο τύπος </a:t>
            </a:r>
            <a:r>
              <a:rPr lang="en-US" altLang="el-GR" sz="2300" b="1" dirty="0" smtClean="0">
                <a:solidFill>
                  <a:srgbClr val="820000"/>
                </a:solidFill>
                <a:effectLst/>
              </a:rPr>
              <a:t>MR</a:t>
            </a:r>
            <a:r>
              <a:rPr lang="en-US" altLang="el-GR" sz="2300" b="1" dirty="0" smtClean="0">
                <a:effectLst/>
              </a:rPr>
              <a:t> </a:t>
            </a:r>
            <a:r>
              <a:rPr lang="el-GR" altLang="el-GR" sz="2300" dirty="0" smtClean="0">
                <a:effectLst/>
              </a:rPr>
              <a:t>είναι</a:t>
            </a:r>
            <a:r>
              <a:rPr lang="el-GR" altLang="el-GR" sz="2300" b="1" dirty="0" smtClean="0">
                <a:effectLst/>
              </a:rPr>
              <a:t> </a:t>
            </a:r>
            <a:r>
              <a:rPr lang="el-GR" altLang="el-GR" sz="2300" b="1" dirty="0" smtClean="0">
                <a:solidFill>
                  <a:srgbClr val="820000"/>
                </a:solidFill>
                <a:effectLst/>
              </a:rPr>
              <a:t>μικρότερης καθαρότητας </a:t>
            </a:r>
            <a:r>
              <a:rPr lang="el-GR" altLang="el-GR" sz="2300" dirty="0" smtClean="0">
                <a:effectLst/>
              </a:rPr>
              <a:t>και</a:t>
            </a:r>
            <a:r>
              <a:rPr lang="el-GR" altLang="el-GR" sz="2300" b="1" dirty="0" smtClean="0">
                <a:effectLst/>
              </a:rPr>
              <a:t> </a:t>
            </a:r>
            <a:r>
              <a:rPr lang="el-GR" altLang="el-GR" sz="2300" dirty="0" smtClean="0">
                <a:effectLst/>
              </a:rPr>
              <a:t>προορίζεται για </a:t>
            </a:r>
            <a:r>
              <a:rPr lang="el-GR" altLang="el-GR" sz="2300" b="1" dirty="0" smtClean="0">
                <a:solidFill>
                  <a:srgbClr val="820000"/>
                </a:solidFill>
                <a:effectLst/>
              </a:rPr>
              <a:t>μετρίως διαβρωτικά προϊόντα </a:t>
            </a:r>
            <a:r>
              <a:rPr lang="el-GR" altLang="el-GR" sz="2300" dirty="0" smtClean="0">
                <a:effectLst/>
              </a:rPr>
              <a:t>και τέλος</a:t>
            </a:r>
          </a:p>
          <a:p>
            <a:pPr marL="514350" indent="-514350" eaLnBrk="1" hangingPunct="1">
              <a:buFont typeface="+mj-lt"/>
              <a:buAutoNum type="romanUcPeriod"/>
            </a:pPr>
            <a:r>
              <a:rPr lang="el-GR" altLang="el-GR" sz="2300" dirty="0" smtClean="0">
                <a:effectLst/>
              </a:rPr>
              <a:t>(</a:t>
            </a:r>
            <a:r>
              <a:rPr lang="en-US" altLang="el-GR" sz="2300" dirty="0" smtClean="0">
                <a:effectLst/>
              </a:rPr>
              <a:t>iii</a:t>
            </a:r>
            <a:r>
              <a:rPr lang="el-GR" altLang="el-GR" sz="2300" dirty="0" smtClean="0">
                <a:effectLst/>
              </a:rPr>
              <a:t>) ο τύπος</a:t>
            </a:r>
            <a:r>
              <a:rPr lang="el-GR" altLang="el-GR" sz="2300" dirty="0" smtClean="0">
                <a:solidFill>
                  <a:srgbClr val="003399"/>
                </a:solidFill>
                <a:effectLst/>
              </a:rPr>
              <a:t> </a:t>
            </a:r>
            <a:r>
              <a:rPr lang="en-US" altLang="el-GR" sz="2300" b="1" dirty="0" smtClean="0">
                <a:solidFill>
                  <a:schemeClr val="tx2"/>
                </a:solidFill>
                <a:effectLst/>
              </a:rPr>
              <a:t>MC</a:t>
            </a:r>
            <a:r>
              <a:rPr lang="el-GR" altLang="el-GR" sz="2300" b="1" dirty="0" smtClean="0">
                <a:effectLst/>
              </a:rPr>
              <a:t> </a:t>
            </a:r>
            <a:r>
              <a:rPr lang="el-GR" altLang="el-GR" sz="2300" dirty="0" smtClean="0">
                <a:effectLst/>
              </a:rPr>
              <a:t>που αν και είναι </a:t>
            </a:r>
            <a:r>
              <a:rPr lang="el-GR" altLang="el-GR" sz="2300" b="1" dirty="0" smtClean="0">
                <a:solidFill>
                  <a:schemeClr val="tx2"/>
                </a:solidFill>
                <a:effectLst/>
              </a:rPr>
              <a:t>παραπλήσιος με τον </a:t>
            </a:r>
            <a:r>
              <a:rPr lang="en-US" altLang="el-GR" sz="2300" b="1" dirty="0" smtClean="0">
                <a:solidFill>
                  <a:schemeClr val="tx2"/>
                </a:solidFill>
                <a:effectLst/>
              </a:rPr>
              <a:t>MR</a:t>
            </a:r>
            <a:r>
              <a:rPr lang="el-GR" altLang="el-GR" sz="2300" dirty="0" smtClean="0">
                <a:effectLst/>
              </a:rPr>
              <a:t>,</a:t>
            </a:r>
            <a:r>
              <a:rPr lang="el-GR" altLang="el-GR" sz="2300" b="1" dirty="0" smtClean="0">
                <a:effectLst/>
              </a:rPr>
              <a:t> </a:t>
            </a:r>
            <a:r>
              <a:rPr lang="el-GR" altLang="el-GR" sz="2300" dirty="0" smtClean="0">
                <a:effectLst/>
              </a:rPr>
              <a:t>διαθέτει μεγαλύτερη </a:t>
            </a:r>
            <a:r>
              <a:rPr lang="el-GR" altLang="el-GR" sz="2300" b="1" dirty="0" smtClean="0">
                <a:solidFill>
                  <a:schemeClr val="tx2"/>
                </a:solidFill>
                <a:effectLst/>
              </a:rPr>
              <a:t>μηχανική αντοχή και δυσκαμψία, λόγω της μεγαλύτερης περιεκτικότητάς του σε </a:t>
            </a:r>
            <a:r>
              <a:rPr lang="en-US" altLang="el-GR" sz="2300" b="1" dirty="0" smtClean="0">
                <a:solidFill>
                  <a:schemeClr val="tx2"/>
                </a:solidFill>
                <a:effectLst/>
              </a:rPr>
              <a:t>P</a:t>
            </a:r>
            <a:r>
              <a:rPr lang="el-GR" altLang="el-GR" sz="2300" b="1" dirty="0" smtClean="0">
                <a:solidFill>
                  <a:schemeClr val="tx2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4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Επικασσιτερωμένος χάλυβας</a:t>
            </a:r>
            <a:endParaRPr lang="el-GR" dirty="0"/>
          </a:p>
        </p:txBody>
      </p:sp>
      <p:sp>
        <p:nvSpPr>
          <p:cNvPr id="7373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>
                <a:effectLst/>
              </a:rPr>
              <a:t>Για να προκύψει ο επικασσιτερωμένος χάλυβας (</a:t>
            </a:r>
            <a:r>
              <a:rPr lang="en-US" altLang="el-GR" sz="2800" dirty="0" smtClean="0">
                <a:effectLst/>
              </a:rPr>
              <a:t>tinplated steel</a:t>
            </a:r>
            <a:r>
              <a:rPr lang="el-GR" altLang="el-GR" sz="2800" dirty="0" smtClean="0">
                <a:effectLst/>
              </a:rPr>
              <a:t>)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γίνεται επικασσιτέρωση του χάλυβα</a:t>
            </a:r>
            <a:r>
              <a:rPr lang="el-GR" altLang="el-GR" sz="2800" b="1" dirty="0" smtClean="0">
                <a:effectLst/>
              </a:rPr>
              <a:t> </a:t>
            </a:r>
            <a:r>
              <a:rPr lang="el-GR" altLang="el-GR" sz="2800" dirty="0" smtClean="0">
                <a:effectLst/>
              </a:rPr>
              <a:t>(πάχος κασσίτερου 0.2-2.5 μ</a:t>
            </a:r>
            <a:r>
              <a:rPr lang="en-US" altLang="el-GR" sz="2800" dirty="0" smtClean="0">
                <a:effectLst/>
              </a:rPr>
              <a:t>m</a:t>
            </a:r>
            <a:r>
              <a:rPr lang="el-GR" altLang="el-GR" sz="2800" dirty="0" smtClean="0">
                <a:effectLst/>
              </a:rPr>
              <a:t>) που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οδηγεί</a:t>
            </a:r>
            <a:r>
              <a:rPr lang="el-GR" altLang="el-GR" sz="2800" b="1" dirty="0" smtClean="0">
                <a:solidFill>
                  <a:srgbClr val="FF3399"/>
                </a:solidFill>
                <a:effectLst/>
              </a:rPr>
              <a:t>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σε αύξηση της αντοχής σε διάβρωση</a:t>
            </a:r>
            <a:r>
              <a:rPr lang="el-GR" altLang="el-GR" sz="2800" b="1" dirty="0" smtClean="0">
                <a:effectLst/>
              </a:rPr>
              <a:t>.</a:t>
            </a:r>
          </a:p>
          <a:p>
            <a:pPr eaLnBrk="1" hangingPunct="1"/>
            <a:r>
              <a:rPr lang="el-GR" altLang="el-GR" sz="2800" dirty="0" smtClean="0">
                <a:effectLst/>
              </a:rPr>
              <a:t>Η εναπόθεση του κασσίτερου γίνεται πλέον εξολοκλήρου με την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ηλεκτρολυτική μέθοδο</a:t>
            </a:r>
            <a:r>
              <a:rPr lang="el-GR" altLang="el-GR" sz="2800" dirty="0" smtClean="0">
                <a:effectLst/>
              </a:rPr>
              <a:t>, ενώ παλαιότερα πραγματοποιούνταν και με εμβάπτιση χάλυβα σε λιωμένο καθαρό κασσίτερο.</a:t>
            </a:r>
          </a:p>
          <a:p>
            <a:pPr eaLnBrk="1" hangingPunct="1"/>
            <a:r>
              <a:rPr lang="el-GR" altLang="el-GR" sz="2800" dirty="0" smtClean="0">
                <a:effectLst/>
              </a:rPr>
              <a:t>Το</a:t>
            </a:r>
            <a:r>
              <a:rPr lang="el-GR" altLang="el-GR" sz="2800" b="1" dirty="0" smtClean="0">
                <a:effectLst/>
              </a:rPr>
              <a:t> </a:t>
            </a:r>
            <a:r>
              <a:rPr lang="el-GR" altLang="el-GR" sz="2800" b="1" dirty="0" smtClean="0">
                <a:solidFill>
                  <a:schemeClr val="tx2"/>
                </a:solidFill>
                <a:effectLst/>
              </a:rPr>
              <a:t>σχηματιζόμενο στρώμα κασσιτέρου συνήθως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δεν έχει το ίδιο πάχος </a:t>
            </a:r>
            <a:r>
              <a:rPr lang="el-GR" altLang="el-GR" sz="2800" b="1" dirty="0" smtClean="0">
                <a:solidFill>
                  <a:schemeClr val="tx2"/>
                </a:solidFill>
                <a:effectLst/>
              </a:rPr>
              <a:t>στις δύο επιφάνειες του φύλλου. </a:t>
            </a:r>
          </a:p>
        </p:txBody>
      </p:sp>
    </p:spTree>
    <p:extLst>
      <p:ext uri="{BB962C8B-B14F-4D97-AF65-F5344CB8AC3E}">
        <p14:creationId xmlns:p14="http://schemas.microsoft.com/office/powerpoint/2010/main" val="38088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Ηλεκτρολυτικός </a:t>
            </a:r>
            <a:r>
              <a:rPr lang="el-GR" dirty="0"/>
              <a:t>λευκοσίδηρος</a:t>
            </a:r>
          </a:p>
        </p:txBody>
      </p:sp>
      <p:sp>
        <p:nvSpPr>
          <p:cNvPr id="10158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Ο ηλεκτρολυτικός λευκοσίδηρος συνίστανται συνολικά από εννιά στρώματα όπως φαίνεται και στο παρακάτω σχήμα.</a:t>
            </a:r>
          </a:p>
        </p:txBody>
      </p:sp>
      <p:sp>
        <p:nvSpPr>
          <p:cNvPr id="74756" name="3 - TextBox"/>
          <p:cNvSpPr txBox="1">
            <a:spLocks noChangeArrowheads="1"/>
          </p:cNvSpPr>
          <p:nvPr/>
        </p:nvSpPr>
        <p:spPr bwMode="auto">
          <a:xfrm>
            <a:off x="2123727" y="4521820"/>
            <a:ext cx="4844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Καρακασίδης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Ν., “Η συμπεριφορά στη διάβρωση του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λακκαρισμένου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λευκοσιδήρου σε κονσέρβες τροφίμων – Έλεγχος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vitro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και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situ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Διδακτορική Διατριβή, ΕΜΠ, Τμήμα Χημικών Μηχανικών, 1993.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348880"/>
            <a:ext cx="491618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Ηλεκτρολυτικός λευκοσίδηρος</a:t>
            </a:r>
            <a:endParaRPr lang="el-GR" dirty="0"/>
          </a:p>
        </p:txBody>
      </p:sp>
      <p:sp>
        <p:nvSpPr>
          <p:cNvPr id="101683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</a:rPr>
              <a:t>Τα στρώματα αυτά είναι</a:t>
            </a:r>
            <a:r>
              <a:rPr lang="en-US" sz="2400" dirty="0" smtClean="0">
                <a:effectLst/>
              </a:rPr>
              <a:t>:</a:t>
            </a:r>
            <a:endParaRPr lang="el-GR" sz="2400" dirty="0" smtClean="0"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O</a:t>
            </a:r>
            <a:r>
              <a:rPr lang="el-GR" sz="2400" dirty="0" smtClean="0">
                <a:effectLst/>
              </a:rPr>
              <a:t> χάλυβας (εσωτερικό στρώμα - πυρήνας)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Το κράμα </a:t>
            </a:r>
            <a:r>
              <a:rPr lang="en-US" sz="2400" dirty="0" smtClean="0">
                <a:effectLst/>
              </a:rPr>
              <a:t>FeSn2</a:t>
            </a:r>
            <a:endParaRPr lang="el-GR" sz="2400" dirty="0" smtClean="0"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O </a:t>
            </a:r>
            <a:r>
              <a:rPr lang="el-GR" sz="2400" dirty="0" smtClean="0">
                <a:effectLst/>
              </a:rPr>
              <a:t>ελεύθερος </a:t>
            </a:r>
            <a:r>
              <a:rPr lang="en-US" sz="2400" dirty="0" smtClean="0">
                <a:effectLst/>
              </a:rPr>
              <a:t>Sn</a:t>
            </a:r>
            <a:endParaRPr lang="el-GR" sz="2400" dirty="0" smtClean="0"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To </a:t>
            </a:r>
            <a:r>
              <a:rPr lang="el-GR" sz="2400" dirty="0" smtClean="0">
                <a:effectLst/>
              </a:rPr>
              <a:t>στρώμα </a:t>
            </a:r>
            <a:r>
              <a:rPr lang="el-GR" sz="2400" dirty="0" err="1" smtClean="0">
                <a:effectLst/>
              </a:rPr>
              <a:t>παθητικοποίησης</a:t>
            </a:r>
            <a:endParaRPr lang="el-GR" sz="2400" dirty="0" smtClean="0">
              <a:effectLst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Το στρώμα λαδιού (λιπαντικό)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Τα στρώματα 2 έως και 5 υπάρχουν με την αντίστροφη φορά και από την άλλη πλευρά του χάλυβα.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27" y="1268760"/>
            <a:ext cx="393294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- TextBox"/>
          <p:cNvSpPr txBox="1">
            <a:spLocks noChangeArrowheads="1"/>
          </p:cNvSpPr>
          <p:nvPr/>
        </p:nvSpPr>
        <p:spPr bwMode="auto">
          <a:xfrm>
            <a:off x="5111427" y="3068960"/>
            <a:ext cx="3957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Καρακασίδης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Ν., “Η συμπεριφορά στη διάβρωση του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λακκαρισμένου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λευκοσιδήρου σε κονσέρβες τροφίμων – Έλεγχος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vitro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και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situ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Διδακτορική Διατριβή, ΕΜΠ, Τμήμα Χημικών Μηχανικών, 1993.</a:t>
            </a:r>
          </a:p>
        </p:txBody>
      </p:sp>
    </p:spTree>
    <p:extLst>
      <p:ext uri="{BB962C8B-B14F-4D97-AF65-F5344CB8AC3E}">
        <p14:creationId xmlns:p14="http://schemas.microsoft.com/office/powerpoint/2010/main" val="3891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Ηλεκτρολυτικός λευκοσίδηρος</a:t>
            </a:r>
            <a:endParaRPr lang="el-GR" dirty="0"/>
          </a:p>
        </p:txBody>
      </p:sp>
      <p:sp>
        <p:nvSpPr>
          <p:cNvPr id="76802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Το στρώμα του κράματος </a:t>
            </a:r>
            <a:r>
              <a:rPr lang="en-US" altLang="el-GR" sz="2400" dirty="0" err="1" smtClean="0">
                <a:effectLst/>
              </a:rPr>
              <a:t>FeSn</a:t>
            </a:r>
            <a:r>
              <a:rPr lang="el-GR" altLang="el-GR" sz="2400" baseline="-25000" dirty="0" smtClean="0">
                <a:effectLst/>
              </a:rPr>
              <a:t>2</a:t>
            </a:r>
            <a:r>
              <a:rPr lang="el-GR" altLang="el-GR" sz="2400" dirty="0" smtClean="0">
                <a:effectLst/>
              </a:rPr>
              <a:t> σχηματίζεται με διάχυση του </a:t>
            </a:r>
            <a:r>
              <a:rPr lang="en-US" altLang="el-GR" sz="2400" dirty="0" smtClean="0">
                <a:effectLst/>
              </a:rPr>
              <a:t>Sn </a:t>
            </a:r>
            <a:r>
              <a:rPr lang="el-GR" altLang="el-GR" sz="2400" dirty="0" smtClean="0">
                <a:effectLst/>
              </a:rPr>
              <a:t>μέσα στον </a:t>
            </a:r>
            <a:r>
              <a:rPr lang="en-US" altLang="el-GR" sz="2400" dirty="0" smtClean="0">
                <a:effectLst/>
              </a:rPr>
              <a:t>Fe</a:t>
            </a:r>
            <a:r>
              <a:rPr lang="el-GR" altLang="el-GR" sz="2400" dirty="0" smtClean="0">
                <a:effectLst/>
              </a:rPr>
              <a:t> του χάλυβα κατά την φάση της ροής-στίλβωσης του ηλεκτρολυτικού λευκοσιδήρου.</a:t>
            </a:r>
            <a:endParaRPr lang="en-US" altLang="el-GR" sz="2400" dirty="0" smtClean="0">
              <a:effectLst/>
            </a:endParaRPr>
          </a:p>
          <a:p>
            <a:pPr eaLnBrk="1" hangingPunct="1"/>
            <a:r>
              <a:rPr lang="en-US" altLang="el-GR" sz="2400" dirty="0" smtClean="0">
                <a:effectLst/>
              </a:rPr>
              <a:t>O</a:t>
            </a:r>
            <a:r>
              <a:rPr lang="el-GR" altLang="el-GR" sz="2400" dirty="0" smtClean="0">
                <a:effectLst/>
              </a:rPr>
              <a:t> ελεύθερος </a:t>
            </a:r>
            <a:r>
              <a:rPr lang="en-US" altLang="el-GR" sz="2400" dirty="0" smtClean="0">
                <a:effectLst/>
              </a:rPr>
              <a:t>Sn</a:t>
            </a:r>
            <a:r>
              <a:rPr lang="el-GR" altLang="el-GR" sz="2400" dirty="0" smtClean="0">
                <a:effectLst/>
              </a:rPr>
              <a:t> καλύπτει το κράμα </a:t>
            </a:r>
            <a:r>
              <a:rPr lang="en-US" altLang="el-GR" sz="2400" dirty="0" err="1" smtClean="0">
                <a:effectLst/>
              </a:rPr>
              <a:t>FeSn</a:t>
            </a:r>
            <a:r>
              <a:rPr lang="el-GR" altLang="el-GR" sz="2400" baseline="-25000" dirty="0" smtClean="0">
                <a:effectLst/>
              </a:rPr>
              <a:t>2</a:t>
            </a:r>
            <a:r>
              <a:rPr lang="el-GR" altLang="el-GR" sz="2400" dirty="0" smtClean="0">
                <a:effectLst/>
              </a:rPr>
              <a:t> και έχει βρεθεί ότι επηρεάζει μεταξύ άλλων την πρόσφυση μιας λάκας. Για να υπάρξει πλήρης αντίσταση στην διάβρωση εσωτερική ή εξωτερική θα πρέπει το πάχος του στρώματος κασσιτέρου να είναι της τάξης 50 </a:t>
            </a:r>
            <a:r>
              <a:rPr lang="en-US" altLang="el-GR" sz="2400" dirty="0" smtClean="0">
                <a:effectLst/>
              </a:rPr>
              <a:t>g</a:t>
            </a:r>
            <a:r>
              <a:rPr lang="el-GR" altLang="el-GR" sz="2400" dirty="0" smtClean="0">
                <a:effectLst/>
              </a:rPr>
              <a:t>/</a:t>
            </a:r>
            <a:r>
              <a:rPr lang="en-US" altLang="el-GR" sz="2400" dirty="0" smtClean="0">
                <a:effectLst/>
              </a:rPr>
              <a:t>m</a:t>
            </a:r>
            <a:r>
              <a:rPr lang="el-GR" altLang="el-GR" sz="2400" dirty="0" smtClean="0">
                <a:effectLst/>
              </a:rPr>
              <a:t>2 και άνω κάτι που δεν ισχύει για λόγους οικονομικούς. </a:t>
            </a:r>
          </a:p>
        </p:txBody>
      </p:sp>
      <p:pic>
        <p:nvPicPr>
          <p:cNvPr id="76803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365104"/>
            <a:ext cx="4921027" cy="216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323528" y="5661248"/>
            <a:ext cx="35480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Καρακασίδης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Ν., “Η συμπεριφορά στη διάβρωση του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λακκαρισμένου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λευκοσιδήρου σε κονσέρβες τροφίμων – Έλεγχος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vitro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και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situ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Διδακτορική Διατριβή, ΕΜΠ, Τμήμα Χημικών Μηχανικών, 1993.</a:t>
            </a:r>
          </a:p>
        </p:txBody>
      </p:sp>
    </p:spTree>
    <p:extLst>
      <p:ext uri="{BB962C8B-B14F-4D97-AF65-F5344CB8AC3E}">
        <p14:creationId xmlns:p14="http://schemas.microsoft.com/office/powerpoint/2010/main" val="1821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Ηλεκτρολυτικός λευκοσίδηρος</a:t>
            </a:r>
            <a:endParaRPr lang="el-GR" dirty="0"/>
          </a:p>
        </p:txBody>
      </p:sp>
      <p:sp>
        <p:nvSpPr>
          <p:cNvPr id="77826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Το στρώμα </a:t>
            </a:r>
            <a:r>
              <a:rPr lang="el-GR" altLang="el-GR" sz="2400" dirty="0" err="1" smtClean="0">
                <a:effectLst/>
              </a:rPr>
              <a:t>παθητικοποίησης</a:t>
            </a:r>
            <a:r>
              <a:rPr lang="el-GR" altLang="el-GR" sz="2400" dirty="0" smtClean="0">
                <a:effectLst/>
              </a:rPr>
              <a:t> εφαρμόζεται με ειδική κατεργασία </a:t>
            </a:r>
            <a:r>
              <a:rPr lang="el-GR" altLang="el-GR" sz="2400" dirty="0" err="1" smtClean="0">
                <a:effectLst/>
              </a:rPr>
              <a:t>παθητικοποίησης</a:t>
            </a:r>
            <a:r>
              <a:rPr lang="el-GR" altLang="el-GR" sz="2400" dirty="0" smtClean="0">
                <a:effectLst/>
              </a:rPr>
              <a:t> (</a:t>
            </a:r>
            <a:r>
              <a:rPr lang="en-US" altLang="el-GR" sz="2400" dirty="0" smtClean="0">
                <a:effectLst/>
              </a:rPr>
              <a:t>passivation treatment</a:t>
            </a:r>
            <a:r>
              <a:rPr lang="el-GR" altLang="el-GR" sz="2400" dirty="0" smtClean="0">
                <a:effectLst/>
              </a:rPr>
              <a:t>) προκειμένου να βελτιωθεί η αντοχή του λευκοσιδήρου στην διάβρωση. Αποτελείται δε από οξείδια του κασσιτέρου και του χρωμίου. 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Όσον αφορά το στρώμα λαδιού είναι συνήθως </a:t>
            </a:r>
            <a:r>
              <a:rPr lang="el-GR" altLang="el-GR" sz="2400" dirty="0" err="1" smtClean="0">
                <a:effectLst/>
              </a:rPr>
              <a:t>δεκανοδιϊκός</a:t>
            </a:r>
            <a:r>
              <a:rPr lang="el-GR" altLang="el-GR" sz="2400" dirty="0" smtClean="0">
                <a:effectLst/>
              </a:rPr>
              <a:t> </a:t>
            </a:r>
            <a:r>
              <a:rPr lang="el-GR" altLang="el-GR" sz="2400" dirty="0" err="1" smtClean="0">
                <a:effectLst/>
              </a:rPr>
              <a:t>αιθυλεστέρας</a:t>
            </a:r>
            <a:r>
              <a:rPr lang="el-GR" altLang="el-GR" sz="2400" dirty="0" smtClean="0">
                <a:effectLst/>
              </a:rPr>
              <a:t> (</a:t>
            </a:r>
            <a:r>
              <a:rPr lang="en-US" altLang="el-GR" sz="2400" dirty="0" smtClean="0">
                <a:effectLst/>
              </a:rPr>
              <a:t>DOS</a:t>
            </a:r>
            <a:r>
              <a:rPr lang="el-GR" altLang="el-GR" sz="2400" dirty="0" smtClean="0">
                <a:effectLst/>
              </a:rPr>
              <a:t>) ή κιτρικός </a:t>
            </a:r>
            <a:r>
              <a:rPr lang="el-GR" altLang="el-GR" sz="2400" dirty="0" err="1" smtClean="0">
                <a:effectLst/>
              </a:rPr>
              <a:t>ακέτυλοβουτυλεστέρας</a:t>
            </a:r>
            <a:r>
              <a:rPr lang="el-GR" altLang="el-GR" sz="2400" dirty="0" smtClean="0">
                <a:effectLst/>
              </a:rPr>
              <a:t> (</a:t>
            </a:r>
            <a:r>
              <a:rPr lang="en-US" altLang="el-GR" sz="2400" dirty="0" smtClean="0">
                <a:effectLst/>
              </a:rPr>
              <a:t>ATBC</a:t>
            </a:r>
            <a:r>
              <a:rPr lang="el-GR" altLang="el-GR" sz="2400" dirty="0" smtClean="0">
                <a:effectLst/>
              </a:rPr>
              <a:t>) και κυμαίνεται από 12-17 </a:t>
            </a:r>
            <a:r>
              <a:rPr lang="en-US" altLang="el-GR" sz="2400" dirty="0" smtClean="0">
                <a:effectLst/>
              </a:rPr>
              <a:t>mg</a:t>
            </a:r>
            <a:r>
              <a:rPr lang="el-GR" altLang="el-GR" sz="2400" dirty="0" smtClean="0">
                <a:effectLst/>
              </a:rPr>
              <a:t>/</a:t>
            </a:r>
            <a:r>
              <a:rPr lang="en-US" altLang="el-GR" sz="2400" dirty="0" smtClean="0">
                <a:effectLst/>
              </a:rPr>
              <a:t>m</a:t>
            </a:r>
            <a:r>
              <a:rPr lang="el-GR" altLang="el-GR" sz="2400" baseline="30000" dirty="0" smtClean="0"/>
              <a:t>2</a:t>
            </a:r>
            <a:r>
              <a:rPr lang="el-GR" altLang="el-GR" sz="2400" dirty="0" smtClean="0">
                <a:effectLst/>
              </a:rPr>
              <a:t> σε κάθε πλευρά του λευκοσιδηρού φύλλου. Ο ρόλος του είναι να π.χ. εμποδίζει την φθορά της επιφάνειας του λευκοσιδήρου ή να βοηθάει την λιθογράφηση και να επιβραδύνει τον σχηματισμό οξειδίων κασσιτέρου κατά την αποθήκευση.</a:t>
            </a:r>
          </a:p>
        </p:txBody>
      </p:sp>
    </p:spTree>
    <p:extLst>
      <p:ext uri="{BB962C8B-B14F-4D97-AF65-F5344CB8AC3E}">
        <p14:creationId xmlns:p14="http://schemas.microsoft.com/office/powerpoint/2010/main" val="25727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Πρόκειται </a:t>
            </a:r>
            <a:r>
              <a:rPr lang="el-GR" dirty="0"/>
              <a:t>για ένα υλικό που έχει πολλά πλεονεκτήματα </a:t>
            </a:r>
            <a:r>
              <a:rPr lang="el-GR" dirty="0" smtClean="0"/>
              <a:t>όπως</a:t>
            </a:r>
            <a:endParaRPr lang="el-GR" dirty="0"/>
          </a:p>
        </p:txBody>
      </p:sp>
      <p:sp>
        <p:nvSpPr>
          <p:cNvPr id="10199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l-GR" sz="2400" dirty="0" smtClean="0">
                <a:effectLst/>
              </a:rPr>
              <a:t>Χαμηλό κόστος</a:t>
            </a:r>
          </a:p>
          <a:p>
            <a:pPr algn="just" eaLnBrk="1" hangingPunct="1">
              <a:defRPr/>
            </a:pPr>
            <a:r>
              <a:rPr lang="el-GR" sz="2400" dirty="0" smtClean="0">
                <a:effectLst/>
              </a:rPr>
              <a:t>Ελαφρύ </a:t>
            </a:r>
          </a:p>
          <a:p>
            <a:pPr algn="just" eaLnBrk="1" hangingPunct="1">
              <a:defRPr/>
            </a:pPr>
            <a:r>
              <a:rPr lang="el-GR" sz="2400" dirty="0" smtClean="0">
                <a:effectLst/>
              </a:rPr>
              <a:t>Ανθεκτικό στην διάβρωση</a:t>
            </a:r>
          </a:p>
          <a:p>
            <a:pPr algn="just" eaLnBrk="1" hangingPunct="1">
              <a:defRPr/>
            </a:pPr>
            <a:r>
              <a:rPr lang="el-GR" sz="2400" dirty="0" smtClean="0">
                <a:effectLst/>
              </a:rPr>
              <a:t>Ελκυστικό στην εμφάνιση</a:t>
            </a:r>
          </a:p>
          <a:p>
            <a:pPr algn="just" eaLnBrk="1" hangingPunct="1">
              <a:defRPr/>
            </a:pPr>
            <a:r>
              <a:rPr lang="el-GR" sz="2400" dirty="0" smtClean="0">
                <a:effectLst/>
              </a:rPr>
              <a:t>Μορφοποιείται εύκολα</a:t>
            </a:r>
          </a:p>
          <a:p>
            <a:pPr algn="just" eaLnBrk="1" hangingPunct="1">
              <a:defRPr/>
            </a:pPr>
            <a:r>
              <a:rPr lang="el-GR" sz="2400" dirty="0" err="1" smtClean="0">
                <a:effectLst/>
              </a:rPr>
              <a:t>Συγκολλάται</a:t>
            </a:r>
            <a:r>
              <a:rPr lang="el-GR" sz="2400" dirty="0" smtClean="0">
                <a:effectLst/>
              </a:rPr>
              <a:t> με κασσιτεροκόλληση ή </a:t>
            </a:r>
            <a:r>
              <a:rPr lang="el-GR" sz="2400" dirty="0" err="1" smtClean="0">
                <a:effectLst/>
              </a:rPr>
              <a:t>ηλεκτροσυγκόληση</a:t>
            </a:r>
            <a:endParaRPr lang="el-GR" sz="2400" dirty="0" smtClean="0">
              <a:effectLst/>
            </a:endParaRPr>
          </a:p>
          <a:p>
            <a:pPr algn="just" eaLnBrk="1" hangingPunct="1">
              <a:defRPr/>
            </a:pPr>
            <a:r>
              <a:rPr lang="el-GR" sz="2400" dirty="0" err="1" smtClean="0">
                <a:effectLst/>
              </a:rPr>
              <a:t>Λακκάρεται</a:t>
            </a:r>
            <a:endParaRPr lang="el-GR" sz="2400" dirty="0" smtClean="0">
              <a:effectLst/>
            </a:endParaRPr>
          </a:p>
          <a:p>
            <a:pPr algn="just" eaLnBrk="1" hangingPunct="1">
              <a:defRPr/>
            </a:pPr>
            <a:r>
              <a:rPr lang="el-GR" sz="2400" dirty="0" err="1" smtClean="0">
                <a:effectLst/>
              </a:rPr>
              <a:t>Λιθογραφείται</a:t>
            </a:r>
            <a:endParaRPr lang="el-GR" sz="2400" dirty="0" smtClean="0">
              <a:effectLst/>
            </a:endParaRPr>
          </a:p>
          <a:p>
            <a:pPr algn="just" eaLnBrk="1" hangingPunct="1">
              <a:defRPr/>
            </a:pPr>
            <a:r>
              <a:rPr lang="el-GR" sz="2400" dirty="0" smtClean="0">
                <a:effectLst/>
              </a:rPr>
              <a:t>Μετατρέπεται σε κουτί (0.14 </a:t>
            </a:r>
            <a:r>
              <a:rPr lang="en-US" sz="2400" dirty="0" smtClean="0">
                <a:effectLst/>
              </a:rPr>
              <a:t>mm</a:t>
            </a:r>
            <a:r>
              <a:rPr lang="el-GR" sz="2400" dirty="0" smtClean="0">
                <a:effectLst/>
              </a:rPr>
              <a:t> &lt; πάχος λευκοσιδήρου &lt; 0.30 </a:t>
            </a:r>
            <a:r>
              <a:rPr lang="en-US" sz="2400" dirty="0" smtClean="0">
                <a:effectLst/>
              </a:rPr>
              <a:t>mm</a:t>
            </a:r>
            <a:r>
              <a:rPr lang="el-GR" sz="2400" dirty="0" smtClean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21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Ηλεκτρολυτικός λευκοσίδηρος</a:t>
            </a:r>
            <a:endParaRPr lang="el-GR" dirty="0"/>
          </a:p>
        </p:txBody>
      </p:sp>
      <p:sp>
        <p:nvSpPr>
          <p:cNvPr id="10209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>
                <a:effectLst/>
              </a:rPr>
              <a:t>Χρησιμοποιείται στην συσκευασία πολύ διαβρωτικών προϊόντων (π.χ. χυμός μήλων, μούρων, κερασιών, τουρσί – τύπος </a:t>
            </a:r>
            <a:r>
              <a:rPr lang="en-US" sz="2800" dirty="0" smtClean="0">
                <a:effectLst/>
              </a:rPr>
              <a:t>L</a:t>
            </a:r>
            <a:r>
              <a:rPr lang="el-GR" sz="2800" dirty="0" smtClean="0">
                <a:effectLst/>
              </a:rPr>
              <a:t>), μετρίως διαβρωτικών προϊόντων (π.χ. ροδάκινα, βερίκοκα, αχλάδια, </a:t>
            </a:r>
            <a:r>
              <a:rPr lang="el-GR" sz="2800" dirty="0" err="1" smtClean="0">
                <a:effectLst/>
              </a:rPr>
              <a:t>κρεατοσκευάσματα</a:t>
            </a:r>
            <a:r>
              <a:rPr lang="el-GR" sz="2800" dirty="0" smtClean="0">
                <a:effectLst/>
              </a:rPr>
              <a:t> – τύπος </a:t>
            </a:r>
            <a:r>
              <a:rPr lang="en-US" sz="2800" dirty="0" smtClean="0">
                <a:effectLst/>
              </a:rPr>
              <a:t>MR</a:t>
            </a:r>
            <a:r>
              <a:rPr lang="el-GR" sz="2800" dirty="0" smtClean="0">
                <a:effectLst/>
              </a:rPr>
              <a:t>) και λιγότερο διαβρωτικών προϊόντων (π.χ. μπιζέλια, κρέας, ψάρια, μπύρα – τύπος </a:t>
            </a:r>
            <a:r>
              <a:rPr lang="en-US" sz="2800" dirty="0" smtClean="0">
                <a:effectLst/>
              </a:rPr>
              <a:t>MC</a:t>
            </a:r>
            <a:r>
              <a:rPr lang="el-GR" sz="2800" dirty="0" smtClean="0">
                <a:effectLst/>
              </a:rPr>
              <a:t>).</a:t>
            </a:r>
            <a:r>
              <a:rPr lang="el-G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Επιχρωμιωμένος χάλυβας</a:t>
            </a:r>
          </a:p>
        </p:txBody>
      </p:sp>
      <p:sp>
        <p:nvSpPr>
          <p:cNvPr id="10250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>
                <a:effectLst/>
              </a:rPr>
              <a:t>Ο επιχρωμιωμένος χάλυβας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αποτελείται από χάλυβα </a:t>
            </a:r>
            <a:r>
              <a:rPr lang="el-GR" sz="2400" dirty="0" smtClean="0">
                <a:effectLst/>
              </a:rPr>
              <a:t>όπως και ο λευκοσίδηρος,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αλλά η επικάλυψη του </a:t>
            </a:r>
            <a:r>
              <a:rPr lang="el-GR" sz="24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χαλυβδόφυλλου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γίνεται με δύο προστατευτικά στρώματα. </a:t>
            </a:r>
            <a:r>
              <a:rPr lang="el-GR" sz="2400" dirty="0" smtClean="0">
                <a:effectLst/>
              </a:rPr>
              <a:t>Το ένα στρώμα είναι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στρώμα χρωμίου και το άλλο οξείδιο του χρωμίου </a:t>
            </a:r>
            <a:r>
              <a:rPr lang="en-US" sz="2400" b="1" dirty="0" err="1" smtClean="0">
                <a:solidFill>
                  <a:srgbClr val="820000"/>
                </a:solidFill>
                <a:effectLst/>
              </a:rPr>
              <a:t>CrO</a:t>
            </a:r>
            <a:r>
              <a:rPr lang="el-GR" sz="2400" b="1" baseline="-25000" dirty="0" smtClean="0">
                <a:solidFill>
                  <a:srgbClr val="820000"/>
                </a:solidFill>
                <a:effectLst/>
              </a:rPr>
              <a:t>3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b="1" dirty="0" smtClean="0">
              <a:solidFill>
                <a:srgbClr val="82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</a:rPr>
              <a:t>Συνολικά, τα στρώματα είναι: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O</a:t>
            </a:r>
            <a:r>
              <a:rPr lang="el-GR" sz="2400" dirty="0" smtClean="0">
                <a:effectLst/>
              </a:rPr>
              <a:t> χάλυβας (εσωτερικό στρώμα - πυρήνας)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Στρώμα </a:t>
            </a:r>
            <a:r>
              <a:rPr lang="en-US" sz="2400" dirty="0" smtClean="0">
                <a:effectLst/>
              </a:rPr>
              <a:t>Cr</a:t>
            </a:r>
            <a:endParaRPr lang="el-GR" sz="2400" dirty="0" smtClean="0">
              <a:effectLst/>
            </a:endParaRP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Στρώμα </a:t>
            </a:r>
            <a:r>
              <a:rPr lang="en-US" sz="2400" dirty="0" err="1" smtClean="0">
                <a:effectLst/>
              </a:rPr>
              <a:t>CrO</a:t>
            </a:r>
            <a:r>
              <a:rPr lang="el-GR" sz="2400" baseline="-25000" dirty="0" smtClean="0">
                <a:effectLst/>
              </a:rPr>
              <a:t>3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Λιπαντικό</a:t>
            </a:r>
          </a:p>
          <a:p>
            <a:pPr eaLnBrk="1" hangingPunct="1">
              <a:defRPr/>
            </a:pPr>
            <a:r>
              <a:rPr lang="el-GR" sz="2400" dirty="0" smtClean="0">
                <a:effectLst/>
              </a:rPr>
              <a:t>Τα στρώματα 2 έως και 4 υπάρχουν με την αντίστροφη φορά και από την άλλη πλευρά του χάλυβα.</a:t>
            </a:r>
            <a:r>
              <a:rPr lang="el-G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 Unit Cells</a:t>
            </a:r>
            <a:endParaRPr lang="el-GR" dirty="0"/>
          </a:p>
        </p:txBody>
      </p:sp>
      <p:pic>
        <p:nvPicPr>
          <p:cNvPr id="3074" name="Picture 2" descr="C:\Users\alex\Desktop\22-7-2015 3-36-54 μμ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4"/>
          <a:stretch/>
        </p:blipFill>
        <p:spPr bwMode="auto">
          <a:xfrm>
            <a:off x="215946" y="1584250"/>
            <a:ext cx="8712108" cy="33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7463" y="4756726"/>
            <a:ext cx="47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cubic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Wereldburger758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άδεα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/>
              </a:rPr>
              <a:t>BSD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8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 </a:t>
            </a:r>
            <a:r>
              <a:rPr lang="el-GR" dirty="0"/>
              <a:t>ε</a:t>
            </a:r>
            <a:r>
              <a:rPr lang="el-GR" dirty="0" smtClean="0"/>
              <a:t>πιχρωμιωμένου χάλυβα</a:t>
            </a:r>
            <a:endParaRPr lang="el-GR" dirty="0"/>
          </a:p>
        </p:txBody>
      </p:sp>
      <p:sp>
        <p:nvSpPr>
          <p:cNvPr id="8192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Όσον αφορά την επικάλυψη με λιπαντικό, να σημειωθεί ότι </a:t>
            </a:r>
            <a:r>
              <a:rPr lang="el-GR" altLang="el-GR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επίστρωση των επιφανειών με βερνίκι είναι απαραίτητη</a:t>
            </a:r>
            <a:r>
              <a:rPr lang="el-GR" altLang="el-GR" sz="2400" dirty="0" smtClean="0">
                <a:effectLst/>
              </a:rPr>
              <a:t>, γιατί ο επιχρωμιωμένος χάλυβας είναι λιγότερο ανθεκτικός στην διάβρωση από τον λευκοσίδηρο.</a:t>
            </a:r>
            <a:endParaRPr lang="el-GR" altLang="el-GR" sz="2400" dirty="0" smtClean="0">
              <a:solidFill>
                <a:srgbClr val="820000"/>
              </a:solidFill>
              <a:effectLst/>
            </a:endParaRPr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  <a:effectLst/>
              </a:rPr>
              <a:t>Χρησιμοποιείται στην συσκευασία κρέατος και λαχανικών που είναι μη διαβρωτικά τρόφιμα.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Χρησιμοποιείται επίσης λακαρισμένος ως πάτος και καπάκι σε δοχεία συσκευασίας των οποίων ο κορμός συνίστανται από λευκοσίδηρο.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Τα δοχεία αυτά προορίζονται για μέτρια διαβρωτικά τρόφιμα όπως ροδάκινα, </a:t>
            </a:r>
            <a:r>
              <a:rPr lang="el-GR" altLang="el-GR" sz="2400" dirty="0" err="1" smtClean="0">
                <a:effectLst/>
              </a:rPr>
              <a:t>βερύκοκα</a:t>
            </a:r>
            <a:r>
              <a:rPr lang="el-GR" altLang="el-GR" sz="2400" dirty="0" smtClean="0">
                <a:effectLst/>
              </a:rPr>
              <a:t>, αχλάδια κ.τ.λ.</a:t>
            </a:r>
          </a:p>
        </p:txBody>
      </p:sp>
    </p:spTree>
    <p:extLst>
      <p:ext uri="{BB962C8B-B14F-4D97-AF65-F5344CB8AC3E}">
        <p14:creationId xmlns:p14="http://schemas.microsoft.com/office/powerpoint/2010/main" val="2101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dirty="0" smtClean="0"/>
              <a:t>Τα κράματα στις Γραφικές Τέχνες</a:t>
            </a:r>
          </a:p>
        </p:txBody>
      </p:sp>
      <p:sp>
        <p:nvSpPr>
          <p:cNvPr id="9676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>
                <a:effectLst/>
              </a:rPr>
              <a:t>Λίγα μέταλλα χρησιμοποιούνται στην καθαρή τους μορφή.</a:t>
            </a:r>
          </a:p>
          <a:p>
            <a:pPr>
              <a:defRPr/>
            </a:pPr>
            <a:r>
              <a:rPr lang="el-GR" sz="2800" dirty="0" smtClean="0">
                <a:effectLst/>
              </a:rPr>
              <a:t>Τα περισσότερα συνδυάζονται με άλλα μέταλλα ή αμέταλλα για να σχηματίσουν υλικά με μεγαλύτερη σκληρότητα, αντοχή στην διάβρωση και άλλες βελτιωμένες ιδιότητες.</a:t>
            </a:r>
          </a:p>
        </p:txBody>
      </p:sp>
    </p:spTree>
    <p:extLst>
      <p:ext uri="{BB962C8B-B14F-4D97-AF65-F5344CB8AC3E}">
        <p14:creationId xmlns:p14="http://schemas.microsoft.com/office/powerpoint/2010/main" val="7466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Κράμα</a:t>
            </a:r>
            <a:endParaRPr lang="el-GR" dirty="0"/>
          </a:p>
        </p:txBody>
      </p:sp>
      <p:sp>
        <p:nvSpPr>
          <p:cNvPr id="9687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rgbClr val="820000"/>
                </a:solidFill>
                <a:effectLst/>
              </a:rPr>
              <a:t>Κράμα είναι ένα μίγμα δύο ή περισσότερων μετάλλων ή ενός μετάλλου (-ων) και ενός </a:t>
            </a:r>
            <a:r>
              <a:rPr lang="el-GR" sz="2400" b="1" dirty="0" err="1" smtClean="0">
                <a:solidFill>
                  <a:srgbClr val="820000"/>
                </a:solidFill>
                <a:effectLst/>
              </a:rPr>
              <a:t>αμετάλλου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 (-ων). 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Ανάλογα με τον αριθμό των στοιχείων που περιλαμβάνουν διακρίνονται σε διμερή, τριμερή κ.τ.λ. 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Ένα κράμα που αποτελείται από ίσους αριθμούς δύο τύπων μεταλλικών ατόμων Α και Β είναι διαταγμένο, όταν τα άτομα Α και Β έχουν μία κανονική περιοδική διάταξη το ένα ως προς το άλλο, ενώ όταν είναι κατά τυχαίο τρόπο τοποθετημένα, λέμε ότι το κράμα είναι </a:t>
            </a:r>
            <a:r>
              <a:rPr lang="el-GR" sz="2400" dirty="0" err="1" smtClean="0">
                <a:effectLst/>
              </a:rPr>
              <a:t>αδιάτακτο</a:t>
            </a:r>
            <a:r>
              <a:rPr lang="el-GR" sz="2400" dirty="0" smtClean="0">
                <a:effectLst/>
              </a:rPr>
              <a:t>.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Ο απλούστερος τύπος κράματος είναι το στερεό διάλυμα που αποτελείται από δύο ή περισσότερα στοιχεία των οποίων τα άτομα είναι διεσπαρμένα σε μία και μόνο φάση. </a:t>
            </a:r>
          </a:p>
        </p:txBody>
      </p:sp>
    </p:spTree>
    <p:extLst>
      <p:ext uri="{BB962C8B-B14F-4D97-AF65-F5344CB8AC3E}">
        <p14:creationId xmlns:p14="http://schemas.microsoft.com/office/powerpoint/2010/main" val="23330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Συνθήκες </a:t>
            </a:r>
            <a:r>
              <a:rPr lang="el-GR" dirty="0"/>
              <a:t>των </a:t>
            </a:r>
            <a:r>
              <a:rPr lang="en-US" dirty="0"/>
              <a:t>Hume</a:t>
            </a:r>
            <a:r>
              <a:rPr lang="el-GR" dirty="0"/>
              <a:t>-</a:t>
            </a:r>
            <a:r>
              <a:rPr lang="en-US" dirty="0" err="1"/>
              <a:t>Rothery</a:t>
            </a:r>
            <a:endParaRPr lang="el-GR" dirty="0"/>
          </a:p>
        </p:txBody>
      </p:sp>
      <p:sp>
        <p:nvSpPr>
          <p:cNvPr id="9697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Για να σχηματιστεί στερεό διάλυμα θα πρέπει να τηρούνται οι συνθήκες των </a:t>
            </a:r>
            <a:r>
              <a:rPr lang="en-US" sz="2800" dirty="0" smtClean="0"/>
              <a:t>Hume</a:t>
            </a:r>
            <a:r>
              <a:rPr lang="el-GR" sz="2800" dirty="0" smtClean="0"/>
              <a:t>-</a:t>
            </a:r>
            <a:r>
              <a:rPr lang="en-US" sz="2800" dirty="0" err="1" smtClean="0"/>
              <a:t>Rothery</a:t>
            </a:r>
            <a:r>
              <a:rPr lang="el-GR" sz="2800" dirty="0" smtClean="0"/>
              <a:t>: </a:t>
            </a:r>
          </a:p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el-GR" sz="2800" dirty="0" smtClean="0"/>
              <a:t>Τα άτομα να έχουν συγκρίσιμο μέγεθος και όμοιες </a:t>
            </a:r>
            <a:r>
              <a:rPr lang="el-GR" sz="2800" dirty="0" err="1" smtClean="0"/>
              <a:t>ηλεκτραρνητικότητες</a:t>
            </a:r>
            <a:endParaRPr lang="el-GR" sz="2800" dirty="0" smtClean="0"/>
          </a:p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el-GR" sz="2800" dirty="0" smtClean="0"/>
              <a:t>Οι κρύσταλλοι πρέπει να έχουν όμοιες δομές</a:t>
            </a:r>
          </a:p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el-GR" sz="2800" dirty="0" smtClean="0"/>
              <a:t>Το διαλυόμενο στοιχείο πρέπει να έχει μεγαλύτερο σθένος από τον διαλύτη</a:t>
            </a:r>
          </a:p>
        </p:txBody>
      </p:sp>
    </p:spTree>
    <p:extLst>
      <p:ext uri="{BB962C8B-B14F-4D97-AF65-F5344CB8AC3E}">
        <p14:creationId xmlns:p14="http://schemas.microsoft.com/office/powerpoint/2010/main" val="23923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Κράματα</a:t>
            </a:r>
            <a:endParaRPr lang="el-GR" dirty="0"/>
          </a:p>
        </p:txBody>
      </p:sp>
      <p:sp>
        <p:nvSpPr>
          <p:cNvPr id="860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ffectLst/>
              </a:rPr>
              <a:t>Τα κράματα συνήθως συνδυάζουν τις ιδιότητες των συστατικών τους. Ένα διάγραμμα φάσης είναι ένα γράφημα που περιγράφει τα χαρακτηριστικά τήξης ενός κράματος. 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Τα κράματα στις γραφικές τέχνες χρησιμοποιούνται στα τυπογραφικά στοιχεία.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Εδώ συνδυάζονται χαρακτηριστικές ιδιότητες των μετάλλων </a:t>
            </a:r>
            <a:r>
              <a:rPr lang="en-US" altLang="el-GR" sz="2400" dirty="0" err="1" smtClean="0">
                <a:effectLst/>
              </a:rPr>
              <a:t>Pb</a:t>
            </a:r>
            <a:r>
              <a:rPr lang="el-GR" altLang="el-GR" sz="2400" dirty="0" smtClean="0">
                <a:effectLst/>
              </a:rPr>
              <a:t>, </a:t>
            </a:r>
            <a:r>
              <a:rPr lang="en-US" altLang="el-GR" sz="2400" dirty="0" smtClean="0">
                <a:effectLst/>
              </a:rPr>
              <a:t>Sn</a:t>
            </a:r>
            <a:r>
              <a:rPr lang="el-GR" altLang="el-GR" sz="2400" dirty="0" smtClean="0">
                <a:effectLst/>
              </a:rPr>
              <a:t> και </a:t>
            </a:r>
            <a:r>
              <a:rPr lang="en-US" altLang="el-GR" sz="2400" dirty="0" smtClean="0">
                <a:effectLst/>
              </a:rPr>
              <a:t>Sb </a:t>
            </a:r>
            <a:r>
              <a:rPr lang="el-GR" altLang="el-GR" sz="2400" dirty="0" smtClean="0">
                <a:effectLst/>
              </a:rPr>
              <a:t>[</a:t>
            </a:r>
            <a:r>
              <a:rPr lang="en-US" altLang="el-GR" sz="2400" dirty="0" err="1" smtClean="0">
                <a:effectLst/>
              </a:rPr>
              <a:t>Pb</a:t>
            </a:r>
            <a:r>
              <a:rPr lang="el-GR" altLang="el-GR" sz="2400" dirty="0" smtClean="0">
                <a:effectLst/>
              </a:rPr>
              <a:t>, </a:t>
            </a:r>
            <a:r>
              <a:rPr lang="en-US" altLang="el-GR" sz="2400" dirty="0" smtClean="0">
                <a:effectLst/>
              </a:rPr>
              <a:t>Sn</a:t>
            </a:r>
            <a:r>
              <a:rPr lang="el-GR" altLang="el-GR" sz="2400" dirty="0" smtClean="0">
                <a:effectLst/>
              </a:rPr>
              <a:t> (5-10 %) και </a:t>
            </a:r>
            <a:r>
              <a:rPr lang="en-US" altLang="el-GR" sz="2400" dirty="0" smtClean="0">
                <a:effectLst/>
              </a:rPr>
              <a:t>Sb</a:t>
            </a:r>
            <a:r>
              <a:rPr lang="el-GR" altLang="el-GR" sz="2400" dirty="0" smtClean="0">
                <a:effectLst/>
              </a:rPr>
              <a:t> (5-18 %)] με αποτέλεσμα την αντοχή στην φθορά και την ευκολία στη χύτευσή τους.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Ο </a:t>
            </a:r>
            <a:r>
              <a:rPr lang="en-US" altLang="el-GR" sz="2400" dirty="0" err="1" smtClean="0">
                <a:effectLst/>
              </a:rPr>
              <a:t>Pb</a:t>
            </a:r>
            <a:r>
              <a:rPr lang="el-GR" altLang="el-GR" sz="2400" dirty="0" smtClean="0">
                <a:effectLst/>
              </a:rPr>
              <a:t> και ο </a:t>
            </a:r>
            <a:r>
              <a:rPr lang="en-US" altLang="el-GR" sz="2400" dirty="0" smtClean="0">
                <a:effectLst/>
              </a:rPr>
              <a:t>Sn</a:t>
            </a:r>
            <a:r>
              <a:rPr lang="el-GR" altLang="el-GR" sz="2400" dirty="0" smtClean="0">
                <a:effectLst/>
              </a:rPr>
              <a:t> είναι μέταλλα μαλακά και ελατά, το δε </a:t>
            </a:r>
            <a:r>
              <a:rPr lang="en-US" altLang="el-GR" sz="2400" dirty="0" smtClean="0">
                <a:effectLst/>
              </a:rPr>
              <a:t>Sb</a:t>
            </a:r>
            <a:r>
              <a:rPr lang="el-GR" altLang="el-GR" sz="2400" dirty="0" smtClean="0">
                <a:effectLst/>
              </a:rPr>
              <a:t> σκληρό και κρυσταλλικό. Η παρουσία λοιπόν του τελευταίου αυξάνει την σκληρότητα του κράματος και οδηγεί στην παραγωγή των τυπογραφικών στοιχείων επιθυμητού σχήματος. </a:t>
            </a:r>
          </a:p>
        </p:txBody>
      </p:sp>
    </p:spTree>
    <p:extLst>
      <p:ext uri="{BB962C8B-B14F-4D97-AF65-F5344CB8AC3E}">
        <p14:creationId xmlns:p14="http://schemas.microsoft.com/office/powerpoint/2010/main" val="20598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Κράματα</a:t>
            </a:r>
          </a:p>
        </p:txBody>
      </p:sp>
      <p:sp>
        <p:nvSpPr>
          <p:cNvPr id="8704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>
                <a:effectLst/>
              </a:rPr>
              <a:t>Σε άλλη περίπτωση δεν θα ήταν δυνατό γιατί τα πολύ μαλακά μέταλλα δεν θα μπορούσαν να </a:t>
            </a:r>
            <a:r>
              <a:rPr lang="el-GR" altLang="el-GR" sz="2400" dirty="0" err="1" smtClean="0">
                <a:effectLst/>
              </a:rPr>
              <a:t>παράξουν</a:t>
            </a:r>
            <a:r>
              <a:rPr lang="el-GR" altLang="el-GR" sz="2400" dirty="0" smtClean="0">
                <a:effectLst/>
              </a:rPr>
              <a:t> το επιθυμητό σχήμα.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Ο δε </a:t>
            </a:r>
            <a:r>
              <a:rPr lang="en-US" altLang="el-GR" sz="2400" dirty="0" smtClean="0">
                <a:effectLst/>
              </a:rPr>
              <a:t>Sn</a:t>
            </a:r>
            <a:r>
              <a:rPr lang="el-GR" altLang="el-GR" sz="2400" dirty="0" smtClean="0">
                <a:effectLst/>
              </a:rPr>
              <a:t> συμβάλει μαζί με το </a:t>
            </a:r>
            <a:r>
              <a:rPr lang="en-US" altLang="el-GR" sz="2400" dirty="0" smtClean="0">
                <a:effectLst/>
              </a:rPr>
              <a:t>Sb</a:t>
            </a:r>
            <a:r>
              <a:rPr lang="el-GR" altLang="el-GR" sz="2400" dirty="0" smtClean="0">
                <a:effectLst/>
              </a:rPr>
              <a:t> στην συμπεριφορά του κράματος κατά την χύτευση.</a:t>
            </a:r>
          </a:p>
          <a:p>
            <a:pPr eaLnBrk="1" hangingPunct="1"/>
            <a:r>
              <a:rPr lang="el-GR" altLang="el-GR" sz="2400" dirty="0" smtClean="0">
                <a:effectLst/>
              </a:rPr>
              <a:t>Να σημειωθεί ότι χρήσιμες βασικές ιδιότητες του </a:t>
            </a:r>
            <a:r>
              <a:rPr lang="en-US" altLang="el-GR" sz="2400" dirty="0" err="1" smtClean="0">
                <a:effectLst/>
              </a:rPr>
              <a:t>Pb</a:t>
            </a:r>
            <a:r>
              <a:rPr lang="el-GR" altLang="el-GR" sz="2400" dirty="0" smtClean="0">
                <a:effectLst/>
              </a:rPr>
              <a:t> είναι η ευκολία στην χύτευση (χαμηλό σημείο τήξης), η σχετικά καλή αγωγιμότητα, η μεγάλη ολκιμότητα και η δυνατότητα εύκολης μορφοποίησης με κατεργασίες ψυχρής διαμόρφωσης. </a:t>
            </a:r>
          </a:p>
        </p:txBody>
      </p:sp>
    </p:spTree>
    <p:extLst>
      <p:ext uri="{BB962C8B-B14F-4D97-AF65-F5344CB8AC3E}">
        <p14:creationId xmlns:p14="http://schemas.microsoft.com/office/powerpoint/2010/main" val="16297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Ελληνική 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1900" dirty="0"/>
              <a:t>Βατάλης Α. Σ., Επιστήμη και Τεχνολογία Υλικών, 2η Έκδοση, Εκδόσεις Ζήτη, Θεσσαλονίκη, 2009.</a:t>
            </a:r>
          </a:p>
          <a:p>
            <a:pPr>
              <a:defRPr/>
            </a:pPr>
            <a:r>
              <a:rPr lang="el-GR" sz="1900" dirty="0" err="1" smtClean="0"/>
              <a:t>Καρακασίδης</a:t>
            </a:r>
            <a:r>
              <a:rPr lang="el-GR" sz="1900" dirty="0" smtClean="0"/>
              <a:t> </a:t>
            </a:r>
            <a:r>
              <a:rPr lang="el-GR" sz="1900" dirty="0"/>
              <a:t>Ν., Υλικά Ι, Τμήμα Τεχνολογίας Γραφικών Τεχνών, Αθήνα 1997.</a:t>
            </a:r>
          </a:p>
          <a:p>
            <a:pPr>
              <a:defRPr/>
            </a:pPr>
            <a:r>
              <a:rPr lang="el-GR" sz="1900" dirty="0" err="1" smtClean="0"/>
              <a:t>Καρακασίδης</a:t>
            </a:r>
            <a:r>
              <a:rPr lang="el-GR" sz="1900" dirty="0" smtClean="0"/>
              <a:t> </a:t>
            </a:r>
            <a:r>
              <a:rPr lang="el-GR" sz="1900" dirty="0"/>
              <a:t>Ν., “Η συμπεριφορά στη διάβρωση του </a:t>
            </a:r>
            <a:r>
              <a:rPr lang="el-GR" sz="1900" dirty="0" err="1"/>
              <a:t>λακκαρισμένου</a:t>
            </a:r>
            <a:r>
              <a:rPr lang="el-GR" sz="1900" dirty="0"/>
              <a:t> λευκοσιδήρου σε κονσέρβες τροφίμων – Έλεγχος </a:t>
            </a:r>
            <a:r>
              <a:rPr lang="en-US" sz="1900" dirty="0"/>
              <a:t>in vitro</a:t>
            </a:r>
            <a:r>
              <a:rPr lang="el-GR" sz="1900" dirty="0"/>
              <a:t> και </a:t>
            </a:r>
            <a:r>
              <a:rPr lang="en-US" sz="1900" dirty="0"/>
              <a:t>in situ</a:t>
            </a:r>
            <a:r>
              <a:rPr lang="el-GR" sz="1900" dirty="0"/>
              <a:t>” Διδακτορική Διατριβή, ΕΜΠ, Τμήμα Χημικών Μηχανικών, 1993.</a:t>
            </a:r>
          </a:p>
          <a:p>
            <a:pPr>
              <a:defRPr/>
            </a:pPr>
            <a:r>
              <a:rPr lang="el-GR" sz="1900" dirty="0"/>
              <a:t>Κουλουμπή N., «Διάβρωση και Προστασία», Ε.Μ.Π, Αθήνα 2010.</a:t>
            </a:r>
          </a:p>
          <a:p>
            <a:pPr>
              <a:defRPr/>
            </a:pPr>
            <a:r>
              <a:rPr lang="el-GR" sz="1900" dirty="0" err="1" smtClean="0"/>
              <a:t>Νόμπελης</a:t>
            </a:r>
            <a:r>
              <a:rPr lang="el-GR" sz="1900" dirty="0" smtClean="0"/>
              <a:t> </a:t>
            </a:r>
            <a:r>
              <a:rPr lang="el-GR" sz="1900" dirty="0"/>
              <a:t>Φ., Χημεία για Τεχνολόγους, 2η Έκδοση, Μακεδονικές Εκδόσεις, 2003.</a:t>
            </a:r>
          </a:p>
          <a:p>
            <a:pPr>
              <a:defRPr/>
            </a:pPr>
            <a:r>
              <a:rPr lang="el-GR" sz="1900" dirty="0" err="1" smtClean="0"/>
              <a:t>Ντάφλου</a:t>
            </a:r>
            <a:r>
              <a:rPr lang="el-GR" sz="1900" dirty="0" smtClean="0"/>
              <a:t> </a:t>
            </a:r>
            <a:r>
              <a:rPr lang="el-GR" sz="1900" dirty="0"/>
              <a:t>Ε., «Ανθεκτικότητα οργανικών επικαλύψεων που περιέχουν αναστολείς διάβρωσης» Διδακτορική Διατριβή, ΕΜΠ, Τμήμα Χημικών Μηχανικών, 2012.</a:t>
            </a:r>
          </a:p>
          <a:p>
            <a:pPr>
              <a:defRPr/>
            </a:pPr>
            <a:r>
              <a:rPr lang="el-GR" sz="1900" dirty="0" smtClean="0"/>
              <a:t>Παπαδάκης </a:t>
            </a:r>
            <a:r>
              <a:rPr lang="el-GR" sz="1900" dirty="0"/>
              <a:t>Σ., Συσκευασία Τροφίμων, Εκδόσεις </a:t>
            </a:r>
            <a:r>
              <a:rPr lang="el-GR" sz="1900" dirty="0" err="1"/>
              <a:t>Τζιόλα</a:t>
            </a:r>
            <a:r>
              <a:rPr lang="el-GR" sz="1900" dirty="0"/>
              <a:t>, 2010.</a:t>
            </a:r>
          </a:p>
          <a:p>
            <a:pPr>
              <a:defRPr/>
            </a:pPr>
            <a:r>
              <a:rPr lang="el-GR" sz="1900" dirty="0" err="1"/>
              <a:t>Σκουλικίδης</a:t>
            </a:r>
            <a:r>
              <a:rPr lang="el-GR" sz="1900" dirty="0"/>
              <a:t> Θ.Ν., «Διάβρωση και Συντήρηση των Δομικών Υλικών των Μνημείων», Πανεπιστημιακές Εκδόσεις Κρήτης , (ΠΕΚ), 2000</a:t>
            </a:r>
            <a:r>
              <a:rPr lang="el-GR" sz="1900" dirty="0" smtClean="0"/>
              <a:t>.</a:t>
            </a: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14665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Ξενόγλωσση 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 dirty="0" err="1"/>
              <a:t>Batis</a:t>
            </a:r>
            <a:r>
              <a:rPr lang="el-GR" sz="2000" dirty="0"/>
              <a:t> </a:t>
            </a:r>
            <a:r>
              <a:rPr lang="en-GB" sz="2000" dirty="0"/>
              <a:t>G., </a:t>
            </a:r>
            <a:r>
              <a:rPr lang="en-GB" sz="2000" dirty="0" err="1"/>
              <a:t>Kouloumi</a:t>
            </a:r>
            <a:r>
              <a:rPr lang="el-GR" sz="2000" dirty="0"/>
              <a:t> </a:t>
            </a:r>
            <a:r>
              <a:rPr lang="en-GB" sz="2000" dirty="0"/>
              <a:t>N., </a:t>
            </a:r>
            <a:r>
              <a:rPr lang="en-GB" sz="2000" dirty="0" err="1"/>
              <a:t>Soulis</a:t>
            </a:r>
            <a:r>
              <a:rPr lang="el-GR" sz="2000" dirty="0"/>
              <a:t> </a:t>
            </a:r>
            <a:r>
              <a:rPr lang="en-GB" sz="2000" dirty="0"/>
              <a:t> E., «Sand </a:t>
            </a:r>
            <a:r>
              <a:rPr lang="en-GB" sz="2000" dirty="0" err="1"/>
              <a:t>lasting:the</a:t>
            </a:r>
            <a:r>
              <a:rPr lang="en-GB" sz="2000" dirty="0"/>
              <a:t> only way to eliminate rust?», Anti-Corrosion Methods and Materials, Vol 45, No 4, 1998.</a:t>
            </a:r>
            <a:endParaRPr lang="el-GR" sz="2000" dirty="0"/>
          </a:p>
          <a:p>
            <a:pPr>
              <a:defRPr/>
            </a:pPr>
            <a:r>
              <a:rPr lang="en-GB" sz="2000" dirty="0" err="1" smtClean="0"/>
              <a:t>Bierwagen</a:t>
            </a:r>
            <a:r>
              <a:rPr lang="en-GB" sz="2000" dirty="0" smtClean="0"/>
              <a:t> </a:t>
            </a:r>
            <a:r>
              <a:rPr lang="en-GB" sz="2000" dirty="0"/>
              <a:t>G. P., </a:t>
            </a:r>
            <a:r>
              <a:rPr lang="en-GB" sz="2000" dirty="0" smtClean="0"/>
              <a:t>«Reflections on corrosion control y organic coatings», Progress in Organic Coatings, Vol 28, 1996.</a:t>
            </a:r>
            <a:endParaRPr lang="el-GR" sz="2000" dirty="0" smtClean="0"/>
          </a:p>
          <a:p>
            <a:pPr>
              <a:defRPr/>
            </a:pPr>
            <a:r>
              <a:rPr lang="en-US" sz="2000" dirty="0" err="1"/>
              <a:t>Callister</a:t>
            </a:r>
            <a:r>
              <a:rPr lang="el-GR" sz="2000" dirty="0"/>
              <a:t> </a:t>
            </a:r>
            <a:r>
              <a:rPr lang="en-US" sz="2000" dirty="0"/>
              <a:t>W</a:t>
            </a:r>
            <a:r>
              <a:rPr lang="el-GR" sz="2000" dirty="0"/>
              <a:t>. </a:t>
            </a:r>
            <a:r>
              <a:rPr lang="en-US" sz="2000" dirty="0"/>
              <a:t>D</a:t>
            </a:r>
            <a:r>
              <a:rPr lang="el-GR" sz="2000" dirty="0"/>
              <a:t>., Επιστήμη και Τεχνολογία των Υλικών, 5</a:t>
            </a:r>
            <a:r>
              <a:rPr lang="el-GR" sz="2000" baseline="30000" dirty="0"/>
              <a:t>η</a:t>
            </a:r>
            <a:r>
              <a:rPr lang="el-GR" sz="2000" dirty="0"/>
              <a:t> Έκδοση, Εκδόσεις </a:t>
            </a:r>
            <a:r>
              <a:rPr lang="el-GR" sz="2000" dirty="0" err="1"/>
              <a:t>Τζιόλα</a:t>
            </a:r>
            <a:r>
              <a:rPr lang="el-GR" sz="2000" dirty="0"/>
              <a:t>.</a:t>
            </a:r>
          </a:p>
          <a:p>
            <a:pPr>
              <a:defRPr/>
            </a:pPr>
            <a:r>
              <a:rPr lang="en-US" sz="2000" dirty="0"/>
              <a:t>Miller</a:t>
            </a:r>
            <a:r>
              <a:rPr lang="el-GR" sz="2000" dirty="0"/>
              <a:t> </a:t>
            </a:r>
            <a:r>
              <a:rPr lang="en-US" sz="2000" dirty="0"/>
              <a:t>F. M., “Chemistry: Structure and Dynamics” McGraw-Hill, 1984.</a:t>
            </a:r>
            <a:endParaRPr lang="el-GR" sz="2000" dirty="0"/>
          </a:p>
          <a:p>
            <a:pPr>
              <a:defRPr/>
            </a:pPr>
            <a:r>
              <a:rPr lang="en-GB" sz="2000" dirty="0" err="1" smtClean="0"/>
              <a:t>Molera</a:t>
            </a:r>
            <a:r>
              <a:rPr lang="el-GR" sz="2000" dirty="0" smtClean="0"/>
              <a:t> </a:t>
            </a:r>
            <a:r>
              <a:rPr lang="en-GB" sz="2000" dirty="0"/>
              <a:t>P</a:t>
            </a:r>
            <a:r>
              <a:rPr lang="en-GB" sz="2000" dirty="0" smtClean="0"/>
              <a:t>., </a:t>
            </a:r>
            <a:r>
              <a:rPr lang="en-GB" sz="2000" dirty="0" err="1" smtClean="0"/>
              <a:t>Oller</a:t>
            </a:r>
            <a:r>
              <a:rPr lang="el-GR" sz="2000" dirty="0" smtClean="0"/>
              <a:t> </a:t>
            </a:r>
            <a:r>
              <a:rPr lang="en-GB" sz="2000" dirty="0"/>
              <a:t>X</a:t>
            </a:r>
            <a:r>
              <a:rPr lang="en-GB" sz="2000" dirty="0" smtClean="0"/>
              <a:t>., Vale</a:t>
            </a:r>
            <a:r>
              <a:rPr lang="el-GR" sz="2000" dirty="0" smtClean="0"/>
              <a:t> </a:t>
            </a:r>
            <a:r>
              <a:rPr lang="en-GB" sz="2000" dirty="0"/>
              <a:t>M. </a:t>
            </a:r>
            <a:r>
              <a:rPr lang="en-GB" sz="2000" dirty="0" smtClean="0"/>
              <a:t>del, Gonzalez</a:t>
            </a:r>
            <a:r>
              <a:rPr lang="el-GR" sz="2000" dirty="0" smtClean="0"/>
              <a:t> </a:t>
            </a:r>
            <a:r>
              <a:rPr lang="en-GB" sz="2000" dirty="0"/>
              <a:t>F</a:t>
            </a:r>
            <a:r>
              <a:rPr lang="en-GB" sz="2000" dirty="0" smtClean="0"/>
              <a:t>., « Formulation and characterization of anticorrosive paints», Pigment and Resin Technology, Vol 33, No 2, 2004.</a:t>
            </a:r>
            <a:endParaRPr lang="el-GR" sz="2000" dirty="0" smtClean="0"/>
          </a:p>
          <a:p>
            <a:pPr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933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Χρήσιμοι Σύνδεσμοι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000" dirty="0">
                <a:hlinkClick r:id="rId2"/>
              </a:rPr>
              <a:t>2.1 Ιδιότητες των μετάλλων – Εισαγωγή </a:t>
            </a:r>
            <a:endParaRPr lang="el-GR" sz="2000" dirty="0" smtClean="0"/>
          </a:p>
          <a:p>
            <a:pPr>
              <a:defRPr/>
            </a:pPr>
            <a:r>
              <a:rPr lang="el-GR" sz="2000" dirty="0" smtClean="0">
                <a:hlinkClick r:id="rId3"/>
              </a:rPr>
              <a:t>Τεχνολογία των εκτυπώσεων, </a:t>
            </a:r>
            <a:r>
              <a:rPr lang="el-GR" sz="2000" dirty="0" err="1" smtClean="0">
                <a:hlinkClick r:id="rId3"/>
              </a:rPr>
              <a:t>κεφ</a:t>
            </a:r>
            <a:r>
              <a:rPr lang="el-GR" sz="2000" dirty="0" smtClean="0">
                <a:hlinkClick r:id="rId3"/>
              </a:rPr>
              <a:t> 6. Βαθυτυπία</a:t>
            </a:r>
            <a:endParaRPr lang="el-GR" sz="2000" dirty="0">
              <a:hlinkClick r:id="rId3"/>
            </a:endParaRPr>
          </a:p>
          <a:p>
            <a:pPr>
              <a:defRPr/>
            </a:pPr>
            <a:r>
              <a:rPr lang="el-GR" sz="2000" dirty="0">
                <a:hlinkClick r:id="rId4"/>
              </a:rPr>
              <a:t>Ο Κλάδος της Συσκευασίας </a:t>
            </a:r>
            <a:r>
              <a:rPr lang="el-GR" sz="2000" dirty="0" smtClean="0">
                <a:hlinkClick r:id="rId4"/>
              </a:rPr>
              <a:t>Αλουμινίου, Οι </a:t>
            </a:r>
            <a:r>
              <a:rPr lang="el-GR" sz="2000" dirty="0">
                <a:hlinkClick r:id="rId4"/>
              </a:rPr>
              <a:t>παραγωγικές δυνατότητες στην ελληνική </a:t>
            </a:r>
            <a:r>
              <a:rPr lang="el-GR" sz="2000" dirty="0" smtClean="0">
                <a:hlinkClick r:id="rId4"/>
              </a:rPr>
              <a:t>αγορά</a:t>
            </a:r>
            <a:endParaRPr lang="el-GR" sz="2000" dirty="0" smtClean="0"/>
          </a:p>
          <a:p>
            <a:pPr>
              <a:defRPr/>
            </a:pPr>
            <a:r>
              <a:rPr lang="en-US" sz="2000" dirty="0" smtClean="0">
                <a:hlinkClick r:id="rId5"/>
              </a:rPr>
              <a:t>lithoplate.com</a:t>
            </a:r>
            <a:endParaRPr lang="el-GR" sz="2000" dirty="0" smtClean="0"/>
          </a:p>
          <a:p>
            <a:pPr>
              <a:defRPr/>
            </a:pPr>
            <a:r>
              <a:rPr lang="en-US" sz="2000" dirty="0" smtClean="0">
                <a:hlinkClick r:id="rId6"/>
              </a:rPr>
              <a:t>novacel.gr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1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Μέγιστης πυκνότητας εξαγωνική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44824"/>
            <a:ext cx="8229600" cy="3229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 2014. Βασιλική Μπέλεση. «Υλικά Γραφικών Τεχνών (Θ). </a:t>
            </a:r>
            <a:r>
              <a:rPr lang="el-GR" sz="2000" dirty="0"/>
              <a:t>Ενότητα </a:t>
            </a:r>
            <a:r>
              <a:rPr lang="el-GR" sz="2000" dirty="0" smtClean="0"/>
              <a:t>8</a:t>
            </a:r>
            <a:r>
              <a:rPr lang="el-GR" sz="2000" smtClean="0"/>
              <a:t>: Μέταλλα».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</a:t>
            </a:r>
            <a:r>
              <a:rPr lang="el-GR" sz="1800" dirty="0" smtClean="0"/>
              <a:t>περιεχομένου από τα ακόλουθα έργα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>
              <a:defRPr/>
            </a:pPr>
            <a:r>
              <a:rPr lang="el-GR" sz="1800" dirty="0" err="1"/>
              <a:t>Βατάλης</a:t>
            </a:r>
            <a:r>
              <a:rPr lang="el-GR" sz="1800" dirty="0"/>
              <a:t> Α. Σ., Επιστήμη και Τεχνολογία Υλικών, 2η Έκδοση, Εκδόσεις Ζήτη, Θεσσαλονίκη, 2009.</a:t>
            </a:r>
          </a:p>
          <a:p>
            <a:pPr>
              <a:defRPr/>
            </a:pPr>
            <a:r>
              <a:rPr lang="el-GR" sz="1800" dirty="0" err="1"/>
              <a:t>Καρακασίδης</a:t>
            </a:r>
            <a:r>
              <a:rPr lang="el-GR" sz="1800" dirty="0"/>
              <a:t> Ν., Υλικά Ι, Τμήμα Τεχνολογίας Γραφικών Τεχνών, Αθήνα 1997.</a:t>
            </a:r>
          </a:p>
          <a:p>
            <a:pPr>
              <a:defRPr/>
            </a:pPr>
            <a:r>
              <a:rPr lang="el-GR" sz="1800" dirty="0" err="1"/>
              <a:t>Καρακασίδης</a:t>
            </a:r>
            <a:r>
              <a:rPr lang="el-GR" sz="1800" dirty="0"/>
              <a:t> Ν., “Η συμπεριφορά στη διάβρωση του </a:t>
            </a:r>
            <a:r>
              <a:rPr lang="el-GR" sz="1800" dirty="0" err="1"/>
              <a:t>λακκαρισμένου</a:t>
            </a:r>
            <a:r>
              <a:rPr lang="el-GR" sz="1800" dirty="0"/>
              <a:t> λευκοσιδήρου σε κονσέρβες τροφίμων – Έλεγχος </a:t>
            </a:r>
            <a:r>
              <a:rPr lang="en-US" sz="1800" dirty="0"/>
              <a:t>in vitro</a:t>
            </a:r>
            <a:r>
              <a:rPr lang="el-GR" sz="1800" dirty="0"/>
              <a:t> και </a:t>
            </a:r>
            <a:r>
              <a:rPr lang="en-US" sz="1800" dirty="0"/>
              <a:t>in situ</a:t>
            </a:r>
            <a:r>
              <a:rPr lang="el-GR" sz="1800" dirty="0"/>
              <a:t>” Διδακτορική Διατριβή, ΕΜΠ, Τμήμα Χημικών Μηχανικών, 1993.</a:t>
            </a:r>
          </a:p>
          <a:p>
            <a:pPr>
              <a:defRPr/>
            </a:pPr>
            <a:r>
              <a:rPr lang="el-GR" sz="1800" dirty="0"/>
              <a:t>Κουλουμπή N., «Διάβρωση και Προστασία», Ε.Μ.Π, Αθήνα 2010.</a:t>
            </a:r>
          </a:p>
          <a:p>
            <a:pPr>
              <a:defRPr/>
            </a:pPr>
            <a:r>
              <a:rPr lang="el-GR" sz="1800" dirty="0" err="1"/>
              <a:t>Νόμπελης</a:t>
            </a:r>
            <a:r>
              <a:rPr lang="el-GR" sz="1800" dirty="0"/>
              <a:t> Φ., Χημεία για Τεχνολόγους, 2η Έκδοση, Μακεδονικές Εκδόσεις, 2003.</a:t>
            </a:r>
          </a:p>
          <a:p>
            <a:pPr>
              <a:defRPr/>
            </a:pPr>
            <a:r>
              <a:rPr lang="el-GR" sz="1800" dirty="0" err="1"/>
              <a:t>Ντάφλου</a:t>
            </a:r>
            <a:r>
              <a:rPr lang="el-GR" sz="1800" dirty="0"/>
              <a:t> Ε., «Ανθεκτικότητα οργανικών επικαλύψεων που περιέχουν αναστολείς διάβρωσης» Διδακτορική Διατριβή, ΕΜΠ, Τμήμα Χημικών Μηχανικών, 2012.</a:t>
            </a:r>
          </a:p>
          <a:p>
            <a:pPr>
              <a:defRPr/>
            </a:pPr>
            <a:r>
              <a:rPr lang="el-GR" sz="1800" dirty="0"/>
              <a:t>Παπαδάκης Σ., Συσκευασία Τροφίμων, Εκδόσεις </a:t>
            </a:r>
            <a:r>
              <a:rPr lang="el-GR" sz="1800" dirty="0" err="1"/>
              <a:t>Τζιόλα</a:t>
            </a:r>
            <a:r>
              <a:rPr lang="el-GR" sz="1800" dirty="0"/>
              <a:t>, 2010.</a:t>
            </a:r>
          </a:p>
          <a:p>
            <a:pPr>
              <a:defRPr/>
            </a:pPr>
            <a:r>
              <a:rPr lang="el-GR" sz="1800" dirty="0" err="1"/>
              <a:t>Σκουλικίδης</a:t>
            </a:r>
            <a:r>
              <a:rPr lang="el-GR" sz="1800" dirty="0"/>
              <a:t> Θ.Ν., «Διάβρωση και Συντήρηση των Δομικών Υλικών των Μνημείων», Πανεπιστημιακές Εκδόσεις Κρήτης , (ΠΕΚ), 2000.</a:t>
            </a:r>
          </a:p>
        </p:txBody>
      </p:sp>
    </p:spTree>
    <p:extLst>
      <p:ext uri="{BB962C8B-B14F-4D97-AF65-F5344CB8AC3E}">
        <p14:creationId xmlns:p14="http://schemas.microsoft.com/office/powerpoint/2010/main" val="36977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</a:t>
            </a:r>
            <a:r>
              <a:rPr lang="el-GR"/>
              <a:t>Έργων </a:t>
            </a:r>
            <a:r>
              <a:rPr lang="el-GR" smtClean="0"/>
              <a:t>Τρίτων 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</a:t>
            </a:r>
            <a:r>
              <a:rPr lang="el-GR" sz="1800" dirty="0" smtClean="0"/>
              <a:t>περιεχομένου από τα ακόλουθα έργα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>
              <a:defRPr/>
            </a:pPr>
            <a:r>
              <a:rPr lang="en-GB" sz="1800" dirty="0" err="1"/>
              <a:t>Batis</a:t>
            </a:r>
            <a:r>
              <a:rPr lang="el-GR" sz="1800" dirty="0"/>
              <a:t> </a:t>
            </a:r>
            <a:r>
              <a:rPr lang="en-GB" sz="1800" dirty="0"/>
              <a:t>G., </a:t>
            </a:r>
            <a:r>
              <a:rPr lang="en-GB" sz="1800" dirty="0" err="1"/>
              <a:t>Kouloumi</a:t>
            </a:r>
            <a:r>
              <a:rPr lang="el-GR" sz="1800" dirty="0"/>
              <a:t> </a:t>
            </a:r>
            <a:r>
              <a:rPr lang="en-GB" sz="1800" dirty="0"/>
              <a:t>N., </a:t>
            </a:r>
            <a:r>
              <a:rPr lang="en-GB" sz="1800" dirty="0" err="1"/>
              <a:t>Soulis</a:t>
            </a:r>
            <a:r>
              <a:rPr lang="el-GR" sz="1800" dirty="0"/>
              <a:t> </a:t>
            </a:r>
            <a:r>
              <a:rPr lang="en-GB" sz="1800" dirty="0"/>
              <a:t> E., «Sand </a:t>
            </a:r>
            <a:r>
              <a:rPr lang="en-GB" sz="1800" dirty="0" err="1"/>
              <a:t>lasting:the</a:t>
            </a:r>
            <a:r>
              <a:rPr lang="en-GB" sz="1800" dirty="0"/>
              <a:t> only way to eliminate rust?», Anti-Corrosion Methods and Materials, Vol 45, No 4, 1998.</a:t>
            </a:r>
            <a:endParaRPr lang="el-GR" sz="1800" dirty="0"/>
          </a:p>
          <a:p>
            <a:pPr>
              <a:defRPr/>
            </a:pPr>
            <a:r>
              <a:rPr lang="en-GB" sz="1800" dirty="0" err="1"/>
              <a:t>Bierwagen</a:t>
            </a:r>
            <a:r>
              <a:rPr lang="en-GB" sz="1800" dirty="0"/>
              <a:t> G. P., «Reflections on corrosion control y organic coatings», Progress in Organic Coatings, Vol 28, 1996.</a:t>
            </a:r>
            <a:endParaRPr lang="el-GR" sz="1800" dirty="0"/>
          </a:p>
          <a:p>
            <a:pPr>
              <a:defRPr/>
            </a:pPr>
            <a:r>
              <a:rPr lang="en-US" sz="1800" dirty="0"/>
              <a:t>Callister</a:t>
            </a:r>
            <a:r>
              <a:rPr lang="el-GR" sz="1800" dirty="0"/>
              <a:t> </a:t>
            </a:r>
            <a:r>
              <a:rPr lang="en-US" sz="1800" dirty="0"/>
              <a:t>W</a:t>
            </a:r>
            <a:r>
              <a:rPr lang="el-GR" sz="1800" dirty="0"/>
              <a:t>. </a:t>
            </a:r>
            <a:r>
              <a:rPr lang="en-US" sz="1800" dirty="0"/>
              <a:t>D</a:t>
            </a:r>
            <a:r>
              <a:rPr lang="el-GR" sz="1800" dirty="0"/>
              <a:t>., Επιστήμη και Τεχνολογία των Υλικών, 5</a:t>
            </a:r>
            <a:r>
              <a:rPr lang="el-GR" sz="1800" baseline="30000" dirty="0"/>
              <a:t>η</a:t>
            </a:r>
            <a:r>
              <a:rPr lang="el-GR" sz="1800" dirty="0"/>
              <a:t> Έκδοση, Εκδόσεις </a:t>
            </a:r>
            <a:r>
              <a:rPr lang="el-GR" sz="1800" dirty="0" err="1"/>
              <a:t>Τζιόλα</a:t>
            </a:r>
            <a:r>
              <a:rPr lang="el-GR" sz="1800" dirty="0"/>
              <a:t>.</a:t>
            </a:r>
          </a:p>
          <a:p>
            <a:pPr>
              <a:defRPr/>
            </a:pPr>
            <a:r>
              <a:rPr lang="en-US" sz="1800" dirty="0"/>
              <a:t>Miller</a:t>
            </a:r>
            <a:r>
              <a:rPr lang="el-GR" sz="1800" dirty="0"/>
              <a:t> </a:t>
            </a:r>
            <a:r>
              <a:rPr lang="en-US" sz="1800" dirty="0"/>
              <a:t>F. M., “Chemistry: Structure and Dynamics” McGraw-Hill, 1984.</a:t>
            </a:r>
            <a:endParaRPr lang="el-GR" sz="1800" dirty="0"/>
          </a:p>
          <a:p>
            <a:pPr>
              <a:defRPr/>
            </a:pPr>
            <a:r>
              <a:rPr lang="en-GB" sz="1800" dirty="0" err="1"/>
              <a:t>Molera</a:t>
            </a:r>
            <a:r>
              <a:rPr lang="el-GR" sz="1800" dirty="0"/>
              <a:t> </a:t>
            </a:r>
            <a:r>
              <a:rPr lang="en-GB" sz="1800" dirty="0"/>
              <a:t>P., </a:t>
            </a:r>
            <a:r>
              <a:rPr lang="en-GB" sz="1800" dirty="0" err="1"/>
              <a:t>Oller</a:t>
            </a:r>
            <a:r>
              <a:rPr lang="el-GR" sz="1800" dirty="0"/>
              <a:t> </a:t>
            </a:r>
            <a:r>
              <a:rPr lang="en-GB" sz="1800" dirty="0"/>
              <a:t>X., Vale</a:t>
            </a:r>
            <a:r>
              <a:rPr lang="el-GR" sz="1800" dirty="0"/>
              <a:t> </a:t>
            </a:r>
            <a:r>
              <a:rPr lang="en-GB" sz="1800" dirty="0"/>
              <a:t>M. del, Gonzalez</a:t>
            </a:r>
            <a:r>
              <a:rPr lang="el-GR" sz="1800" dirty="0"/>
              <a:t> </a:t>
            </a:r>
            <a:r>
              <a:rPr lang="en-GB" sz="1800" dirty="0"/>
              <a:t>F., « Formulation and characterization of anticorrosive paints», Pigment and Resin Technology, Vol 33, No 2, 2004.</a:t>
            </a:r>
            <a:endParaRPr lang="el-GR" sz="1800" dirty="0"/>
          </a:p>
          <a:p>
            <a:pPr>
              <a:defRPr/>
            </a:pPr>
            <a:r>
              <a:rPr lang="el-GR" sz="1800" dirty="0">
                <a:hlinkClick r:id="rId3"/>
              </a:rPr>
              <a:t>2.1 Ιδιότητες των μετάλλων – Εισαγωγή </a:t>
            </a:r>
            <a:endParaRPr lang="el-GR" sz="1800" dirty="0"/>
          </a:p>
          <a:p>
            <a:pPr>
              <a:defRPr/>
            </a:pPr>
            <a:r>
              <a:rPr lang="el-GR" sz="1800" dirty="0">
                <a:hlinkClick r:id="rId4"/>
              </a:rPr>
              <a:t>Τεχνολογία των εκτυπώσεων, </a:t>
            </a:r>
            <a:r>
              <a:rPr lang="el-GR" sz="1800" dirty="0" err="1">
                <a:hlinkClick r:id="rId4"/>
              </a:rPr>
              <a:t>κεφ</a:t>
            </a:r>
            <a:r>
              <a:rPr lang="el-GR" sz="1800" dirty="0">
                <a:hlinkClick r:id="rId4"/>
              </a:rPr>
              <a:t> 6. Βαθυτυπία</a:t>
            </a:r>
          </a:p>
          <a:p>
            <a:pPr>
              <a:defRPr/>
            </a:pPr>
            <a:r>
              <a:rPr lang="el-GR" sz="1800" dirty="0">
                <a:hlinkClick r:id="rId5"/>
              </a:rPr>
              <a:t>Ο Κλάδος της Συσκευασίας Αλουμινίου, Οι παραγωγικές δυνατότητες στην ελληνική αγορά</a:t>
            </a:r>
            <a:endParaRPr lang="el-GR" sz="1800" dirty="0"/>
          </a:p>
          <a:p>
            <a:pPr>
              <a:defRPr/>
            </a:pPr>
            <a:r>
              <a:rPr lang="en-US" sz="1800" dirty="0">
                <a:hlinkClick r:id="rId6"/>
              </a:rPr>
              <a:t>lithoplate.com</a:t>
            </a:r>
            <a:endParaRPr lang="el-GR" sz="1800" dirty="0"/>
          </a:p>
          <a:p>
            <a:pPr>
              <a:defRPr/>
            </a:pPr>
            <a:r>
              <a:rPr lang="en-US" sz="1800" dirty="0">
                <a:hlinkClick r:id="rId7"/>
              </a:rPr>
              <a:t>novacel.gr</a:t>
            </a:r>
            <a:endParaRPr lang="el-GR" sz="1800" dirty="0"/>
          </a:p>
          <a:p>
            <a:pPr>
              <a:spcAft>
                <a:spcPts val="600"/>
              </a:spcAft>
              <a:defRPr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5915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1420e1f3db3591317c5d338abd97ffba7f5f1c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5860</Words>
  <Application>Microsoft Office PowerPoint</Application>
  <PresentationFormat>Προβολή στην οθόνη (4:3)</PresentationFormat>
  <Paragraphs>472</Paragraphs>
  <Slides>97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97</vt:i4>
      </vt:variant>
    </vt:vector>
  </HeadingPairs>
  <TitlesOfParts>
    <vt:vector size="102" baseType="lpstr">
      <vt:lpstr>Arial</vt:lpstr>
      <vt:lpstr>Calibri</vt:lpstr>
      <vt:lpstr>Times New Roman</vt:lpstr>
      <vt:lpstr>Wingdings</vt:lpstr>
      <vt:lpstr>OC_template_updated</vt:lpstr>
      <vt:lpstr>Υλικά Γραφικών Τεχνών (Θ)</vt:lpstr>
      <vt:lpstr>Μέταλλα</vt:lpstr>
      <vt:lpstr>Παρουσίαση του PowerPoint</vt:lpstr>
      <vt:lpstr>Μέταλλα - κρυσταλλικό πλέγμα</vt:lpstr>
      <vt:lpstr>Μέταλλα</vt:lpstr>
      <vt:lpstr>Kρυσταλλική δομή μετάλλων</vt:lpstr>
      <vt:lpstr>Εδροκεντρωμένη &amp; Χωροκεντρωμένη κυβική κρυσταλλική δομή</vt:lpstr>
      <vt:lpstr>Cubic Unit Cells</vt:lpstr>
      <vt:lpstr>Μέγιστης πυκνότητας εξαγωνική</vt:lpstr>
      <vt:lpstr>Eδροκεντρωμένη κυβική κρυσταλλική δομή</vt:lpstr>
      <vt:lpstr>Δομή κρυσταλλικού πλέγματος Ag (fcc)</vt:lpstr>
      <vt:lpstr>Eδροκεντρωμένη κυβική κρυσταλλική δομή</vt:lpstr>
      <vt:lpstr>Eδροκεντρωμένη κυβική κρυσταλλική δομή</vt:lpstr>
      <vt:lpstr>Xωροκεντρωμένη κυβική δομή</vt:lpstr>
      <vt:lpstr>Xωροκεντρωμένη κυβική δομή</vt:lpstr>
      <vt:lpstr>Xωροκεντρωμένη κυβική δομή</vt:lpstr>
      <vt:lpstr>Μέγιστης πυκνότητας εξαγωνική δομή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Μεταλλικός δεσμός </vt:lpstr>
      <vt:lpstr>Ηλεκτρόνια αγωγιμότητας</vt:lpstr>
      <vt:lpstr>Ηλεκτρονιακό νέφος</vt:lpstr>
      <vt:lpstr>Παρουσίαση του PowerPoint</vt:lpstr>
      <vt:lpstr>Παρουσίαση του PowerPoint</vt:lpstr>
      <vt:lpstr>Χαρακτηριστικές ιδιότητες των μετάλλων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Tα μέταλλα στις Γραφικές Τέχνες </vt:lpstr>
      <vt:lpstr>Αγώγιμα μελάνια</vt:lpstr>
      <vt:lpstr>Παρουσίαση του PowerPoint</vt:lpstr>
      <vt:lpstr>Χαλκός</vt:lpstr>
      <vt:lpstr>Χαλκός</vt:lpstr>
      <vt:lpstr>Στον τομέα των γραφικών τεχνών ο Cu απαντάται</vt:lpstr>
      <vt:lpstr>Στις γραφικές τέχνες χρησιμοποιείται</vt:lpstr>
      <vt:lpstr>Στις γραφικές τέχνες χρησιμοποιείται</vt:lpstr>
      <vt:lpstr>Αλουμίνιο </vt:lpstr>
      <vt:lpstr>Ιδιότητες αλουμινίου</vt:lpstr>
      <vt:lpstr>Εφαρμογές στις γραφικές τέχνες </vt:lpstr>
      <vt:lpstr>Εφαρμογές στις γραφικές τέχνες - Πλεονεκτήματα</vt:lpstr>
      <vt:lpstr>Μειονεκτήματα</vt:lpstr>
      <vt:lpstr>Συσκευασία</vt:lpstr>
      <vt:lpstr>Αλουμινόχαρτο</vt:lpstr>
      <vt:lpstr>Αλουμινόχαρτο</vt:lpstr>
      <vt:lpstr>Αλουμίνιο vs λευκοσίδηρο και χάλυβα</vt:lpstr>
      <vt:lpstr>Εφαρμογές στις γραφικές τέχνες </vt:lpstr>
      <vt:lpstr>Το αλουμίνιο ως εκτυπωτικό υπόστρωμα</vt:lpstr>
      <vt:lpstr>Ψευδάργυρος</vt:lpstr>
      <vt:lpstr>Ψευδάργυρος</vt:lpstr>
      <vt:lpstr>Ψευδάργυρος</vt:lpstr>
      <vt:lpstr>Σημείωση</vt:lpstr>
      <vt:lpstr>Σημείωση</vt:lpstr>
      <vt:lpstr>Παρουσίαση του PowerPoint</vt:lpstr>
      <vt:lpstr>Μαγνήσιο </vt:lpstr>
      <vt:lpstr>Μαγνήσιο</vt:lpstr>
      <vt:lpstr>Χρήσεις Μαγνησίου στις Γραφικές Τέχνες</vt:lpstr>
      <vt:lpstr>Χρώμιο και Νικέλιο</vt:lpstr>
      <vt:lpstr>Επιπρόσθετα σημαντικά μεταλλικά υλικά των γραφικών τεχνών</vt:lpstr>
      <vt:lpstr>Λευκοσίδηρος </vt:lpstr>
      <vt:lpstr>Λευκοσίδηρος </vt:lpstr>
      <vt:lpstr>Χάλυβας</vt:lpstr>
      <vt:lpstr>Επικασσιτερωμένος χάλυβας</vt:lpstr>
      <vt:lpstr>Ηλεκτρολυτικός λευκοσίδηρος</vt:lpstr>
      <vt:lpstr>Ηλεκτρολυτικός λευκοσίδηρος</vt:lpstr>
      <vt:lpstr>Ηλεκτρολυτικός λευκοσίδηρος</vt:lpstr>
      <vt:lpstr>Ηλεκτρολυτικός λευκοσίδηρος</vt:lpstr>
      <vt:lpstr>Πρόκειται για ένα υλικό που έχει πολλά πλεονεκτήματα όπως</vt:lpstr>
      <vt:lpstr>Ηλεκτρολυτικός λευκοσίδηρος</vt:lpstr>
      <vt:lpstr>Επιχρωμιωμένος χάλυβας</vt:lpstr>
      <vt:lpstr>Εφαρμογές επιχρωμιωμένου χάλυβα</vt:lpstr>
      <vt:lpstr>Τα κράματα στις Γραφικές Τέχνες</vt:lpstr>
      <vt:lpstr>Κράμα</vt:lpstr>
      <vt:lpstr>Συνθήκες των Hume-Rothery</vt:lpstr>
      <vt:lpstr>Κράματα</vt:lpstr>
      <vt:lpstr>Κράματα</vt:lpstr>
      <vt:lpstr>Ελληνική Βιβλιογραφία</vt:lpstr>
      <vt:lpstr>Ξενόγλωσση Βιβλιογραφία</vt:lpstr>
      <vt:lpstr>Χρήσιμοι 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 1/2</vt:lpstr>
      <vt:lpstr>Σημείωμα Χρήσης Έργων Τρίτων 2/2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edunet</cp:lastModifiedBy>
  <cp:revision>496</cp:revision>
  <dcterms:created xsi:type="dcterms:W3CDTF">2013-03-04T13:35:19Z</dcterms:created>
  <dcterms:modified xsi:type="dcterms:W3CDTF">2015-11-04T11:38:28Z</dcterms:modified>
</cp:coreProperties>
</file>