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9"/>
  </p:notesMasterIdLst>
  <p:handoutMasterIdLst>
    <p:handoutMasterId r:id="rId50"/>
  </p:handoutMasterIdLst>
  <p:sldIdLst>
    <p:sldId id="256" r:id="rId2"/>
    <p:sldId id="268" r:id="rId3"/>
    <p:sldId id="269" r:id="rId4"/>
    <p:sldId id="270" r:id="rId5"/>
    <p:sldId id="271" r:id="rId6"/>
    <p:sldId id="303"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304" r:id="rId27"/>
    <p:sldId id="305" r:id="rId28"/>
    <p:sldId id="292" r:id="rId29"/>
    <p:sldId id="293" r:id="rId30"/>
    <p:sldId id="294" r:id="rId31"/>
    <p:sldId id="295" r:id="rId32"/>
    <p:sldId id="296" r:id="rId33"/>
    <p:sldId id="297" r:id="rId34"/>
    <p:sldId id="298" r:id="rId35"/>
    <p:sldId id="299" r:id="rId36"/>
    <p:sldId id="300" r:id="rId37"/>
    <p:sldId id="301" r:id="rId38"/>
    <p:sldId id="306" r:id="rId39"/>
    <p:sldId id="302" r:id="rId40"/>
    <p:sldId id="257" r:id="rId41"/>
    <p:sldId id="262" r:id="rId42"/>
    <p:sldId id="264" r:id="rId43"/>
    <p:sldId id="307" r:id="rId44"/>
    <p:sldId id="308" r:id="rId45"/>
    <p:sldId id="266" r:id="rId46"/>
    <p:sldId id="267" r:id="rId47"/>
    <p:sldId id="261" r:id="rId48"/>
  </p:sldIdLst>
  <p:sldSz cx="9144000" cy="6858000" type="screen4x3"/>
  <p:notesSz cx="7104063" cy="10234613"/>
  <p:custDataLst>
    <p:tags r:id="rId5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80" d="100"/>
          <a:sy n="80" d="100"/>
        </p:scale>
        <p:origin x="-114" y="-7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l-GR" altLang="el-GR" sz="1200" b="1"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26</a:t>
            </a:fld>
            <a:endParaRPr lang="el-GR" dirty="0"/>
          </a:p>
        </p:txBody>
      </p:sp>
    </p:spTree>
    <p:extLst>
      <p:ext uri="{BB962C8B-B14F-4D97-AF65-F5344CB8AC3E}">
        <p14:creationId xmlns:p14="http://schemas.microsoft.com/office/powerpoint/2010/main" val="385918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ltLang="el-GR" sz="1200" b="1"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27</a:t>
            </a:fld>
            <a:endParaRPr lang="el-GR" dirty="0"/>
          </a:p>
        </p:txBody>
      </p:sp>
    </p:spTree>
    <p:extLst>
      <p:ext uri="{BB962C8B-B14F-4D97-AF65-F5344CB8AC3E}">
        <p14:creationId xmlns:p14="http://schemas.microsoft.com/office/powerpoint/2010/main" val="7148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29</a:t>
            </a:fld>
            <a:endParaRPr lang="el-GR" dirty="0"/>
          </a:p>
        </p:txBody>
      </p:sp>
    </p:spTree>
    <p:extLst>
      <p:ext uri="{BB962C8B-B14F-4D97-AF65-F5344CB8AC3E}">
        <p14:creationId xmlns:p14="http://schemas.microsoft.com/office/powerpoint/2010/main" val="128693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27209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91346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91346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268569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177274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extLst>
      <p:ext uri="{BB962C8B-B14F-4D97-AF65-F5344CB8AC3E}">
        <p14:creationId xmlns:p14="http://schemas.microsoft.com/office/powerpoint/2010/main" val="285643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23</a:t>
            </a:fld>
            <a:endParaRPr lang="el-GR" dirty="0"/>
          </a:p>
        </p:txBody>
      </p:sp>
    </p:spTree>
    <p:extLst>
      <p:ext uri="{BB962C8B-B14F-4D97-AF65-F5344CB8AC3E}">
        <p14:creationId xmlns:p14="http://schemas.microsoft.com/office/powerpoint/2010/main" val="252376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l-GR" altLang="el-GR" sz="1200" b="1"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25</a:t>
            </a:fld>
            <a:endParaRPr lang="el-GR" dirty="0"/>
          </a:p>
        </p:txBody>
      </p:sp>
    </p:spTree>
    <p:extLst>
      <p:ext uri="{BB962C8B-B14F-4D97-AF65-F5344CB8AC3E}">
        <p14:creationId xmlns:p14="http://schemas.microsoft.com/office/powerpoint/2010/main" val="385918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ΙΙ – Κυτταρολογία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4</a:t>
            </a:r>
            <a:r>
              <a:rPr lang="el-GR" sz="2800" dirty="0" smtClean="0"/>
              <a:t>:</a:t>
            </a:r>
            <a:r>
              <a:rPr lang="en-US" sz="2800" dirty="0" smtClean="0"/>
              <a:t> </a:t>
            </a:r>
            <a:r>
              <a:rPr lang="el-GR" sz="2800" dirty="0" smtClean="0"/>
              <a:t>Πεπτικοί Αδένες</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Autofit/>
          </a:bodyPr>
          <a:lstStyle/>
          <a:p>
            <a:r>
              <a:rPr lang="el-GR" altLang="el-GR" sz="3200" dirty="0"/>
              <a:t>Ιστολογική εικόνα τμήματος υπογναθίου αδένος σε μικρή μεγέθυνση (10</a:t>
            </a:r>
            <a:r>
              <a:rPr lang="en-GB" altLang="el-GR" sz="3200" dirty="0"/>
              <a:t>x</a:t>
            </a:r>
            <a:r>
              <a:rPr lang="el-GR" altLang="el-GR" sz="3200" dirty="0"/>
              <a:t>)</a:t>
            </a:r>
            <a:endParaRPr lang="el-GR" altLang="el-GR" sz="3200" dirty="0">
              <a:solidFill>
                <a:srgbClr val="FF9900"/>
              </a:solidFill>
            </a:endParaRPr>
          </a:p>
        </p:txBody>
      </p:sp>
      <p:sp>
        <p:nvSpPr>
          <p:cNvPr id="285699" name="Rectangle 3"/>
          <p:cNvSpPr>
            <a:spLocks noGrp="1" noChangeArrowheads="1"/>
          </p:cNvSpPr>
          <p:nvPr>
            <p:ph idx="1"/>
          </p:nvPr>
        </p:nvSpPr>
        <p:spPr>
          <a:xfrm>
            <a:off x="457199" y="1196752"/>
            <a:ext cx="8512841" cy="1363843"/>
          </a:xfrm>
        </p:spPr>
        <p:txBody>
          <a:bodyPr>
            <a:normAutofit/>
          </a:bodyPr>
          <a:lstStyle/>
          <a:p>
            <a:pPr marL="0" indent="0">
              <a:buNone/>
            </a:pPr>
            <a:r>
              <a:rPr lang="el-GR" altLang="el-GR" sz="2000" dirty="0" smtClean="0"/>
              <a:t>Παρατηρούνται</a:t>
            </a:r>
            <a:r>
              <a:rPr lang="en-GB" altLang="el-GR" sz="2000" dirty="0" smtClean="0"/>
              <a:t> </a:t>
            </a:r>
            <a:r>
              <a:rPr lang="el-GR" altLang="el-GR" sz="2000" dirty="0"/>
              <a:t>τμήματα</a:t>
            </a:r>
            <a:r>
              <a:rPr lang="en-GB" altLang="el-GR" sz="2000" dirty="0"/>
              <a:t> 3 </a:t>
            </a:r>
            <a:r>
              <a:rPr lang="el-GR" altLang="el-GR" sz="2000" dirty="0"/>
              <a:t>λοβίων</a:t>
            </a:r>
            <a:r>
              <a:rPr lang="en-GB" altLang="el-GR" sz="2000" dirty="0"/>
              <a:t>, </a:t>
            </a:r>
            <a:r>
              <a:rPr lang="el-GR" altLang="el-GR" sz="2000" dirty="0"/>
              <a:t>διαχωριζόμενων</a:t>
            </a:r>
            <a:r>
              <a:rPr lang="en-GB" altLang="el-GR" sz="2000" dirty="0"/>
              <a:t> </a:t>
            </a:r>
            <a:r>
              <a:rPr lang="el-GR" altLang="el-GR" sz="2000" dirty="0"/>
              <a:t>από</a:t>
            </a:r>
            <a:r>
              <a:rPr lang="en-GB" altLang="el-GR" sz="2000" dirty="0"/>
              <a:t> </a:t>
            </a:r>
            <a:r>
              <a:rPr lang="el-GR" altLang="el-GR" sz="2000" dirty="0"/>
              <a:t>μεσολόβιο</a:t>
            </a:r>
            <a:r>
              <a:rPr lang="en-GB" altLang="el-GR" sz="2000" dirty="0"/>
              <a:t> </a:t>
            </a:r>
            <a:r>
              <a:rPr lang="el-GR" altLang="el-GR" sz="2000" dirty="0"/>
              <a:t>συνδετικό</a:t>
            </a:r>
            <a:r>
              <a:rPr lang="en-GB" altLang="el-GR" sz="2000" dirty="0"/>
              <a:t> </a:t>
            </a:r>
            <a:r>
              <a:rPr lang="el-GR" altLang="el-GR" sz="2000" dirty="0"/>
              <a:t>ιστό</a:t>
            </a:r>
            <a:r>
              <a:rPr lang="en-GB" altLang="el-GR" sz="2000" dirty="0"/>
              <a:t>. </a:t>
            </a:r>
            <a:r>
              <a:rPr lang="el-GR" altLang="el-GR" sz="2000" dirty="0" smtClean="0"/>
              <a:t>Ο </a:t>
            </a:r>
            <a:r>
              <a:rPr lang="el-GR" altLang="el-GR" sz="2000" dirty="0"/>
              <a:t>υπογνάθιος αδένας περιέχει ένα μείγμα από ορώδεις εκκριτικές μονάδες και βλεννώδεις εκκριτικές μονάδες με ορώδη μισοφέγγαρα. </a:t>
            </a:r>
            <a:endParaRPr lang="el-GR" altLang="el-GR" sz="2000" dirty="0" smtClean="0"/>
          </a:p>
        </p:txBody>
      </p:sp>
      <p:pic>
        <p:nvPicPr>
          <p:cNvPr id="28570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3109" y="2276872"/>
            <a:ext cx="4186932" cy="325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199" y="5877272"/>
            <a:ext cx="8440545" cy="707886"/>
          </a:xfrm>
          <a:prstGeom prst="rect">
            <a:avLst/>
          </a:prstGeom>
        </p:spPr>
        <p:txBody>
          <a:bodyPr wrap="square">
            <a:spAutoFit/>
          </a:bodyPr>
          <a:lstStyle/>
          <a:p>
            <a:pPr marL="0" indent="0">
              <a:buNone/>
            </a:pPr>
            <a:r>
              <a:rPr lang="el-GR" altLang="el-GR" sz="2000" dirty="0" smtClean="0">
                <a:latin typeface="+mj-lt"/>
              </a:rPr>
              <a:t>Ο </a:t>
            </a:r>
            <a:r>
              <a:rPr lang="el-GR" altLang="el-GR" sz="2000" dirty="0">
                <a:latin typeface="+mj-lt"/>
              </a:rPr>
              <a:t>ενδολοβιώδης συνδετικός ιστός περιέχει επίσης μεγάλα αιμοφόρα αγγεία. </a:t>
            </a:r>
          </a:p>
          <a:p>
            <a:pPr marL="0" indent="0">
              <a:buNone/>
            </a:pPr>
            <a:r>
              <a:rPr lang="el-GR" altLang="el-GR" sz="2000" dirty="0">
                <a:latin typeface="+mj-lt"/>
              </a:rPr>
              <a:t>Χρώση= </a:t>
            </a:r>
            <a:r>
              <a:rPr lang="en-GB" altLang="el-GR" sz="2000" dirty="0">
                <a:latin typeface="+mj-lt"/>
              </a:rPr>
              <a:t>IHAB</a:t>
            </a:r>
            <a:endParaRPr lang="el-GR" altLang="el-GR" sz="2000" dirty="0">
              <a:latin typeface="+mj-lt"/>
            </a:endParaRPr>
          </a:p>
        </p:txBody>
      </p:sp>
      <p:sp>
        <p:nvSpPr>
          <p:cNvPr id="3" name="Rectangle 2"/>
          <p:cNvSpPr/>
          <p:nvPr/>
        </p:nvSpPr>
        <p:spPr>
          <a:xfrm>
            <a:off x="457199" y="2132856"/>
            <a:ext cx="4336090" cy="3785652"/>
          </a:xfrm>
          <a:prstGeom prst="rect">
            <a:avLst/>
          </a:prstGeom>
        </p:spPr>
        <p:txBody>
          <a:bodyPr wrap="square">
            <a:spAutoFit/>
          </a:bodyPr>
          <a:lstStyle/>
          <a:p>
            <a:pPr marL="0" indent="0">
              <a:buNone/>
            </a:pPr>
            <a:r>
              <a:rPr lang="el-GR" altLang="el-GR" sz="2000" dirty="0">
                <a:latin typeface="+mj-lt"/>
              </a:rPr>
              <a:t>Τα ορώδη εκκριτικά κύτταρα έχουν βαθυχρωματικό κυτταρόπλασμα, ενώ τα βλεννώδη εκκριτικά κύτταρα έχουν σχετικά άχρουν κυτταρόπλασμα, που τα διαχωρίζει μεταξύ των άλλων μονάδων, ακόμα και σε μικρή μεγέθυνση. Η εικόνα αυτή περιέχει επίσης αρκετούς πόρους, επενδυόμενους από μονόστιβο κυλινδρικό επιθήλιο, μεταξύ των λοβίων και στον μεσολόβιο συνδετικό ιστό. </a:t>
            </a:r>
          </a:p>
        </p:txBody>
      </p:sp>
      <p:sp>
        <p:nvSpPr>
          <p:cNvPr id="7" name="Rectangle 6"/>
          <p:cNvSpPr/>
          <p:nvPr/>
        </p:nvSpPr>
        <p:spPr>
          <a:xfrm>
            <a:off x="4677471" y="5517356"/>
            <a:ext cx="429257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12223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noAutofit/>
          </a:bodyPr>
          <a:lstStyle/>
          <a:p>
            <a:r>
              <a:rPr lang="el-GR" altLang="el-GR" sz="3200" dirty="0"/>
              <a:t>Ιστολογική εικόνα υπογλωσσίου αδένα σε μεσαία μεγέθυνση (20</a:t>
            </a:r>
            <a:r>
              <a:rPr lang="en-US" altLang="el-GR" sz="3200" dirty="0"/>
              <a:t>x</a:t>
            </a:r>
            <a:r>
              <a:rPr lang="el-GR" altLang="el-GR" sz="3200" dirty="0"/>
              <a:t>)</a:t>
            </a:r>
            <a:endParaRPr lang="el-GR" altLang="el-GR" sz="3200" dirty="0">
              <a:solidFill>
                <a:srgbClr val="FF9900"/>
              </a:solidFill>
            </a:endParaRPr>
          </a:p>
        </p:txBody>
      </p:sp>
      <p:sp>
        <p:nvSpPr>
          <p:cNvPr id="284675" name="Rectangle 3"/>
          <p:cNvSpPr>
            <a:spLocks noGrp="1" noChangeArrowheads="1"/>
          </p:cNvSpPr>
          <p:nvPr>
            <p:ph idx="1"/>
          </p:nvPr>
        </p:nvSpPr>
        <p:spPr>
          <a:xfrm>
            <a:off x="457200" y="1196752"/>
            <a:ext cx="4186808" cy="5040560"/>
          </a:xfrm>
        </p:spPr>
        <p:txBody>
          <a:bodyPr>
            <a:normAutofit/>
          </a:bodyPr>
          <a:lstStyle/>
          <a:p>
            <a:pPr marL="0" indent="0">
              <a:buNone/>
            </a:pPr>
            <a:r>
              <a:rPr lang="el-GR" altLang="el-GR" sz="2000" dirty="0" smtClean="0"/>
              <a:t>Παρατηρούνται </a:t>
            </a:r>
            <a:r>
              <a:rPr lang="el-GR" altLang="el-GR" sz="2000" dirty="0"/>
              <a:t>βλεννώδεις εκκριτικές μονάδες που είναι χαρακτηριστικοί για τον υπογλώσσιο αδένα. </a:t>
            </a:r>
            <a:endParaRPr lang="el-GR" altLang="el-GR" sz="2000" dirty="0" smtClean="0"/>
          </a:p>
          <a:p>
            <a:pPr marL="0" indent="0">
              <a:buNone/>
            </a:pPr>
            <a:r>
              <a:rPr lang="el-GR" altLang="el-GR" sz="2000" dirty="0" smtClean="0"/>
              <a:t>Παρατηρούνται </a:t>
            </a:r>
            <a:r>
              <a:rPr lang="el-GR" altLang="el-GR" sz="2000" dirty="0"/>
              <a:t>επίσης διαφραγμάτιο συνδετικού ιστού (ροδόχρουν με ηωσίνη) και, στο κάτω άκρο δεξιά, ένας μεσολόβιος πόρος. </a:t>
            </a:r>
            <a:endParaRPr lang="el-GR" altLang="el-GR" sz="2000" dirty="0" smtClean="0"/>
          </a:p>
          <a:p>
            <a:pPr marL="0" indent="0">
              <a:buNone/>
            </a:pPr>
            <a:r>
              <a:rPr lang="el-GR" altLang="el-GR" sz="2000" dirty="0" smtClean="0"/>
              <a:t>Χρώση </a:t>
            </a:r>
            <a:r>
              <a:rPr lang="el-GR" altLang="el-GR" sz="2000" dirty="0"/>
              <a:t>= </a:t>
            </a:r>
            <a:r>
              <a:rPr lang="en-GB" altLang="el-GR" sz="2000" dirty="0"/>
              <a:t>H</a:t>
            </a:r>
            <a:r>
              <a:rPr lang="el-GR" altLang="el-GR" sz="2000" dirty="0"/>
              <a:t>&amp;</a:t>
            </a:r>
            <a:r>
              <a:rPr lang="en-GB" altLang="el-GR" sz="2000" dirty="0"/>
              <a:t>E</a:t>
            </a:r>
            <a:r>
              <a:rPr lang="el-GR" altLang="el-GR" sz="2000" dirty="0"/>
              <a:t>.</a:t>
            </a:r>
          </a:p>
        </p:txBody>
      </p:sp>
      <p:pic>
        <p:nvPicPr>
          <p:cNvPr id="28467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6016" y="1340768"/>
            <a:ext cx="389255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92687" y="4349701"/>
            <a:ext cx="417646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870812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noAutofit/>
          </a:bodyPr>
          <a:lstStyle/>
          <a:p>
            <a:r>
              <a:rPr lang="el-GR" altLang="el-GR" sz="3200" dirty="0"/>
              <a:t>Ιστολογική εικόνα παρωτίδας σε μικρή μεγέθυνση (4</a:t>
            </a:r>
            <a:r>
              <a:rPr lang="en-GB" altLang="el-GR" sz="3200" dirty="0"/>
              <a:t>x</a:t>
            </a:r>
            <a:r>
              <a:rPr lang="el-GR" altLang="el-GR" sz="3200" dirty="0"/>
              <a:t>)</a:t>
            </a:r>
            <a:endParaRPr lang="el-GR" altLang="el-GR" sz="3200" dirty="0">
              <a:solidFill>
                <a:srgbClr val="FF9900"/>
              </a:solidFill>
            </a:endParaRPr>
          </a:p>
        </p:txBody>
      </p:sp>
      <p:sp>
        <p:nvSpPr>
          <p:cNvPr id="283651" name="Rectangle 3"/>
          <p:cNvSpPr>
            <a:spLocks noGrp="1" noChangeArrowheads="1"/>
          </p:cNvSpPr>
          <p:nvPr>
            <p:ph idx="1"/>
          </p:nvPr>
        </p:nvSpPr>
        <p:spPr>
          <a:xfrm>
            <a:off x="5580112" y="1196752"/>
            <a:ext cx="3384376" cy="5040560"/>
          </a:xfrm>
        </p:spPr>
        <p:txBody>
          <a:bodyPr>
            <a:normAutofit/>
          </a:bodyPr>
          <a:lstStyle/>
          <a:p>
            <a:pPr marL="0" indent="0">
              <a:buNone/>
            </a:pPr>
            <a:r>
              <a:rPr lang="el-GR" altLang="el-GR" sz="2000" dirty="0" smtClean="0"/>
              <a:t>Παρατηρούνται </a:t>
            </a:r>
            <a:r>
              <a:rPr lang="el-GR" altLang="el-GR" sz="2000" dirty="0"/>
              <a:t>ορώδεις εκκριτικές μονάδες που είναι χαρακτηριστικές αυτού του σιελογόνου αδένος. </a:t>
            </a:r>
            <a:endParaRPr lang="el-GR" altLang="el-GR" sz="2000" dirty="0" smtClean="0"/>
          </a:p>
          <a:p>
            <a:pPr marL="0" indent="0">
              <a:buNone/>
            </a:pPr>
            <a:r>
              <a:rPr lang="el-GR" altLang="el-GR" sz="2000" dirty="0" smtClean="0"/>
              <a:t>Παρατηρείται </a:t>
            </a:r>
            <a:r>
              <a:rPr lang="el-GR" altLang="el-GR" sz="2000" dirty="0"/>
              <a:t>επίσης διάφραγμα από συνδετικό ιστό που διαιρεί τον αδένα σε λοβούς και σε λόβια. Μεγάλοι ενδολόβιοι πόροι, ένας απεκκριτικός πόρος και αιμοφόρα αγγεία φαίνονται στον συνδετικό ιστό μεταξύ των λοβών. Χρώση</a:t>
            </a:r>
            <a:r>
              <a:rPr lang="en-GB" altLang="el-GR" sz="2000" dirty="0"/>
              <a:t>= H&amp;E</a:t>
            </a:r>
            <a:endParaRPr lang="el-GR" altLang="el-GR" sz="2000" dirty="0"/>
          </a:p>
        </p:txBody>
      </p:sp>
      <p:pic>
        <p:nvPicPr>
          <p:cNvPr id="28365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1326725"/>
            <a:ext cx="4896544" cy="383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3495" y="515629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10465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Autofit/>
          </a:bodyPr>
          <a:lstStyle/>
          <a:p>
            <a:r>
              <a:rPr lang="el-GR" altLang="el-GR" sz="3200" dirty="0"/>
              <a:t>Ιστολογική εικόνα παρωτίδας σε </a:t>
            </a:r>
            <a:r>
              <a:rPr lang="el-GR" altLang="el-GR" sz="3200" dirty="0" smtClean="0"/>
              <a:t>μεγάλη </a:t>
            </a:r>
            <a:r>
              <a:rPr lang="el-GR" altLang="el-GR" sz="3200" dirty="0"/>
              <a:t>μεγέθυνση (</a:t>
            </a:r>
            <a:r>
              <a:rPr lang="el-GR" altLang="el-GR" sz="3200" dirty="0" smtClean="0"/>
              <a:t>40</a:t>
            </a:r>
            <a:r>
              <a:rPr lang="en-GB" altLang="el-GR" sz="3200" dirty="0" smtClean="0"/>
              <a:t>x</a:t>
            </a:r>
            <a:r>
              <a:rPr lang="el-GR" altLang="el-GR" sz="3200" dirty="0"/>
              <a:t>)</a:t>
            </a:r>
            <a:endParaRPr lang="el-GR" altLang="el-GR" sz="3200" dirty="0">
              <a:solidFill>
                <a:srgbClr val="FF9900"/>
              </a:solidFill>
            </a:endParaRPr>
          </a:p>
        </p:txBody>
      </p:sp>
      <p:sp>
        <p:nvSpPr>
          <p:cNvPr id="282627" name="Rectangle 3"/>
          <p:cNvSpPr>
            <a:spLocks noGrp="1" noChangeArrowheads="1"/>
          </p:cNvSpPr>
          <p:nvPr>
            <p:ph idx="1"/>
          </p:nvPr>
        </p:nvSpPr>
        <p:spPr>
          <a:xfrm>
            <a:off x="457200" y="1196752"/>
            <a:ext cx="8229600" cy="1512168"/>
          </a:xfrm>
        </p:spPr>
        <p:txBody>
          <a:bodyPr>
            <a:normAutofit/>
          </a:bodyPr>
          <a:lstStyle/>
          <a:p>
            <a:pPr marL="0" indent="0">
              <a:buNone/>
            </a:pPr>
            <a:r>
              <a:rPr lang="el-GR" altLang="el-GR" sz="2000" dirty="0" smtClean="0"/>
              <a:t>Οι </a:t>
            </a:r>
            <a:r>
              <a:rPr lang="el-GR" altLang="el-GR" sz="2000" dirty="0"/>
              <a:t>ορώδεις εκκριτικές μονάδες, χαρακτηρίζουν την παρωτίδα. Τα εκκριτικά κύτταρα που σχηματίζουν τις αδενοκυψέλες, αποτελούνται από μονόστιβο κυλινδρικό επιθήλιο, βασεόφιλο κυτταρόπλασμα και στρογγυλούς πυρήνες, ευρισκομένους στο κάτω ήμισυ του κυττάρου. </a:t>
            </a:r>
            <a:endParaRPr lang="el-GR" altLang="el-GR" sz="2000" dirty="0" smtClean="0"/>
          </a:p>
        </p:txBody>
      </p:sp>
      <p:pic>
        <p:nvPicPr>
          <p:cNvPr id="28262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23928" y="2476947"/>
            <a:ext cx="4640664" cy="358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476947"/>
            <a:ext cx="3456384" cy="3477875"/>
          </a:xfrm>
          <a:prstGeom prst="rect">
            <a:avLst/>
          </a:prstGeom>
        </p:spPr>
        <p:txBody>
          <a:bodyPr wrap="square">
            <a:spAutoFit/>
          </a:bodyPr>
          <a:lstStyle/>
          <a:p>
            <a:pPr marL="0" indent="0">
              <a:buNone/>
            </a:pPr>
            <a:r>
              <a:rPr lang="el-GR" altLang="el-GR" sz="2000" dirty="0">
                <a:latin typeface="+mj-lt"/>
              </a:rPr>
              <a:t>Παρατηρούνται επίσης, δύο εμβόλιμοι πόροι, επενδυόμενοι από χαμηλό κυβοειδές επιθήλιο και από ένα ροδόχρουν κολλαγόνο συνδετικό ιστό. </a:t>
            </a:r>
          </a:p>
          <a:p>
            <a:pPr marL="0" indent="0">
              <a:buNone/>
            </a:pPr>
            <a:r>
              <a:rPr lang="el-GR" altLang="el-GR" sz="2000" dirty="0" smtClean="0">
                <a:latin typeface="+mj-lt"/>
              </a:rPr>
              <a:t>Παρουσία </a:t>
            </a:r>
            <a:r>
              <a:rPr lang="el-GR" altLang="el-GR" sz="2000" dirty="0">
                <a:latin typeface="+mj-lt"/>
              </a:rPr>
              <a:t>επιμηκυσμένων πυρήνων των τριχοειδών που συνοδεύουν τον συνδετικό ιστό διαμέσου του αδένα. Χρώση=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6" name="Rectangle 5"/>
          <p:cNvSpPr/>
          <p:nvPr/>
        </p:nvSpPr>
        <p:spPr>
          <a:xfrm>
            <a:off x="3794527" y="603108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602461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rmAutofit/>
          </a:bodyPr>
          <a:lstStyle/>
          <a:p>
            <a:r>
              <a:rPr lang="el-GR" altLang="el-GR" sz="3600" dirty="0" smtClean="0"/>
              <a:t>Ήπαρ </a:t>
            </a:r>
            <a:r>
              <a:rPr lang="el-GR" altLang="el-GR" sz="2800" b="0" dirty="0" smtClean="0"/>
              <a:t>(1/2)</a:t>
            </a:r>
            <a:endParaRPr lang="el-GR" altLang="el-GR" sz="2800" b="0" dirty="0"/>
          </a:p>
        </p:txBody>
      </p:sp>
      <p:sp>
        <p:nvSpPr>
          <p:cNvPr id="281603" name="Rectangle 3"/>
          <p:cNvSpPr>
            <a:spLocks noGrp="1" noChangeArrowheads="1"/>
          </p:cNvSpPr>
          <p:nvPr>
            <p:ph idx="1"/>
          </p:nvPr>
        </p:nvSpPr>
        <p:spPr>
          <a:xfrm>
            <a:off x="457200" y="1196752"/>
            <a:ext cx="8229600" cy="1080120"/>
          </a:xfrm>
        </p:spPr>
        <p:txBody>
          <a:bodyPr>
            <a:normAutofit/>
          </a:bodyPr>
          <a:lstStyle/>
          <a:p>
            <a:pPr marL="0" indent="0">
              <a:buNone/>
            </a:pPr>
            <a:r>
              <a:rPr lang="el-GR" altLang="el-GR" sz="2000" dirty="0" smtClean="0"/>
              <a:t>Κλασικά</a:t>
            </a:r>
            <a:r>
              <a:rPr lang="el-GR" altLang="el-GR" sz="2000" dirty="0"/>
              <a:t>, δομική και λειτουργική μονάδα του ήπατος θεωρείται το ηπατικό λόβιο (ΗΛ), το οποίο έχει πυραμοειδές σχήμα με την κεντρική φλέβα (ΚΦ) στο κέντρο του. </a:t>
            </a:r>
            <a:endParaRPr lang="el-GR" altLang="el-GR" sz="2000" dirty="0" smtClean="0"/>
          </a:p>
        </p:txBody>
      </p:sp>
      <p:pic>
        <p:nvPicPr>
          <p:cNvPr id="28160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1" y="2243545"/>
            <a:ext cx="4800253" cy="360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36096" y="2132856"/>
            <a:ext cx="3528392" cy="3785652"/>
          </a:xfrm>
          <a:prstGeom prst="rect">
            <a:avLst/>
          </a:prstGeom>
        </p:spPr>
        <p:txBody>
          <a:bodyPr wrap="square">
            <a:spAutoFit/>
          </a:bodyPr>
          <a:lstStyle/>
          <a:p>
            <a:pPr marL="0" indent="0">
              <a:buNone/>
            </a:pPr>
            <a:r>
              <a:rPr lang="el-GR" altLang="el-GR" sz="2000" dirty="0">
                <a:latin typeface="+mj-lt"/>
              </a:rPr>
              <a:t>Αφορίζεται από συνδετικό ιστό, ο οποίος στα σημεία συνάντησης τριών ηπατικών λοβίων σχηματίζει τα πυλαία διαστήματα. </a:t>
            </a:r>
          </a:p>
          <a:p>
            <a:pPr marL="0" indent="0">
              <a:buNone/>
            </a:pPr>
            <a:r>
              <a:rPr lang="el-GR" altLang="el-GR" sz="2000" dirty="0">
                <a:latin typeface="+mj-lt"/>
              </a:rPr>
              <a:t>Τα ηπατικά κύτταρα (ΗΚ) διατάσσονται ακτινοειδώς με τη μορφή δοκίδων από την κεντρική φλέβα προς την περιφέρεια του ηπατικού λοβίου, (χρώση αιματοξυλίνη-εωσίνη, μεγέθυνση Χ100) </a:t>
            </a:r>
          </a:p>
        </p:txBody>
      </p:sp>
      <p:sp>
        <p:nvSpPr>
          <p:cNvPr id="6" name="Rectangle 5"/>
          <p:cNvSpPr/>
          <p:nvPr/>
        </p:nvSpPr>
        <p:spPr>
          <a:xfrm>
            <a:off x="467544" y="584373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242703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normAutofit/>
          </a:bodyPr>
          <a:lstStyle/>
          <a:p>
            <a:r>
              <a:rPr lang="el-GR" altLang="el-GR" sz="3600" dirty="0" smtClean="0"/>
              <a:t>Ήπαρ </a:t>
            </a:r>
            <a:r>
              <a:rPr lang="el-GR" altLang="el-GR" sz="2800" b="0" dirty="0" smtClean="0">
                <a:solidFill>
                  <a:prstClr val="black"/>
                </a:solidFill>
              </a:rPr>
              <a:t>(2/2</a:t>
            </a:r>
            <a:r>
              <a:rPr lang="el-GR" altLang="el-GR" sz="2800" b="0" dirty="0">
                <a:solidFill>
                  <a:prstClr val="black"/>
                </a:solidFill>
              </a:rPr>
              <a:t>)</a:t>
            </a:r>
            <a:endParaRPr lang="el-GR" altLang="el-GR" sz="3600" dirty="0">
              <a:solidFill>
                <a:srgbClr val="FF9900"/>
              </a:solidFill>
            </a:endParaRPr>
          </a:p>
        </p:txBody>
      </p:sp>
      <p:sp>
        <p:nvSpPr>
          <p:cNvPr id="280579" name="Rectangle 3"/>
          <p:cNvSpPr>
            <a:spLocks noGrp="1" noChangeArrowheads="1"/>
          </p:cNvSpPr>
          <p:nvPr>
            <p:ph idx="1"/>
          </p:nvPr>
        </p:nvSpPr>
        <p:spPr/>
        <p:txBody>
          <a:bodyPr/>
          <a:lstStyle/>
          <a:p>
            <a:pPr marL="0" indent="0">
              <a:buNone/>
            </a:pPr>
            <a:r>
              <a:rPr lang="el-GR" altLang="el-GR" sz="2000" dirty="0" smtClean="0"/>
              <a:t>Λεπτομέρεια </a:t>
            </a:r>
            <a:r>
              <a:rPr lang="el-GR" altLang="el-GR" sz="2000" dirty="0"/>
              <a:t>της προηγούμενης </a:t>
            </a:r>
            <a:r>
              <a:rPr lang="el-GR" altLang="el-GR" sz="2000" dirty="0" smtClean="0"/>
              <a:t>εικόνας </a:t>
            </a:r>
            <a:r>
              <a:rPr lang="el-GR" altLang="el-GR" sz="2000" dirty="0"/>
              <a:t>σε μεγάλη μεγέθυνση. Από την κεντρική φλέβα (ΚΦ) εκπορεύονται ακτινοειδώς προς την περιφέρεια του ηπατικού λοβίου, δοκίδες ηπατοκυττάρων (ΗΚ), (χρώση αιματοξυλίνη-εωσίνη, μεγέθυνση Χ400)</a:t>
            </a:r>
          </a:p>
        </p:txBody>
      </p:sp>
      <p:pic>
        <p:nvPicPr>
          <p:cNvPr id="28058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564904"/>
            <a:ext cx="5112568" cy="383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639633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4270509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normAutofit/>
          </a:bodyPr>
          <a:lstStyle/>
          <a:p>
            <a:r>
              <a:rPr lang="el-GR" altLang="el-GR" sz="3600" dirty="0" smtClean="0"/>
              <a:t>Ηπατοκύτταρα</a:t>
            </a:r>
            <a:endParaRPr lang="el-GR" altLang="el-GR" sz="3600" dirty="0"/>
          </a:p>
        </p:txBody>
      </p:sp>
      <p:sp>
        <p:nvSpPr>
          <p:cNvPr id="279555" name="Rectangle 3"/>
          <p:cNvSpPr>
            <a:spLocks noGrp="1" noChangeArrowheads="1"/>
          </p:cNvSpPr>
          <p:nvPr>
            <p:ph idx="1"/>
          </p:nvPr>
        </p:nvSpPr>
        <p:spPr>
          <a:xfrm>
            <a:off x="457200" y="1196752"/>
            <a:ext cx="8229600" cy="792088"/>
          </a:xfrm>
        </p:spPr>
        <p:txBody>
          <a:bodyPr>
            <a:normAutofit/>
          </a:bodyPr>
          <a:lstStyle/>
          <a:p>
            <a:pPr marL="0" indent="0">
              <a:buNone/>
            </a:pPr>
            <a:r>
              <a:rPr lang="el-GR" altLang="el-GR" sz="2000" dirty="0" smtClean="0"/>
              <a:t>Ανάμεσα </a:t>
            </a:r>
            <a:r>
              <a:rPr lang="el-GR" altLang="el-GR" sz="2000" dirty="0"/>
              <a:t>από τις δοκίδες των ηπατοκυττάρων, που συνήθως έχουν πάχος ενός κυττάρου, υπάρχουν τα κολπώδη τριχοειδή (Τ). </a:t>
            </a:r>
            <a:endParaRPr lang="el-GR" altLang="el-GR" sz="2000" dirty="0" smtClean="0"/>
          </a:p>
        </p:txBody>
      </p:sp>
      <p:pic>
        <p:nvPicPr>
          <p:cNvPr id="27955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5936" y="1988840"/>
            <a:ext cx="4824139" cy="361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3828" y="1925559"/>
            <a:ext cx="3562108" cy="3785652"/>
          </a:xfrm>
          <a:prstGeom prst="rect">
            <a:avLst/>
          </a:prstGeom>
        </p:spPr>
        <p:txBody>
          <a:bodyPr wrap="square">
            <a:spAutoFit/>
          </a:bodyPr>
          <a:lstStyle/>
          <a:p>
            <a:pPr marL="0" indent="0">
              <a:buNone/>
            </a:pPr>
            <a:r>
              <a:rPr lang="el-GR" altLang="el-GR" sz="2000" dirty="0">
                <a:latin typeface="+mj-lt"/>
              </a:rPr>
              <a:t>Στην εικόνα φαίνεται να περιέχουν ερυθρά αιμοσφαίρια, ενώ το τοίχωμα τους επαλείφεται από αποπλατυσμένα ενδοθηλιακά κύτταρα (βέλη). </a:t>
            </a:r>
          </a:p>
          <a:p>
            <a:pPr marL="0" indent="0">
              <a:buNone/>
            </a:pPr>
            <a:r>
              <a:rPr lang="el-GR" altLang="el-GR" sz="2000" dirty="0">
                <a:latin typeface="+mj-lt"/>
              </a:rPr>
              <a:t>Τα ηπατοκύτταρα έχουν σαφή όρια και κοκκιώδες ηωσινόφιλο κυτταρόπλασμα, επειδή περιέχουν πολλά μιτοχόνδρια. (χρώση αιματοξυλίνη-εωσίνη, μεγέθυνση Χ400)</a:t>
            </a:r>
          </a:p>
        </p:txBody>
      </p:sp>
      <p:sp>
        <p:nvSpPr>
          <p:cNvPr id="6" name="Rectangle 5"/>
          <p:cNvSpPr/>
          <p:nvPr/>
        </p:nvSpPr>
        <p:spPr>
          <a:xfrm>
            <a:off x="3923928" y="5606944"/>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031891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rmAutofit/>
          </a:bodyPr>
          <a:lstStyle/>
          <a:p>
            <a:r>
              <a:rPr lang="el-GR" altLang="el-GR" sz="3600" dirty="0" smtClean="0"/>
              <a:t>Πυλαία </a:t>
            </a:r>
            <a:r>
              <a:rPr lang="el-GR" altLang="el-GR" sz="3600" dirty="0"/>
              <a:t>διαστήματα</a:t>
            </a:r>
            <a:endParaRPr lang="el-GR" altLang="el-GR" sz="3600" dirty="0">
              <a:solidFill>
                <a:srgbClr val="FF9900"/>
              </a:solidFill>
            </a:endParaRPr>
          </a:p>
        </p:txBody>
      </p:sp>
      <p:sp>
        <p:nvSpPr>
          <p:cNvPr id="278531" name="Rectangle 3"/>
          <p:cNvSpPr>
            <a:spLocks noGrp="1" noChangeArrowheads="1"/>
          </p:cNvSpPr>
          <p:nvPr>
            <p:ph idx="1"/>
          </p:nvPr>
        </p:nvSpPr>
        <p:spPr>
          <a:xfrm>
            <a:off x="457200" y="1196752"/>
            <a:ext cx="3538736" cy="5040560"/>
          </a:xfrm>
        </p:spPr>
        <p:txBody>
          <a:bodyPr>
            <a:normAutofit/>
          </a:bodyPr>
          <a:lstStyle/>
          <a:p>
            <a:pPr marL="0" indent="0">
              <a:buNone/>
            </a:pPr>
            <a:r>
              <a:rPr lang="el-GR" altLang="el-GR" sz="2000" dirty="0" smtClean="0"/>
              <a:t>Τα </a:t>
            </a:r>
            <a:r>
              <a:rPr lang="el-GR" altLang="el-GR" sz="2000" dirty="0"/>
              <a:t>πυλαία διαστήματα αποτελούν νησίδες συνδετικού ιστού στις γωνίες όπου συναντώνται γειτονικά ηπατικά λόβια. </a:t>
            </a:r>
            <a:endParaRPr lang="el-GR" altLang="el-GR" sz="2000" dirty="0" smtClean="0"/>
          </a:p>
          <a:p>
            <a:pPr marL="0" indent="0">
              <a:buNone/>
            </a:pPr>
            <a:r>
              <a:rPr lang="el-GR" altLang="el-GR" sz="2000" dirty="0" smtClean="0"/>
              <a:t>Περιέχουν </a:t>
            </a:r>
            <a:r>
              <a:rPr lang="el-GR" altLang="el-GR" sz="2000" dirty="0"/>
              <a:t>τις λεγόμενες πυλαίες τριάδες: ένα κλάδο της ηπατικής αρτηρίας (Α) με εμφανές παχύ τοίχωμα, ένα κλάδο της πυλαίας φλέβας (Φ) με λεπτό τοίχωμα και ένα χοληφόρο αγγείο (Χ) με κυβοειδές επιθήλιο. </a:t>
            </a:r>
            <a:endParaRPr lang="el-GR" altLang="el-GR" sz="2000" dirty="0" smtClean="0"/>
          </a:p>
          <a:p>
            <a:pPr marL="0" indent="0">
              <a:buNone/>
            </a:pPr>
            <a:r>
              <a:rPr lang="el-GR" altLang="el-GR" sz="2000" dirty="0" smtClean="0"/>
              <a:t>(</a:t>
            </a:r>
            <a:r>
              <a:rPr lang="el-GR" altLang="el-GR" sz="2000" dirty="0"/>
              <a:t>χρώση αιματοξυλίνη-εωσίνη, μεγέθυνση Χ100)</a:t>
            </a:r>
          </a:p>
        </p:txBody>
      </p:sp>
      <p:pic>
        <p:nvPicPr>
          <p:cNvPr id="27853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06053" y="1302087"/>
            <a:ext cx="4887673" cy="36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23928" y="4967842"/>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615303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noAutofit/>
          </a:bodyPr>
          <a:lstStyle/>
          <a:p>
            <a:r>
              <a:rPr lang="el-GR" altLang="el-GR" sz="3200" dirty="0"/>
              <a:t>Ιστολογική εικόνα ήπατος σε μικρή μεγέθυνση (4</a:t>
            </a:r>
            <a:r>
              <a:rPr lang="en-GB" altLang="el-GR" sz="3200" dirty="0"/>
              <a:t>x</a:t>
            </a:r>
            <a:r>
              <a:rPr lang="el-GR" altLang="el-GR" sz="3200" dirty="0" smtClean="0"/>
              <a:t>)</a:t>
            </a:r>
            <a:endParaRPr lang="el-GR" altLang="el-GR" sz="3200" dirty="0">
              <a:solidFill>
                <a:srgbClr val="FF9900"/>
              </a:solidFill>
            </a:endParaRPr>
          </a:p>
        </p:txBody>
      </p:sp>
      <p:sp>
        <p:nvSpPr>
          <p:cNvPr id="277507" name="Rectangle 3"/>
          <p:cNvSpPr>
            <a:spLocks noGrp="1" noChangeArrowheads="1"/>
          </p:cNvSpPr>
          <p:nvPr>
            <p:ph idx="1"/>
          </p:nvPr>
        </p:nvSpPr>
        <p:spPr>
          <a:xfrm>
            <a:off x="457200" y="1196752"/>
            <a:ext cx="8147248" cy="1152128"/>
          </a:xfrm>
        </p:spPr>
        <p:txBody>
          <a:bodyPr>
            <a:normAutofit/>
          </a:bodyPr>
          <a:lstStyle/>
          <a:p>
            <a:pPr marL="0" indent="0">
              <a:buNone/>
            </a:pPr>
            <a:r>
              <a:rPr lang="el-GR" altLang="el-GR" sz="2000" dirty="0" smtClean="0"/>
              <a:t>Εικόνα</a:t>
            </a:r>
            <a:r>
              <a:rPr lang="en-GB" altLang="el-GR" sz="2000" dirty="0" smtClean="0"/>
              <a:t> </a:t>
            </a:r>
            <a:r>
              <a:rPr lang="el-GR" altLang="el-GR" sz="2000" dirty="0" smtClean="0"/>
              <a:t>εμφανίζουσα </a:t>
            </a:r>
            <a:r>
              <a:rPr lang="el-GR" altLang="el-GR" sz="2000" dirty="0"/>
              <a:t>τμήματα μερικών λοβίων. Ένα λόβιο περιέχει όλα τα κολποειδή που μεταφέρουν αίμα από τα αιμοφόρα αγγεία σε διάφορα πυλαία διαστήματα (βέλη)</a:t>
            </a:r>
            <a:r>
              <a:rPr lang="en-GB" altLang="el-GR" sz="2000" dirty="0"/>
              <a:t> </a:t>
            </a:r>
            <a:r>
              <a:rPr lang="el-GR" altLang="el-GR" sz="2000" dirty="0"/>
              <a:t>σε μία κοινή κεντρική φλέβα</a:t>
            </a:r>
            <a:r>
              <a:rPr lang="en-GB" altLang="el-GR" sz="2000" dirty="0"/>
              <a:t> </a:t>
            </a:r>
            <a:r>
              <a:rPr lang="el-GR" altLang="el-GR" sz="2000" dirty="0"/>
              <a:t>(</a:t>
            </a:r>
            <a:r>
              <a:rPr lang="en-GB" altLang="el-GR" sz="2000" dirty="0"/>
              <a:t>CV</a:t>
            </a:r>
            <a:r>
              <a:rPr lang="el-GR" altLang="el-GR" sz="2000" dirty="0"/>
              <a:t>). </a:t>
            </a:r>
            <a:endParaRPr lang="el-GR" altLang="el-GR" sz="2000" dirty="0" smtClean="0"/>
          </a:p>
        </p:txBody>
      </p:sp>
      <p:pic>
        <p:nvPicPr>
          <p:cNvPr id="27750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2261034"/>
            <a:ext cx="4717968" cy="366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64088" y="2202973"/>
            <a:ext cx="3456384" cy="3785652"/>
          </a:xfrm>
          <a:prstGeom prst="rect">
            <a:avLst/>
          </a:prstGeom>
        </p:spPr>
        <p:txBody>
          <a:bodyPr wrap="square">
            <a:spAutoFit/>
          </a:bodyPr>
          <a:lstStyle/>
          <a:p>
            <a:pPr marL="0" indent="0">
              <a:buNone/>
            </a:pPr>
            <a:r>
              <a:rPr lang="el-GR" altLang="el-GR" sz="2000" dirty="0">
                <a:latin typeface="+mj-lt"/>
              </a:rPr>
              <a:t>Αν και στην εικόνα δεν φαίνονται τα διαφράγματα του συνδετικού ιστού  που υποδηλώνουν τα όρια ενός λοβίου, τα όρια μπορούν να σχηματιστούν νοερά σχεδιάζοντας μία γραμμή (περίγραμμα)</a:t>
            </a:r>
            <a:r>
              <a:rPr lang="en-GB" altLang="el-GR" sz="2000" dirty="0">
                <a:latin typeface="+mj-lt"/>
              </a:rPr>
              <a:t> </a:t>
            </a:r>
            <a:r>
              <a:rPr lang="el-GR" altLang="el-GR" sz="2000" dirty="0">
                <a:latin typeface="+mj-lt"/>
              </a:rPr>
              <a:t>που να ενώνει καθένα από τα πυλαία διαστήματα που περιβάλλουν μία κεντρική φλέβα. </a:t>
            </a:r>
          </a:p>
          <a:p>
            <a:pPr marL="0" indent="0">
              <a:buNone/>
            </a:pPr>
            <a:r>
              <a:rPr lang="el-GR" altLang="el-GR" sz="2000" dirty="0">
                <a:latin typeface="+mj-lt"/>
              </a:rPr>
              <a:t>Χρώση</a:t>
            </a:r>
            <a:r>
              <a:rPr lang="en-GB" altLang="el-GR" sz="2000" dirty="0">
                <a:latin typeface="+mj-lt"/>
              </a:rPr>
              <a:t>=H&amp;E</a:t>
            </a:r>
            <a:endParaRPr lang="el-GR" altLang="el-GR" sz="1050" dirty="0">
              <a:latin typeface="+mj-lt"/>
            </a:endParaRPr>
          </a:p>
        </p:txBody>
      </p:sp>
      <p:sp>
        <p:nvSpPr>
          <p:cNvPr id="6" name="Rectangle 5"/>
          <p:cNvSpPr/>
          <p:nvPr/>
        </p:nvSpPr>
        <p:spPr>
          <a:xfrm>
            <a:off x="448544" y="5902766"/>
            <a:ext cx="396044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546590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noAutofit/>
          </a:bodyPr>
          <a:lstStyle/>
          <a:p>
            <a:r>
              <a:rPr lang="el-GR" altLang="el-GR" sz="3200" dirty="0"/>
              <a:t>Ιστολογική εικόνα ήπατος σε μικρή μεγέθυνση (10</a:t>
            </a:r>
            <a:r>
              <a:rPr lang="en-GB" altLang="el-GR" sz="3200" dirty="0"/>
              <a:t>x</a:t>
            </a:r>
            <a:r>
              <a:rPr lang="el-GR" altLang="el-GR" sz="3200" dirty="0" smtClean="0"/>
              <a:t>)</a:t>
            </a:r>
            <a:endParaRPr lang="el-GR" altLang="el-GR" sz="3200" dirty="0">
              <a:solidFill>
                <a:srgbClr val="FF9900"/>
              </a:solidFill>
            </a:endParaRPr>
          </a:p>
        </p:txBody>
      </p:sp>
      <p:sp>
        <p:nvSpPr>
          <p:cNvPr id="276483" name="Rectangle 3"/>
          <p:cNvSpPr>
            <a:spLocks noGrp="1" noChangeArrowheads="1"/>
          </p:cNvSpPr>
          <p:nvPr>
            <p:ph idx="1"/>
          </p:nvPr>
        </p:nvSpPr>
        <p:spPr>
          <a:xfrm>
            <a:off x="457200" y="1196752"/>
            <a:ext cx="8229600" cy="1440160"/>
          </a:xfrm>
        </p:spPr>
        <p:txBody>
          <a:bodyPr>
            <a:normAutofit/>
          </a:bodyPr>
          <a:lstStyle/>
          <a:p>
            <a:pPr marL="0" indent="0">
              <a:buNone/>
            </a:pPr>
            <a:r>
              <a:rPr lang="el-GR" altLang="el-GR" sz="2000" dirty="0" smtClean="0"/>
              <a:t>Εικόνα ύπατος με </a:t>
            </a:r>
            <a:r>
              <a:rPr lang="el-GR" altLang="el-GR" sz="2000" dirty="0"/>
              <a:t>χρώση χολής και αιματοξυλίνης, ειδικής για την νοερή εμφάνιση των χοληφόρων σωληνίσκων (</a:t>
            </a:r>
            <a:r>
              <a:rPr lang="en-GB" altLang="el-GR" sz="2000" dirty="0"/>
              <a:t>BC</a:t>
            </a:r>
            <a:r>
              <a:rPr lang="el-GR" altLang="el-GR" sz="2000" dirty="0"/>
              <a:t>), τα οποία μεταφέρουν την παραγομένη από τα ηπατοκύτταρα χολή, στους χοληφόρους πόρους, τους ευρισκομένους στα πυλαία διαστήματα. </a:t>
            </a:r>
            <a:r>
              <a:rPr lang="el-GR" altLang="el-GR" sz="2000" dirty="0" smtClean="0"/>
              <a:t> </a:t>
            </a:r>
          </a:p>
        </p:txBody>
      </p:sp>
      <p:pic>
        <p:nvPicPr>
          <p:cNvPr id="27648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2564905"/>
            <a:ext cx="4396126"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62663" y="2420888"/>
            <a:ext cx="4001826" cy="4093428"/>
          </a:xfrm>
          <a:prstGeom prst="rect">
            <a:avLst/>
          </a:prstGeom>
        </p:spPr>
        <p:txBody>
          <a:bodyPr wrap="square">
            <a:spAutoFit/>
          </a:bodyPr>
          <a:lstStyle/>
          <a:p>
            <a:pPr marL="0" indent="0">
              <a:buNone/>
            </a:pPr>
            <a:r>
              <a:rPr lang="el-GR" altLang="el-GR" sz="2000" dirty="0">
                <a:latin typeface="+mj-lt"/>
              </a:rPr>
              <a:t>Αυτά τα μικρά αυλάκια, τα οποία σχηματίζονται από τις περιπτύξεις της κυτταρικής μεμβράνης των παρακείμενων κυττάρων, βρίσκονται στο σημείο επαφής δύο ηπατοκυττάρων (κορυφαία τμήματα ηπατοκυττάρων). </a:t>
            </a:r>
          </a:p>
          <a:p>
            <a:pPr marL="0" indent="0">
              <a:buNone/>
            </a:pPr>
            <a:r>
              <a:rPr lang="el-GR" altLang="el-GR" sz="2000" dirty="0">
                <a:latin typeface="+mj-lt"/>
              </a:rPr>
              <a:t>Οι χοληφόροι σωληνίσκοι είναι χωρικά διαχωρισμένοι από τα ηπατικά κολποειδή. Στο κέντρο της εικόνας βρίσκεται μία κεντρική φλέβα (</a:t>
            </a:r>
            <a:r>
              <a:rPr lang="en-GB" altLang="el-GR" sz="2000" dirty="0">
                <a:latin typeface="+mj-lt"/>
              </a:rPr>
              <a:t>CV</a:t>
            </a:r>
            <a:r>
              <a:rPr lang="el-GR" altLang="el-GR" sz="2000" dirty="0">
                <a:latin typeface="+mj-lt"/>
              </a:rPr>
              <a:t>). Χρώση=Χρώση χολής &amp; αιματοξυλίνης </a:t>
            </a:r>
          </a:p>
        </p:txBody>
      </p:sp>
      <p:sp>
        <p:nvSpPr>
          <p:cNvPr id="6" name="Rectangle 5"/>
          <p:cNvSpPr/>
          <p:nvPr/>
        </p:nvSpPr>
        <p:spPr>
          <a:xfrm>
            <a:off x="467544" y="5949281"/>
            <a:ext cx="396044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047218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l-GR" altLang="el-GR" sz="3200" dirty="0" smtClean="0"/>
              <a:t>Υπογνάθιος </a:t>
            </a:r>
            <a:r>
              <a:rPr lang="el-GR" altLang="el-GR" sz="3200" dirty="0"/>
              <a:t>σιελογόνος</a:t>
            </a:r>
            <a:endParaRPr lang="el-GR" altLang="el-GR" sz="3200" dirty="0">
              <a:solidFill>
                <a:srgbClr val="FF9900"/>
              </a:solidFill>
            </a:endParaRPr>
          </a:p>
        </p:txBody>
      </p:sp>
      <p:sp>
        <p:nvSpPr>
          <p:cNvPr id="62475" name="Rectangle 11"/>
          <p:cNvSpPr>
            <a:spLocks noGrp="1" noChangeArrowheads="1"/>
          </p:cNvSpPr>
          <p:nvPr>
            <p:ph idx="1"/>
          </p:nvPr>
        </p:nvSpPr>
        <p:spPr>
          <a:xfrm>
            <a:off x="457200" y="1196752"/>
            <a:ext cx="2818656" cy="5040560"/>
          </a:xfrm>
        </p:spPr>
        <p:txBody>
          <a:bodyPr>
            <a:normAutofit/>
          </a:bodyPr>
          <a:lstStyle/>
          <a:p>
            <a:pPr marL="0" indent="0">
              <a:buNone/>
            </a:pPr>
            <a:r>
              <a:rPr lang="el-GR" altLang="el-GR" sz="2000" dirty="0" smtClean="0"/>
              <a:t>Ο </a:t>
            </a:r>
            <a:r>
              <a:rPr lang="el-GR" altLang="el-GR" sz="2000" dirty="0"/>
              <a:t>υπογνάθιος σιελογόνος αποτελεί σύνθετο  σωληνοκυψελοειδή αδένα με </a:t>
            </a:r>
            <a:r>
              <a:rPr lang="el-GR" altLang="el-GR" sz="2000" dirty="0" smtClean="0"/>
              <a:t>πολλές </a:t>
            </a:r>
            <a:r>
              <a:rPr lang="el-GR" altLang="el-GR" sz="2000" dirty="0"/>
              <a:t>ορώδεις </a:t>
            </a:r>
            <a:r>
              <a:rPr lang="el-GR" altLang="el-GR" sz="2000" dirty="0" smtClean="0"/>
              <a:t>(1) και </a:t>
            </a:r>
            <a:r>
              <a:rPr lang="el-GR" altLang="el-GR" sz="2000" dirty="0"/>
              <a:t>αρκετές βλεννώδεις (2) αδενοκυψέλες. </a:t>
            </a:r>
            <a:endParaRPr lang="el-GR" altLang="el-GR" sz="2000" dirty="0" smtClean="0"/>
          </a:p>
          <a:p>
            <a:pPr marL="0" indent="0">
              <a:buNone/>
            </a:pPr>
            <a:r>
              <a:rPr lang="el-GR" altLang="el-GR" sz="2000" dirty="0" smtClean="0"/>
              <a:t>Ακόμη </a:t>
            </a:r>
            <a:r>
              <a:rPr lang="el-GR" altLang="el-GR" sz="2000" dirty="0"/>
              <a:t>διακρίνονται ενδολόβιοι (3) και μεσολόβιοι (4) εκφορητικοί πόροι. (χρώση αιματοξυλίνη-εωσίνη, μεγέθυνση Χ50) </a:t>
            </a:r>
          </a:p>
        </p:txBody>
      </p:sp>
      <p:pic>
        <p:nvPicPr>
          <p:cNvPr id="62483" name="Picture 1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5856" y="1340768"/>
            <a:ext cx="5607100" cy="42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81327" y="5508348"/>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810574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Autofit/>
          </a:bodyPr>
          <a:lstStyle/>
          <a:p>
            <a:r>
              <a:rPr lang="el-GR" altLang="el-GR" sz="3200" dirty="0"/>
              <a:t>Ιστολογική εικόνα ήπατος σε </a:t>
            </a:r>
            <a:r>
              <a:rPr lang="el-GR" altLang="el-GR" sz="3200" dirty="0" smtClean="0"/>
              <a:t>μεγαλύτερη </a:t>
            </a:r>
            <a:r>
              <a:rPr lang="el-GR" altLang="el-GR" sz="3200" dirty="0"/>
              <a:t>μεγέθυνση </a:t>
            </a:r>
            <a:r>
              <a:rPr lang="el-GR" altLang="el-GR" sz="3200" dirty="0" smtClean="0"/>
              <a:t>(20</a:t>
            </a:r>
            <a:r>
              <a:rPr lang="en-GB" altLang="el-GR" sz="3200" dirty="0"/>
              <a:t>x</a:t>
            </a:r>
            <a:r>
              <a:rPr lang="el-GR" altLang="el-GR" sz="3200" dirty="0"/>
              <a:t>)</a:t>
            </a:r>
            <a:endParaRPr lang="el-GR" altLang="el-GR" sz="3200" dirty="0">
              <a:solidFill>
                <a:srgbClr val="FF9900"/>
              </a:solidFill>
            </a:endParaRPr>
          </a:p>
        </p:txBody>
      </p:sp>
      <p:sp>
        <p:nvSpPr>
          <p:cNvPr id="275459" name="Rectangle 3"/>
          <p:cNvSpPr>
            <a:spLocks noGrp="1" noChangeArrowheads="1"/>
          </p:cNvSpPr>
          <p:nvPr>
            <p:ph idx="1"/>
          </p:nvPr>
        </p:nvSpPr>
        <p:spPr>
          <a:xfrm>
            <a:off x="457200" y="1196752"/>
            <a:ext cx="8229600" cy="1368152"/>
          </a:xfrm>
        </p:spPr>
        <p:txBody>
          <a:bodyPr>
            <a:normAutofit/>
          </a:bodyPr>
          <a:lstStyle/>
          <a:p>
            <a:pPr marL="0" indent="0">
              <a:buNone/>
            </a:pPr>
            <a:r>
              <a:rPr lang="el-GR" altLang="el-GR" sz="2000" dirty="0" smtClean="0"/>
              <a:t>Πάνω </a:t>
            </a:r>
            <a:r>
              <a:rPr lang="el-GR" altLang="el-GR" sz="2000" dirty="0"/>
              <a:t>δεξιά παρατηρείται τμήμα της κεντρικής φλέβας (</a:t>
            </a:r>
            <a:r>
              <a:rPr lang="en-GB" altLang="el-GR" sz="2000" dirty="0"/>
              <a:t>CV</a:t>
            </a:r>
            <a:r>
              <a:rPr lang="el-GR" altLang="el-GR" sz="2000" dirty="0"/>
              <a:t>)</a:t>
            </a:r>
            <a:r>
              <a:rPr lang="en-GB" altLang="el-GR" sz="2000" dirty="0"/>
              <a:t> </a:t>
            </a:r>
            <a:r>
              <a:rPr lang="el-GR" altLang="el-GR" sz="2000" dirty="0"/>
              <a:t>ενός ηπατικού λοβίου. Οι στρογγυλοί πυρήνες των ηπατοκυττάρων (</a:t>
            </a:r>
            <a:r>
              <a:rPr lang="en-GB" altLang="el-GR" sz="2000" dirty="0"/>
              <a:t>He</a:t>
            </a:r>
            <a:r>
              <a:rPr lang="el-GR" altLang="el-GR" sz="2000" dirty="0"/>
              <a:t>)</a:t>
            </a:r>
            <a:r>
              <a:rPr lang="en-GB" altLang="el-GR" sz="2000" dirty="0"/>
              <a:t> </a:t>
            </a:r>
            <a:r>
              <a:rPr lang="el-GR" altLang="el-GR" sz="2000" dirty="0"/>
              <a:t>είναι ελαφρά χρωματισμένοι και τα ηπατικά κολποειδή (</a:t>
            </a:r>
            <a:r>
              <a:rPr lang="en-GB" altLang="el-GR" sz="2000" dirty="0"/>
              <a:t>Si</a:t>
            </a:r>
            <a:r>
              <a:rPr lang="el-GR" altLang="el-GR" sz="2000" dirty="0"/>
              <a:t>)</a:t>
            </a:r>
            <a:r>
              <a:rPr lang="en-GB" altLang="el-GR" sz="2000" dirty="0"/>
              <a:t> </a:t>
            </a:r>
            <a:r>
              <a:rPr lang="el-GR" altLang="el-GR" sz="2000" dirty="0"/>
              <a:t>εμφανίζονται ως </a:t>
            </a:r>
            <a:r>
              <a:rPr lang="el-GR" altLang="el-GR" sz="2000" dirty="0" smtClean="0"/>
              <a:t>διαυγείς</a:t>
            </a:r>
            <a:r>
              <a:rPr lang="el-GR" altLang="el-GR" sz="2000" dirty="0"/>
              <a:t>, στενοί δίαυλοι ανωμάλου σχήματος. </a:t>
            </a:r>
            <a:endParaRPr lang="el-GR" altLang="el-GR" sz="2000" dirty="0" smtClean="0"/>
          </a:p>
        </p:txBody>
      </p:sp>
      <p:pic>
        <p:nvPicPr>
          <p:cNvPr id="27546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23928" y="2564904"/>
            <a:ext cx="4639925" cy="358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7264" y="2492896"/>
            <a:ext cx="3486664" cy="3785652"/>
          </a:xfrm>
          <a:prstGeom prst="rect">
            <a:avLst/>
          </a:prstGeom>
        </p:spPr>
        <p:txBody>
          <a:bodyPr wrap="square">
            <a:spAutoFit/>
          </a:bodyPr>
          <a:lstStyle/>
          <a:p>
            <a:pPr marL="0" indent="0">
              <a:buNone/>
            </a:pPr>
            <a:r>
              <a:rPr lang="el-GR" altLang="el-GR" sz="2000" dirty="0">
                <a:latin typeface="+mj-lt"/>
              </a:rPr>
              <a:t>Οι βαθυχρωματικοί χοληφόροι σωληνίσκοι (</a:t>
            </a:r>
            <a:r>
              <a:rPr lang="en-GB" altLang="el-GR" sz="2000" dirty="0">
                <a:latin typeface="+mj-lt"/>
              </a:rPr>
              <a:t>BC</a:t>
            </a:r>
            <a:r>
              <a:rPr lang="el-GR" altLang="el-GR" sz="2000" dirty="0">
                <a:latin typeface="+mj-lt"/>
              </a:rPr>
              <a:t>)</a:t>
            </a:r>
            <a:r>
              <a:rPr lang="en-GB" altLang="el-GR" sz="2000" dirty="0">
                <a:latin typeface="+mj-lt"/>
              </a:rPr>
              <a:t> </a:t>
            </a:r>
            <a:r>
              <a:rPr lang="el-GR" altLang="el-GR" sz="2000" dirty="0">
                <a:latin typeface="+mj-lt"/>
              </a:rPr>
              <a:t>φαίνονται να σχηματίζονται από </a:t>
            </a:r>
            <a:r>
              <a:rPr lang="el-GR" altLang="el-GR" sz="2000" dirty="0" smtClean="0">
                <a:latin typeface="+mj-lt"/>
              </a:rPr>
              <a:t>πολυάριθμα ευθύγραμμα </a:t>
            </a:r>
            <a:r>
              <a:rPr lang="el-GR" altLang="el-GR" sz="2000" dirty="0">
                <a:latin typeface="+mj-lt"/>
              </a:rPr>
              <a:t>τμήματα συνδεδεμένα σε ένα διακλαδιζόμενο ελικοειδές σχέδιο. </a:t>
            </a:r>
            <a:endParaRPr lang="el-GR" altLang="el-GR" sz="2000" dirty="0" smtClean="0">
              <a:latin typeface="+mj-lt"/>
            </a:endParaRPr>
          </a:p>
          <a:p>
            <a:pPr marL="0" indent="0">
              <a:buNone/>
            </a:pPr>
            <a:r>
              <a:rPr lang="el-GR" altLang="el-GR" sz="2000" dirty="0" smtClean="0">
                <a:latin typeface="+mj-lt"/>
              </a:rPr>
              <a:t>Παρατηρείται </a:t>
            </a:r>
            <a:r>
              <a:rPr lang="el-GR" altLang="el-GR" sz="2000" dirty="0">
                <a:latin typeface="+mj-lt"/>
              </a:rPr>
              <a:t>χωρικός διαχωρισμός των χοληφόρων σωληνίσκων από τα κολποειδή. </a:t>
            </a:r>
          </a:p>
          <a:p>
            <a:pPr marL="0" indent="0">
              <a:buNone/>
            </a:pPr>
            <a:r>
              <a:rPr lang="el-GR" altLang="el-GR" sz="2000" dirty="0">
                <a:latin typeface="+mj-lt"/>
              </a:rPr>
              <a:t>Χρώση=Χρώση χολής &amp; αιματοξυλίνης</a:t>
            </a:r>
          </a:p>
        </p:txBody>
      </p:sp>
      <p:sp>
        <p:nvSpPr>
          <p:cNvPr id="6" name="Rectangle 5"/>
          <p:cNvSpPr/>
          <p:nvPr/>
        </p:nvSpPr>
        <p:spPr>
          <a:xfrm>
            <a:off x="3851920" y="6148586"/>
            <a:ext cx="396044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4014384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Autofit/>
          </a:bodyPr>
          <a:lstStyle/>
          <a:p>
            <a:r>
              <a:rPr lang="el-GR" altLang="el-GR" sz="3200" dirty="0"/>
              <a:t>Ιστολογική εικόνα ήπατος σε μεγάλη μεγέθυνση (100</a:t>
            </a:r>
            <a:r>
              <a:rPr lang="en-GB" altLang="el-GR" sz="3200" dirty="0"/>
              <a:t>x</a:t>
            </a:r>
            <a:r>
              <a:rPr lang="el-GR" altLang="el-GR" sz="3200" dirty="0"/>
              <a:t>)</a:t>
            </a:r>
            <a:endParaRPr lang="el-GR" altLang="el-GR" sz="3200" dirty="0">
              <a:solidFill>
                <a:srgbClr val="FF9900"/>
              </a:solidFill>
            </a:endParaRPr>
          </a:p>
        </p:txBody>
      </p:sp>
      <p:sp>
        <p:nvSpPr>
          <p:cNvPr id="274435" name="Rectangle 3"/>
          <p:cNvSpPr>
            <a:spLocks noGrp="1" noChangeArrowheads="1"/>
          </p:cNvSpPr>
          <p:nvPr>
            <p:ph idx="1"/>
          </p:nvPr>
        </p:nvSpPr>
        <p:spPr>
          <a:xfrm>
            <a:off x="4572000" y="1177164"/>
            <a:ext cx="4176464" cy="4412076"/>
          </a:xfrm>
        </p:spPr>
        <p:txBody>
          <a:bodyPr>
            <a:normAutofit/>
          </a:bodyPr>
          <a:lstStyle/>
          <a:p>
            <a:pPr marL="0" indent="0">
              <a:buNone/>
            </a:pPr>
            <a:r>
              <a:rPr lang="el-GR" altLang="el-GR" sz="2000" dirty="0" smtClean="0"/>
              <a:t>Εικόνα</a:t>
            </a:r>
            <a:r>
              <a:rPr lang="en-GB" altLang="el-GR" sz="2000" dirty="0" smtClean="0"/>
              <a:t> </a:t>
            </a:r>
            <a:r>
              <a:rPr lang="el-GR" altLang="el-GR" sz="2000" dirty="0" smtClean="0"/>
              <a:t>παρουσιάζουσα </a:t>
            </a:r>
            <a:r>
              <a:rPr lang="el-GR" altLang="el-GR" sz="2000" dirty="0"/>
              <a:t>την κεντρική φλέβα (</a:t>
            </a:r>
            <a:r>
              <a:rPr lang="en-GB" altLang="el-GR" sz="2000" dirty="0"/>
              <a:t>CV</a:t>
            </a:r>
            <a:r>
              <a:rPr lang="el-GR" altLang="el-GR" sz="2000" dirty="0"/>
              <a:t>)</a:t>
            </a:r>
            <a:r>
              <a:rPr lang="en-GB" altLang="el-GR" sz="2000" dirty="0"/>
              <a:t> </a:t>
            </a:r>
            <a:r>
              <a:rPr lang="el-GR" altLang="el-GR" sz="2000" dirty="0"/>
              <a:t>περιβαλλόμενη από ηπατοκύτταρα (</a:t>
            </a:r>
            <a:r>
              <a:rPr lang="en-GB" altLang="el-GR" sz="2000" dirty="0"/>
              <a:t>He</a:t>
            </a:r>
            <a:r>
              <a:rPr lang="el-GR" altLang="el-GR" sz="2000" dirty="0"/>
              <a:t>). </a:t>
            </a:r>
            <a:endParaRPr lang="el-GR" altLang="el-GR" sz="2000" dirty="0" smtClean="0"/>
          </a:p>
          <a:p>
            <a:pPr marL="0" indent="0">
              <a:spcBef>
                <a:spcPts val="1800"/>
              </a:spcBef>
              <a:buNone/>
            </a:pPr>
            <a:r>
              <a:rPr lang="el-GR" altLang="el-GR" sz="2000" dirty="0" smtClean="0"/>
              <a:t>Τα </a:t>
            </a:r>
            <a:r>
              <a:rPr lang="el-GR" altLang="el-GR" sz="2000" dirty="0"/>
              <a:t>ηπατοκύτταρα διατάσσονται σε αναστομούμενες σειρές από πολυγωνικά κύτταρα, συνήθως πάχους δύο κυττάρων, διαχωριζομένων από ανώμαλα κολποειδή</a:t>
            </a:r>
            <a:r>
              <a:rPr lang="en-GB" altLang="el-GR" sz="2000" dirty="0"/>
              <a:t> </a:t>
            </a:r>
            <a:r>
              <a:rPr lang="el-GR" altLang="el-GR" sz="2000" dirty="0"/>
              <a:t>(</a:t>
            </a:r>
            <a:r>
              <a:rPr lang="en-GB" altLang="el-GR" sz="2000" dirty="0"/>
              <a:t>Si</a:t>
            </a:r>
            <a:r>
              <a:rPr lang="el-GR" altLang="el-GR" sz="2000" dirty="0"/>
              <a:t>)</a:t>
            </a:r>
            <a:r>
              <a:rPr lang="en-GB" altLang="el-GR" sz="2000" dirty="0"/>
              <a:t> </a:t>
            </a:r>
            <a:r>
              <a:rPr lang="el-GR" altLang="el-GR" sz="2000" dirty="0"/>
              <a:t>επενδυόμενα από ενδοθηλιακά κύτταρα (</a:t>
            </a:r>
            <a:r>
              <a:rPr lang="en-GB" altLang="el-GR" sz="2000" dirty="0"/>
              <a:t>En</a:t>
            </a:r>
            <a:r>
              <a:rPr lang="el-GR" altLang="el-GR" sz="2000" dirty="0"/>
              <a:t>).</a:t>
            </a:r>
            <a:r>
              <a:rPr lang="en-GB" altLang="el-GR" sz="2000" dirty="0"/>
              <a:t> </a:t>
            </a:r>
            <a:endParaRPr lang="en-GB" altLang="el-GR" sz="2000" dirty="0" smtClean="0"/>
          </a:p>
          <a:p>
            <a:pPr marL="0" indent="0">
              <a:spcBef>
                <a:spcPts val="1800"/>
              </a:spcBef>
              <a:buNone/>
            </a:pPr>
            <a:r>
              <a:rPr lang="el-GR" altLang="el-GR" sz="2000" dirty="0"/>
              <a:t>Ερυθρά</a:t>
            </a:r>
            <a:r>
              <a:rPr lang="en-GB" altLang="el-GR" sz="2000" dirty="0"/>
              <a:t> </a:t>
            </a:r>
            <a:r>
              <a:rPr lang="el-GR" altLang="el-GR" sz="2000" dirty="0"/>
              <a:t>αιμοσφαίρια</a:t>
            </a:r>
            <a:r>
              <a:rPr lang="en-GB" altLang="el-GR" sz="2000" dirty="0"/>
              <a:t> (RBC) </a:t>
            </a:r>
            <a:r>
              <a:rPr lang="el-GR" altLang="el-GR" sz="2000" dirty="0"/>
              <a:t>παρατηρούνται</a:t>
            </a:r>
            <a:r>
              <a:rPr lang="en-GB" altLang="el-GR" sz="2000" dirty="0"/>
              <a:t> </a:t>
            </a:r>
            <a:r>
              <a:rPr lang="el-GR" altLang="el-GR" sz="2000" dirty="0"/>
              <a:t>στα</a:t>
            </a:r>
            <a:r>
              <a:rPr lang="en-GB" altLang="el-GR" sz="2000" dirty="0"/>
              <a:t> </a:t>
            </a:r>
            <a:r>
              <a:rPr lang="el-GR" altLang="el-GR" sz="2000" dirty="0"/>
              <a:t>κολποειδή</a:t>
            </a:r>
            <a:r>
              <a:rPr lang="en-GB" altLang="el-GR" sz="2000" dirty="0"/>
              <a:t>.</a:t>
            </a:r>
            <a:endParaRPr lang="el-GR" altLang="el-GR" sz="2000" dirty="0" smtClean="0"/>
          </a:p>
        </p:txBody>
      </p:sp>
      <p:pic>
        <p:nvPicPr>
          <p:cNvPr id="27443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037" y="1303809"/>
            <a:ext cx="3932956" cy="346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2" y="5445224"/>
            <a:ext cx="8453217" cy="1323439"/>
          </a:xfrm>
          <a:prstGeom prst="rect">
            <a:avLst/>
          </a:prstGeom>
        </p:spPr>
        <p:txBody>
          <a:bodyPr wrap="square">
            <a:spAutoFit/>
          </a:bodyPr>
          <a:lstStyle/>
          <a:p>
            <a:pPr marL="0" indent="0">
              <a:buNone/>
            </a:pPr>
            <a:r>
              <a:rPr lang="el-GR" altLang="el-GR" sz="2000" dirty="0" smtClean="0">
                <a:latin typeface="+mj-lt"/>
              </a:rPr>
              <a:t>Τα </a:t>
            </a:r>
            <a:r>
              <a:rPr lang="el-GR" altLang="el-GR" sz="2000" dirty="0">
                <a:latin typeface="+mj-lt"/>
              </a:rPr>
              <a:t>ηπατοκύτταρα χαρακτηρίζονται από το πολυγωνικό τους σχήμα και τους στρογγυλούς τους πυρήνες. Οι πυρήνες τυπικά είναι αραιοχρωματικοί με ένα βαθυχρωματικό δακτύλιο ετεροχρωματίνης περιφερικά και με ένα εμφανές πυρήνιο. Χρώση</a:t>
            </a:r>
            <a:r>
              <a:rPr lang="en-GB" altLang="el-GR" sz="2000" dirty="0">
                <a:latin typeface="+mj-lt"/>
              </a:rPr>
              <a:t>= H&amp;E</a:t>
            </a:r>
            <a:endParaRPr lang="el-GR" altLang="el-GR" sz="2000" dirty="0">
              <a:latin typeface="+mj-lt"/>
            </a:endParaRPr>
          </a:p>
        </p:txBody>
      </p:sp>
      <p:sp>
        <p:nvSpPr>
          <p:cNvPr id="6" name="Rectangle 5"/>
          <p:cNvSpPr/>
          <p:nvPr/>
        </p:nvSpPr>
        <p:spPr>
          <a:xfrm>
            <a:off x="467542" y="4764810"/>
            <a:ext cx="396044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314957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noAutofit/>
          </a:bodyPr>
          <a:lstStyle/>
          <a:p>
            <a:r>
              <a:rPr lang="el-GR" altLang="el-GR" sz="3200" dirty="0"/>
              <a:t>Ιστολογική εικόνα ήπατος σε μεσαία μεγέθυνση (20</a:t>
            </a:r>
            <a:r>
              <a:rPr lang="en-GB" altLang="el-GR" sz="3200" dirty="0"/>
              <a:t>x</a:t>
            </a:r>
            <a:r>
              <a:rPr lang="el-GR" altLang="el-GR" sz="3200" dirty="0"/>
              <a:t>)</a:t>
            </a:r>
            <a:endParaRPr lang="el-GR" altLang="el-GR" sz="3200" dirty="0">
              <a:solidFill>
                <a:srgbClr val="FF9900"/>
              </a:solidFill>
            </a:endParaRPr>
          </a:p>
        </p:txBody>
      </p:sp>
      <p:sp>
        <p:nvSpPr>
          <p:cNvPr id="273411" name="Rectangle 3"/>
          <p:cNvSpPr>
            <a:spLocks noGrp="1" noChangeArrowheads="1"/>
          </p:cNvSpPr>
          <p:nvPr>
            <p:ph idx="1"/>
          </p:nvPr>
        </p:nvSpPr>
        <p:spPr>
          <a:xfrm>
            <a:off x="457200" y="1196752"/>
            <a:ext cx="3545582" cy="5400600"/>
          </a:xfrm>
        </p:spPr>
        <p:txBody>
          <a:bodyPr>
            <a:normAutofit/>
          </a:bodyPr>
          <a:lstStyle/>
          <a:p>
            <a:pPr marL="0" indent="0">
              <a:lnSpc>
                <a:spcPct val="110000"/>
              </a:lnSpc>
              <a:buNone/>
            </a:pPr>
            <a:r>
              <a:rPr lang="el-GR" altLang="el-GR" sz="2000" dirty="0" smtClean="0"/>
              <a:t>Εικόνα</a:t>
            </a:r>
            <a:r>
              <a:rPr lang="en-GB" altLang="el-GR" sz="2000" dirty="0" smtClean="0"/>
              <a:t> </a:t>
            </a:r>
            <a:r>
              <a:rPr lang="el-GR" altLang="el-GR" sz="2000" dirty="0" smtClean="0"/>
              <a:t>εμφανίζουσα </a:t>
            </a:r>
            <a:r>
              <a:rPr lang="el-GR" altLang="el-GR" sz="2000" dirty="0"/>
              <a:t>ένα πυλαίο διάστημα περιβαλλόμενο από το ηπατικό παρέγχυμα των ηπατοκυττάρων και τα κολποειδή. </a:t>
            </a:r>
            <a:endParaRPr lang="el-GR" altLang="el-GR" sz="2000" dirty="0" smtClean="0"/>
          </a:p>
          <a:p>
            <a:pPr marL="0" indent="0">
              <a:lnSpc>
                <a:spcPct val="110000"/>
              </a:lnSpc>
              <a:spcBef>
                <a:spcPts val="1200"/>
              </a:spcBef>
              <a:buNone/>
            </a:pPr>
            <a:r>
              <a:rPr lang="el-GR" altLang="el-GR" sz="2000" dirty="0" smtClean="0"/>
              <a:t>Τα </a:t>
            </a:r>
            <a:r>
              <a:rPr lang="el-GR" altLang="el-GR" sz="2000" dirty="0"/>
              <a:t>πυλαία διαστήματα περιέχουν κλάδους της πυλαίας φλέβας (</a:t>
            </a:r>
            <a:r>
              <a:rPr lang="en-GB" altLang="el-GR" sz="2000" dirty="0"/>
              <a:t>PV</a:t>
            </a:r>
            <a:r>
              <a:rPr lang="el-GR" altLang="el-GR" sz="2000" dirty="0"/>
              <a:t>)</a:t>
            </a:r>
            <a:r>
              <a:rPr lang="en-GB" altLang="el-GR" sz="2000" dirty="0"/>
              <a:t> </a:t>
            </a:r>
            <a:r>
              <a:rPr lang="el-GR" altLang="el-GR" sz="2000" dirty="0"/>
              <a:t>και της ηπατικής αρτηρίας  (</a:t>
            </a:r>
            <a:r>
              <a:rPr lang="en-GB" altLang="el-GR" sz="2000" dirty="0"/>
              <a:t>HA</a:t>
            </a:r>
            <a:r>
              <a:rPr lang="el-GR" altLang="el-GR" sz="2000" dirty="0"/>
              <a:t>)</a:t>
            </a:r>
            <a:r>
              <a:rPr lang="en-GB" altLang="el-GR" sz="2000" dirty="0"/>
              <a:t> </a:t>
            </a:r>
            <a:r>
              <a:rPr lang="el-GR" altLang="el-GR" sz="2000" dirty="0"/>
              <a:t>όπως και των χοληφόρων πόρων</a:t>
            </a:r>
            <a:r>
              <a:rPr lang="en-GB" altLang="el-GR" sz="2000" dirty="0"/>
              <a:t> </a:t>
            </a:r>
            <a:r>
              <a:rPr lang="el-GR" altLang="el-GR" sz="2000" dirty="0"/>
              <a:t>(</a:t>
            </a:r>
            <a:r>
              <a:rPr lang="en-GB" altLang="el-GR" sz="2000" dirty="0"/>
              <a:t>BD</a:t>
            </a:r>
            <a:r>
              <a:rPr lang="el-GR" altLang="el-GR" sz="2000" dirty="0"/>
              <a:t>), που απαρτίζουν την πυλαία τριάδα, και λεμφαγγείων. </a:t>
            </a:r>
            <a:endParaRPr lang="el-GR" altLang="el-GR" sz="2000" dirty="0" smtClean="0"/>
          </a:p>
        </p:txBody>
      </p:sp>
      <p:pic>
        <p:nvPicPr>
          <p:cNvPr id="27341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2821" y="1314450"/>
            <a:ext cx="4688226" cy="369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1173" y="5478667"/>
            <a:ext cx="8505526" cy="752514"/>
          </a:xfrm>
          <a:prstGeom prst="rect">
            <a:avLst/>
          </a:prstGeom>
        </p:spPr>
        <p:txBody>
          <a:bodyPr wrap="square">
            <a:spAutoFit/>
          </a:bodyPr>
          <a:lstStyle/>
          <a:p>
            <a:pPr marL="0" indent="0">
              <a:lnSpc>
                <a:spcPct val="110000"/>
              </a:lnSpc>
              <a:buNone/>
            </a:pPr>
            <a:r>
              <a:rPr lang="el-GR" altLang="el-GR" sz="2000" dirty="0" smtClean="0">
                <a:latin typeface="+mj-lt"/>
              </a:rPr>
              <a:t>Αυτά τα αγγεία περιβάλλονται από ένα σχετικά παχύ στρώμα από χαλαρό συνδετικό ιστό. Χρώση=</a:t>
            </a:r>
            <a:r>
              <a:rPr lang="en-GB" altLang="el-GR" sz="2000" dirty="0" smtClean="0">
                <a:latin typeface="+mj-lt"/>
              </a:rPr>
              <a:t>H</a:t>
            </a:r>
            <a:r>
              <a:rPr lang="el-GR" altLang="el-GR" sz="2000" dirty="0" smtClean="0">
                <a:latin typeface="+mj-lt"/>
              </a:rPr>
              <a:t>&amp;</a:t>
            </a:r>
            <a:r>
              <a:rPr lang="en-GB" altLang="el-GR" sz="2000" dirty="0" smtClean="0">
                <a:latin typeface="+mj-lt"/>
              </a:rPr>
              <a:t>E</a:t>
            </a:r>
            <a:endParaRPr lang="el-GR" altLang="el-GR" sz="2000" dirty="0">
              <a:latin typeface="+mj-lt"/>
            </a:endParaRPr>
          </a:p>
        </p:txBody>
      </p:sp>
      <p:sp>
        <p:nvSpPr>
          <p:cNvPr id="7" name="Rectangle 6"/>
          <p:cNvSpPr/>
          <p:nvPr/>
        </p:nvSpPr>
        <p:spPr>
          <a:xfrm>
            <a:off x="4139952" y="4995642"/>
            <a:ext cx="396044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626571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Autofit/>
          </a:bodyPr>
          <a:lstStyle/>
          <a:p>
            <a:r>
              <a:rPr lang="el-GR" altLang="el-GR" sz="3200" dirty="0"/>
              <a:t>Ιστολογική εικόνα ήπατος σε πολύ μεγάλη μεγέθυνση (100</a:t>
            </a:r>
            <a:r>
              <a:rPr lang="en-GB" altLang="el-GR" sz="3200" dirty="0"/>
              <a:t>x</a:t>
            </a:r>
            <a:r>
              <a:rPr lang="el-GR" altLang="el-GR" sz="3200" dirty="0" smtClean="0"/>
              <a:t>)</a:t>
            </a:r>
            <a:endParaRPr lang="el-GR" altLang="el-GR" sz="3200" dirty="0">
              <a:solidFill>
                <a:srgbClr val="FF9900"/>
              </a:solidFill>
            </a:endParaRPr>
          </a:p>
        </p:txBody>
      </p:sp>
      <p:sp>
        <p:nvSpPr>
          <p:cNvPr id="272387" name="Rectangle 3"/>
          <p:cNvSpPr>
            <a:spLocks noGrp="1" noChangeArrowheads="1"/>
          </p:cNvSpPr>
          <p:nvPr>
            <p:ph idx="1"/>
          </p:nvPr>
        </p:nvSpPr>
        <p:spPr>
          <a:xfrm>
            <a:off x="457200" y="1196752"/>
            <a:ext cx="8229600" cy="1512168"/>
          </a:xfrm>
        </p:spPr>
        <p:txBody>
          <a:bodyPr>
            <a:normAutofit/>
          </a:bodyPr>
          <a:lstStyle/>
          <a:p>
            <a:pPr marL="0" indent="0">
              <a:buNone/>
            </a:pPr>
            <a:r>
              <a:rPr lang="el-GR" altLang="el-GR" sz="2000" dirty="0" smtClean="0"/>
              <a:t>Εικόνα</a:t>
            </a:r>
            <a:r>
              <a:rPr lang="en-GB" altLang="el-GR" sz="2000" dirty="0" smtClean="0"/>
              <a:t> </a:t>
            </a:r>
            <a:r>
              <a:rPr lang="el-GR" altLang="el-GR" sz="2000" dirty="0" smtClean="0"/>
              <a:t>ήπατος εμφανίζουσα </a:t>
            </a:r>
            <a:r>
              <a:rPr lang="el-GR" altLang="el-GR" sz="2000" dirty="0"/>
              <a:t>τις ηπατικές δοκίδες, αποτελούμενες από ηπατοκύτταρα σε σειρές, με σφαιρικούς πυρήνες, διαχωριζόμενες από τα κολποειδή, διαμέσου των οποίων το αίμα ρέει στην κεντρική φλέβα του ηπατικού λοβίου. </a:t>
            </a:r>
            <a:endParaRPr lang="el-GR" altLang="el-GR" sz="2000" dirty="0" smtClean="0"/>
          </a:p>
        </p:txBody>
      </p:sp>
      <p:pic>
        <p:nvPicPr>
          <p:cNvPr id="27238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11960" y="2348881"/>
            <a:ext cx="4595616" cy="35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446915"/>
            <a:ext cx="3754760" cy="4093428"/>
          </a:xfrm>
          <a:prstGeom prst="rect">
            <a:avLst/>
          </a:prstGeom>
        </p:spPr>
        <p:txBody>
          <a:bodyPr wrap="square">
            <a:spAutoFit/>
          </a:bodyPr>
          <a:lstStyle/>
          <a:p>
            <a:pPr marL="0" indent="0">
              <a:buNone/>
            </a:pPr>
            <a:r>
              <a:rPr lang="el-GR" altLang="el-GR" sz="2000" dirty="0">
                <a:latin typeface="+mj-lt"/>
              </a:rPr>
              <a:t>Τα κολποειδή πληρούνται από ερυθροκύτταρα (φαίνονται σαν ροδόχροες κηλίδες). Οι αποπεπλατυσμένοι πυρήνες (βέλος) ανήκουν στα ενδοθηλιακά κύτταρα που σχηματίζουν την επένδυση των κολποειδών. </a:t>
            </a:r>
          </a:p>
          <a:p>
            <a:pPr marL="0" indent="0">
              <a:buNone/>
            </a:pPr>
            <a:r>
              <a:rPr lang="el-GR" altLang="el-GR" sz="2000" dirty="0">
                <a:latin typeface="+mj-lt"/>
              </a:rPr>
              <a:t>Αν και δεν είναι ορατά στην εικόνα, οι χοληφόροι σωληνίσκοι βρίσκονται μεταξύ των ηπατοκυττάρων (κορυφαία τμήματα), όπου προσφύονται ο ένας με τον άλλο. Χρώση</a:t>
            </a:r>
            <a:r>
              <a:rPr lang="en-GB" altLang="el-GR" sz="2000" dirty="0">
                <a:latin typeface="+mj-lt"/>
              </a:rPr>
              <a:t>=H&amp;E.</a:t>
            </a:r>
            <a:endParaRPr lang="el-GR" altLang="el-GR" sz="2000" dirty="0">
              <a:latin typeface="+mj-lt"/>
            </a:endParaRPr>
          </a:p>
        </p:txBody>
      </p:sp>
      <p:sp>
        <p:nvSpPr>
          <p:cNvPr id="6" name="Rectangle 5"/>
          <p:cNvSpPr/>
          <p:nvPr/>
        </p:nvSpPr>
        <p:spPr>
          <a:xfrm>
            <a:off x="4139952" y="5929099"/>
            <a:ext cx="396044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574384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a:bodyPr>
          <a:lstStyle/>
          <a:p>
            <a:r>
              <a:rPr lang="el-GR" altLang="el-GR" sz="3600" dirty="0" smtClean="0"/>
              <a:t>Τοίχωμα χοληδόχου </a:t>
            </a:r>
            <a:r>
              <a:rPr lang="el-GR" altLang="el-GR" sz="2800" b="0" dirty="0">
                <a:solidFill>
                  <a:prstClr val="black"/>
                </a:solidFill>
              </a:rPr>
              <a:t>(1/2)</a:t>
            </a:r>
            <a:endParaRPr lang="el-GR" altLang="el-GR" dirty="0">
              <a:solidFill>
                <a:srgbClr val="FF9900"/>
              </a:solidFill>
            </a:endParaRPr>
          </a:p>
        </p:txBody>
      </p:sp>
      <p:sp>
        <p:nvSpPr>
          <p:cNvPr id="271363" name="Rectangle 3"/>
          <p:cNvSpPr>
            <a:spLocks noGrp="1" noChangeArrowheads="1"/>
          </p:cNvSpPr>
          <p:nvPr>
            <p:ph idx="1"/>
          </p:nvPr>
        </p:nvSpPr>
        <p:spPr>
          <a:xfrm>
            <a:off x="457200" y="1196752"/>
            <a:ext cx="3970784" cy="2376264"/>
          </a:xfrm>
        </p:spPr>
        <p:txBody>
          <a:bodyPr>
            <a:normAutofit/>
          </a:bodyPr>
          <a:lstStyle/>
          <a:p>
            <a:pPr marL="0" indent="0">
              <a:buNone/>
            </a:pPr>
            <a:r>
              <a:rPr lang="el-GR" altLang="el-GR" sz="2000" dirty="0" smtClean="0"/>
              <a:t>Το </a:t>
            </a:r>
            <a:r>
              <a:rPr lang="el-GR" altLang="el-GR" sz="2000" dirty="0"/>
              <a:t>τοίχωμα της χοληδόχου </a:t>
            </a:r>
            <a:r>
              <a:rPr lang="el-GR" altLang="el-GR" sz="2000" dirty="0" smtClean="0"/>
              <a:t>έχει </a:t>
            </a:r>
          </a:p>
          <a:p>
            <a:pPr marL="457200" indent="-457200">
              <a:buAutoNum type="arabicParenBoth"/>
            </a:pPr>
            <a:r>
              <a:rPr lang="el-GR" altLang="el-GR" sz="2000" dirty="0" smtClean="0"/>
              <a:t>βλεννογόνο μυϊκό </a:t>
            </a:r>
            <a:r>
              <a:rPr lang="el-GR" altLang="el-GR" sz="2000" dirty="0"/>
              <a:t>χιτώνα </a:t>
            </a:r>
            <a:r>
              <a:rPr lang="el-GR" altLang="el-GR" sz="2000" dirty="0" smtClean="0"/>
              <a:t>από</a:t>
            </a:r>
          </a:p>
          <a:p>
            <a:pPr marL="457200" indent="-457200">
              <a:buAutoNum type="arabicParenBoth"/>
            </a:pPr>
            <a:r>
              <a:rPr lang="el-GR" altLang="el-GR" sz="2000" dirty="0" smtClean="0"/>
              <a:t>λείες </a:t>
            </a:r>
            <a:r>
              <a:rPr lang="el-GR" altLang="el-GR" sz="2000" dirty="0"/>
              <a:t>μυϊκές ίνες </a:t>
            </a:r>
            <a:r>
              <a:rPr lang="el-GR" altLang="el-GR" sz="2000" dirty="0" smtClean="0"/>
              <a:t>και </a:t>
            </a:r>
          </a:p>
          <a:p>
            <a:pPr marL="457200" indent="-457200">
              <a:buAutoNum type="arabicParenBoth"/>
            </a:pPr>
            <a:r>
              <a:rPr lang="el-GR" altLang="el-GR" sz="2000" dirty="0" smtClean="0"/>
              <a:t>ορογόνο. </a:t>
            </a:r>
          </a:p>
          <a:p>
            <a:pPr marL="0" indent="0">
              <a:buNone/>
            </a:pPr>
            <a:r>
              <a:rPr lang="el-GR" altLang="el-GR" sz="2000" dirty="0" smtClean="0"/>
              <a:t>(</a:t>
            </a:r>
            <a:r>
              <a:rPr lang="el-GR" altLang="el-GR" sz="2000" dirty="0"/>
              <a:t>χρώση αιματοξυλίνη-εωσίνη, μεγέθυνση Χ50) </a:t>
            </a:r>
            <a:endParaRPr lang="el-GR" altLang="el-GR" sz="1000" dirty="0"/>
          </a:p>
        </p:txBody>
      </p:sp>
      <p:pic>
        <p:nvPicPr>
          <p:cNvPr id="27136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6016" y="1268759"/>
            <a:ext cx="3785542" cy="504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42445" y="6316148"/>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597694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a:bodyPr>
          <a:lstStyle/>
          <a:p>
            <a:r>
              <a:rPr lang="el-GR" altLang="el-GR" sz="3600" dirty="0"/>
              <a:t>Τοίχωμα </a:t>
            </a:r>
            <a:r>
              <a:rPr lang="el-GR" altLang="el-GR" sz="3600" dirty="0" smtClean="0"/>
              <a:t>χοληδόχου </a:t>
            </a:r>
            <a:r>
              <a:rPr lang="el-GR" altLang="el-GR" sz="2800" b="0" dirty="0" smtClean="0">
                <a:solidFill>
                  <a:prstClr val="black"/>
                </a:solidFill>
              </a:rPr>
              <a:t>(2/2</a:t>
            </a:r>
            <a:r>
              <a:rPr lang="el-GR" altLang="el-GR" sz="2800" b="0" dirty="0">
                <a:solidFill>
                  <a:prstClr val="black"/>
                </a:solidFill>
              </a:rPr>
              <a:t>)</a:t>
            </a:r>
            <a:endParaRPr lang="el-GR" altLang="el-GR" sz="3600" dirty="0">
              <a:solidFill>
                <a:srgbClr val="FF9900"/>
              </a:solidFill>
            </a:endParaRPr>
          </a:p>
        </p:txBody>
      </p:sp>
      <p:sp>
        <p:nvSpPr>
          <p:cNvPr id="270339" name="Rectangle 3"/>
          <p:cNvSpPr>
            <a:spLocks noGrp="1" noChangeArrowheads="1"/>
          </p:cNvSpPr>
          <p:nvPr>
            <p:ph idx="1"/>
          </p:nvPr>
        </p:nvSpPr>
        <p:spPr>
          <a:xfrm>
            <a:off x="457200" y="1196752"/>
            <a:ext cx="3970784" cy="5040560"/>
          </a:xfrm>
        </p:spPr>
        <p:txBody>
          <a:bodyPr>
            <a:normAutofit/>
          </a:bodyPr>
          <a:lstStyle/>
          <a:p>
            <a:pPr marL="0" indent="0">
              <a:buNone/>
            </a:pPr>
            <a:r>
              <a:rPr lang="el-GR" altLang="el-GR" sz="2000" dirty="0" smtClean="0"/>
              <a:t>Λεπτομέρεια </a:t>
            </a:r>
            <a:r>
              <a:rPr lang="el-GR" altLang="el-GR" sz="2000" dirty="0"/>
              <a:t>της προηγούμενης ιστολογικής εικόνας σε μεγαλύτερη μεγέθυνση. </a:t>
            </a:r>
            <a:endParaRPr lang="el-GR" altLang="el-GR" sz="2000" dirty="0" smtClean="0"/>
          </a:p>
          <a:p>
            <a:pPr marL="0" indent="0">
              <a:buNone/>
            </a:pPr>
            <a:r>
              <a:rPr lang="el-GR" altLang="el-GR" sz="2000" dirty="0" smtClean="0"/>
              <a:t>Οι </a:t>
            </a:r>
            <a:r>
              <a:rPr lang="el-GR" altLang="el-GR" sz="2000" dirty="0"/>
              <a:t>σωληνοειδείς σχηματισμοί αντιστοιχούν σε κάθετες διατομές των πολλαπλών πτυχώσεων του βλεννογόνου της χοληδόχου. </a:t>
            </a:r>
            <a:endParaRPr lang="el-GR" altLang="el-GR" sz="2000" dirty="0" smtClean="0"/>
          </a:p>
          <a:p>
            <a:pPr marL="0" indent="0">
              <a:buNone/>
            </a:pPr>
            <a:r>
              <a:rPr lang="el-GR" altLang="el-GR" sz="2000" dirty="0" smtClean="0"/>
              <a:t>Η </a:t>
            </a:r>
            <a:r>
              <a:rPr lang="el-GR" altLang="el-GR" sz="2000" dirty="0"/>
              <a:t>χοληδόχος κύστη δεν έχει αδένες στο τοίχωμα της. (χρώση αιματοξυλίνη-εωσίνη, μεγέθυνση Χ100)</a:t>
            </a:r>
          </a:p>
        </p:txBody>
      </p:sp>
      <p:pic>
        <p:nvPicPr>
          <p:cNvPr id="27034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8024" y="1282105"/>
            <a:ext cx="3773761" cy="503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44008" y="628556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330933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Autofit/>
          </a:bodyPr>
          <a:lstStyle/>
          <a:p>
            <a:r>
              <a:rPr lang="el-GR" altLang="el-GR" sz="3200" dirty="0"/>
              <a:t>Ιστολογική</a:t>
            </a:r>
            <a:r>
              <a:rPr lang="en-GB" altLang="el-GR" sz="3200" dirty="0"/>
              <a:t> </a:t>
            </a:r>
            <a:r>
              <a:rPr lang="el-GR" altLang="el-GR" sz="3200" dirty="0"/>
              <a:t>εικόνα</a:t>
            </a:r>
            <a:r>
              <a:rPr lang="en-GB" altLang="el-GR" sz="3200" dirty="0"/>
              <a:t> </a:t>
            </a:r>
            <a:r>
              <a:rPr lang="el-GR" altLang="el-GR" sz="3200" dirty="0"/>
              <a:t>χοληδόχου</a:t>
            </a:r>
            <a:r>
              <a:rPr lang="en-GB" altLang="el-GR" sz="3200" dirty="0"/>
              <a:t> </a:t>
            </a:r>
            <a:r>
              <a:rPr lang="el-GR" altLang="el-GR" sz="3200" dirty="0"/>
              <a:t>κύστης</a:t>
            </a:r>
            <a:r>
              <a:rPr lang="en-GB" altLang="el-GR" sz="3200" dirty="0"/>
              <a:t> </a:t>
            </a:r>
            <a:r>
              <a:rPr lang="el-GR" altLang="el-GR" sz="3200" dirty="0"/>
              <a:t>σε</a:t>
            </a:r>
            <a:r>
              <a:rPr lang="en-GB" altLang="el-GR" sz="3200" dirty="0"/>
              <a:t> </a:t>
            </a:r>
            <a:r>
              <a:rPr lang="el-GR" altLang="el-GR" sz="3200" dirty="0"/>
              <a:t>μικρή</a:t>
            </a:r>
            <a:r>
              <a:rPr lang="en-GB" altLang="el-GR" sz="3200" dirty="0"/>
              <a:t> </a:t>
            </a:r>
            <a:r>
              <a:rPr lang="el-GR" altLang="el-GR" sz="3200" dirty="0"/>
              <a:t>μεγέθυνση</a:t>
            </a:r>
            <a:r>
              <a:rPr lang="en-GB" altLang="el-GR" sz="3200" dirty="0"/>
              <a:t> (20x</a:t>
            </a:r>
            <a:r>
              <a:rPr lang="en-GB" altLang="el-GR" sz="3200" dirty="0" smtClean="0"/>
              <a:t>)</a:t>
            </a:r>
            <a:r>
              <a:rPr lang="el-GR" altLang="el-GR" sz="3200" dirty="0" smtClean="0"/>
              <a:t> </a:t>
            </a:r>
            <a:r>
              <a:rPr lang="el-GR" altLang="el-GR" sz="2800" b="0" dirty="0">
                <a:solidFill>
                  <a:prstClr val="black"/>
                </a:solidFill>
              </a:rPr>
              <a:t>(1/2)</a:t>
            </a:r>
            <a:endParaRPr lang="el-GR" altLang="el-GR" sz="3200" dirty="0">
              <a:solidFill>
                <a:srgbClr val="FF9900"/>
              </a:solidFill>
            </a:endParaRPr>
          </a:p>
        </p:txBody>
      </p:sp>
      <p:sp>
        <p:nvSpPr>
          <p:cNvPr id="184323" name="Rectangle 3"/>
          <p:cNvSpPr>
            <a:spLocks noGrp="1" noChangeArrowheads="1"/>
          </p:cNvSpPr>
          <p:nvPr>
            <p:ph idx="1"/>
          </p:nvPr>
        </p:nvSpPr>
        <p:spPr>
          <a:xfrm>
            <a:off x="457200" y="1196752"/>
            <a:ext cx="4402832" cy="5040560"/>
          </a:xfrm>
        </p:spPr>
        <p:txBody>
          <a:bodyPr>
            <a:normAutofit/>
          </a:bodyPr>
          <a:lstStyle/>
          <a:p>
            <a:pPr marL="0" indent="0">
              <a:buNone/>
            </a:pPr>
            <a:r>
              <a:rPr lang="el-GR" altLang="el-GR" sz="2000" dirty="0" smtClean="0"/>
              <a:t>Παρατηρούνται </a:t>
            </a:r>
            <a:r>
              <a:rPr lang="el-GR" altLang="el-GR" sz="2000" dirty="0"/>
              <a:t>από δεξιά προς τα αριστερά: </a:t>
            </a:r>
            <a:endParaRPr lang="el-GR" altLang="el-GR" sz="2000" dirty="0" smtClean="0"/>
          </a:p>
          <a:p>
            <a:pPr marL="457200" indent="-457200">
              <a:buAutoNum type="arabicParenBoth"/>
            </a:pPr>
            <a:r>
              <a:rPr lang="el-GR" altLang="el-GR" sz="2000" dirty="0" smtClean="0"/>
              <a:t>Βλεννογόνιες </a:t>
            </a:r>
            <a:r>
              <a:rPr lang="el-GR" altLang="el-GR" sz="2000" dirty="0"/>
              <a:t>πτυχές επενδυόμενες από μονόστιβο κυλινδρικό επιθήλιο φέρον βραχείες και ακανόνιστες μικρολάχνες, οι οποίες  αφορίζουν σχισμές, οι οποίες με την πάροδο του χρόνου γίνονται πιο βαθιές (καταδύσεις </a:t>
            </a:r>
            <a:r>
              <a:rPr lang="en-GB" altLang="el-GR" sz="2000" dirty="0"/>
              <a:t>Ashoff</a:t>
            </a:r>
            <a:r>
              <a:rPr lang="el-GR" altLang="el-GR" sz="2000" dirty="0"/>
              <a:t>-</a:t>
            </a:r>
            <a:r>
              <a:rPr lang="en-US" altLang="el-GR" sz="2000" dirty="0"/>
              <a:t>Rokitansky</a:t>
            </a:r>
            <a:r>
              <a:rPr lang="el-GR" altLang="el-GR" sz="2000" dirty="0"/>
              <a:t>); </a:t>
            </a:r>
            <a:endParaRPr lang="el-GR" altLang="el-GR" sz="2000" dirty="0" smtClean="0"/>
          </a:p>
          <a:p>
            <a:pPr marL="457200" indent="-457200">
              <a:buAutoNum type="arabicParenBoth"/>
            </a:pPr>
            <a:r>
              <a:rPr lang="el-GR" altLang="el-GR" sz="2000" dirty="0" smtClean="0"/>
              <a:t>το </a:t>
            </a:r>
            <a:r>
              <a:rPr lang="el-GR" altLang="el-GR" sz="2000" dirty="0"/>
              <a:t>υποκείμενο χόριο (ίδιος χιτώνας) από συνδετικό ιστό που σχηματίζει τις πτυχές και περιέχει ένα αγγειακό-λεμφικό πλέγμα; </a:t>
            </a:r>
            <a:endParaRPr lang="el-GR" altLang="el-GR" sz="2000" dirty="0" smtClean="0"/>
          </a:p>
        </p:txBody>
      </p:sp>
      <p:pic>
        <p:nvPicPr>
          <p:cNvPr id="18432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10683" y="1340768"/>
            <a:ext cx="38989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25653" y="4363368"/>
            <a:ext cx="406896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4292952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Autofit/>
          </a:bodyPr>
          <a:lstStyle/>
          <a:p>
            <a:r>
              <a:rPr lang="el-GR" altLang="el-GR" sz="3200" dirty="0"/>
              <a:t>Ιστολογική</a:t>
            </a:r>
            <a:r>
              <a:rPr lang="en-GB" altLang="el-GR" sz="3200" dirty="0"/>
              <a:t> </a:t>
            </a:r>
            <a:r>
              <a:rPr lang="el-GR" altLang="el-GR" sz="3200" dirty="0"/>
              <a:t>εικόνα</a:t>
            </a:r>
            <a:r>
              <a:rPr lang="en-GB" altLang="el-GR" sz="3200" dirty="0"/>
              <a:t> </a:t>
            </a:r>
            <a:r>
              <a:rPr lang="el-GR" altLang="el-GR" sz="3200" dirty="0"/>
              <a:t>χοληδόχου</a:t>
            </a:r>
            <a:r>
              <a:rPr lang="en-GB" altLang="el-GR" sz="3200" dirty="0"/>
              <a:t> </a:t>
            </a:r>
            <a:r>
              <a:rPr lang="el-GR" altLang="el-GR" sz="3200" dirty="0"/>
              <a:t>κύστης</a:t>
            </a:r>
            <a:r>
              <a:rPr lang="en-GB" altLang="el-GR" sz="3200" dirty="0"/>
              <a:t> </a:t>
            </a:r>
            <a:r>
              <a:rPr lang="el-GR" altLang="el-GR" sz="3200" dirty="0"/>
              <a:t>σε</a:t>
            </a:r>
            <a:r>
              <a:rPr lang="en-GB" altLang="el-GR" sz="3200" dirty="0"/>
              <a:t> </a:t>
            </a:r>
            <a:r>
              <a:rPr lang="el-GR" altLang="el-GR" sz="3200" dirty="0"/>
              <a:t>μικρή</a:t>
            </a:r>
            <a:r>
              <a:rPr lang="en-GB" altLang="el-GR" sz="3200" dirty="0"/>
              <a:t> </a:t>
            </a:r>
            <a:r>
              <a:rPr lang="el-GR" altLang="el-GR" sz="3200" dirty="0"/>
              <a:t>μεγέθυνση</a:t>
            </a:r>
            <a:r>
              <a:rPr lang="en-GB" altLang="el-GR" sz="3200" dirty="0"/>
              <a:t> (20x</a:t>
            </a:r>
            <a:r>
              <a:rPr lang="en-GB" altLang="el-GR" sz="3200" dirty="0" smtClean="0"/>
              <a:t>)</a:t>
            </a:r>
            <a:r>
              <a:rPr lang="el-GR" altLang="el-GR" sz="3200" dirty="0" smtClean="0"/>
              <a:t> </a:t>
            </a:r>
            <a:r>
              <a:rPr lang="el-GR" altLang="el-GR" sz="2800" b="0" dirty="0" smtClean="0">
                <a:solidFill>
                  <a:prstClr val="black"/>
                </a:solidFill>
              </a:rPr>
              <a:t>(2/2</a:t>
            </a:r>
            <a:r>
              <a:rPr lang="el-GR" altLang="el-GR" sz="2800" b="0" dirty="0">
                <a:solidFill>
                  <a:prstClr val="black"/>
                </a:solidFill>
              </a:rPr>
              <a:t>)</a:t>
            </a:r>
            <a:endParaRPr lang="el-GR" altLang="el-GR" sz="3200" dirty="0">
              <a:solidFill>
                <a:srgbClr val="FF9900"/>
              </a:solidFill>
            </a:endParaRPr>
          </a:p>
        </p:txBody>
      </p:sp>
      <p:sp>
        <p:nvSpPr>
          <p:cNvPr id="184323" name="Rectangle 3"/>
          <p:cNvSpPr>
            <a:spLocks noGrp="1" noChangeArrowheads="1"/>
          </p:cNvSpPr>
          <p:nvPr>
            <p:ph idx="1"/>
          </p:nvPr>
        </p:nvSpPr>
        <p:spPr>
          <a:xfrm>
            <a:off x="457200" y="1196752"/>
            <a:ext cx="4402832" cy="3600400"/>
          </a:xfrm>
        </p:spPr>
        <p:txBody>
          <a:bodyPr>
            <a:normAutofit/>
          </a:bodyPr>
          <a:lstStyle/>
          <a:p>
            <a:pPr marL="457200" indent="-457200">
              <a:buFont typeface="Wingdings" panose="05000000000000000000" pitchFamily="2" charset="2"/>
              <a:buAutoNum type="arabicParenBoth" startAt="3"/>
            </a:pPr>
            <a:r>
              <a:rPr lang="el-GR" altLang="el-GR" sz="2000" dirty="0"/>
              <a:t>ένα τεχνητό (</a:t>
            </a:r>
            <a:r>
              <a:rPr lang="en-GB" altLang="el-GR" sz="2000" dirty="0"/>
              <a:t>artifactual</a:t>
            </a:r>
            <a:r>
              <a:rPr lang="el-GR" altLang="el-GR" sz="2000" dirty="0"/>
              <a:t>)  χώρο που δημιουργήθηκε από την ανώμαλη συρρίκνωση του δείγματος; και </a:t>
            </a:r>
          </a:p>
          <a:p>
            <a:pPr marL="457200" indent="-457200">
              <a:buFont typeface="Wingdings" panose="05000000000000000000" pitchFamily="2" charset="2"/>
              <a:buAutoNum type="arabicParenBoth" startAt="3"/>
            </a:pPr>
            <a:r>
              <a:rPr lang="el-GR" altLang="el-GR" sz="2000" dirty="0"/>
              <a:t>τον μυϊκό χιτώνα, αποτελούμενο από λείο μυϊκό ιστό. Ο εξωτερικός χιτώνας (ορογόνος),  αποτελούμενος από συνδετικολιπώδη ιστό φέροντα αιμοφόρα αγγεία, δεσμίδες κολλαγόνων ινών και λιποκύτταρα, δεν απεικονίζεται. </a:t>
            </a:r>
          </a:p>
        </p:txBody>
      </p:sp>
      <p:pic>
        <p:nvPicPr>
          <p:cNvPr id="18432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10683" y="1340768"/>
            <a:ext cx="38989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4825033"/>
            <a:ext cx="8424936" cy="707886"/>
          </a:xfrm>
          <a:prstGeom prst="rect">
            <a:avLst/>
          </a:prstGeom>
        </p:spPr>
        <p:txBody>
          <a:bodyPr wrap="square">
            <a:spAutoFit/>
          </a:bodyPr>
          <a:lstStyle/>
          <a:p>
            <a:pPr marL="0" indent="0">
              <a:buNone/>
            </a:pPr>
            <a:r>
              <a:rPr lang="el-GR" altLang="el-GR" sz="2000" dirty="0">
                <a:latin typeface="+mj-lt"/>
              </a:rPr>
              <a:t>Αξίζει να σημειωθεί ότι η χοληδόχος κύστη δεν έχει βλεννογόνια μυϊκή στιβάδα και υποβλεννογόνιο χιτώνα. Χρώση=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 </a:t>
            </a:r>
            <a:endParaRPr lang="el-GR" altLang="el-GR" sz="1200" dirty="0">
              <a:latin typeface="+mj-lt"/>
            </a:endParaRPr>
          </a:p>
        </p:txBody>
      </p:sp>
      <p:sp>
        <p:nvSpPr>
          <p:cNvPr id="6" name="Rectangle 5"/>
          <p:cNvSpPr/>
          <p:nvPr/>
        </p:nvSpPr>
        <p:spPr>
          <a:xfrm>
            <a:off x="4788024" y="4363368"/>
            <a:ext cx="396044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094592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normAutofit/>
          </a:bodyPr>
          <a:lstStyle/>
          <a:p>
            <a:r>
              <a:rPr lang="el-GR" altLang="el-GR" sz="3600" dirty="0" smtClean="0"/>
              <a:t>Πάγκρεας </a:t>
            </a:r>
            <a:r>
              <a:rPr lang="el-GR" altLang="el-GR" sz="2800" b="0" dirty="0">
                <a:solidFill>
                  <a:prstClr val="black"/>
                </a:solidFill>
              </a:rPr>
              <a:t>(1/2)</a:t>
            </a:r>
            <a:endParaRPr lang="el-GR" altLang="el-GR" sz="3600" dirty="0">
              <a:solidFill>
                <a:srgbClr val="FF9900"/>
              </a:solidFill>
            </a:endParaRPr>
          </a:p>
        </p:txBody>
      </p:sp>
      <p:sp>
        <p:nvSpPr>
          <p:cNvPr id="292867" name="Rectangle 3"/>
          <p:cNvSpPr>
            <a:spLocks noGrp="1" noChangeArrowheads="1"/>
          </p:cNvSpPr>
          <p:nvPr>
            <p:ph idx="1"/>
          </p:nvPr>
        </p:nvSpPr>
        <p:spPr>
          <a:xfrm>
            <a:off x="457200" y="1196752"/>
            <a:ext cx="3898776" cy="5040560"/>
          </a:xfrm>
        </p:spPr>
        <p:txBody>
          <a:bodyPr>
            <a:normAutofit/>
          </a:bodyPr>
          <a:lstStyle/>
          <a:p>
            <a:pPr marL="0" indent="0">
              <a:buNone/>
            </a:pPr>
            <a:r>
              <a:rPr lang="el-GR" altLang="el-GR" sz="2000" dirty="0" smtClean="0"/>
              <a:t>Το </a:t>
            </a:r>
            <a:r>
              <a:rPr lang="el-GR" altLang="el-GR" sz="2000" dirty="0"/>
              <a:t>πάγκρεας είναι μικτός εξωκρινής και ενδοκρινής αδένας. Η εξωκρινής του μοίρα (ΕΜ) αποτελεί σύνθετο ορώδη κυψελοειδή αδένα. </a:t>
            </a:r>
            <a:endParaRPr lang="el-GR" altLang="el-GR" sz="2000" dirty="0" smtClean="0"/>
          </a:p>
          <a:p>
            <a:pPr marL="0" indent="0">
              <a:buNone/>
            </a:pPr>
            <a:r>
              <a:rPr lang="el-GR" altLang="el-GR" sz="2000" dirty="0" smtClean="0"/>
              <a:t>Διάσπαρτα </a:t>
            </a:r>
            <a:r>
              <a:rPr lang="el-GR" altLang="el-GR" sz="2000" dirty="0"/>
              <a:t>μέσα την εξωκρινή μοίρα υπάρχουν τα νησίδια του Langerhans τα οποία ανήκουν στην ενδοκρινή μοίρα (ΝL), και προσδίδουν στο πάγκρεας χαρακτηριστική μικροσκοπική εικόνα, (χρώση αιματοξυλίνη-εωσίνη, μεγέθυνση Χ100</a:t>
            </a:r>
            <a:r>
              <a:rPr lang="el-GR" altLang="el-GR" sz="2000" dirty="0" smtClean="0"/>
              <a:t>)</a:t>
            </a:r>
            <a:endParaRPr lang="en-US" altLang="el-GR" sz="1800" dirty="0"/>
          </a:p>
        </p:txBody>
      </p:sp>
      <p:pic>
        <p:nvPicPr>
          <p:cNvPr id="29286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60539" y="1322090"/>
            <a:ext cx="4271831" cy="320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83968" y="4525963"/>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039606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normAutofit/>
          </a:bodyPr>
          <a:lstStyle/>
          <a:p>
            <a:r>
              <a:rPr lang="el-GR" altLang="el-GR" sz="3600" dirty="0" smtClean="0"/>
              <a:t>Πάγκρεας </a:t>
            </a:r>
            <a:r>
              <a:rPr lang="el-GR" altLang="el-GR" sz="2800" b="0" dirty="0" smtClean="0">
                <a:solidFill>
                  <a:prstClr val="black"/>
                </a:solidFill>
              </a:rPr>
              <a:t>(2/2</a:t>
            </a:r>
            <a:r>
              <a:rPr lang="el-GR" altLang="el-GR" sz="2800" b="0" dirty="0">
                <a:solidFill>
                  <a:prstClr val="black"/>
                </a:solidFill>
              </a:rPr>
              <a:t>)</a:t>
            </a:r>
            <a:endParaRPr lang="el-GR" altLang="el-GR" sz="3600" dirty="0">
              <a:solidFill>
                <a:srgbClr val="FF9900"/>
              </a:solidFill>
            </a:endParaRPr>
          </a:p>
        </p:txBody>
      </p:sp>
      <p:sp>
        <p:nvSpPr>
          <p:cNvPr id="293891" name="Rectangle 3"/>
          <p:cNvSpPr>
            <a:spLocks noGrp="1" noChangeArrowheads="1"/>
          </p:cNvSpPr>
          <p:nvPr>
            <p:ph idx="1"/>
          </p:nvPr>
        </p:nvSpPr>
        <p:spPr>
          <a:xfrm>
            <a:off x="5076056" y="1196752"/>
            <a:ext cx="3610744" cy="5040560"/>
          </a:xfrm>
        </p:spPr>
        <p:txBody>
          <a:bodyPr>
            <a:normAutofit/>
          </a:bodyPr>
          <a:lstStyle/>
          <a:p>
            <a:pPr marL="0" indent="0">
              <a:buNone/>
            </a:pPr>
            <a:r>
              <a:rPr lang="el-GR" altLang="el-GR" sz="2000" dirty="0" smtClean="0"/>
              <a:t>Λεπτομέρεια </a:t>
            </a:r>
            <a:r>
              <a:rPr lang="el-GR" altLang="el-GR" sz="2000" dirty="0"/>
              <a:t>της προηγούμενης εικόνας σε μεγαλύτερη μεγέθυνση. </a:t>
            </a:r>
            <a:endParaRPr lang="el-GR" altLang="el-GR" sz="2000" dirty="0" smtClean="0"/>
          </a:p>
          <a:p>
            <a:pPr marL="0" indent="0">
              <a:buNone/>
            </a:pPr>
            <a:r>
              <a:rPr lang="el-GR" altLang="el-GR" sz="2000" dirty="0" smtClean="0"/>
              <a:t>Διακρίνονται </a:t>
            </a:r>
            <a:r>
              <a:rPr lang="el-GR" altLang="el-GR" sz="2000" dirty="0"/>
              <a:t>οι πολυάριθμες ορώδεις αδενοκυψέλες της εξωκρινούς μοίρας (ΕΜ) και τα νησίδια του Langerhans της ενδοκρινούς μοίρας (ΝL), (χρώση αιματοξυλίνης-εωσίνης, μεγέθυνση Χ400)</a:t>
            </a:r>
          </a:p>
        </p:txBody>
      </p:sp>
      <p:pic>
        <p:nvPicPr>
          <p:cNvPr id="29389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169" y="1265709"/>
            <a:ext cx="4463852" cy="334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461203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50880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Autofit/>
          </a:bodyPr>
          <a:lstStyle/>
          <a:p>
            <a:r>
              <a:rPr lang="el-GR" altLang="el-GR" sz="3200" dirty="0"/>
              <a:t>Υπογνάθιος σιελογόνος σε μεγάλη μεγέθυνση με επικέντρωση στους βλεννώδεις αδένες</a:t>
            </a:r>
            <a:endParaRPr lang="el-GR" altLang="el-GR" sz="3200" dirty="0">
              <a:solidFill>
                <a:srgbClr val="FF9900"/>
              </a:solidFill>
            </a:endParaRPr>
          </a:p>
        </p:txBody>
      </p:sp>
      <p:sp>
        <p:nvSpPr>
          <p:cNvPr id="183299" name="Rectangle 3"/>
          <p:cNvSpPr>
            <a:spLocks noGrp="1" noChangeArrowheads="1"/>
          </p:cNvSpPr>
          <p:nvPr>
            <p:ph idx="1"/>
          </p:nvPr>
        </p:nvSpPr>
        <p:spPr>
          <a:xfrm>
            <a:off x="457201" y="1196752"/>
            <a:ext cx="3610744" cy="5040560"/>
          </a:xfrm>
        </p:spPr>
        <p:txBody>
          <a:bodyPr>
            <a:normAutofit/>
          </a:bodyPr>
          <a:lstStyle/>
          <a:p>
            <a:pPr marL="0" indent="0">
              <a:buNone/>
            </a:pPr>
            <a:r>
              <a:rPr lang="el-GR" altLang="el-GR" sz="2000" dirty="0" smtClean="0"/>
              <a:t>Οι </a:t>
            </a:r>
            <a:r>
              <a:rPr lang="el-GR" altLang="el-GR" sz="2000" dirty="0"/>
              <a:t>βλεννώδεις αδενοκυψέλες έχουν ένα στίχο υψηλών κυλινδρικών κυττάρων με διαυγές κυτταρόπλασμα και πυρήνα τοποθετημένο στη βάση (1). </a:t>
            </a:r>
            <a:endParaRPr lang="el-GR" altLang="el-GR" sz="2000" dirty="0" smtClean="0"/>
          </a:p>
          <a:p>
            <a:pPr marL="0" indent="0">
              <a:buNone/>
            </a:pPr>
            <a:r>
              <a:rPr lang="el-GR" altLang="el-GR" sz="2000" dirty="0" smtClean="0"/>
              <a:t>Διακρίνονται </a:t>
            </a:r>
            <a:r>
              <a:rPr lang="el-GR" altLang="el-GR" sz="2000" dirty="0"/>
              <a:t>ακόμη ορώδεις αδενοκυψέλες (2) και το επιθήλιο ενδολόβιου εκφορητικού πόρου (3). </a:t>
            </a:r>
            <a:endParaRPr lang="el-GR" altLang="el-GR" sz="2000" dirty="0" smtClean="0"/>
          </a:p>
          <a:p>
            <a:pPr marL="0" indent="0">
              <a:buNone/>
            </a:pPr>
            <a:r>
              <a:rPr lang="el-GR" altLang="el-GR" sz="2000" dirty="0" smtClean="0"/>
              <a:t>(</a:t>
            </a:r>
            <a:r>
              <a:rPr lang="el-GR" altLang="el-GR" sz="2000" dirty="0"/>
              <a:t>χρώση αιματοξυλίνη-εωσίνη, μεγέθυνση Χ400)</a:t>
            </a:r>
          </a:p>
        </p:txBody>
      </p:sp>
      <p:pic>
        <p:nvPicPr>
          <p:cNvPr id="183304"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77231" y="1326285"/>
            <a:ext cx="4819844" cy="361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95936" y="4922473"/>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71961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noAutofit/>
          </a:bodyPr>
          <a:lstStyle/>
          <a:p>
            <a:r>
              <a:rPr lang="el-GR" altLang="el-GR" sz="3200" dirty="0"/>
              <a:t>Ιστολογική εικόνα παγκρέατος και του παρακείμενου 12/λου σε μικρή μεγέθυνση (4</a:t>
            </a:r>
            <a:r>
              <a:rPr lang="en-GB" altLang="el-GR" sz="3200" dirty="0"/>
              <a:t>x</a:t>
            </a:r>
            <a:r>
              <a:rPr lang="el-GR" altLang="el-GR" sz="3200" dirty="0"/>
              <a:t>)</a:t>
            </a:r>
            <a:endParaRPr lang="el-GR" altLang="el-GR" sz="3200" dirty="0">
              <a:solidFill>
                <a:srgbClr val="FF9900"/>
              </a:solidFill>
            </a:endParaRPr>
          </a:p>
        </p:txBody>
      </p:sp>
      <p:sp>
        <p:nvSpPr>
          <p:cNvPr id="294915" name="Rectangle 3"/>
          <p:cNvSpPr>
            <a:spLocks noGrp="1" noChangeArrowheads="1"/>
          </p:cNvSpPr>
          <p:nvPr>
            <p:ph idx="1"/>
          </p:nvPr>
        </p:nvSpPr>
        <p:spPr>
          <a:xfrm>
            <a:off x="457200" y="1196752"/>
            <a:ext cx="5554960" cy="5040560"/>
          </a:xfrm>
        </p:spPr>
        <p:txBody>
          <a:bodyPr>
            <a:normAutofit/>
          </a:bodyPr>
          <a:lstStyle/>
          <a:p>
            <a:pPr marL="0" indent="0">
              <a:buNone/>
            </a:pPr>
            <a:r>
              <a:rPr lang="el-GR" altLang="el-GR" sz="2000" dirty="0" smtClean="0"/>
              <a:t>Ιστολογική </a:t>
            </a:r>
            <a:r>
              <a:rPr lang="el-GR" altLang="el-GR" sz="2000" dirty="0"/>
              <a:t>εικόνα παγκρέατος και του παρακείμενου 12/λου σε μικρή μεγέθυνση (4</a:t>
            </a:r>
            <a:r>
              <a:rPr lang="en-GB" altLang="el-GR" sz="2000" dirty="0"/>
              <a:t>x</a:t>
            </a:r>
            <a:r>
              <a:rPr lang="el-GR" altLang="el-GR" sz="2000" dirty="0"/>
              <a:t>). Το 12/λο αναγνωρίζεται από τους αδένες του </a:t>
            </a:r>
            <a:r>
              <a:rPr lang="en-GB" altLang="el-GR" sz="2000" dirty="0"/>
              <a:t>Brunner</a:t>
            </a:r>
            <a:r>
              <a:rPr lang="el-GR" altLang="el-GR" sz="2000" dirty="0"/>
              <a:t> (</a:t>
            </a:r>
            <a:r>
              <a:rPr lang="en-GB" altLang="el-GR" sz="2000" dirty="0"/>
              <a:t>GB</a:t>
            </a:r>
            <a:r>
              <a:rPr lang="el-GR" altLang="el-GR" sz="2000" dirty="0"/>
              <a:t>)</a:t>
            </a:r>
            <a:r>
              <a:rPr lang="en-GB" altLang="el-GR" sz="2000" dirty="0"/>
              <a:t> </a:t>
            </a:r>
            <a:r>
              <a:rPr lang="el-GR" altLang="el-GR" sz="2000" dirty="0"/>
              <a:t>του υποβλεννογονίου χιτώνα και τις μακριές φυλλοειδείς λάχνες (</a:t>
            </a:r>
            <a:r>
              <a:rPr lang="en-GB" altLang="el-GR" sz="2000" dirty="0"/>
              <a:t>V</a:t>
            </a:r>
            <a:r>
              <a:rPr lang="el-GR" altLang="el-GR" sz="2000" dirty="0"/>
              <a:t>). </a:t>
            </a:r>
            <a:endParaRPr lang="el-GR" altLang="el-GR" sz="2000" dirty="0" smtClean="0"/>
          </a:p>
          <a:p>
            <a:pPr marL="0" indent="0">
              <a:buNone/>
            </a:pPr>
            <a:r>
              <a:rPr lang="el-GR" altLang="el-GR" sz="2000" dirty="0" smtClean="0"/>
              <a:t>Το </a:t>
            </a:r>
            <a:r>
              <a:rPr lang="el-GR" altLang="el-GR" sz="2000" dirty="0"/>
              <a:t>πάγκρεας έχει αρκετούς λοβούς, οι οποίοι χωρίζονται περαιτέρω σε λοβίδια από διαφράγματα (</a:t>
            </a:r>
            <a:r>
              <a:rPr lang="en-GB" altLang="el-GR" sz="2000" dirty="0"/>
              <a:t>Se</a:t>
            </a:r>
            <a:r>
              <a:rPr lang="el-GR" altLang="el-GR" sz="2000" dirty="0"/>
              <a:t>)</a:t>
            </a:r>
            <a:r>
              <a:rPr lang="en-GB" altLang="el-GR" sz="2000" dirty="0"/>
              <a:t> </a:t>
            </a:r>
            <a:r>
              <a:rPr lang="el-GR" altLang="el-GR" sz="2000" dirty="0"/>
              <a:t>συνδετικού ιστού.</a:t>
            </a:r>
            <a:r>
              <a:rPr lang="en-GB" altLang="el-GR" sz="2000" dirty="0"/>
              <a:t> </a:t>
            </a:r>
            <a:r>
              <a:rPr lang="el-GR" altLang="el-GR" sz="2000" dirty="0"/>
              <a:t> Πολυάριθμα αραιοχρωματικά νησίδια του</a:t>
            </a:r>
            <a:r>
              <a:rPr lang="en-GB" altLang="el-GR" sz="2000" dirty="0"/>
              <a:t> Langerhans</a:t>
            </a:r>
            <a:r>
              <a:rPr lang="el-GR" altLang="el-GR" sz="2000" dirty="0"/>
              <a:t> (</a:t>
            </a:r>
            <a:r>
              <a:rPr lang="en-GB" altLang="el-GR" sz="2000" dirty="0"/>
              <a:t>IL</a:t>
            </a:r>
            <a:r>
              <a:rPr lang="el-GR" altLang="el-GR" sz="2000" dirty="0"/>
              <a:t>)</a:t>
            </a:r>
            <a:r>
              <a:rPr lang="en-GB" altLang="el-GR" sz="2000" dirty="0"/>
              <a:t> </a:t>
            </a:r>
            <a:r>
              <a:rPr lang="el-GR" altLang="el-GR" sz="2000" dirty="0"/>
              <a:t>είναι ορατά διαμέσου των περισσότερο πυκνοχρωματικών αδενοκυψελών του εξωκρινούς παγκρέατος. </a:t>
            </a:r>
            <a:endParaRPr lang="el-GR" altLang="el-GR" sz="2000" dirty="0" smtClean="0"/>
          </a:p>
          <a:p>
            <a:pPr marL="0" indent="0">
              <a:buNone/>
            </a:pPr>
            <a:r>
              <a:rPr lang="el-GR" altLang="el-GR" sz="2000" dirty="0" smtClean="0"/>
              <a:t>Παρουσία </a:t>
            </a:r>
            <a:r>
              <a:rPr lang="el-GR" altLang="el-GR" sz="2000" dirty="0"/>
              <a:t>μεγάλου μεσολόβιου πόρου (</a:t>
            </a:r>
            <a:r>
              <a:rPr lang="en-GB" altLang="el-GR" sz="2000" dirty="0"/>
              <a:t>ID</a:t>
            </a:r>
            <a:r>
              <a:rPr lang="el-GR" altLang="el-GR" sz="2000" dirty="0"/>
              <a:t>)</a:t>
            </a:r>
            <a:r>
              <a:rPr lang="en-GB" altLang="el-GR" sz="2000" dirty="0"/>
              <a:t> </a:t>
            </a:r>
            <a:r>
              <a:rPr lang="el-GR" altLang="el-GR" sz="2000" dirty="0"/>
              <a:t>περιβαλλόμενου από ηωσινοφιλικό συνδετικό ιστό. Χρώση=</a:t>
            </a:r>
            <a:r>
              <a:rPr lang="en-GB" altLang="el-GR" sz="2000" dirty="0"/>
              <a:t>H</a:t>
            </a:r>
            <a:r>
              <a:rPr lang="el-GR" altLang="el-GR" sz="2000" dirty="0"/>
              <a:t>&amp;</a:t>
            </a:r>
            <a:r>
              <a:rPr lang="en-GB" altLang="el-GR" sz="2000" dirty="0" smtClean="0"/>
              <a:t>E</a:t>
            </a:r>
            <a:endParaRPr lang="el-GR" altLang="el-GR" sz="1100" dirty="0"/>
          </a:p>
        </p:txBody>
      </p:sp>
      <p:pic>
        <p:nvPicPr>
          <p:cNvPr id="29491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3226" y="1328082"/>
            <a:ext cx="2808312" cy="552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426668" y="6211669"/>
            <a:ext cx="2592288" cy="646331"/>
          </a:xfrm>
          <a:prstGeom prst="rect">
            <a:avLst/>
          </a:prstGeom>
        </p:spPr>
        <p:txBody>
          <a:bodyPr wrap="square">
            <a:spAutoFit/>
          </a:bodyPr>
          <a:lstStyle/>
          <a:p>
            <a:pPr algn="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4043572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Autofit/>
          </a:bodyPr>
          <a:lstStyle/>
          <a:p>
            <a:r>
              <a:rPr lang="el-GR" altLang="el-GR" sz="3200" dirty="0"/>
              <a:t>Ιστολογική εικόνα παγκρέατος σε μεσαία μεγέθυνση (20</a:t>
            </a:r>
            <a:r>
              <a:rPr lang="en-GB" altLang="el-GR" sz="3200" dirty="0"/>
              <a:t>x</a:t>
            </a:r>
            <a:r>
              <a:rPr lang="el-GR" altLang="el-GR" sz="3200" dirty="0" smtClean="0"/>
              <a:t>)</a:t>
            </a:r>
            <a:endParaRPr lang="el-GR" altLang="el-GR" sz="3200" dirty="0">
              <a:solidFill>
                <a:srgbClr val="FF9900"/>
              </a:solidFill>
            </a:endParaRPr>
          </a:p>
        </p:txBody>
      </p:sp>
      <p:sp>
        <p:nvSpPr>
          <p:cNvPr id="295939" name="Rectangle 3"/>
          <p:cNvSpPr>
            <a:spLocks noGrp="1" noChangeArrowheads="1"/>
          </p:cNvSpPr>
          <p:nvPr>
            <p:ph idx="1"/>
          </p:nvPr>
        </p:nvSpPr>
        <p:spPr>
          <a:xfrm>
            <a:off x="457200" y="1196752"/>
            <a:ext cx="8229600" cy="1152128"/>
          </a:xfrm>
        </p:spPr>
        <p:txBody>
          <a:bodyPr>
            <a:noAutofit/>
          </a:bodyPr>
          <a:lstStyle/>
          <a:p>
            <a:pPr marL="0" indent="0">
              <a:buNone/>
            </a:pPr>
            <a:r>
              <a:rPr lang="el-GR" altLang="el-GR" sz="2000" dirty="0" smtClean="0"/>
              <a:t>Παρατηρείται </a:t>
            </a:r>
            <a:r>
              <a:rPr lang="el-GR" altLang="el-GR" sz="2000" dirty="0"/>
              <a:t>ένας μεσολόβιος πόρος εντός του μεσολόβιου συνδετικού ιστού κοντά στο όριο του αδένα και του μεσολοβώδους συνδετικού ιστού</a:t>
            </a:r>
            <a:r>
              <a:rPr lang="en-GB" altLang="el-GR" sz="2000" dirty="0"/>
              <a:t> </a:t>
            </a:r>
            <a:r>
              <a:rPr lang="el-GR" altLang="el-GR" sz="2000" dirty="0"/>
              <a:t>(</a:t>
            </a:r>
            <a:r>
              <a:rPr lang="en-GB" altLang="el-GR" sz="2000" dirty="0"/>
              <a:t>ICT</a:t>
            </a:r>
            <a:r>
              <a:rPr lang="el-GR" altLang="el-GR" sz="2000" dirty="0"/>
              <a:t>). </a:t>
            </a:r>
            <a:endParaRPr lang="el-GR" altLang="el-GR" sz="2000" dirty="0" smtClean="0"/>
          </a:p>
          <a:p>
            <a:pPr marL="0" indent="0">
              <a:buNone/>
            </a:pPr>
            <a:r>
              <a:rPr lang="el-GR" altLang="el-GR" sz="2000" dirty="0" smtClean="0"/>
              <a:t>Χρώση=</a:t>
            </a:r>
            <a:r>
              <a:rPr lang="en-GB" altLang="el-GR" sz="2000" dirty="0"/>
              <a:t>H</a:t>
            </a:r>
            <a:r>
              <a:rPr lang="el-GR" altLang="el-GR" sz="2000" dirty="0"/>
              <a:t>&amp;</a:t>
            </a:r>
            <a:r>
              <a:rPr lang="en-GB" altLang="el-GR" sz="2000" dirty="0"/>
              <a:t>E</a:t>
            </a:r>
            <a:endParaRPr lang="el-GR" altLang="el-GR" sz="2000" dirty="0"/>
          </a:p>
        </p:txBody>
      </p:sp>
      <p:pic>
        <p:nvPicPr>
          <p:cNvPr id="29594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76872"/>
            <a:ext cx="4647324"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90145" y="2132856"/>
            <a:ext cx="3600400" cy="4093428"/>
          </a:xfrm>
          <a:prstGeom prst="rect">
            <a:avLst/>
          </a:prstGeom>
        </p:spPr>
        <p:txBody>
          <a:bodyPr wrap="square">
            <a:spAutoFit/>
          </a:bodyPr>
          <a:lstStyle/>
          <a:p>
            <a:pPr marL="0" indent="0">
              <a:buNone/>
            </a:pPr>
            <a:r>
              <a:rPr lang="el-GR" altLang="el-GR" sz="2000" dirty="0">
                <a:latin typeface="+mj-lt"/>
              </a:rPr>
              <a:t>Ο αυλός (</a:t>
            </a:r>
            <a:r>
              <a:rPr lang="en-GB" altLang="el-GR" sz="2000" dirty="0">
                <a:latin typeface="+mj-lt"/>
              </a:rPr>
              <a:t>Lu</a:t>
            </a:r>
            <a:r>
              <a:rPr lang="el-GR" altLang="el-GR" sz="2000" dirty="0">
                <a:latin typeface="+mj-lt"/>
              </a:rPr>
              <a:t>)</a:t>
            </a:r>
            <a:r>
              <a:rPr lang="en-GB" altLang="el-GR" sz="2000" dirty="0">
                <a:latin typeface="+mj-lt"/>
              </a:rPr>
              <a:t> </a:t>
            </a:r>
            <a:r>
              <a:rPr lang="el-GR" altLang="el-GR" sz="2000" dirty="0">
                <a:latin typeface="+mj-lt"/>
              </a:rPr>
              <a:t>επενδύεται από ένα μονόστιβο κυλινδρικό επιθήλιο υποστηριζόμενο από ένα παχύ στρώμα μεσολόβιου συνδετικού ιστού (</a:t>
            </a:r>
            <a:r>
              <a:rPr lang="en-GB" altLang="el-GR" sz="2000" dirty="0">
                <a:latin typeface="+mj-lt"/>
              </a:rPr>
              <a:t>CT</a:t>
            </a:r>
            <a:r>
              <a:rPr lang="el-GR" altLang="el-GR" sz="2000" dirty="0">
                <a:latin typeface="+mj-lt"/>
              </a:rPr>
              <a:t>), περιέχοντος ένα αρτηρίδιο (</a:t>
            </a:r>
            <a:r>
              <a:rPr lang="en-GB" altLang="el-GR" sz="2000" dirty="0">
                <a:latin typeface="+mj-lt"/>
              </a:rPr>
              <a:t>Ar</a:t>
            </a:r>
            <a:r>
              <a:rPr lang="el-GR" altLang="el-GR" sz="2000" dirty="0">
                <a:latin typeface="+mj-lt"/>
              </a:rPr>
              <a:t>)</a:t>
            </a:r>
            <a:r>
              <a:rPr lang="en-GB" altLang="el-GR" sz="2000" dirty="0">
                <a:latin typeface="+mj-lt"/>
              </a:rPr>
              <a:t> </a:t>
            </a:r>
            <a:r>
              <a:rPr lang="el-GR" altLang="el-GR" sz="2000" dirty="0">
                <a:latin typeface="+mj-lt"/>
              </a:rPr>
              <a:t>και μία φλέβα (</a:t>
            </a:r>
            <a:r>
              <a:rPr lang="en-GB" altLang="el-GR" sz="2000" dirty="0">
                <a:latin typeface="+mj-lt"/>
              </a:rPr>
              <a:t>V</a:t>
            </a:r>
            <a:r>
              <a:rPr lang="el-GR" altLang="el-GR" sz="2000" dirty="0">
                <a:latin typeface="+mj-lt"/>
              </a:rPr>
              <a:t>). </a:t>
            </a:r>
          </a:p>
          <a:p>
            <a:pPr marL="0" indent="0">
              <a:buNone/>
            </a:pPr>
            <a:r>
              <a:rPr lang="el-GR" altLang="el-GR" sz="2000" dirty="0">
                <a:latin typeface="+mj-lt"/>
              </a:rPr>
              <a:t>Λεπτά </a:t>
            </a:r>
            <a:r>
              <a:rPr lang="el-GR" altLang="el-GR" sz="2000" dirty="0" smtClean="0">
                <a:latin typeface="+mj-lt"/>
              </a:rPr>
              <a:t>διαφράγματα (</a:t>
            </a:r>
            <a:r>
              <a:rPr lang="en-GB" altLang="el-GR" sz="2000" dirty="0">
                <a:latin typeface="+mj-lt"/>
              </a:rPr>
              <a:t>Se</a:t>
            </a:r>
            <a:r>
              <a:rPr lang="el-GR" altLang="el-GR" sz="2000" dirty="0">
                <a:latin typeface="+mj-lt"/>
              </a:rPr>
              <a:t>)</a:t>
            </a:r>
            <a:r>
              <a:rPr lang="en-GB" altLang="el-GR" sz="2000" dirty="0">
                <a:latin typeface="+mj-lt"/>
              </a:rPr>
              <a:t> </a:t>
            </a:r>
            <a:r>
              <a:rPr lang="el-GR" altLang="el-GR" sz="2000" dirty="0">
                <a:latin typeface="+mj-lt"/>
              </a:rPr>
              <a:t>συνδετικού ιστού εκτείνονται από το στρώμα του συνδετικού ιστού μέσα στο παρέγχυμα του αδένα διαιρώντας τον σε λόβια. </a:t>
            </a:r>
            <a:endParaRPr lang="el-GR" sz="2000" dirty="0">
              <a:latin typeface="+mj-lt"/>
            </a:endParaRPr>
          </a:p>
        </p:txBody>
      </p:sp>
      <p:sp>
        <p:nvSpPr>
          <p:cNvPr id="6" name="Rectangle 5"/>
          <p:cNvSpPr/>
          <p:nvPr/>
        </p:nvSpPr>
        <p:spPr>
          <a:xfrm>
            <a:off x="428593" y="599545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87439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noAutofit/>
          </a:bodyPr>
          <a:lstStyle/>
          <a:p>
            <a:r>
              <a:rPr lang="el-GR" altLang="el-GR" sz="3200" dirty="0"/>
              <a:t>Ιστολογική εικόνα τμήματος παγκρέατος σε μικρή μεγέθυνση (10</a:t>
            </a:r>
            <a:r>
              <a:rPr lang="en-GB" altLang="el-GR" sz="3200" dirty="0"/>
              <a:t>x</a:t>
            </a:r>
            <a:r>
              <a:rPr lang="el-GR" altLang="el-GR" sz="3200" dirty="0"/>
              <a:t>)</a:t>
            </a:r>
            <a:endParaRPr lang="el-GR" altLang="el-GR" sz="3200" dirty="0">
              <a:solidFill>
                <a:srgbClr val="FF9900"/>
              </a:solidFill>
            </a:endParaRPr>
          </a:p>
        </p:txBody>
      </p:sp>
      <p:sp>
        <p:nvSpPr>
          <p:cNvPr id="296963" name="Rectangle 3"/>
          <p:cNvSpPr>
            <a:spLocks noGrp="1" noChangeArrowheads="1"/>
          </p:cNvSpPr>
          <p:nvPr>
            <p:ph idx="1"/>
          </p:nvPr>
        </p:nvSpPr>
        <p:spPr>
          <a:xfrm>
            <a:off x="457200" y="1196752"/>
            <a:ext cx="4834880" cy="5661248"/>
          </a:xfrm>
        </p:spPr>
        <p:txBody>
          <a:bodyPr>
            <a:normAutofit/>
          </a:bodyPr>
          <a:lstStyle/>
          <a:p>
            <a:pPr marL="0" indent="0">
              <a:buNone/>
            </a:pPr>
            <a:r>
              <a:rPr lang="el-GR" altLang="el-GR" sz="2000" dirty="0" smtClean="0"/>
              <a:t>Παρατηρείται </a:t>
            </a:r>
            <a:r>
              <a:rPr lang="el-GR" altLang="el-GR" sz="2000" dirty="0"/>
              <a:t>ο κύριος εκφορητικός πόρος (πόρος του </a:t>
            </a:r>
            <a:r>
              <a:rPr lang="en-GB" altLang="el-GR" sz="2000" dirty="0"/>
              <a:t>Wirsung</a:t>
            </a:r>
            <a:r>
              <a:rPr lang="el-GR" altLang="el-GR" sz="2000" dirty="0"/>
              <a:t>) (</a:t>
            </a:r>
            <a:r>
              <a:rPr lang="en-GB" altLang="el-GR" sz="2000" dirty="0"/>
              <a:t>ED</a:t>
            </a:r>
            <a:r>
              <a:rPr lang="el-GR" altLang="el-GR" sz="2000" dirty="0"/>
              <a:t>) περιβαλλόμενος από ένα παχύ στρώμα από συνδετικό ιστό. </a:t>
            </a:r>
            <a:endParaRPr lang="el-GR" altLang="el-GR" sz="2000" dirty="0" smtClean="0"/>
          </a:p>
          <a:p>
            <a:pPr marL="0" indent="0">
              <a:buNone/>
            </a:pPr>
            <a:r>
              <a:rPr lang="el-GR" altLang="el-GR" sz="2000" dirty="0" smtClean="0"/>
              <a:t>Μεγάλοι </a:t>
            </a:r>
            <a:r>
              <a:rPr lang="el-GR" altLang="el-GR" sz="2000" dirty="0"/>
              <a:t>μεσολόβιοι πόροι (</a:t>
            </a:r>
            <a:r>
              <a:rPr lang="en-GB" altLang="el-GR" sz="2000" dirty="0"/>
              <a:t>ID</a:t>
            </a:r>
            <a:r>
              <a:rPr lang="el-GR" altLang="el-GR" sz="2000" dirty="0"/>
              <a:t>)</a:t>
            </a:r>
            <a:r>
              <a:rPr lang="en-GB" altLang="el-GR" sz="2000" dirty="0"/>
              <a:t> </a:t>
            </a:r>
            <a:r>
              <a:rPr lang="el-GR" altLang="el-GR" sz="2000" dirty="0"/>
              <a:t>που αποχετεύουν αρκετά λόβια και ρέουν στον κύριο εκφορητικό πόρο σε μία οξεία γωνία, σε διάταξη σαν "ψαροκόκκαλο",</a:t>
            </a:r>
            <a:r>
              <a:rPr lang="en-GB" altLang="el-GR" sz="2000" dirty="0"/>
              <a:t> </a:t>
            </a:r>
            <a:r>
              <a:rPr lang="el-GR" altLang="el-GR" sz="2000" dirty="0"/>
              <a:t>παρατηρούνται και στις επιμήκεις και στις εγκάρσιες τομές. </a:t>
            </a:r>
            <a:endParaRPr lang="el-GR" altLang="el-GR" sz="2000" dirty="0" smtClean="0"/>
          </a:p>
          <a:p>
            <a:pPr marL="0" indent="0">
              <a:buNone/>
            </a:pPr>
            <a:r>
              <a:rPr lang="el-GR" altLang="el-GR" sz="2000" dirty="0" smtClean="0"/>
              <a:t>Ο </a:t>
            </a:r>
            <a:r>
              <a:rPr lang="el-GR" altLang="el-GR" sz="2000" dirty="0"/>
              <a:t>παγκρεατικός ιστός αποτελείται κυρίως από εξωκρινείς αδενοκυψέλες, με παρουσία μονήρους νησιδίου από ενδοκρινικό ιστό,   ένα νησίδιο του </a:t>
            </a:r>
            <a:r>
              <a:rPr lang="en-GB" altLang="el-GR" sz="2000" dirty="0"/>
              <a:t>Langerhans</a:t>
            </a:r>
            <a:r>
              <a:rPr lang="el-GR" altLang="el-GR" sz="2000" dirty="0"/>
              <a:t> (</a:t>
            </a:r>
            <a:r>
              <a:rPr lang="en-GB" altLang="el-GR" sz="2000" dirty="0"/>
              <a:t>IL</a:t>
            </a:r>
            <a:r>
              <a:rPr lang="el-GR" altLang="el-GR" sz="2000" dirty="0"/>
              <a:t>), στο κέντρο του πάνω άκρου της εικόνας. </a:t>
            </a:r>
            <a:endParaRPr lang="el-GR" altLang="el-GR" sz="2000" dirty="0" smtClean="0"/>
          </a:p>
        </p:txBody>
      </p:sp>
      <p:pic>
        <p:nvPicPr>
          <p:cNvPr id="29696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64088" y="1301130"/>
            <a:ext cx="3240360" cy="392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3533" y="5661248"/>
            <a:ext cx="8492422" cy="752514"/>
          </a:xfrm>
          <a:prstGeom prst="rect">
            <a:avLst/>
          </a:prstGeom>
        </p:spPr>
        <p:txBody>
          <a:bodyPr wrap="square">
            <a:spAutoFit/>
          </a:bodyPr>
          <a:lstStyle/>
          <a:p>
            <a:pPr marL="0" indent="0">
              <a:lnSpc>
                <a:spcPct val="110000"/>
              </a:lnSpc>
              <a:buNone/>
            </a:pPr>
            <a:r>
              <a:rPr lang="el-GR" altLang="el-GR" sz="2000" dirty="0">
                <a:latin typeface="+mj-lt"/>
              </a:rPr>
              <a:t>Δεν διακρίνονται σε αυτή τη μεγέθυνση οι εμβόλιμοι πόροι που αποχετεύουν τις εξωκρινείς εκκριτικές ορώδεις αδενοκυψέλες. Χρώση</a:t>
            </a:r>
            <a:r>
              <a:rPr lang="en-GB" altLang="el-GR" sz="2000" dirty="0">
                <a:latin typeface="+mj-lt"/>
              </a:rPr>
              <a:t>= H&amp;E</a:t>
            </a:r>
            <a:endParaRPr lang="el-GR" altLang="el-GR" sz="2000" dirty="0">
              <a:latin typeface="+mj-lt"/>
            </a:endParaRPr>
          </a:p>
        </p:txBody>
      </p:sp>
      <p:sp>
        <p:nvSpPr>
          <p:cNvPr id="6" name="Rectangle 5"/>
          <p:cNvSpPr/>
          <p:nvPr/>
        </p:nvSpPr>
        <p:spPr>
          <a:xfrm>
            <a:off x="5272905" y="5199583"/>
            <a:ext cx="373631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4028570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noAutofit/>
          </a:bodyPr>
          <a:lstStyle/>
          <a:p>
            <a:r>
              <a:rPr lang="el-GR" altLang="el-GR" sz="3200" dirty="0"/>
              <a:t>Πάγκρεας</a:t>
            </a:r>
            <a:r>
              <a:rPr lang="en-GB" altLang="el-GR" sz="3200" dirty="0"/>
              <a:t> – </a:t>
            </a:r>
            <a:r>
              <a:rPr lang="el-GR" altLang="el-GR" sz="3200" dirty="0"/>
              <a:t>Κύριος</a:t>
            </a:r>
            <a:r>
              <a:rPr lang="en-GB" altLang="el-GR" sz="3200" dirty="0"/>
              <a:t> </a:t>
            </a:r>
            <a:r>
              <a:rPr lang="el-GR" altLang="el-GR" sz="3200" dirty="0"/>
              <a:t>εκφορητικός</a:t>
            </a:r>
            <a:r>
              <a:rPr lang="en-GB" altLang="el-GR" sz="3200" dirty="0"/>
              <a:t> </a:t>
            </a:r>
            <a:r>
              <a:rPr lang="el-GR" altLang="el-GR" sz="3200" dirty="0" smtClean="0"/>
              <a:t>πόρος </a:t>
            </a:r>
            <a:r>
              <a:rPr lang="en-US" altLang="el-GR" sz="3200" dirty="0" smtClean="0"/>
              <a:t>(Wirsung) </a:t>
            </a:r>
            <a:r>
              <a:rPr lang="el-GR" altLang="el-GR" sz="3200" dirty="0" smtClean="0"/>
              <a:t>σε </a:t>
            </a:r>
            <a:r>
              <a:rPr lang="el-GR" altLang="el-GR" sz="3200" dirty="0"/>
              <a:t>μεγαλύτερη μεγέθυνση (20</a:t>
            </a:r>
            <a:r>
              <a:rPr lang="en-GB" altLang="el-GR" sz="3200" dirty="0"/>
              <a:t>x</a:t>
            </a:r>
            <a:r>
              <a:rPr lang="el-GR" altLang="el-GR" sz="3200" dirty="0" smtClean="0"/>
              <a:t>)</a:t>
            </a:r>
            <a:endParaRPr lang="el-GR" altLang="el-GR" sz="3200" dirty="0"/>
          </a:p>
        </p:txBody>
      </p:sp>
      <p:sp>
        <p:nvSpPr>
          <p:cNvPr id="297987" name="Rectangle 3"/>
          <p:cNvSpPr>
            <a:spLocks noGrp="1" noChangeArrowheads="1"/>
          </p:cNvSpPr>
          <p:nvPr>
            <p:ph idx="1"/>
          </p:nvPr>
        </p:nvSpPr>
        <p:spPr>
          <a:xfrm>
            <a:off x="5257948" y="1196752"/>
            <a:ext cx="3706540" cy="5040560"/>
          </a:xfrm>
        </p:spPr>
        <p:txBody>
          <a:bodyPr>
            <a:normAutofit/>
          </a:bodyPr>
          <a:lstStyle/>
          <a:p>
            <a:pPr marL="0" indent="0">
              <a:buNone/>
            </a:pPr>
            <a:r>
              <a:rPr lang="el-GR" altLang="el-GR" sz="2000" dirty="0" smtClean="0"/>
              <a:t>Εικόνα εμφανίζουσα </a:t>
            </a:r>
            <a:r>
              <a:rPr lang="el-GR" altLang="el-GR" sz="2000" dirty="0"/>
              <a:t>τον κύριο εκφορητικό πόρο της εξωκρινούς μοίρας του παγκρέατος (μείζων παγκρεατικός πόρος ή πόρος του </a:t>
            </a:r>
            <a:r>
              <a:rPr lang="en-GB" altLang="el-GR" sz="2000" dirty="0"/>
              <a:t>Wirsung</a:t>
            </a:r>
            <a:r>
              <a:rPr lang="el-GR" altLang="el-GR" sz="2000" dirty="0"/>
              <a:t>) που αποχετεύει το πάγκρεας και μεταφέρει τα πεπτικά ένζυμα στο 12/λο. </a:t>
            </a:r>
            <a:endParaRPr lang="el-GR" altLang="el-GR" sz="2000" dirty="0" smtClean="0"/>
          </a:p>
          <a:p>
            <a:pPr marL="0" indent="0">
              <a:buNone/>
            </a:pPr>
            <a:r>
              <a:rPr lang="el-GR" altLang="el-GR" sz="2000" dirty="0" smtClean="0"/>
              <a:t>Επενδύεται </a:t>
            </a:r>
            <a:r>
              <a:rPr lang="el-GR" altLang="el-GR" sz="2000" dirty="0"/>
              <a:t>από ένα απλό επιθήλιο από ψηλά κυλινδρικά κύτταρα υποστηριζόμενο από ένα παχύ στρώμα από πυκνό κολλαγόνο συνδετικό ιστό. Χρώση=</a:t>
            </a:r>
            <a:r>
              <a:rPr lang="en-GB" altLang="el-GR" sz="2000" dirty="0"/>
              <a:t>H</a:t>
            </a:r>
            <a:r>
              <a:rPr lang="el-GR" altLang="el-GR" sz="2000" dirty="0"/>
              <a:t>&amp;</a:t>
            </a:r>
            <a:r>
              <a:rPr lang="en-GB" altLang="el-GR" sz="2000" dirty="0"/>
              <a:t>E</a:t>
            </a:r>
            <a:endParaRPr lang="el-GR" altLang="el-GR" sz="2000" dirty="0"/>
          </a:p>
        </p:txBody>
      </p:sp>
      <p:pic>
        <p:nvPicPr>
          <p:cNvPr id="29798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7544" y="1314474"/>
            <a:ext cx="4646388" cy="384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1404" y="5157192"/>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026006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noAutofit/>
          </a:bodyPr>
          <a:lstStyle/>
          <a:p>
            <a:r>
              <a:rPr lang="el-GR" altLang="el-GR" sz="3200" dirty="0"/>
              <a:t>Πάγκρεας</a:t>
            </a:r>
            <a:r>
              <a:rPr lang="en-GB" altLang="el-GR" sz="3200" dirty="0"/>
              <a:t> – </a:t>
            </a:r>
            <a:r>
              <a:rPr lang="el-GR" altLang="el-GR" sz="3200" dirty="0"/>
              <a:t>Κύριος</a:t>
            </a:r>
            <a:r>
              <a:rPr lang="en-GB" altLang="el-GR" sz="3200" dirty="0"/>
              <a:t> </a:t>
            </a:r>
            <a:r>
              <a:rPr lang="el-GR" altLang="el-GR" sz="3200" dirty="0"/>
              <a:t>εκφορητικός</a:t>
            </a:r>
            <a:r>
              <a:rPr lang="en-GB" altLang="el-GR" sz="3200" dirty="0"/>
              <a:t> </a:t>
            </a:r>
            <a:r>
              <a:rPr lang="el-GR" altLang="el-GR" sz="3200" dirty="0"/>
              <a:t>πόρος σε μεγαλύτερη μεγέθυνση (20</a:t>
            </a:r>
            <a:r>
              <a:rPr lang="en-GB" altLang="el-GR" sz="3200" dirty="0"/>
              <a:t>x</a:t>
            </a:r>
            <a:r>
              <a:rPr lang="el-GR" altLang="el-GR" sz="3200" dirty="0"/>
              <a:t>)</a:t>
            </a:r>
            <a:endParaRPr lang="el-GR" altLang="el-GR" sz="3200" dirty="0">
              <a:solidFill>
                <a:srgbClr val="FF9900"/>
              </a:solidFill>
            </a:endParaRPr>
          </a:p>
        </p:txBody>
      </p:sp>
      <p:sp>
        <p:nvSpPr>
          <p:cNvPr id="299011" name="Rectangle 3"/>
          <p:cNvSpPr>
            <a:spLocks noGrp="1" noChangeArrowheads="1"/>
          </p:cNvSpPr>
          <p:nvPr>
            <p:ph idx="1"/>
          </p:nvPr>
        </p:nvSpPr>
        <p:spPr>
          <a:xfrm>
            <a:off x="6108162" y="1196752"/>
            <a:ext cx="2578638" cy="5040560"/>
          </a:xfrm>
        </p:spPr>
        <p:txBody>
          <a:bodyPr>
            <a:normAutofit/>
          </a:bodyPr>
          <a:lstStyle/>
          <a:p>
            <a:pPr marL="0" indent="0">
              <a:buNone/>
            </a:pPr>
            <a:r>
              <a:rPr lang="el-GR" altLang="el-GR" sz="2000" dirty="0" smtClean="0"/>
              <a:t>Εικόνα</a:t>
            </a:r>
            <a:r>
              <a:rPr lang="en-GB" altLang="el-GR" sz="2000" dirty="0" smtClean="0"/>
              <a:t> </a:t>
            </a:r>
            <a:r>
              <a:rPr lang="el-GR" altLang="el-GR" sz="2000" dirty="0" smtClean="0"/>
              <a:t>εμφανίζουσα </a:t>
            </a:r>
            <a:r>
              <a:rPr lang="el-GR" altLang="el-GR" sz="2000" dirty="0"/>
              <a:t>ένα μεγάλο μεσολόβιο πόρο. Επενδύεται από ένα χαμηλό απλό κυλινδρικό επιθήλιο και περιβάλλεται από ένα παχύ στρώμα πυκνού κανονικού συνδετικού ιστού. </a:t>
            </a:r>
            <a:endParaRPr lang="el-GR" altLang="el-GR" sz="2000" dirty="0" smtClean="0"/>
          </a:p>
          <a:p>
            <a:pPr marL="0" indent="0">
              <a:buNone/>
            </a:pPr>
            <a:r>
              <a:rPr lang="el-GR" altLang="el-GR" sz="2000" dirty="0" smtClean="0"/>
              <a:t>Χρώση</a:t>
            </a:r>
            <a:r>
              <a:rPr lang="en-GB" altLang="el-GR" sz="2000" dirty="0"/>
              <a:t>= H&amp;E</a:t>
            </a:r>
            <a:endParaRPr lang="el-GR" altLang="el-GR" sz="2000" dirty="0"/>
          </a:p>
        </p:txBody>
      </p:sp>
      <p:pic>
        <p:nvPicPr>
          <p:cNvPr id="29901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68760"/>
            <a:ext cx="5568610" cy="43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57974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1160364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Autofit/>
          </a:bodyPr>
          <a:lstStyle/>
          <a:p>
            <a:r>
              <a:rPr lang="el-GR" altLang="el-GR" sz="3200" dirty="0"/>
              <a:t>Πάγκρεας</a:t>
            </a:r>
            <a:r>
              <a:rPr lang="en-GB" altLang="el-GR" sz="3200" dirty="0"/>
              <a:t> – </a:t>
            </a:r>
            <a:r>
              <a:rPr lang="el-GR" altLang="el-GR" sz="3200" dirty="0"/>
              <a:t>Εξωκρινής</a:t>
            </a:r>
            <a:r>
              <a:rPr lang="en-GB" altLang="el-GR" sz="3200" dirty="0"/>
              <a:t> </a:t>
            </a:r>
            <a:r>
              <a:rPr lang="el-GR" altLang="el-GR" sz="3200" dirty="0" smtClean="0"/>
              <a:t>μοίρα </a:t>
            </a:r>
            <a:r>
              <a:rPr lang="el-GR" altLang="el-GR" sz="3200" dirty="0"/>
              <a:t>σε μεγάλη μεγέθυνση (40x)</a:t>
            </a:r>
          </a:p>
        </p:txBody>
      </p:sp>
      <p:sp>
        <p:nvSpPr>
          <p:cNvPr id="300035" name="Rectangle 3"/>
          <p:cNvSpPr>
            <a:spLocks noGrp="1" noChangeArrowheads="1"/>
          </p:cNvSpPr>
          <p:nvPr>
            <p:ph idx="1"/>
          </p:nvPr>
        </p:nvSpPr>
        <p:spPr>
          <a:xfrm>
            <a:off x="457200" y="1196752"/>
            <a:ext cx="8229600" cy="1800200"/>
          </a:xfrm>
        </p:spPr>
        <p:txBody>
          <a:bodyPr>
            <a:normAutofit/>
          </a:bodyPr>
          <a:lstStyle/>
          <a:p>
            <a:pPr marL="0" indent="0">
              <a:buNone/>
            </a:pPr>
            <a:r>
              <a:rPr lang="el-GR" altLang="el-GR" sz="2000" dirty="0" smtClean="0"/>
              <a:t>Αποτελείται </a:t>
            </a:r>
            <a:r>
              <a:rPr lang="el-GR" altLang="el-GR" sz="2000" dirty="0"/>
              <a:t>από αδενοκυψέλες ευρισκόμενες σε στενή επαφή και επενδυόμενες από ένα απλό επιθήλιο με σφηνοειδούς σχήματος,  κυλινδρικά ορώδη εκκριτικά κύτταρα. </a:t>
            </a:r>
            <a:endParaRPr lang="el-GR" altLang="el-GR" sz="2000" dirty="0" smtClean="0"/>
          </a:p>
          <a:p>
            <a:pPr marL="0" indent="0">
              <a:buNone/>
            </a:pPr>
            <a:r>
              <a:rPr lang="el-GR" altLang="el-GR" sz="2000" dirty="0" smtClean="0"/>
              <a:t>Τα </a:t>
            </a:r>
            <a:r>
              <a:rPr lang="el-GR" altLang="el-GR" sz="2000" dirty="0"/>
              <a:t>εκκριτικά κύτταρα, τα οποία συνθέτουν πλήθος πεπτικών ενζύμων, χαρακτηρίζονται από: </a:t>
            </a:r>
            <a:endParaRPr lang="el-GR" altLang="el-GR" sz="2000" dirty="0" smtClean="0"/>
          </a:p>
        </p:txBody>
      </p:sp>
      <p:pic>
        <p:nvPicPr>
          <p:cNvPr id="30003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8024" y="2858616"/>
            <a:ext cx="4202235"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2852936"/>
            <a:ext cx="4464496" cy="3785652"/>
          </a:xfrm>
          <a:prstGeom prst="rect">
            <a:avLst/>
          </a:prstGeom>
        </p:spPr>
        <p:txBody>
          <a:bodyPr wrap="square">
            <a:spAutoFit/>
          </a:bodyPr>
          <a:lstStyle/>
          <a:p>
            <a:pPr marL="457200" indent="-457200">
              <a:buAutoNum type="arabicParenBoth"/>
            </a:pPr>
            <a:r>
              <a:rPr lang="el-GR" altLang="el-GR" sz="2000" dirty="0">
                <a:latin typeface="+mj-lt"/>
              </a:rPr>
              <a:t>στρογγυλούς, βασικά τοποθετημένους</a:t>
            </a:r>
            <a:r>
              <a:rPr lang="en-GB" altLang="el-GR" sz="2000" dirty="0">
                <a:latin typeface="+mj-lt"/>
              </a:rPr>
              <a:t> </a:t>
            </a:r>
            <a:r>
              <a:rPr lang="el-GR" altLang="el-GR" sz="2000" dirty="0">
                <a:latin typeface="+mj-lt"/>
              </a:rPr>
              <a:t>πυρήνες (</a:t>
            </a:r>
            <a:r>
              <a:rPr lang="en-GB" altLang="el-GR" sz="2000" dirty="0">
                <a:latin typeface="+mj-lt"/>
              </a:rPr>
              <a:t>N</a:t>
            </a:r>
            <a:r>
              <a:rPr lang="el-GR" altLang="el-GR" sz="2000" dirty="0">
                <a:latin typeface="+mj-lt"/>
              </a:rPr>
              <a:t>); </a:t>
            </a:r>
          </a:p>
          <a:p>
            <a:pPr marL="457200" indent="-457200">
              <a:buAutoNum type="arabicParenBoth"/>
            </a:pPr>
            <a:r>
              <a:rPr lang="el-GR" altLang="el-GR" sz="2000" dirty="0">
                <a:latin typeface="+mj-lt"/>
              </a:rPr>
              <a:t>βασεοφιλικό κυτταρόπλασμα (</a:t>
            </a:r>
            <a:r>
              <a:rPr lang="en-GB" altLang="el-GR" sz="2000" dirty="0">
                <a:latin typeface="+mj-lt"/>
              </a:rPr>
              <a:t>BC</a:t>
            </a:r>
            <a:r>
              <a:rPr lang="el-GR" altLang="el-GR" sz="2000" dirty="0">
                <a:latin typeface="+mj-lt"/>
              </a:rPr>
              <a:t>)</a:t>
            </a:r>
            <a:r>
              <a:rPr lang="en-GB" altLang="el-GR" sz="2000" dirty="0">
                <a:latin typeface="+mj-lt"/>
              </a:rPr>
              <a:t> </a:t>
            </a:r>
            <a:r>
              <a:rPr lang="el-GR" altLang="el-GR" sz="2000" dirty="0">
                <a:latin typeface="+mj-lt"/>
              </a:rPr>
              <a:t>στο ήμισυ της βάσης των κυττάρων; και (3) κορυφαίο κυτταρόπλασμα πληρούμενο από ηωσινοφιλικά ζυμογόνα κοκκία (</a:t>
            </a:r>
            <a:r>
              <a:rPr lang="en-GB" altLang="el-GR" sz="2000" dirty="0">
                <a:latin typeface="+mj-lt"/>
              </a:rPr>
              <a:t>Zy</a:t>
            </a:r>
            <a:r>
              <a:rPr lang="el-GR" altLang="el-GR" sz="2000" dirty="0">
                <a:latin typeface="+mj-lt"/>
              </a:rPr>
              <a:t>). Ένα διάφραγμα</a:t>
            </a:r>
            <a:r>
              <a:rPr lang="en-GB" altLang="el-GR" sz="2000" dirty="0">
                <a:latin typeface="+mj-lt"/>
              </a:rPr>
              <a:t> </a:t>
            </a:r>
            <a:r>
              <a:rPr lang="el-GR" altLang="el-GR" sz="2000" dirty="0">
                <a:latin typeface="+mj-lt"/>
              </a:rPr>
              <a:t>(</a:t>
            </a:r>
            <a:r>
              <a:rPr lang="en-GB" altLang="el-GR" sz="2000" dirty="0">
                <a:latin typeface="+mj-lt"/>
              </a:rPr>
              <a:t>Se</a:t>
            </a:r>
            <a:r>
              <a:rPr lang="el-GR" altLang="el-GR" sz="2000" dirty="0">
                <a:latin typeface="+mj-lt"/>
              </a:rPr>
              <a:t>), αποτελούμενο από πυκνό συνδετικό ιστό και περιέχον ινοβλάστες</a:t>
            </a:r>
            <a:r>
              <a:rPr lang="en-GB" altLang="el-GR" sz="2000" dirty="0">
                <a:latin typeface="+mj-lt"/>
              </a:rPr>
              <a:t> </a:t>
            </a:r>
            <a:r>
              <a:rPr lang="el-GR" altLang="el-GR" sz="2000" dirty="0">
                <a:latin typeface="+mj-lt"/>
              </a:rPr>
              <a:t>(</a:t>
            </a:r>
            <a:r>
              <a:rPr lang="en-GB" altLang="el-GR" sz="2000" dirty="0">
                <a:latin typeface="+mj-lt"/>
              </a:rPr>
              <a:t>Fi</a:t>
            </a:r>
            <a:r>
              <a:rPr lang="el-GR" altLang="el-GR" sz="2000" dirty="0">
                <a:latin typeface="+mj-lt"/>
              </a:rPr>
              <a:t>), διαιρεί το πάγκρεας σε λόβια. </a:t>
            </a:r>
          </a:p>
          <a:p>
            <a:pPr marL="0" indent="0">
              <a:buNone/>
            </a:pPr>
            <a:r>
              <a:rPr lang="el-GR" altLang="el-GR" sz="2000" dirty="0">
                <a:latin typeface="+mj-lt"/>
              </a:rPr>
              <a:t>Χρώση</a:t>
            </a:r>
            <a:r>
              <a:rPr lang="en-GB" altLang="el-GR" sz="2000" dirty="0">
                <a:latin typeface="+mj-lt"/>
              </a:rPr>
              <a:t>= </a:t>
            </a:r>
            <a:r>
              <a:rPr lang="en-GB" altLang="el-GR" sz="2000" dirty="0" smtClean="0">
                <a:latin typeface="+mj-lt"/>
              </a:rPr>
              <a:t>H&amp;E</a:t>
            </a:r>
            <a:endParaRPr lang="el-GR" altLang="el-GR" sz="2000" dirty="0">
              <a:latin typeface="+mj-lt"/>
            </a:endParaRPr>
          </a:p>
        </p:txBody>
      </p:sp>
      <p:sp>
        <p:nvSpPr>
          <p:cNvPr id="6" name="Rectangle 5"/>
          <p:cNvSpPr/>
          <p:nvPr/>
        </p:nvSpPr>
        <p:spPr>
          <a:xfrm>
            <a:off x="4708598" y="6098976"/>
            <a:ext cx="424847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888283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Autofit/>
          </a:bodyPr>
          <a:lstStyle/>
          <a:p>
            <a:r>
              <a:rPr lang="el-GR" altLang="el-GR" sz="3200" dirty="0"/>
              <a:t>Πάγκρεας</a:t>
            </a:r>
            <a:r>
              <a:rPr lang="en-GB" altLang="el-GR" sz="3200" dirty="0"/>
              <a:t> – </a:t>
            </a:r>
            <a:r>
              <a:rPr lang="el-GR" altLang="el-GR" sz="3200" dirty="0"/>
              <a:t>Νησίδια</a:t>
            </a:r>
            <a:r>
              <a:rPr lang="en-GB" altLang="el-GR" sz="3200" dirty="0"/>
              <a:t> </a:t>
            </a:r>
            <a:r>
              <a:rPr lang="el-GR" altLang="el-GR" sz="3200" dirty="0"/>
              <a:t>του</a:t>
            </a:r>
            <a:r>
              <a:rPr lang="en-GB" altLang="el-GR" sz="3200" dirty="0"/>
              <a:t> </a:t>
            </a:r>
            <a:r>
              <a:rPr lang="en-GB" altLang="el-GR" sz="3200" dirty="0" smtClean="0"/>
              <a:t>Langerhans</a:t>
            </a:r>
            <a:r>
              <a:rPr lang="el-GR" altLang="el-GR" sz="3200" dirty="0" smtClean="0"/>
              <a:t> </a:t>
            </a:r>
            <a:r>
              <a:rPr lang="el-GR" altLang="el-GR" sz="3200" dirty="0"/>
              <a:t>σε</a:t>
            </a:r>
            <a:r>
              <a:rPr lang="en-GB" altLang="el-GR" sz="3200" dirty="0"/>
              <a:t> </a:t>
            </a:r>
            <a:r>
              <a:rPr lang="el-GR" altLang="el-GR" sz="3200" dirty="0"/>
              <a:t>μεγάλη</a:t>
            </a:r>
            <a:r>
              <a:rPr lang="en-GB" altLang="el-GR" sz="3200" dirty="0"/>
              <a:t> </a:t>
            </a:r>
            <a:r>
              <a:rPr lang="el-GR" altLang="el-GR" sz="3200" dirty="0"/>
              <a:t>μεγέθυνση</a:t>
            </a:r>
            <a:r>
              <a:rPr lang="en-GB" altLang="el-GR" sz="3200" dirty="0"/>
              <a:t> (40x) </a:t>
            </a:r>
            <a:endParaRPr lang="el-GR" altLang="el-GR" sz="3200" dirty="0"/>
          </a:p>
        </p:txBody>
      </p:sp>
      <p:sp>
        <p:nvSpPr>
          <p:cNvPr id="301059" name="Rectangle 3"/>
          <p:cNvSpPr>
            <a:spLocks noGrp="1" noChangeArrowheads="1"/>
          </p:cNvSpPr>
          <p:nvPr>
            <p:ph idx="1"/>
          </p:nvPr>
        </p:nvSpPr>
        <p:spPr>
          <a:xfrm>
            <a:off x="457200" y="1196752"/>
            <a:ext cx="8229600" cy="1377727"/>
          </a:xfrm>
        </p:spPr>
        <p:txBody>
          <a:bodyPr>
            <a:normAutofit/>
          </a:bodyPr>
          <a:lstStyle/>
          <a:p>
            <a:pPr marL="0" indent="0">
              <a:buNone/>
            </a:pPr>
            <a:r>
              <a:rPr lang="el-GR" altLang="el-GR" sz="2000" dirty="0" smtClean="0"/>
              <a:t>Εικόνα</a:t>
            </a:r>
            <a:r>
              <a:rPr lang="en-GB" altLang="el-GR" sz="2000" dirty="0" smtClean="0"/>
              <a:t> </a:t>
            </a:r>
            <a:r>
              <a:rPr lang="el-GR" altLang="el-GR" sz="2000" dirty="0" smtClean="0"/>
              <a:t>εμφανίζουσα</a:t>
            </a:r>
            <a:r>
              <a:rPr lang="en-GB" altLang="el-GR" sz="2000" dirty="0" smtClean="0"/>
              <a:t> </a:t>
            </a:r>
            <a:r>
              <a:rPr lang="el-GR" altLang="el-GR" sz="2000" dirty="0"/>
              <a:t>ένα</a:t>
            </a:r>
            <a:r>
              <a:rPr lang="en-GB" altLang="el-GR" sz="2000" dirty="0"/>
              <a:t> </a:t>
            </a:r>
            <a:r>
              <a:rPr lang="el-GR" altLang="el-GR" sz="2000" dirty="0"/>
              <a:t>νησίδιο</a:t>
            </a:r>
            <a:r>
              <a:rPr lang="en-GB" altLang="el-GR" sz="2000" dirty="0"/>
              <a:t> </a:t>
            </a:r>
            <a:r>
              <a:rPr lang="el-GR" altLang="el-GR" sz="2000" dirty="0"/>
              <a:t>του</a:t>
            </a:r>
            <a:r>
              <a:rPr lang="en-GB" altLang="el-GR" sz="2000" dirty="0"/>
              <a:t> Langerhans  </a:t>
            </a:r>
            <a:r>
              <a:rPr lang="el-GR" altLang="el-GR" sz="2000" dirty="0"/>
              <a:t>περιβαλλόμενο</a:t>
            </a:r>
            <a:r>
              <a:rPr lang="en-GB" altLang="el-GR" sz="2000" dirty="0"/>
              <a:t> </a:t>
            </a:r>
            <a:r>
              <a:rPr lang="el-GR" altLang="el-GR" sz="2000" dirty="0"/>
              <a:t>από</a:t>
            </a:r>
            <a:r>
              <a:rPr lang="en-GB" altLang="el-GR" sz="2000" dirty="0"/>
              <a:t> </a:t>
            </a:r>
            <a:r>
              <a:rPr lang="el-GR" altLang="el-GR" sz="2000" dirty="0"/>
              <a:t>εξωκρινείς</a:t>
            </a:r>
            <a:r>
              <a:rPr lang="en-GB" altLang="el-GR" sz="2000" dirty="0"/>
              <a:t> </a:t>
            </a:r>
            <a:r>
              <a:rPr lang="el-GR" altLang="el-GR" sz="2000" dirty="0"/>
              <a:t>αδενοκυψέλες</a:t>
            </a:r>
            <a:r>
              <a:rPr lang="en-GB" altLang="el-GR" sz="2000" dirty="0"/>
              <a:t>. </a:t>
            </a:r>
            <a:r>
              <a:rPr lang="el-GR" altLang="el-GR" sz="2000" dirty="0"/>
              <a:t>Τα</a:t>
            </a:r>
            <a:r>
              <a:rPr lang="en-GB" altLang="el-GR" sz="2000" dirty="0"/>
              <a:t> </a:t>
            </a:r>
            <a:r>
              <a:rPr lang="el-GR" altLang="el-GR" sz="2000" dirty="0"/>
              <a:t>ενδοκρινικά</a:t>
            </a:r>
            <a:r>
              <a:rPr lang="en-GB" altLang="el-GR" sz="2000" dirty="0"/>
              <a:t> </a:t>
            </a:r>
            <a:r>
              <a:rPr lang="el-GR" altLang="el-GR" sz="2000" dirty="0"/>
              <a:t>κύτταρα</a:t>
            </a:r>
            <a:r>
              <a:rPr lang="en-GB" altLang="el-GR" sz="2000" dirty="0"/>
              <a:t> </a:t>
            </a:r>
            <a:r>
              <a:rPr lang="el-GR" altLang="el-GR" sz="2000" dirty="0"/>
              <a:t>του</a:t>
            </a:r>
            <a:r>
              <a:rPr lang="en-GB" altLang="el-GR" sz="2000" dirty="0"/>
              <a:t> </a:t>
            </a:r>
            <a:r>
              <a:rPr lang="el-GR" altLang="el-GR" sz="2000" dirty="0"/>
              <a:t>νησιδίου</a:t>
            </a:r>
            <a:r>
              <a:rPr lang="en-GB" altLang="el-GR" sz="2000" dirty="0"/>
              <a:t> </a:t>
            </a:r>
            <a:r>
              <a:rPr lang="el-GR" altLang="el-GR" sz="2000" dirty="0"/>
              <a:t>δύνανται</a:t>
            </a:r>
            <a:r>
              <a:rPr lang="en-GB" altLang="el-GR" sz="2000" dirty="0"/>
              <a:t> </a:t>
            </a:r>
            <a:r>
              <a:rPr lang="el-GR" altLang="el-GR" sz="2000" dirty="0"/>
              <a:t>να</a:t>
            </a:r>
            <a:r>
              <a:rPr lang="en-GB" altLang="el-GR" sz="2000" dirty="0"/>
              <a:t> </a:t>
            </a:r>
            <a:r>
              <a:rPr lang="el-GR" altLang="el-GR" sz="2000" dirty="0"/>
              <a:t>διαχωριστούν</a:t>
            </a:r>
            <a:r>
              <a:rPr lang="en-GB" altLang="el-GR" sz="2000" dirty="0"/>
              <a:t> </a:t>
            </a:r>
            <a:r>
              <a:rPr lang="el-GR" altLang="el-GR" sz="2000" dirty="0"/>
              <a:t>από</a:t>
            </a:r>
            <a:r>
              <a:rPr lang="en-GB" altLang="el-GR" sz="2000" dirty="0"/>
              <a:t> </a:t>
            </a:r>
            <a:r>
              <a:rPr lang="el-GR" altLang="el-GR" sz="2000" dirty="0"/>
              <a:t>τα</a:t>
            </a:r>
            <a:r>
              <a:rPr lang="en-GB" altLang="el-GR" sz="2000" dirty="0"/>
              <a:t> </a:t>
            </a:r>
            <a:r>
              <a:rPr lang="el-GR" altLang="el-GR" sz="2000" dirty="0"/>
              <a:t>εξωκρινή</a:t>
            </a:r>
            <a:r>
              <a:rPr lang="en-GB" altLang="el-GR" sz="2000" dirty="0"/>
              <a:t> </a:t>
            </a:r>
            <a:r>
              <a:rPr lang="el-GR" altLang="el-GR" sz="2000" dirty="0"/>
              <a:t>κύτταρα</a:t>
            </a:r>
            <a:r>
              <a:rPr lang="en-GB" altLang="el-GR" sz="2000" dirty="0"/>
              <a:t> </a:t>
            </a:r>
            <a:r>
              <a:rPr lang="el-GR" altLang="el-GR" sz="2000" dirty="0"/>
              <a:t>με</a:t>
            </a:r>
            <a:r>
              <a:rPr lang="en-GB" altLang="el-GR" sz="2000" dirty="0"/>
              <a:t> </a:t>
            </a:r>
            <a:r>
              <a:rPr lang="el-GR" altLang="el-GR" sz="2000" dirty="0"/>
              <a:t>βάση</a:t>
            </a:r>
            <a:r>
              <a:rPr lang="en-GB" altLang="el-GR" sz="2000" dirty="0"/>
              <a:t> </a:t>
            </a:r>
            <a:r>
              <a:rPr lang="el-GR" altLang="el-GR" sz="2000" dirty="0"/>
              <a:t>το</a:t>
            </a:r>
            <a:r>
              <a:rPr lang="en-GB" altLang="el-GR" sz="2000" dirty="0"/>
              <a:t> </a:t>
            </a:r>
            <a:r>
              <a:rPr lang="el-GR" altLang="el-GR" sz="2000" dirty="0"/>
              <a:t>αραιοχρωματικό</a:t>
            </a:r>
            <a:r>
              <a:rPr lang="en-GB" altLang="el-GR" sz="2000" dirty="0"/>
              <a:t> </a:t>
            </a:r>
            <a:r>
              <a:rPr lang="el-GR" altLang="el-GR" sz="2000" dirty="0"/>
              <a:t>τους</a:t>
            </a:r>
            <a:r>
              <a:rPr lang="en-GB" altLang="el-GR" sz="2000" dirty="0"/>
              <a:t> </a:t>
            </a:r>
            <a:r>
              <a:rPr lang="el-GR" altLang="el-GR" sz="2000" dirty="0"/>
              <a:t>κυτταρόπλασμα</a:t>
            </a:r>
            <a:r>
              <a:rPr lang="en-GB" altLang="el-GR" sz="2000" dirty="0"/>
              <a:t> </a:t>
            </a:r>
            <a:r>
              <a:rPr lang="el-GR" altLang="el-GR" sz="2000" dirty="0"/>
              <a:t>και</a:t>
            </a:r>
            <a:r>
              <a:rPr lang="en-GB" altLang="el-GR" sz="2000" dirty="0"/>
              <a:t> </a:t>
            </a:r>
            <a:r>
              <a:rPr lang="el-GR" altLang="el-GR" sz="2000" dirty="0"/>
              <a:t>την</a:t>
            </a:r>
            <a:r>
              <a:rPr lang="en-GB" altLang="el-GR" sz="2000" dirty="0"/>
              <a:t> </a:t>
            </a:r>
            <a:r>
              <a:rPr lang="el-GR" altLang="el-GR" sz="2000" dirty="0"/>
              <a:t>απουσία</a:t>
            </a:r>
            <a:r>
              <a:rPr lang="en-GB" altLang="el-GR" sz="2000" dirty="0"/>
              <a:t> </a:t>
            </a:r>
            <a:r>
              <a:rPr lang="el-GR" altLang="el-GR" sz="2000" dirty="0"/>
              <a:t>αδενικής</a:t>
            </a:r>
            <a:r>
              <a:rPr lang="en-GB" altLang="el-GR" sz="2000" dirty="0"/>
              <a:t> </a:t>
            </a:r>
            <a:r>
              <a:rPr lang="el-GR" altLang="el-GR" sz="2000" dirty="0"/>
              <a:t>δομής</a:t>
            </a:r>
            <a:r>
              <a:rPr lang="en-GB" altLang="el-GR" sz="2000" dirty="0"/>
              <a:t>. </a:t>
            </a:r>
            <a:endParaRPr lang="el-GR" altLang="el-GR" sz="2000" dirty="0" smtClean="0"/>
          </a:p>
        </p:txBody>
      </p:sp>
      <p:pic>
        <p:nvPicPr>
          <p:cNvPr id="30106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11060" y="2574479"/>
            <a:ext cx="3528708" cy="27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420888"/>
            <a:ext cx="4752528" cy="3477875"/>
          </a:xfrm>
          <a:prstGeom prst="rect">
            <a:avLst/>
          </a:prstGeom>
        </p:spPr>
        <p:txBody>
          <a:bodyPr wrap="square">
            <a:spAutoFit/>
          </a:bodyPr>
          <a:lstStyle/>
          <a:p>
            <a:pPr marL="0" indent="0">
              <a:buNone/>
            </a:pPr>
            <a:r>
              <a:rPr lang="el-GR" altLang="el-GR" sz="2000" dirty="0">
                <a:latin typeface="+mj-lt"/>
              </a:rPr>
              <a:t>Επιπλέον, οι πυρήνες των ενδοκρινικών κυττάρων εμφανίζουν σε κάποιο βαθμό μεγαλύτερη   μεταβλητότητα στο μέγεθος σε σχέση με αυτούς των εξωκρινών κυττάρων.</a:t>
            </a:r>
            <a:r>
              <a:rPr lang="en-GB" altLang="el-GR" sz="2000" dirty="0">
                <a:latin typeface="+mj-lt"/>
              </a:rPr>
              <a:t> </a:t>
            </a:r>
            <a:endParaRPr lang="el-GR" altLang="el-GR" sz="2000" dirty="0">
              <a:latin typeface="+mj-lt"/>
            </a:endParaRPr>
          </a:p>
          <a:p>
            <a:pPr marL="0" indent="0">
              <a:buNone/>
            </a:pPr>
            <a:r>
              <a:rPr lang="en-GB" altLang="el-GR" sz="2000" dirty="0">
                <a:latin typeface="+mj-lt"/>
              </a:rPr>
              <a:t>T</a:t>
            </a:r>
            <a:r>
              <a:rPr lang="el-GR" altLang="el-GR" sz="2000" dirty="0">
                <a:latin typeface="+mj-lt"/>
              </a:rPr>
              <a:t>α νησίδια έχουν επίσης μεγαλύτερη πυκνότητα σε τριχοειδικά αγγεία σε σχέση με το εξωκρινές πάγκρεας και πολυάριθμα τριχοειδή (</a:t>
            </a:r>
            <a:r>
              <a:rPr lang="en-GB" altLang="el-GR" sz="2000" dirty="0">
                <a:latin typeface="+mj-lt"/>
              </a:rPr>
              <a:t>Ca</a:t>
            </a:r>
            <a:r>
              <a:rPr lang="el-GR" altLang="el-GR" sz="2000" dirty="0">
                <a:latin typeface="+mj-lt"/>
              </a:rPr>
              <a:t>) επενδυόμενα από ενδοθηλιακά κύτταρα (</a:t>
            </a:r>
            <a:r>
              <a:rPr lang="en-GB" altLang="el-GR" sz="2000" dirty="0">
                <a:latin typeface="+mj-lt"/>
              </a:rPr>
              <a:t>En</a:t>
            </a:r>
            <a:r>
              <a:rPr lang="el-GR" altLang="el-GR" sz="2000" dirty="0">
                <a:latin typeface="+mj-lt"/>
              </a:rPr>
              <a:t>), τα οποία είναι συνδεδεμένα με τα νησίδια. Χρώση= </a:t>
            </a:r>
            <a:r>
              <a:rPr lang="en-GB" altLang="el-GR" sz="2000" dirty="0">
                <a:latin typeface="+mj-lt"/>
              </a:rPr>
              <a:t>H</a:t>
            </a:r>
            <a:r>
              <a:rPr lang="el-GR" altLang="el-GR" sz="2000" dirty="0">
                <a:latin typeface="+mj-lt"/>
              </a:rPr>
              <a:t>&amp;</a:t>
            </a:r>
            <a:r>
              <a:rPr lang="en-GB" altLang="el-GR" sz="2000" dirty="0">
                <a:latin typeface="+mj-lt"/>
              </a:rPr>
              <a:t>E</a:t>
            </a:r>
            <a:endParaRPr lang="el-GR" altLang="el-GR" sz="2000" dirty="0">
              <a:latin typeface="+mj-lt"/>
            </a:endParaRPr>
          </a:p>
        </p:txBody>
      </p:sp>
      <p:sp>
        <p:nvSpPr>
          <p:cNvPr id="6" name="Rectangle 5"/>
          <p:cNvSpPr/>
          <p:nvPr/>
        </p:nvSpPr>
        <p:spPr>
          <a:xfrm>
            <a:off x="5076056" y="5291927"/>
            <a:ext cx="399695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937711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normAutofit/>
          </a:bodyPr>
          <a:lstStyle/>
          <a:p>
            <a:r>
              <a:rPr lang="el-GR" altLang="el-GR" sz="3600" dirty="0" smtClean="0"/>
              <a:t>Πάγκρεας - </a:t>
            </a:r>
            <a:r>
              <a:rPr lang="en-GB" altLang="el-GR" sz="3600" dirty="0" smtClean="0"/>
              <a:t>Z</a:t>
            </a:r>
            <a:r>
              <a:rPr lang="el-GR" altLang="el-GR" sz="3600" dirty="0"/>
              <a:t>υμογόνα</a:t>
            </a:r>
            <a:r>
              <a:rPr lang="en-GB" altLang="el-GR" sz="3600" dirty="0"/>
              <a:t> </a:t>
            </a:r>
            <a:r>
              <a:rPr lang="el-GR" altLang="el-GR" sz="3600" dirty="0" smtClean="0"/>
              <a:t>κοκκία </a:t>
            </a:r>
            <a:r>
              <a:rPr lang="el-GR" altLang="el-GR" sz="2800" b="0" dirty="0">
                <a:solidFill>
                  <a:prstClr val="black"/>
                </a:solidFill>
              </a:rPr>
              <a:t>(1/2)</a:t>
            </a:r>
            <a:endParaRPr lang="el-GR" altLang="el-GR" sz="3600" dirty="0"/>
          </a:p>
        </p:txBody>
      </p:sp>
      <p:sp>
        <p:nvSpPr>
          <p:cNvPr id="302083" name="Rectangle 3"/>
          <p:cNvSpPr>
            <a:spLocks noGrp="1" noChangeArrowheads="1"/>
          </p:cNvSpPr>
          <p:nvPr>
            <p:ph idx="1"/>
          </p:nvPr>
        </p:nvSpPr>
        <p:spPr>
          <a:xfrm>
            <a:off x="457200" y="1196752"/>
            <a:ext cx="3610744" cy="3744416"/>
          </a:xfrm>
        </p:spPr>
        <p:txBody>
          <a:bodyPr>
            <a:normAutofit/>
          </a:bodyPr>
          <a:lstStyle/>
          <a:p>
            <a:pPr marL="0" indent="0">
              <a:buNone/>
            </a:pPr>
            <a:r>
              <a:rPr lang="el-GR" altLang="el-GR" sz="2000" dirty="0" smtClean="0"/>
              <a:t>Ιστολογική </a:t>
            </a:r>
            <a:r>
              <a:rPr lang="el-GR" altLang="el-GR" sz="2000" dirty="0"/>
              <a:t>εικόνα τμήματος παγκρέατος σε πολύ μεγάλη μεγέθυνση (100</a:t>
            </a:r>
            <a:r>
              <a:rPr lang="en-US" altLang="el-GR" sz="2000" dirty="0"/>
              <a:t>x</a:t>
            </a:r>
            <a:r>
              <a:rPr lang="el-GR" altLang="el-GR" sz="2000" dirty="0"/>
              <a:t>) εμφανίζουσα τα ροδόχροα ζυμογόνα κοκκία  καταλαμβάνοντα το κορυφαίο κυτταρόπλασμα των παγκρεατικών αδενοκυψελιδικών κυττάρων. </a:t>
            </a:r>
            <a:endParaRPr lang="el-GR" altLang="el-GR" sz="2000" dirty="0" smtClean="0"/>
          </a:p>
          <a:p>
            <a:pPr marL="0" indent="0">
              <a:buNone/>
            </a:pPr>
            <a:r>
              <a:rPr lang="el-GR" altLang="el-GR" sz="2000" dirty="0" smtClean="0"/>
              <a:t>Ένα </a:t>
            </a:r>
            <a:r>
              <a:rPr lang="el-GR" altLang="el-GR" sz="2000" dirty="0"/>
              <a:t>νησίδιο του </a:t>
            </a:r>
            <a:r>
              <a:rPr lang="en-GB" altLang="el-GR" sz="2000" dirty="0"/>
              <a:t>Langerhans </a:t>
            </a:r>
            <a:r>
              <a:rPr lang="el-GR" altLang="el-GR" sz="2000" dirty="0" smtClean="0"/>
              <a:t>παρατηρείται </a:t>
            </a:r>
            <a:r>
              <a:rPr lang="el-GR" altLang="el-GR" sz="2000" dirty="0"/>
              <a:t>στο κάτω μέρος της εικόνας. </a:t>
            </a:r>
          </a:p>
        </p:txBody>
      </p:sp>
      <p:pic>
        <p:nvPicPr>
          <p:cNvPr id="30208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39952" y="1268759"/>
            <a:ext cx="4628030" cy="354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15454" y="4814912"/>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468113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normAutofit/>
          </a:bodyPr>
          <a:lstStyle/>
          <a:p>
            <a:r>
              <a:rPr lang="el-GR" altLang="el-GR" sz="3600" dirty="0" smtClean="0"/>
              <a:t>Πάγκρεας - </a:t>
            </a:r>
            <a:r>
              <a:rPr lang="en-GB" altLang="el-GR" sz="3600" dirty="0" smtClean="0"/>
              <a:t>Z</a:t>
            </a:r>
            <a:r>
              <a:rPr lang="el-GR" altLang="el-GR" sz="3600" dirty="0"/>
              <a:t>υμογόνα</a:t>
            </a:r>
            <a:r>
              <a:rPr lang="en-GB" altLang="el-GR" sz="3600" dirty="0"/>
              <a:t> </a:t>
            </a:r>
            <a:r>
              <a:rPr lang="el-GR" altLang="el-GR" sz="3600" dirty="0" smtClean="0"/>
              <a:t>κοκκία </a:t>
            </a:r>
            <a:r>
              <a:rPr lang="el-GR" altLang="el-GR" sz="2800" b="0" dirty="0" smtClean="0">
                <a:solidFill>
                  <a:prstClr val="black"/>
                </a:solidFill>
              </a:rPr>
              <a:t>(2/2</a:t>
            </a:r>
            <a:r>
              <a:rPr lang="el-GR" altLang="el-GR" sz="2800" b="0" dirty="0">
                <a:solidFill>
                  <a:prstClr val="black"/>
                </a:solidFill>
              </a:rPr>
              <a:t>)</a:t>
            </a:r>
            <a:endParaRPr lang="el-GR" altLang="el-GR" sz="3600" dirty="0"/>
          </a:p>
        </p:txBody>
      </p:sp>
      <p:sp>
        <p:nvSpPr>
          <p:cNvPr id="302083" name="Rectangle 3"/>
          <p:cNvSpPr>
            <a:spLocks noGrp="1" noChangeArrowheads="1"/>
          </p:cNvSpPr>
          <p:nvPr>
            <p:ph idx="1"/>
          </p:nvPr>
        </p:nvSpPr>
        <p:spPr>
          <a:xfrm>
            <a:off x="457200" y="1196752"/>
            <a:ext cx="3682752" cy="4392488"/>
          </a:xfrm>
        </p:spPr>
        <p:txBody>
          <a:bodyPr>
            <a:normAutofit/>
          </a:bodyPr>
          <a:lstStyle/>
          <a:p>
            <a:pPr marL="0" indent="0">
              <a:buNone/>
            </a:pPr>
            <a:r>
              <a:rPr lang="el-GR" altLang="el-GR" sz="2000" dirty="0" smtClean="0"/>
              <a:t>Χρώση</a:t>
            </a:r>
            <a:r>
              <a:rPr lang="en-GB" altLang="el-GR" sz="2000" dirty="0"/>
              <a:t>=</a:t>
            </a:r>
            <a:r>
              <a:rPr lang="el-GR" altLang="el-GR" sz="2000" dirty="0"/>
              <a:t>Σιδηρούχος</a:t>
            </a:r>
            <a:r>
              <a:rPr lang="en-GB" altLang="el-GR" sz="2000" dirty="0"/>
              <a:t> </a:t>
            </a:r>
            <a:r>
              <a:rPr lang="el-GR" altLang="el-GR" sz="2000" dirty="0"/>
              <a:t>Αιματοξυλίνη</a:t>
            </a:r>
            <a:r>
              <a:rPr lang="en-GB" altLang="el-GR" sz="2000" dirty="0"/>
              <a:t> &amp; </a:t>
            </a:r>
            <a:r>
              <a:rPr lang="el-GR" altLang="el-GR" sz="2000" dirty="0"/>
              <a:t>Ηωσίνη</a:t>
            </a:r>
            <a:r>
              <a:rPr lang="en-GB" altLang="el-GR" sz="2000" dirty="0"/>
              <a:t>*.</a:t>
            </a:r>
            <a:endParaRPr lang="el-GR" altLang="el-GR" sz="2000" dirty="0"/>
          </a:p>
          <a:p>
            <a:pPr marL="0" indent="0">
              <a:spcBef>
                <a:spcPts val="1200"/>
              </a:spcBef>
              <a:buNone/>
            </a:pPr>
            <a:r>
              <a:rPr lang="el-GR" altLang="el-GR" sz="2000" dirty="0"/>
              <a:t>*</a:t>
            </a:r>
            <a:r>
              <a:rPr lang="en-GB" altLang="el-GR" sz="2000" dirty="0"/>
              <a:t>H </a:t>
            </a:r>
            <a:r>
              <a:rPr lang="el-GR" altLang="el-GR" sz="2000" dirty="0"/>
              <a:t>αιματοξυλίνη</a:t>
            </a:r>
            <a:r>
              <a:rPr lang="el-GR" altLang="el-GR" sz="2000" dirty="0"/>
              <a:t>, όταν συνδέεται με σίδηρο ως </a:t>
            </a:r>
            <a:r>
              <a:rPr lang="el-GR" altLang="el-GR" sz="2000" dirty="0" smtClean="0"/>
              <a:t>στερεωτικό </a:t>
            </a:r>
            <a:r>
              <a:rPr lang="el-GR" altLang="el-GR" sz="2000" dirty="0"/>
              <a:t>βαφής, δύναται να χρησιμοποιηθεί μόνη για την ανάδειξη μικροσκοπικών δομών που δεν δύνανται να σκιαγραφηθούν με άλλο τρόπο, περιλαμβανόντων μιτοχόνδρια, γραμμώσεις μυϊκών ινών και έλυτρα μυελίνης των νεύρων.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39952" y="1268759"/>
            <a:ext cx="4628030" cy="354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1379" y="5229200"/>
            <a:ext cx="8372446" cy="1015663"/>
          </a:xfrm>
          <a:prstGeom prst="rect">
            <a:avLst/>
          </a:prstGeom>
        </p:spPr>
        <p:txBody>
          <a:bodyPr wrap="square">
            <a:spAutoFit/>
          </a:bodyPr>
          <a:lstStyle/>
          <a:p>
            <a:pPr marL="0" indent="0">
              <a:buNone/>
            </a:pPr>
            <a:r>
              <a:rPr lang="el-GR" altLang="el-GR" sz="2000" dirty="0">
                <a:latin typeface="+mj-lt"/>
              </a:rPr>
              <a:t>Είναι επίσης μία εξαιρετική χρώση για τους πυρήνες των κυττάρων (χρωματίζει την χρωματίνη μαύρη), όπως στην παρούσα εικόνα. (</a:t>
            </a:r>
            <a:r>
              <a:rPr lang="en-GB" altLang="el-GR" sz="2000" dirty="0">
                <a:latin typeface="+mj-lt"/>
              </a:rPr>
              <a:t>Weigert</a:t>
            </a:r>
            <a:r>
              <a:rPr lang="el-GR" altLang="el-GR" sz="2000" dirty="0">
                <a:latin typeface="+mj-lt"/>
              </a:rPr>
              <a:t>'</a:t>
            </a:r>
            <a:r>
              <a:rPr lang="en-GB" altLang="el-GR" sz="2000" dirty="0">
                <a:latin typeface="+mj-lt"/>
              </a:rPr>
              <a:t>s iron hematoxylin stain</a:t>
            </a:r>
            <a:r>
              <a:rPr lang="el-GR" altLang="el-GR" sz="2000" dirty="0">
                <a:latin typeface="+mj-lt"/>
              </a:rPr>
              <a:t>).</a:t>
            </a:r>
          </a:p>
        </p:txBody>
      </p:sp>
      <p:sp>
        <p:nvSpPr>
          <p:cNvPr id="6" name="Rectangle 5"/>
          <p:cNvSpPr/>
          <p:nvPr/>
        </p:nvSpPr>
        <p:spPr>
          <a:xfrm>
            <a:off x="4015454" y="4790066"/>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464455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Autofit/>
          </a:bodyPr>
          <a:lstStyle/>
          <a:p>
            <a:r>
              <a:rPr lang="el-GR" altLang="el-GR" sz="3200" dirty="0"/>
              <a:t>Ιστολογική εικόνα τμήματος παγκρέατος σε μεγάλη μεγέθυνση (40x</a:t>
            </a:r>
            <a:r>
              <a:rPr lang="el-GR" altLang="el-GR" sz="3200" dirty="0" smtClean="0"/>
              <a:t>)</a:t>
            </a:r>
            <a:endParaRPr lang="el-GR" altLang="el-GR" sz="3200" dirty="0">
              <a:solidFill>
                <a:srgbClr val="FF9900"/>
              </a:solidFill>
            </a:endParaRPr>
          </a:p>
        </p:txBody>
      </p:sp>
      <p:sp>
        <p:nvSpPr>
          <p:cNvPr id="303107" name="Rectangle 3"/>
          <p:cNvSpPr>
            <a:spLocks noGrp="1" noChangeArrowheads="1"/>
          </p:cNvSpPr>
          <p:nvPr>
            <p:ph idx="1"/>
          </p:nvPr>
        </p:nvSpPr>
        <p:spPr>
          <a:xfrm>
            <a:off x="457200" y="1196752"/>
            <a:ext cx="8229600" cy="792088"/>
          </a:xfrm>
        </p:spPr>
        <p:txBody>
          <a:bodyPr>
            <a:normAutofit/>
          </a:bodyPr>
          <a:lstStyle/>
          <a:p>
            <a:pPr marL="0" indent="0">
              <a:buNone/>
            </a:pPr>
            <a:r>
              <a:rPr lang="el-GR" altLang="el-GR" sz="2000" dirty="0" smtClean="0"/>
              <a:t>Ιστολογική </a:t>
            </a:r>
            <a:r>
              <a:rPr lang="el-GR" altLang="el-GR" sz="2000" dirty="0"/>
              <a:t>εικόνα τμήματος παγκρέατος σε μεγάλη μεγέθυνση (40x). Παρατηρούνται: </a:t>
            </a:r>
            <a:endParaRPr lang="el-GR" altLang="el-GR" sz="2000" dirty="0" smtClean="0"/>
          </a:p>
        </p:txBody>
      </p:sp>
      <p:pic>
        <p:nvPicPr>
          <p:cNvPr id="30310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7944" y="1700809"/>
            <a:ext cx="4519166" cy="353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841281"/>
            <a:ext cx="3672408" cy="3477875"/>
          </a:xfrm>
          <a:prstGeom prst="rect">
            <a:avLst/>
          </a:prstGeom>
        </p:spPr>
        <p:txBody>
          <a:bodyPr wrap="square">
            <a:spAutoFit/>
          </a:bodyPr>
          <a:lstStyle/>
          <a:p>
            <a:pPr marL="457200" indent="-457200">
              <a:buAutoNum type="arabicParenBoth"/>
            </a:pPr>
            <a:r>
              <a:rPr lang="el-GR" altLang="el-GR" sz="2000" dirty="0">
                <a:latin typeface="+mj-lt"/>
              </a:rPr>
              <a:t>εξωκρινείς αδενοκυψέλες (πυκνοχρωματικές περιοχές); </a:t>
            </a:r>
          </a:p>
          <a:p>
            <a:pPr marL="457200" indent="-457200">
              <a:buAutoNum type="arabicParenBoth"/>
            </a:pPr>
            <a:r>
              <a:rPr lang="el-GR" altLang="el-GR" sz="2000" dirty="0">
                <a:latin typeface="+mj-lt"/>
              </a:rPr>
              <a:t>νησίδια του </a:t>
            </a:r>
            <a:r>
              <a:rPr lang="en-GB" altLang="el-GR" sz="2000" dirty="0">
                <a:latin typeface="+mj-lt"/>
              </a:rPr>
              <a:t>Langerhans</a:t>
            </a:r>
            <a:r>
              <a:rPr lang="el-GR" altLang="el-GR" sz="2000" dirty="0">
                <a:latin typeface="+mj-lt"/>
              </a:rPr>
              <a:t> (αραιοχρωματικές περιοχές); και </a:t>
            </a:r>
          </a:p>
          <a:p>
            <a:pPr marL="457200" indent="-457200">
              <a:buAutoNum type="arabicParenBoth"/>
            </a:pPr>
            <a:r>
              <a:rPr lang="el-GR" altLang="el-GR" sz="2000" dirty="0">
                <a:latin typeface="+mj-lt"/>
              </a:rPr>
              <a:t>τα διαφράγματα του συνδετικού ιστού που χωρίζουν τον μεικτό αδένα σε λοβούς  και λόβια αντίστοιχα. Χρώση=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6" name="Rectangle 5"/>
          <p:cNvSpPr/>
          <p:nvPr/>
        </p:nvSpPr>
        <p:spPr>
          <a:xfrm>
            <a:off x="3943251" y="523626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079721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noAutofit/>
          </a:bodyPr>
          <a:lstStyle/>
          <a:p>
            <a:r>
              <a:rPr lang="el-GR" altLang="el-GR" sz="3200" dirty="0"/>
              <a:t>Υπογνάθιος σιελογόνος σε μεγάλη μεγέθυνση με επικέντρωση στους ορώδεις</a:t>
            </a:r>
            <a:r>
              <a:rPr lang="el-GR" altLang="el-GR" sz="3200" dirty="0" smtClean="0"/>
              <a:t> </a:t>
            </a:r>
            <a:r>
              <a:rPr lang="el-GR" altLang="el-GR" sz="3200" dirty="0"/>
              <a:t>αδένες</a:t>
            </a:r>
            <a:endParaRPr lang="el-GR" altLang="el-GR" sz="3200" dirty="0">
              <a:solidFill>
                <a:srgbClr val="FF9900"/>
              </a:solidFill>
            </a:endParaRPr>
          </a:p>
        </p:txBody>
      </p:sp>
      <p:sp>
        <p:nvSpPr>
          <p:cNvPr id="290819" name="Rectangle 3"/>
          <p:cNvSpPr>
            <a:spLocks noGrp="1" noChangeArrowheads="1"/>
          </p:cNvSpPr>
          <p:nvPr>
            <p:ph idx="1"/>
          </p:nvPr>
        </p:nvSpPr>
        <p:spPr>
          <a:xfrm>
            <a:off x="6300191" y="1196752"/>
            <a:ext cx="2592381" cy="5040560"/>
          </a:xfrm>
        </p:spPr>
        <p:txBody>
          <a:bodyPr>
            <a:normAutofit/>
          </a:bodyPr>
          <a:lstStyle/>
          <a:p>
            <a:pPr marL="0" indent="0">
              <a:buNone/>
            </a:pPr>
            <a:r>
              <a:rPr lang="el-GR" altLang="el-GR" sz="2000" dirty="0" smtClean="0"/>
              <a:t>Οι </a:t>
            </a:r>
            <a:r>
              <a:rPr lang="el-GR" altLang="el-GR" sz="2000" dirty="0"/>
              <a:t>ορώδεις αδενοκυψέλες έχουν ένα στίχο πυραμοειδών κυττάρων με κοκκώδες βασεόφιλο κυτταρόπλασμα. </a:t>
            </a:r>
            <a:endParaRPr lang="el-GR" altLang="el-GR" sz="2000" dirty="0" smtClean="0"/>
          </a:p>
          <a:p>
            <a:pPr marL="0" indent="0">
              <a:buNone/>
            </a:pPr>
            <a:r>
              <a:rPr lang="el-GR" altLang="el-GR" sz="2000" dirty="0" smtClean="0"/>
              <a:t>Διακρίνεται </a:t>
            </a:r>
            <a:r>
              <a:rPr lang="el-GR" altLang="el-GR" sz="2000" dirty="0"/>
              <a:t>ένα εμβόλιμο σωληνάριο (1), που αποτελεί την αρχή της εκφορητικής μοίρας του αδένα. (χρώση αιματοξυλίνη-εωσίνη, μεγέθυνση Χ400)</a:t>
            </a:r>
          </a:p>
        </p:txBody>
      </p:sp>
      <p:pic>
        <p:nvPicPr>
          <p:cNvPr id="29082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1986" y="1316091"/>
            <a:ext cx="5631756" cy="422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2301" y="5502163"/>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036321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ΙΙ – Κυτταρολογία (Θ). </a:t>
            </a:r>
            <a:r>
              <a:rPr lang="el-GR" sz="2000" dirty="0"/>
              <a:t>Ενότητα </a:t>
            </a:r>
            <a:r>
              <a:rPr lang="en-US" sz="2000" dirty="0" smtClean="0"/>
              <a:t>4</a:t>
            </a:r>
            <a:r>
              <a:rPr lang="el-GR" sz="2000" dirty="0" smtClean="0"/>
              <a:t>: </a:t>
            </a:r>
            <a:r>
              <a:rPr lang="el-GR" sz="2000" dirty="0"/>
              <a:t>Πεπτικοί </a:t>
            </a:r>
            <a:r>
              <a:rPr lang="el-GR" sz="2000" dirty="0" smtClean="0"/>
              <a:t>Αδένες».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970734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691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a:t>
            </a:r>
            <a:r>
              <a:rPr lang="el-GR" sz="2000" dirty="0">
                <a:solidFill>
                  <a:schemeClr val="tx1">
                    <a:lumMod val="75000"/>
                    <a:lumOff val="25000"/>
                  </a:schemeClr>
                </a:solidFill>
              </a:rPr>
              <a:t>2004</a:t>
            </a:r>
          </a:p>
          <a:p>
            <a:pPr marL="457200" indent="-457200">
              <a:buFont typeface="+mj-lt"/>
              <a:buAutoNum type="arabicPeriod"/>
            </a:pPr>
            <a:r>
              <a:rPr lang="en-US" sz="2000" dirty="0" smtClean="0">
                <a:solidFill>
                  <a:schemeClr val="tx1">
                    <a:lumMod val="75000"/>
                    <a:lumOff val="25000"/>
                  </a:schemeClr>
                </a:solidFill>
                <a:hlinkClick r:id="rId4"/>
              </a:rPr>
              <a:t>Paul </a:t>
            </a:r>
            <a:r>
              <a:rPr lang="en-US" sz="2000" dirty="0">
                <a:solidFill>
                  <a:schemeClr val="tx1">
                    <a:lumMod val="75000"/>
                    <a:lumOff val="25000"/>
                  </a:schemeClr>
                </a:solidFill>
                <a:hlinkClick r:id="rId4"/>
              </a:rPr>
              <a:t>Bell, Barbara Safiejko-Mroczka, Department of Zoology</a:t>
            </a:r>
            <a:r>
              <a:rPr lang="en-US" sz="2000" dirty="0">
                <a:solidFill>
                  <a:schemeClr val="tx1">
                    <a:lumMod val="75000"/>
                    <a:lumOff val="25000"/>
                  </a:schemeClr>
                </a:solidFill>
              </a:rPr>
              <a:t>, University of Oklahoma. All rights reserved</a:t>
            </a:r>
            <a:endParaRPr lang="el-GR" sz="2000" dirty="0">
              <a:solidFill>
                <a:schemeClr val="tx1">
                  <a:lumMod val="75000"/>
                  <a:lumOff val="25000"/>
                </a:schemeClr>
              </a:solidFill>
            </a:endParaRP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noAutofit/>
          </a:bodyPr>
          <a:lstStyle/>
          <a:p>
            <a:r>
              <a:rPr lang="el-GR" altLang="el-GR" sz="3200" dirty="0"/>
              <a:t>Ιστολογική εικόνα υπογνάθιου αδένα σε μεσαία μεγέθυνση (20x</a:t>
            </a:r>
            <a:r>
              <a:rPr lang="el-GR" altLang="el-GR" sz="3200" dirty="0" smtClean="0"/>
              <a:t>) </a:t>
            </a:r>
            <a:r>
              <a:rPr lang="el-GR" altLang="el-GR" sz="2400" b="0" dirty="0" smtClean="0"/>
              <a:t>(1/2)</a:t>
            </a:r>
            <a:endParaRPr lang="el-GR" altLang="el-GR" sz="2400" b="0" dirty="0">
              <a:solidFill>
                <a:srgbClr val="FF9900"/>
              </a:solidFill>
            </a:endParaRPr>
          </a:p>
        </p:txBody>
      </p:sp>
      <p:sp>
        <p:nvSpPr>
          <p:cNvPr id="289795" name="Rectangle 3"/>
          <p:cNvSpPr>
            <a:spLocks noGrp="1" noChangeArrowheads="1"/>
          </p:cNvSpPr>
          <p:nvPr>
            <p:ph idx="1"/>
          </p:nvPr>
        </p:nvSpPr>
        <p:spPr>
          <a:xfrm>
            <a:off x="457200" y="1196752"/>
            <a:ext cx="2530624" cy="5040560"/>
          </a:xfrm>
        </p:spPr>
        <p:txBody>
          <a:bodyPr>
            <a:normAutofit/>
          </a:bodyPr>
          <a:lstStyle/>
          <a:p>
            <a:pPr marL="0" indent="0">
              <a:buNone/>
            </a:pPr>
            <a:r>
              <a:rPr lang="el-GR" altLang="el-GR" sz="2000" dirty="0" smtClean="0"/>
              <a:t>Εικόνα παρουσιάζουσα </a:t>
            </a:r>
            <a:r>
              <a:rPr lang="el-GR" altLang="el-GR" sz="2000" dirty="0"/>
              <a:t>την σύνθεση του αδένα από ορώδη και βλεννώδη αδενικά στοιχεία (οροβλεννώδης αδένας, μεικτός εξωκρινής αδένας) με αδενοκυψέλες που εμφανίζουν βασίφιλα μισοφέγγαρα, χαρακτηριστικό του υπογνάθιου αδένα. </a:t>
            </a:r>
            <a:endParaRPr lang="el-GR" altLang="el-GR" sz="1100" dirty="0"/>
          </a:p>
        </p:txBody>
      </p:sp>
      <p:pic>
        <p:nvPicPr>
          <p:cNvPr id="289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327634"/>
            <a:ext cx="5687889" cy="349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5589240"/>
            <a:ext cx="8424936" cy="1015663"/>
          </a:xfrm>
          <a:prstGeom prst="rect">
            <a:avLst/>
          </a:prstGeom>
        </p:spPr>
        <p:txBody>
          <a:bodyPr wrap="square">
            <a:spAutoFit/>
          </a:bodyPr>
          <a:lstStyle/>
          <a:p>
            <a:pPr marL="0" indent="0">
              <a:buNone/>
            </a:pPr>
            <a:r>
              <a:rPr lang="el-GR" altLang="el-GR" sz="2000" dirty="0">
                <a:latin typeface="+mj-lt"/>
              </a:rPr>
              <a:t>Παρουσία αρκετών εμβόλιμων πόρων, επενδυομένων από μονόστιβο κυβοειδές επιθήλιο, και γραμμωτών πόρων, επενδυομένων από μονόστιβο κυλινδρικό επιθήλιο. </a:t>
            </a:r>
            <a:endParaRPr lang="el-GR" altLang="el-GR" sz="1100" dirty="0">
              <a:latin typeface="+mj-lt"/>
            </a:endParaRPr>
          </a:p>
        </p:txBody>
      </p:sp>
      <p:sp>
        <p:nvSpPr>
          <p:cNvPr id="6" name="Rectangle 5"/>
          <p:cNvSpPr/>
          <p:nvPr/>
        </p:nvSpPr>
        <p:spPr>
          <a:xfrm>
            <a:off x="3203848" y="481934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987066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noAutofit/>
          </a:bodyPr>
          <a:lstStyle/>
          <a:p>
            <a:r>
              <a:rPr lang="el-GR" altLang="el-GR" sz="3200" dirty="0"/>
              <a:t>Ιστολογική εικόνα υπογνάθιου αδένα σε μεσαία μεγέθυνση (20x</a:t>
            </a:r>
            <a:r>
              <a:rPr lang="el-GR" altLang="el-GR" sz="3200" dirty="0" smtClean="0"/>
              <a:t>) </a:t>
            </a:r>
            <a:r>
              <a:rPr lang="el-GR" altLang="el-GR" sz="2400" b="0" dirty="0" smtClean="0">
                <a:solidFill>
                  <a:prstClr val="black"/>
                </a:solidFill>
              </a:rPr>
              <a:t>(2/2</a:t>
            </a:r>
            <a:r>
              <a:rPr lang="el-GR" altLang="el-GR" sz="2400" b="0" dirty="0">
                <a:solidFill>
                  <a:prstClr val="black"/>
                </a:solidFill>
              </a:rPr>
              <a:t>)</a:t>
            </a:r>
            <a:endParaRPr lang="el-GR" altLang="el-GR" sz="3200" dirty="0">
              <a:solidFill>
                <a:srgbClr val="FF9900"/>
              </a:solidFill>
            </a:endParaRPr>
          </a:p>
        </p:txBody>
      </p:sp>
      <p:sp>
        <p:nvSpPr>
          <p:cNvPr id="289795" name="Rectangle 3"/>
          <p:cNvSpPr>
            <a:spLocks noGrp="1" noChangeArrowheads="1"/>
          </p:cNvSpPr>
          <p:nvPr>
            <p:ph idx="1"/>
          </p:nvPr>
        </p:nvSpPr>
        <p:spPr>
          <a:xfrm>
            <a:off x="457200" y="1196752"/>
            <a:ext cx="8229600" cy="792088"/>
          </a:xfrm>
        </p:spPr>
        <p:txBody>
          <a:bodyPr>
            <a:normAutofit/>
          </a:bodyPr>
          <a:lstStyle/>
          <a:p>
            <a:pPr marL="0" indent="0">
              <a:buNone/>
            </a:pPr>
            <a:r>
              <a:rPr lang="el-GR" altLang="el-GR" sz="2000" dirty="0" smtClean="0"/>
              <a:t>Χρώση=</a:t>
            </a:r>
            <a:r>
              <a:rPr lang="en-GB" altLang="el-GR" sz="2000" dirty="0"/>
              <a:t>IHAB</a:t>
            </a:r>
            <a:r>
              <a:rPr lang="el-GR" altLang="el-GR" sz="2000" dirty="0"/>
              <a:t>* (Iron hematoxylin and Aniline Blue (Χρώση Σιδηρούχου Αιματοξυλίνης και Μπλέ Ανιλίνης</a:t>
            </a:r>
            <a:r>
              <a:rPr lang="el-GR" altLang="el-GR" sz="2000" dirty="0" smtClean="0"/>
              <a:t>)</a:t>
            </a:r>
          </a:p>
        </p:txBody>
      </p:sp>
      <p:pic>
        <p:nvPicPr>
          <p:cNvPr id="289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60848"/>
            <a:ext cx="4920491"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80112" y="1916832"/>
            <a:ext cx="3347864" cy="4401205"/>
          </a:xfrm>
          <a:prstGeom prst="rect">
            <a:avLst/>
          </a:prstGeom>
        </p:spPr>
        <p:txBody>
          <a:bodyPr wrap="square">
            <a:spAutoFit/>
          </a:bodyPr>
          <a:lstStyle/>
          <a:p>
            <a:r>
              <a:rPr lang="el-GR" altLang="el-GR" sz="2000" dirty="0" smtClean="0">
                <a:latin typeface="+mj-lt"/>
              </a:rPr>
              <a:t>Ο </a:t>
            </a:r>
            <a:r>
              <a:rPr lang="el-GR" altLang="el-GR" sz="2000" dirty="0">
                <a:latin typeface="+mj-lt"/>
              </a:rPr>
              <a:t>συνδυασμός του μπλέ της ανιλίνης (όξινη χρωστική) με την σιδηρούχο αιματοξυλίνη (βασική χρώση), συχνά χρησιμοποιείται ως σύντμηση </a:t>
            </a:r>
            <a:r>
              <a:rPr lang="en-GB" altLang="el-GR" sz="2000" dirty="0">
                <a:latin typeface="+mj-lt"/>
              </a:rPr>
              <a:t>IHAB</a:t>
            </a:r>
            <a:r>
              <a:rPr lang="el-GR" altLang="el-GR" sz="2000" dirty="0">
                <a:latin typeface="+mj-lt"/>
              </a:rPr>
              <a:t>, είναι πολύ αποτελεσματική για την κατάδειξη των κολλαγόνων συνδετικών ιστών</a:t>
            </a:r>
            <a:r>
              <a:rPr lang="el-GR" altLang="el-GR" sz="2000" dirty="0" smtClean="0">
                <a:latin typeface="+mj-lt"/>
              </a:rPr>
              <a:t>. </a:t>
            </a:r>
          </a:p>
          <a:p>
            <a:r>
              <a:rPr lang="el-GR" altLang="el-GR" sz="2000" dirty="0" smtClean="0">
                <a:latin typeface="+mj-lt"/>
              </a:rPr>
              <a:t>Πυρήνες </a:t>
            </a:r>
            <a:r>
              <a:rPr lang="el-GR" altLang="el-GR" sz="2000" dirty="0">
                <a:latin typeface="+mj-lt"/>
              </a:rPr>
              <a:t>και άλλες βασοφιλικές δομές χρωματίζονται μαύρες προς καφέ, ενώ οι κολλαγόνες ίνες χρωματίζονται έντονα μπλέ. </a:t>
            </a:r>
            <a:endParaRPr lang="el-GR" altLang="el-GR" sz="1100" dirty="0">
              <a:latin typeface="+mj-lt"/>
            </a:endParaRPr>
          </a:p>
        </p:txBody>
      </p:sp>
      <p:sp>
        <p:nvSpPr>
          <p:cNvPr id="6" name="Rectangle 5"/>
          <p:cNvSpPr/>
          <p:nvPr/>
        </p:nvSpPr>
        <p:spPr>
          <a:xfrm>
            <a:off x="467544" y="4941168"/>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02193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noAutofit/>
          </a:bodyPr>
          <a:lstStyle/>
          <a:p>
            <a:r>
              <a:rPr lang="el-GR" altLang="el-GR" sz="3200" dirty="0"/>
              <a:t>Ιστολογική εικόνα υπογνάθιου αδένα σε μεσαία μεγέθυνση </a:t>
            </a:r>
            <a:r>
              <a:rPr lang="el-GR" altLang="el-GR" sz="3200" dirty="0" smtClean="0"/>
              <a:t>(40x</a:t>
            </a:r>
            <a:r>
              <a:rPr lang="el-GR" altLang="el-GR" sz="3200" dirty="0"/>
              <a:t>)</a:t>
            </a:r>
            <a:endParaRPr lang="el-GR" altLang="el-GR" sz="3200" dirty="0">
              <a:solidFill>
                <a:srgbClr val="FF9900"/>
              </a:solidFill>
            </a:endParaRPr>
          </a:p>
        </p:txBody>
      </p:sp>
      <p:sp>
        <p:nvSpPr>
          <p:cNvPr id="288771" name="Rectangle 3"/>
          <p:cNvSpPr>
            <a:spLocks noGrp="1" noChangeArrowheads="1"/>
          </p:cNvSpPr>
          <p:nvPr>
            <p:ph idx="1"/>
          </p:nvPr>
        </p:nvSpPr>
        <p:spPr>
          <a:xfrm>
            <a:off x="457200" y="1196752"/>
            <a:ext cx="8229600" cy="1080120"/>
          </a:xfrm>
        </p:spPr>
        <p:txBody>
          <a:bodyPr>
            <a:normAutofit/>
          </a:bodyPr>
          <a:lstStyle/>
          <a:p>
            <a:pPr marL="0" indent="0">
              <a:buNone/>
            </a:pPr>
            <a:r>
              <a:rPr lang="el-GR" altLang="el-GR" sz="2000" dirty="0" smtClean="0"/>
              <a:t>Παρατηρείται </a:t>
            </a:r>
            <a:r>
              <a:rPr lang="el-GR" altLang="el-GR" sz="2000" dirty="0"/>
              <a:t>ανάμειξη βασεοφιλικών ορωδών εκκριτικών μονάδων και άχροων βλεννωδών εκκριτικών μονάδων με βασίφιλα ορώδη μισοφέγγαρα. Παρουσία</a:t>
            </a:r>
            <a:r>
              <a:rPr lang="en-GB" altLang="el-GR" sz="2000" dirty="0"/>
              <a:t> </a:t>
            </a:r>
            <a:r>
              <a:rPr lang="el-GR" altLang="el-GR" sz="2000" dirty="0"/>
              <a:t>εμβόλιμων</a:t>
            </a:r>
            <a:r>
              <a:rPr lang="en-GB" altLang="el-GR" sz="2000" dirty="0"/>
              <a:t> </a:t>
            </a:r>
            <a:r>
              <a:rPr lang="el-GR" altLang="el-GR" sz="2000" dirty="0"/>
              <a:t>πόρων</a:t>
            </a:r>
            <a:r>
              <a:rPr lang="en-GB" altLang="el-GR" sz="2000" dirty="0"/>
              <a:t> </a:t>
            </a:r>
            <a:r>
              <a:rPr lang="el-GR" altLang="el-GR" sz="2000" dirty="0"/>
              <a:t>ανάμεσα</a:t>
            </a:r>
            <a:r>
              <a:rPr lang="en-GB" altLang="el-GR" sz="2000" dirty="0"/>
              <a:t> </a:t>
            </a:r>
            <a:r>
              <a:rPr lang="el-GR" altLang="el-GR" sz="2000" dirty="0"/>
              <a:t>στις</a:t>
            </a:r>
            <a:r>
              <a:rPr lang="en-GB" altLang="el-GR" sz="2000" dirty="0"/>
              <a:t> </a:t>
            </a:r>
            <a:r>
              <a:rPr lang="el-GR" altLang="el-GR" sz="2000" dirty="0"/>
              <a:t>εκκριτικές</a:t>
            </a:r>
            <a:r>
              <a:rPr lang="en-GB" altLang="el-GR" sz="2000" dirty="0"/>
              <a:t> </a:t>
            </a:r>
            <a:r>
              <a:rPr lang="el-GR" altLang="el-GR" sz="2000" dirty="0"/>
              <a:t>μονάδες</a:t>
            </a:r>
            <a:r>
              <a:rPr lang="en-GB" altLang="el-GR" sz="2000" dirty="0"/>
              <a:t>. </a:t>
            </a:r>
            <a:endParaRPr lang="el-GR" altLang="el-GR" sz="2000" dirty="0" smtClean="0"/>
          </a:p>
        </p:txBody>
      </p:sp>
      <p:pic>
        <p:nvPicPr>
          <p:cNvPr id="28877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7944" y="2276873"/>
            <a:ext cx="4320480" cy="31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8288" y="5887846"/>
            <a:ext cx="7920880" cy="707886"/>
          </a:xfrm>
          <a:prstGeom prst="rect">
            <a:avLst/>
          </a:prstGeom>
        </p:spPr>
        <p:txBody>
          <a:bodyPr wrap="square">
            <a:spAutoFit/>
          </a:bodyPr>
          <a:lstStyle/>
          <a:p>
            <a:pPr marL="0" indent="0">
              <a:buNone/>
            </a:pPr>
            <a:r>
              <a:rPr lang="el-GR" altLang="el-GR" sz="2000" dirty="0">
                <a:latin typeface="+mj-lt"/>
              </a:rPr>
              <a:t>Χρώση=</a:t>
            </a:r>
            <a:r>
              <a:rPr lang="en-GB" altLang="el-GR" sz="2000" dirty="0">
                <a:latin typeface="+mj-lt"/>
              </a:rPr>
              <a:t>IHAB </a:t>
            </a:r>
            <a:r>
              <a:rPr lang="el-GR" altLang="el-GR" sz="2000" dirty="0">
                <a:latin typeface="+mj-lt"/>
              </a:rPr>
              <a:t>(Iron hematoxylin and Aniline Blue (Χρώση Σιδηρούχου Αιματοξυλίνης και Μπλέ Ανιλίνης)</a:t>
            </a:r>
          </a:p>
        </p:txBody>
      </p:sp>
      <p:sp>
        <p:nvSpPr>
          <p:cNvPr id="3" name="Rectangle 2"/>
          <p:cNvSpPr/>
          <p:nvPr/>
        </p:nvSpPr>
        <p:spPr>
          <a:xfrm>
            <a:off x="467544" y="2256083"/>
            <a:ext cx="3600400" cy="3631763"/>
          </a:xfrm>
          <a:prstGeom prst="rect">
            <a:avLst/>
          </a:prstGeom>
        </p:spPr>
        <p:txBody>
          <a:bodyPr wrap="square">
            <a:spAutoFit/>
          </a:bodyPr>
          <a:lstStyle/>
          <a:p>
            <a:pPr marL="0" indent="0">
              <a:buNone/>
            </a:pPr>
            <a:r>
              <a:rPr lang="el-GR" altLang="el-GR" sz="2000" dirty="0">
                <a:latin typeface="+mj-lt"/>
              </a:rPr>
              <a:t>Τμήμα ενός γραμμωτού πόρου παρατηρείται στην πάνω δεξιά γωνία της εικόνας. </a:t>
            </a:r>
          </a:p>
          <a:p>
            <a:pPr marL="0" indent="0">
              <a:spcBef>
                <a:spcPts val="1200"/>
              </a:spcBef>
              <a:buNone/>
            </a:pPr>
            <a:r>
              <a:rPr lang="el-GR" altLang="el-GR" sz="2000" dirty="0" smtClean="0">
                <a:latin typeface="+mj-lt"/>
              </a:rPr>
              <a:t>Αξίζει </a:t>
            </a:r>
            <a:r>
              <a:rPr lang="el-GR" altLang="el-GR" sz="2000" dirty="0">
                <a:latin typeface="+mj-lt"/>
              </a:rPr>
              <a:t>να σημειωθεί ότι ο υπογνάθιος αδένας είναι μεικτός εξωκρινής σιελογόνος αδένας αποτελούμενος από μεικτές οροβλεννώδεις και αμιγείς ορώδεις αδενοκυψέλες, ενώ αμιγείς βλεννώδεις αδενοκυψέλες είναι ασυνήθεις. </a:t>
            </a:r>
          </a:p>
        </p:txBody>
      </p:sp>
      <p:sp>
        <p:nvSpPr>
          <p:cNvPr id="7" name="Rectangle 6"/>
          <p:cNvSpPr/>
          <p:nvPr/>
        </p:nvSpPr>
        <p:spPr>
          <a:xfrm>
            <a:off x="3989437" y="5445224"/>
            <a:ext cx="438030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492285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Autofit/>
          </a:bodyPr>
          <a:lstStyle/>
          <a:p>
            <a:r>
              <a:rPr lang="el-GR" altLang="el-GR" sz="3200" dirty="0"/>
              <a:t>Ιστολογική εικόνα υπογνάθιου αδένα σε μεσαία μεγέθυνση </a:t>
            </a:r>
            <a:r>
              <a:rPr lang="el-GR" altLang="el-GR" sz="3200" dirty="0" smtClean="0"/>
              <a:t>(20x</a:t>
            </a:r>
            <a:r>
              <a:rPr lang="el-GR" altLang="el-GR" sz="3200" dirty="0"/>
              <a:t>)</a:t>
            </a:r>
            <a:endParaRPr lang="el-GR" altLang="el-GR" sz="3200" dirty="0">
              <a:solidFill>
                <a:srgbClr val="FF9900"/>
              </a:solidFill>
            </a:endParaRPr>
          </a:p>
        </p:txBody>
      </p:sp>
      <p:sp>
        <p:nvSpPr>
          <p:cNvPr id="287747" name="Rectangle 3"/>
          <p:cNvSpPr>
            <a:spLocks noGrp="1" noChangeArrowheads="1"/>
          </p:cNvSpPr>
          <p:nvPr>
            <p:ph idx="1"/>
          </p:nvPr>
        </p:nvSpPr>
        <p:spPr>
          <a:xfrm>
            <a:off x="4788024" y="1196752"/>
            <a:ext cx="3898776" cy="5040560"/>
          </a:xfrm>
        </p:spPr>
        <p:txBody>
          <a:bodyPr>
            <a:normAutofit/>
          </a:bodyPr>
          <a:lstStyle/>
          <a:p>
            <a:pPr marL="0" indent="0">
              <a:buNone/>
            </a:pPr>
            <a:r>
              <a:rPr lang="el-GR" altLang="el-GR" sz="2000" dirty="0" smtClean="0"/>
              <a:t>Παρατηρείται </a:t>
            </a:r>
            <a:r>
              <a:rPr lang="el-GR" altLang="el-GR" sz="2000" dirty="0"/>
              <a:t>η ανάμειξη ορωδών εκκριτικών μονάδων και βλεννωδών εκκριτικών μονάδων με βασοφιλικά ορώδη μισοφέγγαρα που είναι χαρακτηριστικό του υπογνάθιου αδένα. </a:t>
            </a:r>
            <a:endParaRPr lang="el-GR" altLang="el-GR" sz="2000" dirty="0" smtClean="0"/>
          </a:p>
          <a:p>
            <a:pPr marL="0" indent="0">
              <a:buNone/>
            </a:pPr>
            <a:r>
              <a:rPr lang="el-GR" altLang="el-GR" sz="2000" dirty="0" smtClean="0"/>
              <a:t>Παρουσία </a:t>
            </a:r>
            <a:r>
              <a:rPr lang="el-GR" altLang="el-GR" sz="2000" dirty="0"/>
              <a:t>έξι γραμμωτών πόρων, επενδυομένων από μονόστιβο κυλινδρικό επιθήλιο, παράπλευρα με μεσολόβιο διαφραγμάτιο από συνδετικό ιστό (στο δεξί άκρο της εικόνας). </a:t>
            </a:r>
            <a:endParaRPr lang="el-GR" altLang="el-GR" sz="2000" dirty="0" smtClean="0"/>
          </a:p>
          <a:p>
            <a:pPr marL="0" indent="0">
              <a:buNone/>
            </a:pPr>
            <a:r>
              <a:rPr lang="el-GR" altLang="el-GR" sz="2000" dirty="0" smtClean="0"/>
              <a:t>Χρώση</a:t>
            </a:r>
            <a:r>
              <a:rPr lang="en-GB" altLang="el-GR" sz="2000" dirty="0"/>
              <a:t>= H&amp;E.</a:t>
            </a:r>
            <a:endParaRPr lang="el-GR" altLang="el-GR" sz="2000" dirty="0"/>
          </a:p>
        </p:txBody>
      </p:sp>
      <p:pic>
        <p:nvPicPr>
          <p:cNvPr id="28774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340768"/>
            <a:ext cx="4103574" cy="317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8544" y="4497786"/>
            <a:ext cx="419458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60119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Autofit/>
          </a:bodyPr>
          <a:lstStyle/>
          <a:p>
            <a:r>
              <a:rPr lang="el-GR" altLang="el-GR" sz="3200" dirty="0" smtClean="0"/>
              <a:t>Ιστολογική </a:t>
            </a:r>
            <a:r>
              <a:rPr lang="el-GR" altLang="el-GR" sz="3200" dirty="0"/>
              <a:t>εικόνα υπογνάθιου αδένα σε μεγάλη μεγέθυνση (40x)</a:t>
            </a:r>
            <a:endParaRPr lang="el-GR" altLang="el-GR" sz="3200" dirty="0">
              <a:solidFill>
                <a:srgbClr val="FF9900"/>
              </a:solidFill>
            </a:endParaRPr>
          </a:p>
        </p:txBody>
      </p:sp>
      <p:sp>
        <p:nvSpPr>
          <p:cNvPr id="286723" name="Rectangle 3"/>
          <p:cNvSpPr>
            <a:spLocks noGrp="1" noChangeArrowheads="1"/>
          </p:cNvSpPr>
          <p:nvPr>
            <p:ph idx="1"/>
          </p:nvPr>
        </p:nvSpPr>
        <p:spPr>
          <a:xfrm>
            <a:off x="457200" y="1196752"/>
            <a:ext cx="8229600" cy="1224136"/>
          </a:xfrm>
        </p:spPr>
        <p:txBody>
          <a:bodyPr>
            <a:normAutofit/>
          </a:bodyPr>
          <a:lstStyle/>
          <a:p>
            <a:pPr marL="0" indent="0">
              <a:buNone/>
            </a:pPr>
            <a:r>
              <a:rPr lang="el-GR" altLang="el-GR" sz="2000" dirty="0" smtClean="0"/>
              <a:t>Παρατηρείται </a:t>
            </a:r>
            <a:r>
              <a:rPr lang="el-GR" altLang="el-GR" sz="2000" dirty="0"/>
              <a:t>ανάμειξη των βασεοφιλικών ορωδών εκκριτικών μονάδων και των άχροων βλεννωδών εκκριτικών μονάδων με βασοφιλικά ορώδη μισοφέγγαρα. </a:t>
            </a:r>
            <a:endParaRPr lang="el-GR" altLang="el-GR" sz="2000" dirty="0" smtClean="0"/>
          </a:p>
        </p:txBody>
      </p:sp>
      <p:pic>
        <p:nvPicPr>
          <p:cNvPr id="28672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59328" y="1999529"/>
            <a:ext cx="4101104" cy="301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5364000"/>
            <a:ext cx="8136904" cy="1323439"/>
          </a:xfrm>
          <a:prstGeom prst="rect">
            <a:avLst/>
          </a:prstGeom>
        </p:spPr>
        <p:txBody>
          <a:bodyPr wrap="square">
            <a:spAutoFit/>
          </a:bodyPr>
          <a:lstStyle/>
          <a:p>
            <a:pPr marL="0" indent="0">
              <a:buNone/>
            </a:pPr>
            <a:r>
              <a:rPr lang="el-GR" altLang="el-GR" sz="2000" dirty="0">
                <a:latin typeface="+mj-lt"/>
              </a:rPr>
              <a:t>Παρουσία</a:t>
            </a:r>
            <a:r>
              <a:rPr lang="en-GB" altLang="el-GR" sz="2000" dirty="0">
                <a:latin typeface="+mj-lt"/>
              </a:rPr>
              <a:t> </a:t>
            </a:r>
            <a:r>
              <a:rPr lang="el-GR" altLang="el-GR" sz="2000" dirty="0">
                <a:latin typeface="+mj-lt"/>
              </a:rPr>
              <a:t>τελικών</a:t>
            </a:r>
            <a:r>
              <a:rPr lang="en-GB" altLang="el-GR" sz="2000" dirty="0">
                <a:latin typeface="+mj-lt"/>
              </a:rPr>
              <a:t> </a:t>
            </a:r>
            <a:r>
              <a:rPr lang="el-GR" altLang="el-GR" sz="2000" dirty="0">
                <a:latin typeface="+mj-lt"/>
              </a:rPr>
              <a:t>πλακών</a:t>
            </a:r>
            <a:r>
              <a:rPr lang="en-GB" altLang="el-GR" sz="2000" dirty="0">
                <a:latin typeface="+mj-lt"/>
              </a:rPr>
              <a:t> </a:t>
            </a:r>
            <a:r>
              <a:rPr lang="el-GR" altLang="el-GR" sz="2000" dirty="0">
                <a:latin typeface="+mj-lt"/>
              </a:rPr>
              <a:t>στα</a:t>
            </a:r>
            <a:r>
              <a:rPr lang="en-GB" altLang="el-GR" sz="2000" dirty="0">
                <a:latin typeface="+mj-lt"/>
              </a:rPr>
              <a:t> </a:t>
            </a:r>
            <a:r>
              <a:rPr lang="el-GR" altLang="el-GR" sz="2000" dirty="0">
                <a:latin typeface="+mj-lt"/>
              </a:rPr>
              <a:t>κορυφαία</a:t>
            </a:r>
            <a:r>
              <a:rPr lang="en-GB" altLang="el-GR" sz="2000" dirty="0">
                <a:latin typeface="+mj-lt"/>
              </a:rPr>
              <a:t> </a:t>
            </a:r>
            <a:r>
              <a:rPr lang="el-GR" altLang="el-GR" sz="2000" dirty="0">
                <a:latin typeface="+mj-lt"/>
              </a:rPr>
              <a:t>χείλη</a:t>
            </a:r>
            <a:r>
              <a:rPr lang="en-GB" altLang="el-GR" sz="2000" dirty="0">
                <a:latin typeface="+mj-lt"/>
              </a:rPr>
              <a:t> </a:t>
            </a:r>
            <a:r>
              <a:rPr lang="el-GR" altLang="el-GR" sz="2000" dirty="0">
                <a:latin typeface="+mj-lt"/>
              </a:rPr>
              <a:t>των</a:t>
            </a:r>
            <a:r>
              <a:rPr lang="en-GB" altLang="el-GR" sz="2000" dirty="0">
                <a:latin typeface="+mj-lt"/>
              </a:rPr>
              <a:t> </a:t>
            </a:r>
            <a:r>
              <a:rPr lang="el-GR" altLang="el-GR" sz="2000" dirty="0">
                <a:latin typeface="+mj-lt"/>
              </a:rPr>
              <a:t>επιφανειακών</a:t>
            </a:r>
            <a:r>
              <a:rPr lang="en-GB" altLang="el-GR" sz="2000" dirty="0">
                <a:latin typeface="+mj-lt"/>
              </a:rPr>
              <a:t> </a:t>
            </a:r>
            <a:r>
              <a:rPr lang="el-GR" altLang="el-GR" sz="2000" dirty="0">
                <a:latin typeface="+mj-lt"/>
              </a:rPr>
              <a:t>κυττάρων</a:t>
            </a:r>
            <a:r>
              <a:rPr lang="en-GB" altLang="el-GR" sz="2000" dirty="0">
                <a:latin typeface="+mj-lt"/>
              </a:rPr>
              <a:t>. </a:t>
            </a:r>
            <a:r>
              <a:rPr lang="el-GR" altLang="el-GR" sz="2000" dirty="0" smtClean="0">
                <a:latin typeface="+mj-lt"/>
              </a:rPr>
              <a:t>Παρουσία </a:t>
            </a:r>
            <a:r>
              <a:rPr lang="el-GR" altLang="el-GR" sz="2000" dirty="0">
                <a:latin typeface="+mj-lt"/>
              </a:rPr>
              <a:t>επίσης μεσολόβιου διαφράγματος από κολλαγόνο συνδετικό ιστό συνδεόμενο με τον μεσολόβιο πόρο. Τέτοια διαφραγμάτια σχηματίζουν τα όρια των λοβίων. </a:t>
            </a:r>
            <a:r>
              <a:rPr lang="el-GR" altLang="el-GR" sz="2000" dirty="0" smtClean="0">
                <a:latin typeface="+mj-lt"/>
              </a:rPr>
              <a:t>Χρώση</a:t>
            </a:r>
            <a:r>
              <a:rPr lang="el-GR" altLang="el-GR" sz="2000" dirty="0">
                <a:latin typeface="+mj-lt"/>
              </a:rPr>
              <a:t>=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3" name="Rectangle 2"/>
          <p:cNvSpPr/>
          <p:nvPr/>
        </p:nvSpPr>
        <p:spPr>
          <a:xfrm>
            <a:off x="467544" y="2170070"/>
            <a:ext cx="3672408" cy="3170099"/>
          </a:xfrm>
          <a:prstGeom prst="rect">
            <a:avLst/>
          </a:prstGeom>
        </p:spPr>
        <p:txBody>
          <a:bodyPr wrap="square">
            <a:spAutoFit/>
          </a:bodyPr>
          <a:lstStyle/>
          <a:p>
            <a:pPr marL="0" indent="0">
              <a:buNone/>
            </a:pPr>
            <a:r>
              <a:rPr lang="el-GR" altLang="el-GR" sz="2000" dirty="0">
                <a:latin typeface="+mj-lt"/>
              </a:rPr>
              <a:t>Παρουσία εμβόλιμου πόρου ανάμεσα στις εκκριτικές μονάδες στο κάτω άκρο της εικόνας, κοντά στο κέντρο. Επενδύεται</a:t>
            </a:r>
            <a:r>
              <a:rPr lang="en-GB" altLang="el-GR" sz="2000" dirty="0">
                <a:latin typeface="+mj-lt"/>
              </a:rPr>
              <a:t> </a:t>
            </a:r>
            <a:r>
              <a:rPr lang="el-GR" altLang="el-GR" sz="2000" dirty="0">
                <a:latin typeface="+mj-lt"/>
              </a:rPr>
              <a:t>από</a:t>
            </a:r>
            <a:r>
              <a:rPr lang="en-GB" altLang="el-GR" sz="2000" dirty="0">
                <a:latin typeface="+mj-lt"/>
              </a:rPr>
              <a:t> </a:t>
            </a:r>
            <a:r>
              <a:rPr lang="el-GR" altLang="el-GR" sz="2000" dirty="0">
                <a:latin typeface="+mj-lt"/>
              </a:rPr>
              <a:t>μονόστιβο</a:t>
            </a:r>
            <a:r>
              <a:rPr lang="en-GB" altLang="el-GR" sz="2000" dirty="0">
                <a:latin typeface="+mj-lt"/>
              </a:rPr>
              <a:t> </a:t>
            </a:r>
            <a:r>
              <a:rPr lang="el-GR" altLang="el-GR" sz="2000" dirty="0">
                <a:latin typeface="+mj-lt"/>
              </a:rPr>
              <a:t>κυβοειδές</a:t>
            </a:r>
            <a:r>
              <a:rPr lang="en-GB" altLang="el-GR" sz="2000" dirty="0">
                <a:latin typeface="+mj-lt"/>
              </a:rPr>
              <a:t> </a:t>
            </a:r>
            <a:r>
              <a:rPr lang="el-GR" altLang="el-GR" sz="2000" dirty="0">
                <a:latin typeface="+mj-lt"/>
              </a:rPr>
              <a:t>επιθήλιο</a:t>
            </a:r>
            <a:r>
              <a:rPr lang="en-GB" altLang="el-GR" sz="2000" dirty="0">
                <a:latin typeface="+mj-lt"/>
              </a:rPr>
              <a:t>. </a:t>
            </a:r>
            <a:endParaRPr lang="en-GB" altLang="el-GR" sz="2000" dirty="0" smtClean="0">
              <a:latin typeface="+mj-lt"/>
            </a:endParaRPr>
          </a:p>
          <a:p>
            <a:pPr marL="0" indent="0">
              <a:buNone/>
            </a:pPr>
            <a:r>
              <a:rPr lang="el-GR" altLang="el-GR" sz="2000" dirty="0" smtClean="0">
                <a:latin typeface="+mj-lt"/>
              </a:rPr>
              <a:t>Τμήμα </a:t>
            </a:r>
            <a:r>
              <a:rPr lang="el-GR" altLang="el-GR" sz="2000" dirty="0">
                <a:latin typeface="+mj-lt"/>
              </a:rPr>
              <a:t>μεσολόβιου πόρου παρατηρείται στο πάνω άκρο της εικόνας. Επενδύεται</a:t>
            </a:r>
            <a:r>
              <a:rPr lang="en-GB" altLang="el-GR" sz="2000" dirty="0">
                <a:latin typeface="+mj-lt"/>
              </a:rPr>
              <a:t> </a:t>
            </a:r>
            <a:r>
              <a:rPr lang="el-GR" altLang="el-GR" sz="2000" dirty="0">
                <a:latin typeface="+mj-lt"/>
              </a:rPr>
              <a:t>από</a:t>
            </a:r>
            <a:r>
              <a:rPr lang="en-GB" altLang="el-GR" sz="2000" dirty="0">
                <a:latin typeface="+mj-lt"/>
              </a:rPr>
              <a:t> </a:t>
            </a:r>
            <a:r>
              <a:rPr lang="el-GR" altLang="el-GR" sz="2000" dirty="0">
                <a:latin typeface="+mj-lt"/>
              </a:rPr>
              <a:t>δίστιβο</a:t>
            </a:r>
            <a:r>
              <a:rPr lang="en-GB" altLang="el-GR" sz="2000" dirty="0">
                <a:latin typeface="+mj-lt"/>
              </a:rPr>
              <a:t> </a:t>
            </a:r>
            <a:r>
              <a:rPr lang="el-GR" altLang="el-GR" sz="2000" dirty="0">
                <a:latin typeface="+mj-lt"/>
              </a:rPr>
              <a:t>κυλινδρικό</a:t>
            </a:r>
            <a:r>
              <a:rPr lang="en-GB" altLang="el-GR" sz="2000" dirty="0">
                <a:latin typeface="+mj-lt"/>
              </a:rPr>
              <a:t> </a:t>
            </a:r>
            <a:r>
              <a:rPr lang="el-GR" altLang="el-GR" sz="2000" dirty="0">
                <a:latin typeface="+mj-lt"/>
              </a:rPr>
              <a:t>επιθήλιο</a:t>
            </a:r>
            <a:r>
              <a:rPr lang="en-GB" altLang="el-GR" sz="2000" dirty="0">
                <a:latin typeface="+mj-lt"/>
              </a:rPr>
              <a:t>. </a:t>
            </a:r>
            <a:endParaRPr lang="el-GR" altLang="el-GR" sz="2000" dirty="0">
              <a:latin typeface="+mj-lt"/>
            </a:endParaRPr>
          </a:p>
        </p:txBody>
      </p:sp>
      <p:sp>
        <p:nvSpPr>
          <p:cNvPr id="7" name="Rectangle 6"/>
          <p:cNvSpPr/>
          <p:nvPr/>
        </p:nvSpPr>
        <p:spPr>
          <a:xfrm>
            <a:off x="4283967" y="5004429"/>
            <a:ext cx="463745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9739642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8dc94f11493f2ae2dedb338e029f97bbfbfefb"/>
</p:tagLst>
</file>

<file path=ppt/theme/theme1.xml><?xml version="1.0" encoding="utf-8"?>
<a:theme xmlns:a="http://schemas.openxmlformats.org/drawingml/2006/main" name="OC_template_updated">
  <a:themeElements>
    <a:clrScheme name="Custom 6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1130</TotalTime>
  <Words>3684</Words>
  <Application>Microsoft Office PowerPoint</Application>
  <PresentationFormat>Προβολή στην οθόνη (4:3)</PresentationFormat>
  <Paragraphs>316</Paragraphs>
  <Slides>47</Slides>
  <Notes>19</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OC_template_updated</vt:lpstr>
      <vt:lpstr>Ιστολογία ΙΙ – Κυτταρολογία (Θ)</vt:lpstr>
      <vt:lpstr>Υπογνάθιος σιελογόνος</vt:lpstr>
      <vt:lpstr>Υπογνάθιος σιελογόνος σε μεγάλη μεγέθυνση με επικέντρωση στους βλεννώδεις αδένες</vt:lpstr>
      <vt:lpstr>Υπογνάθιος σιελογόνος σε μεγάλη μεγέθυνση με επικέντρωση στους ορώδεις αδένες</vt:lpstr>
      <vt:lpstr>Ιστολογική εικόνα υπογνάθιου αδένα σε μεσαία μεγέθυνση (20x) (1/2)</vt:lpstr>
      <vt:lpstr>Ιστολογική εικόνα υπογνάθιου αδένα σε μεσαία μεγέθυνση (20x) (2/2)</vt:lpstr>
      <vt:lpstr>Ιστολογική εικόνα υπογνάθιου αδένα σε μεσαία μεγέθυνση (40x)</vt:lpstr>
      <vt:lpstr>Ιστολογική εικόνα υπογνάθιου αδένα σε μεσαία μεγέθυνση (20x)</vt:lpstr>
      <vt:lpstr>Ιστολογική εικόνα υπογνάθιου αδένα σε μεγάλη μεγέθυνση (40x)</vt:lpstr>
      <vt:lpstr>Ιστολογική εικόνα τμήματος υπογναθίου αδένος σε μικρή μεγέθυνση (10x)</vt:lpstr>
      <vt:lpstr>Ιστολογική εικόνα υπογλωσσίου αδένα σε μεσαία μεγέθυνση (20x)</vt:lpstr>
      <vt:lpstr>Ιστολογική εικόνα παρωτίδας σε μικρή μεγέθυνση (4x)</vt:lpstr>
      <vt:lpstr>Ιστολογική εικόνα παρωτίδας σε μεγάλη μεγέθυνση (40x)</vt:lpstr>
      <vt:lpstr>Ήπαρ (1/2)</vt:lpstr>
      <vt:lpstr>Ήπαρ (2/2)</vt:lpstr>
      <vt:lpstr>Ηπατοκύτταρα</vt:lpstr>
      <vt:lpstr>Πυλαία διαστήματα</vt:lpstr>
      <vt:lpstr>Ιστολογική εικόνα ήπατος σε μικρή μεγέθυνση (4x)</vt:lpstr>
      <vt:lpstr>Ιστολογική εικόνα ήπατος σε μικρή μεγέθυνση (10x)</vt:lpstr>
      <vt:lpstr>Ιστολογική εικόνα ήπατος σε μεγαλύτερη μεγέθυνση (20x)</vt:lpstr>
      <vt:lpstr>Ιστολογική εικόνα ήπατος σε μεγάλη μεγέθυνση (100x)</vt:lpstr>
      <vt:lpstr>Ιστολογική εικόνα ήπατος σε μεσαία μεγέθυνση (20x)</vt:lpstr>
      <vt:lpstr>Ιστολογική εικόνα ήπατος σε πολύ μεγάλη μεγέθυνση (100x)</vt:lpstr>
      <vt:lpstr>Τοίχωμα χοληδόχου (1/2)</vt:lpstr>
      <vt:lpstr>Τοίχωμα χοληδόχου (2/2)</vt:lpstr>
      <vt:lpstr>Ιστολογική εικόνα χοληδόχου κύστης σε μικρή μεγέθυνση (20x) (1/2)</vt:lpstr>
      <vt:lpstr>Ιστολογική εικόνα χοληδόχου κύστης σε μικρή μεγέθυνση (20x) (2/2)</vt:lpstr>
      <vt:lpstr>Πάγκρεας (1/2)</vt:lpstr>
      <vt:lpstr>Πάγκρεας (2/2)</vt:lpstr>
      <vt:lpstr>Ιστολογική εικόνα παγκρέατος και του παρακείμενου 12/λου σε μικρή μεγέθυνση (4x)</vt:lpstr>
      <vt:lpstr>Ιστολογική εικόνα παγκρέατος σε μεσαία μεγέθυνση (20x)</vt:lpstr>
      <vt:lpstr>Ιστολογική εικόνα τμήματος παγκρέατος σε μικρή μεγέθυνση (10x)</vt:lpstr>
      <vt:lpstr>Πάγκρεας – Κύριος εκφορητικός πόρος (Wirsung) σε μεγαλύτερη μεγέθυνση (20x)</vt:lpstr>
      <vt:lpstr>Πάγκρεας – Κύριος εκφορητικός πόρος σε μεγαλύτερη μεγέθυνση (20x)</vt:lpstr>
      <vt:lpstr>Πάγκρεας – Εξωκρινής μοίρα σε μεγάλη μεγέθυνση (40x)</vt:lpstr>
      <vt:lpstr>Πάγκρεας – Νησίδια του Langerhans σε μεγάλη μεγέθυνση (40x) </vt:lpstr>
      <vt:lpstr>Πάγκρεας - Zυμογόνα κοκκία (1/2)</vt:lpstr>
      <vt:lpstr>Πάγκρεας - Zυμογόνα κοκκία (2/2)</vt:lpstr>
      <vt:lpstr>Ιστολογική εικόνα τμήματος παγκρέατος σε μεγάλη μεγέθυνση (40x)</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230</cp:revision>
  <dcterms:created xsi:type="dcterms:W3CDTF">2013-03-04T13:35:19Z</dcterms:created>
  <dcterms:modified xsi:type="dcterms:W3CDTF">2015-04-24T09:39:20Z</dcterms:modified>
</cp:coreProperties>
</file>