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27"/>
  </p:notesMasterIdLst>
  <p:handoutMasterIdLst>
    <p:handoutMasterId r:id="rId28"/>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57" r:id="rId20"/>
    <p:sldId id="262" r:id="rId21"/>
    <p:sldId id="264" r:id="rId22"/>
    <p:sldId id="269" r:id="rId23"/>
    <p:sldId id="270" r:id="rId24"/>
    <p:sldId id="266" r:id="rId25"/>
    <p:sldId id="261" r:id="rId26"/>
  </p:sldIdLst>
  <p:sldSz cx="9144000" cy="6858000" type="screen4x3"/>
  <p:notesSz cx="7104063" cy="10234613"/>
  <p:custDataLst>
    <p:tags r:id="rId29"/>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9043BE8-CF43-41CA-B40B-15A386E29044}"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DFF8BA6-CFAB-4280-9189-B935E4979E81}"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2C7BEE8-C850-400E-96C7-A3BC166B05A2}"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83341950-72DB-4273-8DCB-F8483CBE3CF7}"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E1D30DB-3DA2-4C62-A130-496BBD52EE1F}"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C2D851D3-F710-4659-938F-5E54C8A61976}"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071183F5-C7BD-48F8-89BE-23E52F0402C2}"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9CF34288-1ABC-48FD-95A4-1696F63F43D9}"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C16F1259-225E-4A8C-A5BF-B5DD999D6F04}"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6B35B1E7-05D2-4624-BDD3-DC4B6491E690}"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6906BF7E-0CD2-44E6-90F0-807F8A0512D2}"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solidFill>
                  <a:schemeClr val="tx2">
                    <a:lumMod val="75000"/>
                  </a:schemeClr>
                </a:solidFill>
              </a:defRPr>
            </a:lvl1pPr>
          </a:lstStyle>
          <a:p>
            <a:r>
              <a:rPr kumimoji="0" lang="el-GR" dirty="0"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2552BD9C-3CEF-43D0-838B-1228D5B750FF}"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E9E8DB5-8E7A-460C-8E8A-13C1199E28AC}"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2D77F559-9D92-4D33-A029-0BA4EC884BA8}"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85F5E372-21B5-4BAC-AE25-56A5BCB6B21A}"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1F721B97-7314-4E1F-B329-C564E72047D9}"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D13695E2-CB61-4336-B182-9C682E1C5EC9}"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FB2426D9-364E-4BEF-9B6F-05DA6272DA7E}"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D719FAEB-2CE0-47B8-81DD-1F383BEB8F3E}"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1BFCF447-B3BA-458E-92B8-0174AB831D7C}"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C19DE70-A3E4-425E-8D4F-85FB951ED909}"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9E8FE98-FC7F-4224-AE59-70FDF0503068}"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5B1C7A2D-950A-46A8-BE97-40361FCDBB7B}"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A4593FE1-6929-4128-BE15-42B9BF457A06}"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E9706E7-11D8-461C-B6F8-66477142F7D8}"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B95F9CB7-3F5B-4A19-B5B2-3FF8061A4957}"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7D2C7951-4912-41BF-87E9-A5283BC3CA73}"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870F09C9-9735-470F-9DF7-584831DF0568}"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4B215BF-22F2-4971-971B-650CADD9F78C}"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B4520325-B780-4DC0-A479-2F17B4BB84B6}"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9C68F20B-7832-47B4-918E-36850FC54C6F}"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15FC71DC-AEBA-49DB-AB21-AF617D9A1C7D}"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2D248DA-AFA3-4B77-B6C2-6868436F913C}"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EBBAC62-C0BB-4D9E-A36D-11419424C57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a:t>
            </a:r>
            <a:r>
              <a:rPr lang="en-US" sz="2600" b="1" dirty="0" smtClean="0"/>
              <a:t>8</a:t>
            </a:r>
            <a:r>
              <a:rPr lang="el-GR" sz="2600" dirty="0" smtClean="0"/>
              <a:t>:</a:t>
            </a:r>
            <a:r>
              <a:rPr lang="en-US" sz="2600" dirty="0" smtClean="0"/>
              <a:t> </a:t>
            </a:r>
            <a:r>
              <a:rPr lang="el-GR" sz="2600" dirty="0" smtClean="0"/>
              <a:t>Νομοθεσία για την ψυχική υγεία – Εκούσια και αναγκαστική νοσηλεία</a:t>
            </a:r>
            <a:endParaRPr lang="en-US" sz="2600" dirty="0" smtClean="0"/>
          </a:p>
          <a:p>
            <a:pPr>
              <a:spcBef>
                <a:spcPts val="0"/>
              </a:spcBef>
            </a:pPr>
            <a:r>
              <a:rPr lang="el-GR" sz="2200" dirty="0" smtClean="0"/>
              <a:t>Χάρης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4/10</a:t>
            </a:r>
            <a:endParaRPr lang="el-GR" dirty="0"/>
          </a:p>
        </p:txBody>
      </p:sp>
      <p:sp>
        <p:nvSpPr>
          <p:cNvPr id="3" name="2 - Θέση περιεχομένου"/>
          <p:cNvSpPr>
            <a:spLocks noGrp="1"/>
          </p:cNvSpPr>
          <p:nvPr>
            <p:ph sz="quarter" idx="1"/>
          </p:nvPr>
        </p:nvSpPr>
        <p:spPr/>
        <p:txBody>
          <a:bodyPr>
            <a:noAutofit/>
          </a:bodyPr>
          <a:lstStyle/>
          <a:p>
            <a:pPr>
              <a:buNone/>
            </a:pPr>
            <a:r>
              <a:rPr lang="el-GR" b="1" dirty="0" smtClean="0"/>
              <a:t>4. </a:t>
            </a:r>
            <a:r>
              <a:rPr lang="el-GR" dirty="0" smtClean="0"/>
              <a:t>Η αίτηση για την ακούσια νοσηλεία απευθύνεται στον εισαγγελέα. </a:t>
            </a:r>
          </a:p>
          <a:p>
            <a:r>
              <a:rPr lang="el-GR" dirty="0" smtClean="0"/>
              <a:t>Την αίτηση πρέπει να συνοδεύουν αιτιολογημένες γραπτές γνωματεύσεις: </a:t>
            </a:r>
          </a:p>
          <a:p>
            <a:pPr>
              <a:buFont typeface="Wingdings" pitchFamily="2" charset="2"/>
              <a:buChar char="ü"/>
            </a:pPr>
            <a:r>
              <a:rPr lang="el-GR" dirty="0" smtClean="0"/>
              <a:t>δύο ψυχιάτρων, </a:t>
            </a:r>
          </a:p>
          <a:p>
            <a:pPr>
              <a:buFont typeface="Wingdings" pitchFamily="2" charset="2"/>
              <a:buChar char="ü"/>
            </a:pPr>
            <a:r>
              <a:rPr lang="el-GR" dirty="0" smtClean="0"/>
              <a:t>ή ενός ψυχιάτρου και ενός ιατρού παρεμφερούς ειδικότητας, επί αδυναμίας εξευρέσεως δύο ψυχιάτρων. </a:t>
            </a:r>
          </a:p>
          <a:p>
            <a:r>
              <a:rPr lang="el-GR" dirty="0" smtClean="0"/>
              <a:t>Οι ιατροί που συντάσσουν τις γνωματεύσεις δεν πρέπει να τελούν σε σχέση συγγενείας με τον αιτούντα ή το φερόμενο στην αίτηση ως ασθενή.</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374819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5/10</a:t>
            </a:r>
            <a:endParaRPr lang="el-GR" dirty="0"/>
          </a:p>
        </p:txBody>
      </p:sp>
      <p:sp>
        <p:nvSpPr>
          <p:cNvPr id="3" name="2 - Θέση περιεχομένου"/>
          <p:cNvSpPr>
            <a:spLocks noGrp="1"/>
          </p:cNvSpPr>
          <p:nvPr>
            <p:ph sz="quarter" idx="1"/>
          </p:nvPr>
        </p:nvSpPr>
        <p:spPr/>
        <p:txBody>
          <a:bodyPr>
            <a:noAutofit/>
          </a:bodyPr>
          <a:lstStyle/>
          <a:p>
            <a:pPr marL="355600" indent="-355600">
              <a:buNone/>
            </a:pPr>
            <a:r>
              <a:rPr lang="el-GR" b="1" dirty="0" smtClean="0"/>
              <a:t> 5. </a:t>
            </a:r>
            <a:r>
              <a:rPr lang="el-GR" dirty="0" smtClean="0"/>
              <a:t>Ο εισαγγελέας, αφού διαπιστώσει τη συνδρομή των τυπικών προϋποθέσεων και εφόσον και οι δύο ιατρικές γνωματεύσεις συμφωνούν για την ανάγκη ακούσιας νοσηλείας, διατάσσει τη μεταφορά του ασθενή σε κατάλληλη μονάδα ψυχικής υγείας που υπάρχει στον "Τομέα" ψυχικής υγείας της κατοικίας του ασθενή.</a:t>
            </a:r>
          </a:p>
          <a:p>
            <a:pPr marL="514350" indent="-514350"/>
            <a:r>
              <a:rPr lang="el-GR" dirty="0" smtClean="0"/>
              <a:t>Ο ασθενής ενημερώνεται μόλις γίνει η μεταφορά του στη Μονάδα Ψυχικής Υγείας, από το διευθυντή για τα δικαιώματά του. </a:t>
            </a:r>
          </a:p>
          <a:p>
            <a:pPr marL="514350" indent="-514350">
              <a:buFont typeface="Wingdings" pitchFamily="2" charset="2"/>
              <a:buChar char="ü"/>
            </a:pPr>
            <a:r>
              <a:rPr lang="el-GR" dirty="0" smtClean="0"/>
              <a:t>Για την ενημέρωση αυτή συντάσσεται πρακτικό που υπογράφεται.</a:t>
            </a: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102255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6/10</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6. </a:t>
            </a:r>
            <a:r>
              <a:rPr lang="el-GR" dirty="0" smtClean="0"/>
              <a:t>Στην περίπτωση που τη διαδικασία κινεί αυτεπάγγελτα ο εισαγγελέας ή που στην αίτηση αναφέρεται ότι ήταν ανέφικτη η εξέταση του ασθενή, λόγω άρνησής του να εξετασθεί, ο εισαγγελέας δικαιούται να διατάξει τη μεταφορά του ασθενή για εξέταση σε δημόσια ψυχιατρική κλινική. </a:t>
            </a:r>
          </a:p>
          <a:p>
            <a:pPr>
              <a:buFont typeface="Wingdings" pitchFamily="2" charset="2"/>
              <a:buChar char="ü"/>
            </a:pPr>
            <a:r>
              <a:rPr lang="el-GR" dirty="0" smtClean="0"/>
              <a:t>Η μεταφορά του διενεργείται υπό συνθήκες που εξασφαλίζουν το σεβασμό στην αξιοπρέπεια του ασθενή, η δε παραμονή του εκεί δεν μπορεί να διαρκέσει περισσότερο από 48 ώρες.</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2661462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7/10</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7. </a:t>
            </a:r>
            <a:r>
              <a:rPr lang="el-GR" dirty="0" smtClean="0"/>
              <a:t>Σε τρεις ημέρες από τότε που ο εισαγγελέας διέταξε τη μεταφορά του ασθενή, ζητεί να συνεδριάσει το πρωτοδικείο μέσα σε 10 ημέρες κατά την κρίση του, "κεκλισμένων των θυρών", ώστε να προστατεύεται η ιδιωτική ζωή του ασθενή. </a:t>
            </a:r>
          </a:p>
          <a:p>
            <a:pPr>
              <a:buFont typeface="Wingdings" pitchFamily="2" charset="2"/>
              <a:buChar char="ü"/>
            </a:pPr>
            <a:r>
              <a:rPr lang="el-GR" dirty="0" smtClean="0"/>
              <a:t>Στη συνεδρίαση καλείται και ο ασθενής, ο οποίος  δικαιούται να παραστεί με δικηγόρο και με ψυχίατρο ως τεχνικό σύμβουλο.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2823855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8/10</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8. </a:t>
            </a:r>
            <a:r>
              <a:rPr lang="el-GR" dirty="0" smtClean="0"/>
              <a:t>Η απόφαση του πρωτοδικείου πρέπει να είναι ειδικά αιτιολογημένη. </a:t>
            </a:r>
          </a:p>
          <a:p>
            <a:r>
              <a:rPr lang="el-GR" dirty="0" smtClean="0"/>
              <a:t>Αν ο ασθενής τον οποίο αφορά έχει προσαχθεί με διαταγή του εισαγγελέα σε ψυχιατρική κλινική: </a:t>
            </a:r>
          </a:p>
          <a:p>
            <a:pPr>
              <a:buFont typeface="Wingdings" pitchFamily="2" charset="2"/>
              <a:buChar char="ü"/>
            </a:pPr>
            <a:r>
              <a:rPr lang="el-GR" dirty="0" smtClean="0"/>
              <a:t>στην περίπτωση που η αίτηση αναγκαστικής νοσηλείας γίνεται δεκτή, συνεχίζεται η παραμονή του εκεί, </a:t>
            </a:r>
          </a:p>
          <a:p>
            <a:pPr>
              <a:buFont typeface="Wingdings" pitchFamily="2" charset="2"/>
              <a:buChar char="ü"/>
            </a:pPr>
            <a:r>
              <a:rPr lang="el-GR" dirty="0" smtClean="0"/>
              <a:t>ενώ στην περίπτωση που η αίτηση απορρίπτεται, διατάσσεται η άμεση έξοδος.</a:t>
            </a: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3798451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9/10</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9. </a:t>
            </a:r>
            <a:r>
              <a:rPr lang="el-GR" dirty="0" smtClean="0"/>
              <a:t>Οι συνθήκες ακούσιας νοσηλείας πρέπει να εξυπηρετήσουν τις ανάγκες της θεραπείας και να επιδεικνύεται σεβασμός προς την προσωπικότητα του ασθενή. </a:t>
            </a:r>
          </a:p>
          <a:p>
            <a:pPr>
              <a:buFont typeface="Wingdings" pitchFamily="2" charset="2"/>
              <a:buChar char="ü"/>
            </a:pPr>
            <a:r>
              <a:rPr lang="el-GR" dirty="0" smtClean="0"/>
              <a:t>Τα αναγκαία περιοριστικά μέτρα δεν επιτρέπεται να αποκλείουν απαραίτητα μέσα για τη θεραπεία, όπως οι άδειες, οι οργανωμένες έξοδοι, η διαμονή σε χώρους έξω από τα κλειστά ιδρύματα.</a:t>
            </a:r>
          </a:p>
          <a:p>
            <a:pPr>
              <a:buFont typeface="Wingdings" pitchFamily="2" charset="2"/>
              <a:buChar char="ü"/>
            </a:pPr>
            <a:r>
              <a:rPr lang="el-GR" dirty="0" smtClean="0"/>
              <a:t>Οι περιορισμοί που επιβάλλονται στην ατομική ελευθερία του ασθενή προσδιορίζονται μόνο από την κατάσταση της υγείας του και τις ανάγκες της νοσηλείας.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22499536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10/10</a:t>
            </a:r>
            <a:endParaRPr lang="el-GR" dirty="0"/>
          </a:p>
        </p:txBody>
      </p:sp>
      <p:sp>
        <p:nvSpPr>
          <p:cNvPr id="3" name="2 - Θέση περιεχομένου"/>
          <p:cNvSpPr>
            <a:spLocks noGrp="1"/>
          </p:cNvSpPr>
          <p:nvPr>
            <p:ph sz="quarter" idx="1"/>
          </p:nvPr>
        </p:nvSpPr>
        <p:spPr/>
        <p:txBody>
          <a:bodyPr>
            <a:normAutofit/>
          </a:bodyPr>
          <a:lstStyle/>
          <a:p>
            <a:pPr>
              <a:buNone/>
            </a:pPr>
            <a:r>
              <a:rPr lang="el-GR" b="1" dirty="0" smtClean="0"/>
              <a:t>10. </a:t>
            </a:r>
            <a:r>
              <a:rPr lang="el-GR" dirty="0" smtClean="0"/>
              <a:t>Η διάρκεια της ακούσιας νοσηλείας δεν μπορεί να υπερβεί τους έξι (6) μήνες. </a:t>
            </a:r>
          </a:p>
          <a:p>
            <a:r>
              <a:rPr lang="el-GR" dirty="0" smtClean="0"/>
              <a:t>Μετά την πάροδο των τριών πρώτων μηνών, ο επιστημονικός διευθυντής της ψυχιατρικής κλινικής και άλλος ένας ψυχίατρος του τομέα ψυχικής υγείας, υποβάλλουν έκθεση στον εισαγγελέα για την κατάσταση της υγείας του ασθενή. </a:t>
            </a:r>
          </a:p>
          <a:p>
            <a:r>
              <a:rPr lang="el-GR" dirty="0" smtClean="0"/>
              <a:t>Ο εισαγγελέας διαβιβάζει την έκθεση στο πρωτοδικείο με αίτησή του να συνεχιστεί ή να διακοπεί η ακούσια νοσηλεία.</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2206359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8</a:t>
            </a:r>
            <a:r>
              <a:rPr lang="en-US" sz="2000" dirty="0" smtClean="0"/>
              <a:t>:</a:t>
            </a:r>
            <a:r>
              <a:rPr lang="el-GR" sz="2000" dirty="0"/>
              <a:t> Νομοθεσία για την ψυχική υγεία – Εκούσια και αναγκαστική νοσηλεία».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solidFill>
                  <a:schemeClr val="tx2">
                    <a:lumMod val="75000"/>
                  </a:schemeClr>
                </a:solidFill>
              </a:rPr>
              <a:t>Τα δικαιώματα του νοσοκομειακού </a:t>
            </a:r>
            <a:br>
              <a:rPr lang="el-GR" sz="3200" b="1" dirty="0" smtClean="0">
                <a:solidFill>
                  <a:schemeClr val="tx2">
                    <a:lumMod val="75000"/>
                  </a:schemeClr>
                </a:solidFill>
              </a:rPr>
            </a:br>
            <a:r>
              <a:rPr lang="el-GR" sz="3200" b="1" dirty="0" smtClean="0">
                <a:solidFill>
                  <a:schemeClr val="tx2">
                    <a:lumMod val="75000"/>
                  </a:schemeClr>
                </a:solidFill>
              </a:rPr>
              <a:t>ασθενούς </a:t>
            </a:r>
            <a:r>
              <a:rPr lang="el-GR" sz="2800" b="0" dirty="0" smtClean="0">
                <a:solidFill>
                  <a:schemeClr val="tx2">
                    <a:lumMod val="75000"/>
                  </a:schemeClr>
                </a:solidFill>
              </a:rPr>
              <a:t>1/4</a:t>
            </a:r>
            <a:endParaRPr lang="el-GR" sz="2800" b="0" dirty="0">
              <a:solidFill>
                <a:schemeClr val="tx2">
                  <a:lumMod val="75000"/>
                </a:schemeClr>
              </a:solidFill>
            </a:endParaRPr>
          </a:p>
        </p:txBody>
      </p:sp>
      <p:sp>
        <p:nvSpPr>
          <p:cNvPr id="3" name="2 - Θέση περιεχομένου"/>
          <p:cNvSpPr>
            <a:spLocks noGrp="1"/>
          </p:cNvSpPr>
          <p:nvPr>
            <p:ph sz="quarter" idx="1"/>
          </p:nvPr>
        </p:nvSpPr>
        <p:spPr/>
        <p:txBody>
          <a:bodyPr>
            <a:noAutofit/>
          </a:bodyPr>
          <a:lstStyle/>
          <a:p>
            <a:pPr>
              <a:buNone/>
            </a:pPr>
            <a:r>
              <a:rPr lang="el-GR" b="1" dirty="0" smtClean="0"/>
              <a:t>1. </a:t>
            </a:r>
            <a:r>
              <a:rPr lang="el-GR" dirty="0" smtClean="0"/>
              <a:t>Ο ασθενής έχει το δικαίωμα της προσέγγισης στις υπηρεσίες του νοσοκομείου, τις πλέον κατάλληλες για τη φύση της ασθένειάς του.</a:t>
            </a:r>
          </a:p>
          <a:p>
            <a:pPr>
              <a:buNone/>
            </a:pPr>
            <a:r>
              <a:rPr lang="el-GR" b="1" dirty="0" smtClean="0"/>
              <a:t>2. </a:t>
            </a:r>
            <a:r>
              <a:rPr lang="el-GR" dirty="0" smtClean="0"/>
              <a:t>Ο ασθενής έχει το δικαίωμα της παροχής φροντίδας </a:t>
            </a:r>
            <a:r>
              <a:rPr lang="el-GR" dirty="0" err="1" smtClean="0"/>
              <a:t>σε</a:t>
            </a:r>
            <a:r>
              <a:rPr lang="el-GR" dirty="0" smtClean="0"/>
              <a:t> αυτόν με τον οφειλόμενο σεβασμό στην ανθρώπινη αξιοπρέπειά του. </a:t>
            </a:r>
          </a:p>
          <a:p>
            <a:pPr>
              <a:buFont typeface="Wingdings" pitchFamily="2" charset="2"/>
              <a:buChar char="ü"/>
            </a:pPr>
            <a:r>
              <a:rPr lang="el-GR" dirty="0" smtClean="0"/>
              <a:t>Αυτή η φροντίδα περιλαμβάνει όχι μόνο την εν γένει άσκηση της ιατρικής και της νοσηλευτικής, αλλά και τις παραϊατρικές υπηρεσίες, την κατάλληλη διαμονή, την κατάλληλη μεταχείριση και την κατάλληλη μεταχείριση και την αποτελεσματική διοικητική και τεχνική εξυπηρέτηση.</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246770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pPr>
              <a:buNone/>
            </a:pPr>
            <a:r>
              <a:rPr lang="el-GR" b="1" dirty="0" smtClean="0"/>
              <a:t>3. </a:t>
            </a:r>
            <a:r>
              <a:rPr lang="el-GR" dirty="0" smtClean="0"/>
              <a:t>Ο ασθενής έχει το δικαίωμα να συγκατατεθεί ή να αρνηθεί κάθε διαγνωστική ή θεραπευτική πράξη που πρόκειται να διενεργηθεί σε αυτόν. </a:t>
            </a:r>
          </a:p>
          <a:p>
            <a:pPr>
              <a:buFont typeface="Wingdings" pitchFamily="2" charset="2"/>
              <a:buChar char="ü"/>
            </a:pPr>
            <a:r>
              <a:rPr lang="el-GR" dirty="0" smtClean="0"/>
              <a:t>Σε περίπτωση ασθενούς με μερική ή πλήρη διανοητική ανικανότητα, η άσκηση αυτού του δικαιώματος γίνεται από το πρόσωπο που κατά νόμο ενεργεί για λογαριασμό του.</a:t>
            </a:r>
          </a:p>
          <a:p>
            <a:pPr>
              <a:buNone/>
            </a:pPr>
            <a:r>
              <a:rPr lang="el-GR" b="1" dirty="0" smtClean="0"/>
              <a:t>4. </a:t>
            </a:r>
            <a:r>
              <a:rPr lang="el-GR" dirty="0" smtClean="0"/>
              <a:t>Ο ασθενής δικαιούται να ζητήσει να πληροφορηθεί, </a:t>
            </a:r>
            <a:r>
              <a:rPr lang="el-GR" dirty="0" err="1" smtClean="0"/>
              <a:t>ό,τι</a:t>
            </a:r>
            <a:r>
              <a:rPr lang="el-GR" dirty="0" smtClean="0"/>
              <a:t> αφορά στην κατάστασή του. </a:t>
            </a:r>
          </a:p>
          <a:p>
            <a:pPr>
              <a:buFont typeface="Wingdings" pitchFamily="2" charset="2"/>
              <a:buChar char="ü"/>
            </a:pPr>
            <a:r>
              <a:rPr lang="el-GR" dirty="0" smtClean="0"/>
              <a:t>Το συμφέρον του ασθενούς είναι καθοριστικό και εξαρτάται από την πληρότητα και ακρίβεια των πληροφοριών που του δίνονται. </a:t>
            </a:r>
            <a:endParaRPr lang="el-GR" dirty="0"/>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solidFill>
                  <a:schemeClr val="tx2">
                    <a:lumMod val="75000"/>
                  </a:schemeClr>
                </a:solidFill>
              </a:rPr>
              <a:t>Τα δικαιώματα του νοσοκομειακού </a:t>
            </a:r>
            <a:br>
              <a:rPr lang="el-GR" sz="3200" b="1" dirty="0" smtClean="0">
                <a:solidFill>
                  <a:schemeClr val="tx2">
                    <a:lumMod val="75000"/>
                  </a:schemeClr>
                </a:solidFill>
              </a:rPr>
            </a:br>
            <a:r>
              <a:rPr lang="el-GR" sz="3200" b="1" dirty="0" smtClean="0">
                <a:solidFill>
                  <a:schemeClr val="tx2">
                    <a:lumMod val="75000"/>
                  </a:schemeClr>
                </a:solidFill>
              </a:rPr>
              <a:t>ασθενούς </a:t>
            </a:r>
            <a:r>
              <a:rPr lang="el-GR" sz="2800" b="0" dirty="0"/>
              <a:t>2</a:t>
            </a:r>
            <a:r>
              <a:rPr lang="el-GR" sz="2800" b="0" dirty="0" smtClean="0">
                <a:solidFill>
                  <a:schemeClr val="tx2">
                    <a:lumMod val="75000"/>
                  </a:schemeClr>
                </a:solidFill>
              </a:rPr>
              <a:t>/4</a:t>
            </a:r>
            <a:endParaRPr lang="el-GR" sz="2800" b="0" dirty="0">
              <a:solidFill>
                <a:schemeClr val="tx2">
                  <a:lumMod val="75000"/>
                </a:schemeClr>
              </a:solidFill>
            </a:endParaRPr>
          </a:p>
        </p:txBody>
      </p:sp>
      <p:sp>
        <p:nvSpPr>
          <p:cNvPr id="7" name="Θέση αριθμού διαφάνειας 6"/>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1228063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pPr>
              <a:buNone/>
            </a:pPr>
            <a:r>
              <a:rPr lang="el-GR" b="1" dirty="0" smtClean="0"/>
              <a:t>5. </a:t>
            </a:r>
            <a:r>
              <a:rPr lang="el-GR" dirty="0" smtClean="0"/>
              <a:t>Ο ασθενής (ή ο εκπρόσωπός του) έχει το δικαίωμα να πληροφορηθεί για τους κινδύνους που ενδέχεται να παρουσιασθούν από εφαρμογή σε αυτόν ασυνήθιστων ή πειραματικών διαγνωστικών και θεραπευτικών πράξεων, με σκοπό την έρευνα ή την εκπαίδευση.  </a:t>
            </a:r>
          </a:p>
          <a:p>
            <a:pPr>
              <a:buFont typeface="Wingdings" pitchFamily="2" charset="2"/>
              <a:buChar char="ü"/>
            </a:pPr>
            <a:r>
              <a:rPr lang="el-GR" dirty="0" smtClean="0"/>
              <a:t>Η εφαρμογή των πράξεων αυτών στον ασθενή λαμβάνει χώρα μόνο ύστερα από συγκεκριμένη συγκατάθεση του ίδιου. </a:t>
            </a:r>
          </a:p>
          <a:p>
            <a:pPr>
              <a:buFont typeface="Wingdings" pitchFamily="2" charset="2"/>
              <a:buChar char="ü"/>
            </a:pPr>
            <a:r>
              <a:rPr lang="el-GR" dirty="0" smtClean="0"/>
              <a:t>Η συγκατάθεση αυτή μπορεί να ανακληθεί από τον ασθενή ανά πάσα στιγμή. Ο ασθενής πρέπει να αισθάνεται τελείως ελεύθερος στην απόφασή του.</a:t>
            </a:r>
          </a:p>
          <a:p>
            <a:endParaRPr lang="el-GR" dirty="0"/>
          </a:p>
        </p:txBody>
      </p:sp>
      <p:sp>
        <p:nvSpPr>
          <p:cNvPr id="5" name="1 - Τίτλος"/>
          <p:cNvSpPr>
            <a:spLocks noGrp="1"/>
          </p:cNvSpPr>
          <p:nvPr>
            <p:ph type="title"/>
          </p:nvPr>
        </p:nvSpPr>
        <p:spPr>
          <a:xfrm>
            <a:off x="612648" y="228600"/>
            <a:ext cx="8153400" cy="990600"/>
          </a:xfrm>
        </p:spPr>
        <p:txBody>
          <a:bodyPr>
            <a:noAutofit/>
          </a:bodyPr>
          <a:lstStyle/>
          <a:p>
            <a:r>
              <a:rPr lang="el-GR" sz="3200" b="1" dirty="0" smtClean="0">
                <a:solidFill>
                  <a:schemeClr val="tx2">
                    <a:lumMod val="75000"/>
                  </a:schemeClr>
                </a:solidFill>
              </a:rPr>
              <a:t>Τα δικαιώματα του νοσοκομειακού </a:t>
            </a:r>
            <a:br>
              <a:rPr lang="el-GR" sz="3200" b="1" dirty="0" smtClean="0">
                <a:solidFill>
                  <a:schemeClr val="tx2">
                    <a:lumMod val="75000"/>
                  </a:schemeClr>
                </a:solidFill>
              </a:rPr>
            </a:br>
            <a:r>
              <a:rPr lang="el-GR" sz="3200" b="1" dirty="0" smtClean="0">
                <a:solidFill>
                  <a:schemeClr val="tx2">
                    <a:lumMod val="75000"/>
                  </a:schemeClr>
                </a:solidFill>
              </a:rPr>
              <a:t>ασθενούς </a:t>
            </a:r>
            <a:r>
              <a:rPr lang="el-GR" sz="2800" b="0" dirty="0"/>
              <a:t>3</a:t>
            </a:r>
            <a:r>
              <a:rPr lang="el-GR" sz="2800" b="0" dirty="0" smtClean="0">
                <a:solidFill>
                  <a:schemeClr val="tx2">
                    <a:lumMod val="75000"/>
                  </a:schemeClr>
                </a:solidFill>
              </a:rPr>
              <a:t>/4</a:t>
            </a:r>
            <a:endParaRPr lang="el-GR" sz="2800" b="0" dirty="0">
              <a:solidFill>
                <a:schemeClr val="tx2">
                  <a:lumMod val="75000"/>
                </a:schemeClr>
              </a:solidFill>
            </a:endParaRPr>
          </a:p>
        </p:txBody>
      </p:sp>
      <p:sp>
        <p:nvSpPr>
          <p:cNvPr id="6" name="Θέση αριθμού διαφάνειας 5"/>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41433984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None/>
            </a:pPr>
            <a:r>
              <a:rPr lang="el-GR" b="1" dirty="0" smtClean="0"/>
              <a:t>6. </a:t>
            </a:r>
            <a:r>
              <a:rPr lang="el-GR" dirty="0" smtClean="0"/>
              <a:t>Ο ασθενής έχει το δικαίωμα προστασίας της ιδιωτικής του ζωής. Ο απόρρητος χαρακτήρας του περιεχομένου των εγγράφων που τον αφορούν, του φάκελου των ιατρικών σημειώσεων και ευρημάτων, πρέπει να είναι εγγυημένος.</a:t>
            </a:r>
          </a:p>
          <a:p>
            <a:pPr>
              <a:buNone/>
            </a:pPr>
            <a:r>
              <a:rPr lang="el-GR" b="1" dirty="0" smtClean="0"/>
              <a:t>7. </a:t>
            </a:r>
            <a:r>
              <a:rPr lang="el-GR" dirty="0" smtClean="0"/>
              <a:t>Ο ασθενής έχει το δικαίωμα του σεβασμού και της αναγνωρίσεως </a:t>
            </a:r>
            <a:r>
              <a:rPr lang="el-GR" dirty="0" err="1" smtClean="0"/>
              <a:t>σε</a:t>
            </a:r>
            <a:r>
              <a:rPr lang="el-GR" dirty="0" smtClean="0"/>
              <a:t> αυτόν των θρησκευτικών και ιδεολογικών του πεποιθήσεων.</a:t>
            </a:r>
          </a:p>
          <a:p>
            <a:pPr>
              <a:buNone/>
            </a:pPr>
            <a:r>
              <a:rPr lang="el-GR" b="1" dirty="0" smtClean="0"/>
              <a:t>8. </a:t>
            </a:r>
            <a:r>
              <a:rPr lang="el-GR" dirty="0" smtClean="0"/>
              <a:t>Ο ασθενής έχει το δικαίωμα να καταθέσει αρμοδίως διαμαρτυρίες και ενστάσεις και να λάβει πλήρη γνώση των </a:t>
            </a:r>
            <a:r>
              <a:rPr lang="el-GR" dirty="0" err="1" smtClean="0"/>
              <a:t>επι</a:t>
            </a:r>
            <a:r>
              <a:rPr lang="el-GR" dirty="0" smtClean="0"/>
              <a:t> αυτών ενεργειών και αποτελεσμάτων. </a:t>
            </a:r>
            <a:endParaRPr lang="el-GR" dirty="0"/>
          </a:p>
        </p:txBody>
      </p:sp>
      <p:sp>
        <p:nvSpPr>
          <p:cNvPr id="5" name="1 - Τίτλος"/>
          <p:cNvSpPr>
            <a:spLocks noGrp="1"/>
          </p:cNvSpPr>
          <p:nvPr>
            <p:ph type="title"/>
          </p:nvPr>
        </p:nvSpPr>
        <p:spPr>
          <a:xfrm>
            <a:off x="612648" y="228600"/>
            <a:ext cx="8153400" cy="990600"/>
          </a:xfrm>
        </p:spPr>
        <p:txBody>
          <a:bodyPr>
            <a:noAutofit/>
          </a:bodyPr>
          <a:lstStyle/>
          <a:p>
            <a:r>
              <a:rPr lang="el-GR" sz="3200" b="1" dirty="0" smtClean="0">
                <a:solidFill>
                  <a:schemeClr val="tx2">
                    <a:lumMod val="75000"/>
                  </a:schemeClr>
                </a:solidFill>
              </a:rPr>
              <a:t>Τα δικαιώματα του νοσοκομειακού </a:t>
            </a:r>
            <a:br>
              <a:rPr lang="el-GR" sz="3200" b="1" dirty="0" smtClean="0">
                <a:solidFill>
                  <a:schemeClr val="tx2">
                    <a:lumMod val="75000"/>
                  </a:schemeClr>
                </a:solidFill>
              </a:rPr>
            </a:br>
            <a:r>
              <a:rPr lang="el-GR" sz="3200" b="1" dirty="0" smtClean="0">
                <a:solidFill>
                  <a:schemeClr val="tx2">
                    <a:lumMod val="75000"/>
                  </a:schemeClr>
                </a:solidFill>
              </a:rPr>
              <a:t>ασθενούς </a:t>
            </a:r>
            <a:r>
              <a:rPr lang="el-GR" sz="2800" b="0" dirty="0"/>
              <a:t>4</a:t>
            </a:r>
            <a:r>
              <a:rPr lang="el-GR" sz="2800" b="0" dirty="0" smtClean="0">
                <a:solidFill>
                  <a:schemeClr val="tx2">
                    <a:lumMod val="75000"/>
                  </a:schemeClr>
                </a:solidFill>
              </a:rPr>
              <a:t>/4</a:t>
            </a:r>
            <a:endParaRPr lang="el-GR" sz="2800" b="0" dirty="0">
              <a:solidFill>
                <a:schemeClr val="tx2">
                  <a:lumMod val="75000"/>
                </a:schemeClr>
              </a:solidFill>
            </a:endParaRPr>
          </a:p>
        </p:txBody>
      </p:sp>
      <p:sp>
        <p:nvSpPr>
          <p:cNvPr id="6" name="Θέση αριθμού διαφάνειας 5"/>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3245165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Εκούσια νοσηλεία </a:t>
            </a:r>
            <a:endParaRPr lang="el-GR" sz="3200" b="1" dirty="0"/>
          </a:p>
        </p:txBody>
      </p:sp>
      <p:sp>
        <p:nvSpPr>
          <p:cNvPr id="3" name="2 - Θέση περιεχομένου"/>
          <p:cNvSpPr>
            <a:spLocks noGrp="1"/>
          </p:cNvSpPr>
          <p:nvPr>
            <p:ph sz="quarter" idx="1"/>
          </p:nvPr>
        </p:nvSpPr>
        <p:spPr/>
        <p:txBody>
          <a:bodyPr>
            <a:noAutofit/>
          </a:bodyPr>
          <a:lstStyle/>
          <a:p>
            <a:pPr>
              <a:buNone/>
            </a:pPr>
            <a:r>
              <a:rPr lang="el-GR" b="1" dirty="0" smtClean="0"/>
              <a:t>1. </a:t>
            </a:r>
            <a:r>
              <a:rPr lang="el-GR" dirty="0" smtClean="0"/>
              <a:t>Εκούσια νοσηλεία είναι η με τη συγκατάθεση του ασθενή εισαγωγή και παραμονή του για θεραπεία, σε κατάλληλη Μονάδα Ψυχικής Υγείας.</a:t>
            </a:r>
          </a:p>
          <a:p>
            <a:pPr>
              <a:buNone/>
            </a:pPr>
            <a:r>
              <a:rPr lang="el-GR" b="1" dirty="0" smtClean="0"/>
              <a:t>2. </a:t>
            </a:r>
            <a:r>
              <a:rPr lang="el-GR" dirty="0" smtClean="0"/>
              <a:t>Προϋποθέσεις για την εκούσια νοσηλεία είναι:</a:t>
            </a:r>
            <a:endParaRPr lang="en-US" dirty="0" smtClean="0"/>
          </a:p>
          <a:p>
            <a:pPr>
              <a:buNone/>
            </a:pPr>
            <a:r>
              <a:rPr lang="el-GR" dirty="0" smtClean="0"/>
              <a:t>α) ο ασθενής να είναι ικανός να κρίνει για το συμφέρον της υγείας του, και </a:t>
            </a:r>
            <a:endParaRPr lang="en-US" dirty="0" smtClean="0"/>
          </a:p>
          <a:p>
            <a:pPr>
              <a:buNone/>
            </a:pPr>
            <a:r>
              <a:rPr lang="el-GR" dirty="0" smtClean="0"/>
              <a:t>β) να συμφωνήσει ο επιστημονικός διευθυντής για την ανάγκη θεραπείας.</a:t>
            </a:r>
          </a:p>
          <a:p>
            <a:pPr>
              <a:buNone/>
            </a:pPr>
            <a:r>
              <a:rPr lang="el-GR" b="1" dirty="0" smtClean="0"/>
              <a:t>3. </a:t>
            </a:r>
            <a:r>
              <a:rPr lang="el-GR" dirty="0" smtClean="0"/>
              <a:t>Αυτός που νοσηλεύεται εκούσια έχει όλα τα δικαιώματα που συνδέονται με την άσκηση των ατομικών του ελευθεριών.</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2760526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Ακούσια νοσηλεία </a:t>
            </a:r>
            <a:r>
              <a:rPr lang="el-GR" sz="2800" b="0" dirty="0" smtClean="0"/>
              <a:t>1/10</a:t>
            </a:r>
            <a:endParaRPr lang="el-GR" sz="2800" b="0" dirty="0"/>
          </a:p>
        </p:txBody>
      </p:sp>
      <p:sp>
        <p:nvSpPr>
          <p:cNvPr id="3" name="2 - Θέση περιεχομένου"/>
          <p:cNvSpPr>
            <a:spLocks noGrp="1"/>
          </p:cNvSpPr>
          <p:nvPr>
            <p:ph sz="quarter" idx="1"/>
          </p:nvPr>
        </p:nvSpPr>
        <p:spPr/>
        <p:txBody>
          <a:bodyPr>
            <a:normAutofit/>
          </a:bodyPr>
          <a:lstStyle/>
          <a:p>
            <a:pPr>
              <a:buNone/>
            </a:pPr>
            <a:r>
              <a:rPr lang="el-GR" b="1" dirty="0" smtClean="0"/>
              <a:t>1. </a:t>
            </a:r>
            <a:r>
              <a:rPr lang="el-GR" dirty="0" smtClean="0"/>
              <a:t>Ακούσια νοσηλεία είναι η χωρίς τη συγκατάθεση του ασθενή εισαγωγή και η παραμονή του, για θεραπεία, σε κατάλληλη Μονάδα Ψυχικής Υγείας</a:t>
            </a:r>
            <a:r>
              <a:rPr lang="en-US" dirty="0" smtClean="0"/>
              <a:t>.</a:t>
            </a:r>
            <a:endParaRPr lang="el-GR"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587740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2/10</a:t>
            </a:r>
            <a:endParaRPr lang="el-GR" dirty="0"/>
          </a:p>
        </p:txBody>
      </p:sp>
      <p:sp>
        <p:nvSpPr>
          <p:cNvPr id="3" name="2 - Θέση περιεχομένου"/>
          <p:cNvSpPr>
            <a:spLocks noGrp="1"/>
          </p:cNvSpPr>
          <p:nvPr>
            <p:ph sz="quarter" idx="1"/>
          </p:nvPr>
        </p:nvSpPr>
        <p:spPr/>
        <p:txBody>
          <a:bodyPr>
            <a:noAutofit/>
          </a:bodyPr>
          <a:lstStyle/>
          <a:p>
            <a:pPr>
              <a:spcBef>
                <a:spcPts val="600"/>
              </a:spcBef>
              <a:buNone/>
            </a:pPr>
            <a:r>
              <a:rPr lang="el-GR" b="1" dirty="0" smtClean="0"/>
              <a:t>2. </a:t>
            </a:r>
            <a:r>
              <a:rPr lang="el-GR" dirty="0" smtClean="0"/>
              <a:t>Προϋποθέσεις για την ακούσια νοσηλεία είναι:</a:t>
            </a:r>
          </a:p>
          <a:p>
            <a:pPr>
              <a:spcBef>
                <a:spcPts val="600"/>
              </a:spcBef>
              <a:buFont typeface="Wingdings" pitchFamily="2" charset="2"/>
              <a:buChar char="ü"/>
            </a:pPr>
            <a:r>
              <a:rPr lang="el-GR" dirty="0" smtClean="0"/>
              <a:t>Ι. </a:t>
            </a:r>
            <a:endParaRPr lang="en-US" dirty="0" smtClean="0"/>
          </a:p>
          <a:p>
            <a:pPr lvl="1">
              <a:spcBef>
                <a:spcPts val="600"/>
              </a:spcBef>
              <a:buNone/>
            </a:pPr>
            <a:r>
              <a:rPr lang="el-GR" dirty="0" smtClean="0"/>
              <a:t>α) Ο ασθενής να πάσχει από ψυχική διαταραχή, </a:t>
            </a:r>
            <a:endParaRPr lang="en-US" dirty="0" smtClean="0"/>
          </a:p>
          <a:p>
            <a:pPr lvl="1">
              <a:spcBef>
                <a:spcPts val="600"/>
              </a:spcBef>
              <a:buNone/>
            </a:pPr>
            <a:r>
              <a:rPr lang="el-GR" dirty="0" smtClean="0"/>
              <a:t>β) να μην είναι ικανός να κρίνει για το συμφέρον της υγείας του,</a:t>
            </a:r>
            <a:endParaRPr lang="en-US" dirty="0" smtClean="0"/>
          </a:p>
          <a:p>
            <a:pPr lvl="1">
              <a:spcBef>
                <a:spcPts val="600"/>
              </a:spcBef>
              <a:buNone/>
            </a:pPr>
            <a:r>
              <a:rPr lang="el-GR" dirty="0" smtClean="0"/>
              <a:t> γ) η έλλειψη νοσηλείας να έχει ως συνέπεια είτε να αποκλεισθεί η θεραπεία του είτε να επιδεινωθεί η κατάσταση της υγείας του, ή </a:t>
            </a:r>
          </a:p>
          <a:p>
            <a:pPr>
              <a:spcBef>
                <a:spcPts val="600"/>
              </a:spcBef>
              <a:buFont typeface="Wingdings" pitchFamily="2" charset="2"/>
              <a:buChar char="ü"/>
            </a:pPr>
            <a:r>
              <a:rPr lang="el-GR" dirty="0" smtClean="0"/>
              <a:t>ΙΙ. Η νοσηλεία του ασθενή που πάσχει από ψυχική διαταραχή να είναι απαραίτητη για να αποτραπούν πράξεις βίας κατά του ίδιου ή τρίτου.</a:t>
            </a:r>
          </a:p>
          <a:p>
            <a:pPr>
              <a:spcBef>
                <a:spcPts val="600"/>
              </a:spcBef>
            </a:pP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13372456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lumMod val="75000"/>
                  </a:srgbClr>
                </a:solidFill>
              </a:rPr>
              <a:t>Ακούσια νοσηλεία </a:t>
            </a:r>
            <a:r>
              <a:rPr lang="el-GR" sz="2800" b="0" dirty="0" smtClean="0">
                <a:solidFill>
                  <a:srgbClr val="775F55">
                    <a:lumMod val="75000"/>
                  </a:srgbClr>
                </a:solidFill>
              </a:rPr>
              <a:t>3/10</a:t>
            </a:r>
            <a:endParaRPr lang="el-GR" dirty="0"/>
          </a:p>
        </p:txBody>
      </p:sp>
      <p:sp>
        <p:nvSpPr>
          <p:cNvPr id="3" name="2 - Θέση περιεχομένου"/>
          <p:cNvSpPr>
            <a:spLocks noGrp="1"/>
          </p:cNvSpPr>
          <p:nvPr>
            <p:ph sz="quarter" idx="1"/>
          </p:nvPr>
        </p:nvSpPr>
        <p:spPr/>
        <p:txBody>
          <a:bodyPr>
            <a:noAutofit/>
          </a:bodyPr>
          <a:lstStyle/>
          <a:p>
            <a:pPr>
              <a:buNone/>
            </a:pPr>
            <a:r>
              <a:rPr lang="el-GR" b="1" dirty="0" smtClean="0"/>
              <a:t>3. </a:t>
            </a:r>
            <a:r>
              <a:rPr lang="el-GR" dirty="0" smtClean="0"/>
              <a:t>Την ακούσια νοσηλεία του φερομένου στην αίτηση ως ασθενή, μπορούν να ζητήσουν: </a:t>
            </a:r>
            <a:endParaRPr lang="en-US" dirty="0" smtClean="0"/>
          </a:p>
          <a:p>
            <a:pPr>
              <a:buFont typeface="Wingdings" pitchFamily="2" charset="2"/>
              <a:buChar char="ü"/>
            </a:pPr>
            <a:r>
              <a:rPr lang="el-GR" dirty="0" smtClean="0"/>
              <a:t>σύζυγός ή συγγενής</a:t>
            </a:r>
            <a:r>
              <a:rPr lang="en-US" dirty="0" smtClean="0"/>
              <a:t>,</a:t>
            </a:r>
            <a:r>
              <a:rPr lang="el-GR" dirty="0" smtClean="0"/>
              <a:t> </a:t>
            </a:r>
            <a:endParaRPr lang="en-US" dirty="0" smtClean="0"/>
          </a:p>
          <a:p>
            <a:pPr>
              <a:buFont typeface="Wingdings" pitchFamily="2" charset="2"/>
              <a:buChar char="ü"/>
            </a:pPr>
            <a:r>
              <a:rPr lang="el-GR" dirty="0" smtClean="0"/>
              <a:t>όποιος έχει την επιμέλεια του προσώπου του</a:t>
            </a:r>
            <a:r>
              <a:rPr lang="en-US" dirty="0" smtClean="0"/>
              <a:t>, </a:t>
            </a:r>
            <a:r>
              <a:rPr lang="el-GR" dirty="0" smtClean="0"/>
              <a:t>ή </a:t>
            </a:r>
            <a:endParaRPr lang="en-US" dirty="0" smtClean="0"/>
          </a:p>
          <a:p>
            <a:pPr>
              <a:buFont typeface="Wingdings" pitchFamily="2" charset="2"/>
              <a:buChar char="ü"/>
            </a:pPr>
            <a:r>
              <a:rPr lang="el-GR" dirty="0" smtClean="0"/>
              <a:t>ο επίτροπος του δικαστικά απαγορευμένου. </a:t>
            </a:r>
          </a:p>
          <a:p>
            <a:r>
              <a:rPr lang="el-GR" dirty="0" smtClean="0"/>
              <a:t>Εάν δεν υπάρχει κανένα από τα πρόσωπα αυτά, σε επείγουσα περίπτωση, την ακούσια νοσηλεία μπορεί να ζητήσει και αυτεπάγγελτα ο εισαγγελέας πρωτοδικών του τόπου κατοικίας ή διαμονής του ασθενή.</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91809318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33</TotalTime>
  <Words>1739</Words>
  <Application>Microsoft Office PowerPoint</Application>
  <PresentationFormat>Προβολή στην οθόνη (4:3)</PresentationFormat>
  <Paragraphs>147</Paragraphs>
  <Slides>23</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23</vt:i4>
      </vt:variant>
    </vt:vector>
  </HeadingPairs>
  <TitlesOfParts>
    <vt:vector size="26" baseType="lpstr">
      <vt:lpstr>template</vt:lpstr>
      <vt:lpstr>exo-opistho_simeiomata</vt:lpstr>
      <vt:lpstr>OC_template_updated</vt:lpstr>
      <vt:lpstr>Κοινωνική Εργασία στην υγεία και  ψυχική υγεία</vt:lpstr>
      <vt:lpstr>Τα δικαιώματα του νοσοκομειακού  ασθενούς 1/4</vt:lpstr>
      <vt:lpstr>Τα δικαιώματα του νοσοκομειακού  ασθενούς 2/4</vt:lpstr>
      <vt:lpstr>Τα δικαιώματα του νοσοκομειακού  ασθενούς 3/4</vt:lpstr>
      <vt:lpstr>Τα δικαιώματα του νοσοκομειακού  ασθενούς 4/4</vt:lpstr>
      <vt:lpstr>Εκούσια νοσηλεία </vt:lpstr>
      <vt:lpstr>Ακούσια νοσηλεία 1/10</vt:lpstr>
      <vt:lpstr>Ακούσια νοσηλεία 2/10</vt:lpstr>
      <vt:lpstr>Ακούσια νοσηλεία 3/10</vt:lpstr>
      <vt:lpstr>Ακούσια νοσηλεία 4/10</vt:lpstr>
      <vt:lpstr>Ακούσια νοσηλεία 5/10</vt:lpstr>
      <vt:lpstr>Ακούσια νοσηλεία 6/10</vt:lpstr>
      <vt:lpstr>Ακούσια νοσηλεία 7/10</vt:lpstr>
      <vt:lpstr>Ακούσια νοσηλεία 8/10</vt:lpstr>
      <vt:lpstr>Ακούσια νοσηλεία 9/10</vt:lpstr>
      <vt:lpstr>Ακούσια νοσηλεία 10/10</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5</cp:revision>
  <dcterms:created xsi:type="dcterms:W3CDTF">2015-08-07T07:45:03Z</dcterms:created>
  <dcterms:modified xsi:type="dcterms:W3CDTF">2015-08-27T11:56:54Z</dcterms:modified>
</cp:coreProperties>
</file>