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 id="2147483684" r:id="rId2"/>
    <p:sldMasterId id="2147483696" r:id="rId3"/>
  </p:sldMasterIdLst>
  <p:notesMasterIdLst>
    <p:notesMasterId r:id="rId36"/>
  </p:notesMasterIdLst>
  <p:handoutMasterIdLst>
    <p:handoutMasterId r:id="rId37"/>
  </p:handoutMasterIdLst>
  <p:sldIdLst>
    <p:sldId id="256" r:id="rId4"/>
    <p:sldId id="272" r:id="rId5"/>
    <p:sldId id="273" r:id="rId6"/>
    <p:sldId id="274" r:id="rId7"/>
    <p:sldId id="275" r:id="rId8"/>
    <p:sldId id="276" r:id="rId9"/>
    <p:sldId id="277" r:id="rId10"/>
    <p:sldId id="278" r:id="rId11"/>
    <p:sldId id="295"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57" r:id="rId29"/>
    <p:sldId id="262" r:id="rId30"/>
    <p:sldId id="264" r:id="rId31"/>
    <p:sldId id="269" r:id="rId32"/>
    <p:sldId id="270" r:id="rId33"/>
    <p:sldId id="266" r:id="rId34"/>
    <p:sldId id="261" r:id="rId35"/>
  </p:sldIdLst>
  <p:sldSz cx="9144000" cy="6858000" type="screen4x3"/>
  <p:notesSz cx="7104063" cy="10234613"/>
  <p:custDataLst>
    <p:tags r:id="rId38"/>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5" d="100"/>
          <a:sy n="105" d="100"/>
        </p:scale>
        <p:origin x="-19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7/8/2015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7/8/2015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28</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6CB8796-6BDB-4264-9767-1D2D52E3D32C}" type="datetime1">
              <a:rPr lang="el-GR" smtClean="0"/>
              <a:t>7/8/2015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solidFill>
                <a:srgbClr val="EBDDC3"/>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2DF384C6-F399-438E-BA89-7BE1FC33607B}" type="slidenum">
              <a:rPr lang="el-GR" smtClean="0">
                <a:solidFill>
                  <a:srgbClr val="EBDDC3"/>
                </a:solidFill>
              </a:rPr>
              <a:pPr/>
              <a:t>‹#›</a:t>
            </a:fld>
            <a:endParaRPr lang="el-GR">
              <a:solidFill>
                <a:srgbClr val="EBDDC3"/>
              </a:solidFill>
            </a:endParaRPr>
          </a:p>
        </p:txBody>
      </p:sp>
    </p:spTree>
    <p:extLst>
      <p:ext uri="{BB962C8B-B14F-4D97-AF65-F5344CB8AC3E}">
        <p14:creationId xmlns:p14="http://schemas.microsoft.com/office/powerpoint/2010/main" val="36361038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7340773-6AB0-481B-B6D7-32A5FE13818F}"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227936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1442C1B6-3CB0-4E77-8E50-8789A7BE7E66}"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solidFill>
                <a:srgbClr val="775F55"/>
              </a:solidFill>
            </a:endParaRP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331388915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fld id="{797F6BFF-AEB0-4CD7-9F0D-5F503A09D0EB}"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9FF65B10-126B-4DA9-8A26-6500F44F1997}"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FB0C8A06-EB2C-461C-B954-713750FFA0BB}"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fld id="{76F0272C-493D-443D-9A0C-EFF42E4AA1EA}"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fld id="{D83273A7-8FA5-4B50-A039-9BE97D9A830D}" type="datetime1">
              <a:rPr lang="el-GR" smtClean="0"/>
              <a:t>7/8/2015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fld id="{E8479F06-2FFB-46CC-B13A-508D795CAA5B}" type="datetime1">
              <a:rPr lang="el-GR" smtClean="0"/>
              <a:t>7/8/2015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39CDE59A-C93D-4A52-B109-4E9257240066}"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E9BF8859-DA20-4E6B-8FA0-955B8062CAE9}"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normAutofit/>
          </a:bodyPr>
          <a:lstStyle>
            <a:lvl1pPr>
              <a:defRPr sz="3600" b="1">
                <a:solidFill>
                  <a:schemeClr val="tx2">
                    <a:lumMod val="75000"/>
                  </a:schemeClr>
                </a:solidFill>
              </a:defRPr>
            </a:lvl1pPr>
          </a:lstStyle>
          <a:p>
            <a:r>
              <a:rPr kumimoji="0" lang="el-GR" smtClean="0"/>
              <a:t>Στυλ κύριου τίτλου</a:t>
            </a:r>
            <a:endParaRPr kumimoji="0" lang="en-US" dirty="0"/>
          </a:p>
        </p:txBody>
      </p:sp>
      <p:sp>
        <p:nvSpPr>
          <p:cNvPr id="4" name="3 - Θέση ημερομηνίας"/>
          <p:cNvSpPr>
            <a:spLocks noGrp="1"/>
          </p:cNvSpPr>
          <p:nvPr>
            <p:ph type="dt" sz="half" idx="10"/>
          </p:nvPr>
        </p:nvSpPr>
        <p:spPr/>
        <p:txBody>
          <a:bodyPr/>
          <a:lstStyle/>
          <a:p>
            <a:fld id="{40AC2A0A-3568-4E33-AE17-5468317F8E84}"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normAutofit/>
          </a:bodyPr>
          <a:lstStyle>
            <a:lvl1pPr>
              <a:lnSpc>
                <a:spcPct val="110000"/>
              </a:lnSpc>
              <a:spcBef>
                <a:spcPts val="1200"/>
              </a:spcBef>
              <a:defRPr sz="2400"/>
            </a:lvl1pPr>
            <a:lvl2pPr>
              <a:lnSpc>
                <a:spcPct val="110000"/>
              </a:lnSpc>
              <a:spcBef>
                <a:spcPts val="1200"/>
              </a:spcBef>
              <a:defRPr sz="2400"/>
            </a:lvl2pPr>
            <a:lvl3pPr>
              <a:lnSpc>
                <a:spcPct val="110000"/>
              </a:lnSpc>
              <a:spcBef>
                <a:spcPts val="1200"/>
              </a:spcBef>
              <a:defRPr sz="2400"/>
            </a:lvl3pPr>
            <a:lvl4pPr>
              <a:lnSpc>
                <a:spcPct val="110000"/>
              </a:lnSpc>
              <a:spcBef>
                <a:spcPts val="1200"/>
              </a:spcBef>
              <a:defRPr sz="2400"/>
            </a:lvl4pPr>
            <a:lvl5pPr>
              <a:lnSpc>
                <a:spcPct val="110000"/>
              </a:lnSpc>
              <a:spcBef>
                <a:spcPts val="1200"/>
              </a:spcBef>
              <a:defRPr sz="24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dirty="0"/>
          </a:p>
        </p:txBody>
      </p:sp>
    </p:spTree>
    <p:extLst>
      <p:ext uri="{BB962C8B-B14F-4D97-AF65-F5344CB8AC3E}">
        <p14:creationId xmlns:p14="http://schemas.microsoft.com/office/powerpoint/2010/main" val="9519995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BF968F5A-0107-41E5-B804-0CF24E23C106}"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BCADDB77-89AF-4DB6-9C34-06913E000B38}"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fld id="{DABCFD62-9FCD-4883-B1D9-7B320D6622E3}"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24058775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3EA854C2-0F81-4F76-8BD7-2C89F456B68C}"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70875194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102A6B2D-38CD-4A39-996A-1219D4EACBA5}"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4193979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fld id="{AD718424-1202-4CF6-ABA8-7DFD4BC18A75}"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0439242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fld id="{49D65040-344F-4A1D-8E0F-53C06C62C9ED}" type="datetime1">
              <a:rPr lang="el-GR" smtClean="0">
                <a:solidFill>
                  <a:prstClr val="black">
                    <a:tint val="75000"/>
                  </a:prstClr>
                </a:solidFill>
              </a:rPr>
              <a:t>7/8/2015</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78971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fld id="{D492AC44-D6A8-4D04-9BA4-5DA0D48DD46B}" type="datetime1">
              <a:rPr lang="el-GR" smtClean="0">
                <a:solidFill>
                  <a:prstClr val="black">
                    <a:tint val="75000"/>
                  </a:prstClr>
                </a:solidFill>
              </a:rPr>
              <a:t>7/8/2015</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6021857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C7E2F275-A20C-4848-9A41-CD4234754C62}"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2363556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072197F3-6561-45C2-8A2C-7868FF9FDE0C}"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7371660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11 - Θέση ημερομηνίας"/>
          <p:cNvSpPr>
            <a:spLocks noGrp="1"/>
          </p:cNvSpPr>
          <p:nvPr>
            <p:ph type="dt" sz="half" idx="10"/>
          </p:nvPr>
        </p:nvSpPr>
        <p:spPr/>
        <p:txBody>
          <a:bodyPr/>
          <a:lstStyle/>
          <a:p>
            <a:fld id="{F78934B4-0402-4F5B-8214-7779BD088D83}"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solidFill>
                <a:srgbClr val="775F55"/>
              </a:solidFill>
            </a:endParaRPr>
          </a:p>
        </p:txBody>
      </p:sp>
    </p:spTree>
    <p:extLst>
      <p:ext uri="{BB962C8B-B14F-4D97-AF65-F5344CB8AC3E}">
        <p14:creationId xmlns:p14="http://schemas.microsoft.com/office/powerpoint/2010/main" val="36333185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E165142F-594A-470B-8032-8F2CFDF59A9C}"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57441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C32BF589-E413-4C5F-89FB-2937C86A1A58}"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020954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F1C7BCF2-90CF-4E7B-A326-53C7D28C2D65}" type="datetime1">
              <a:rPr lang="el-GR" smtClean="0">
                <a:solidFill>
                  <a:srgbClr val="775F55"/>
                </a:solidFill>
              </a:rPr>
              <a:t>7/8/2015</a:t>
            </a:fld>
            <a:endParaRPr lang="el-GR">
              <a:solidFill>
                <a:srgbClr val="775F55"/>
              </a:solidFill>
            </a:endParaRPr>
          </a:p>
        </p:txBody>
      </p:sp>
      <p:sp>
        <p:nvSpPr>
          <p:cNvPr id="10" name="9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solidFill>
                <a:srgbClr val="775F55"/>
              </a:solidFill>
            </a:endParaRPr>
          </a:p>
        </p:txBody>
      </p:sp>
    </p:spTree>
    <p:extLst>
      <p:ext uri="{BB962C8B-B14F-4D97-AF65-F5344CB8AC3E}">
        <p14:creationId xmlns:p14="http://schemas.microsoft.com/office/powerpoint/2010/main" val="225491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ACB4CBA9-56FF-452C-A250-4B65075132DA}" type="datetime1">
              <a:rPr lang="el-GR" smtClean="0">
                <a:solidFill>
                  <a:srgbClr val="775F55"/>
                </a:solidFill>
              </a:rPr>
              <a:t>7/8/2015</a:t>
            </a:fld>
            <a:endParaRPr lang="el-GR">
              <a:solidFill>
                <a:srgbClr val="775F55"/>
              </a:solidFill>
            </a:endParaRPr>
          </a:p>
        </p:txBody>
      </p:sp>
      <p:sp>
        <p:nvSpPr>
          <p:cNvPr id="12" name="11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solidFill>
                <a:srgbClr val="775F55"/>
              </a:solidFill>
            </a:endParaRP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extLst>
      <p:ext uri="{BB962C8B-B14F-4D97-AF65-F5344CB8AC3E}">
        <p14:creationId xmlns:p14="http://schemas.microsoft.com/office/powerpoint/2010/main" val="311800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ημερομηνίας"/>
          <p:cNvSpPr>
            <a:spLocks noGrp="1"/>
          </p:cNvSpPr>
          <p:nvPr>
            <p:ph type="dt" sz="half" idx="10"/>
          </p:nvPr>
        </p:nvSpPr>
        <p:spPr/>
        <p:txBody>
          <a:bodyPr/>
          <a:lstStyle/>
          <a:p>
            <a:fld id="{7473533B-462A-44B7-BEBA-D79C559071C9}" type="datetime1">
              <a:rPr lang="el-GR" smtClean="0">
                <a:solidFill>
                  <a:srgbClr val="775F55"/>
                </a:solidFill>
              </a:rPr>
              <a:t>7/8/2015</a:t>
            </a:fld>
            <a:endParaRPr lang="el-GR">
              <a:solidFill>
                <a:srgbClr val="775F55"/>
              </a:solidFill>
            </a:endParaRPr>
          </a:p>
        </p:txBody>
      </p:sp>
      <p:sp>
        <p:nvSpPr>
          <p:cNvPr id="4" name="3 - Θέση υποσέλιδου"/>
          <p:cNvSpPr>
            <a:spLocks noGrp="1"/>
          </p:cNvSpPr>
          <p:nvPr>
            <p:ph type="ftr" sz="quarter" idx="11"/>
          </p:nvPr>
        </p:nvSpPr>
        <p:spPr/>
        <p:txBody>
          <a:bodyPr/>
          <a:lstStyle/>
          <a:p>
            <a:endParaRPr lang="el-GR">
              <a:solidFill>
                <a:srgbClr val="775F55"/>
              </a:solidFill>
            </a:endParaRP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Tree>
    <p:extLst>
      <p:ext uri="{BB962C8B-B14F-4D97-AF65-F5344CB8AC3E}">
        <p14:creationId xmlns:p14="http://schemas.microsoft.com/office/powerpoint/2010/main" val="27633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6078B53-F805-4B44-9B6C-61C8BE803575}" type="datetime1">
              <a:rPr lang="el-GR" smtClean="0">
                <a:solidFill>
                  <a:srgbClr val="775F55"/>
                </a:solidFill>
              </a:rPr>
              <a:t>7/8/2015</a:t>
            </a:fld>
            <a:endParaRPr lang="el-GR">
              <a:solidFill>
                <a:srgbClr val="775F55"/>
              </a:solidFill>
            </a:endParaRPr>
          </a:p>
        </p:txBody>
      </p:sp>
      <p:sp>
        <p:nvSpPr>
          <p:cNvPr id="3" name="2 - Θέση υποσέλιδου"/>
          <p:cNvSpPr>
            <a:spLocks noGrp="1"/>
          </p:cNvSpPr>
          <p:nvPr>
            <p:ph type="ftr" sz="quarter" idx="11"/>
          </p:nvPr>
        </p:nvSpPr>
        <p:spPr/>
        <p:txBody>
          <a:bodyPr/>
          <a:lstStyle/>
          <a:p>
            <a:endParaRPr lang="el-GR">
              <a:solidFill>
                <a:srgbClr val="775F55"/>
              </a:solidFill>
            </a:endParaRP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2DF384C6-F399-438E-BA89-7BE1FC33607B}" type="slidenum">
              <a:rPr lang="el-GR" smtClean="0">
                <a:solidFill>
                  <a:srgbClr val="775F55"/>
                </a:solidFill>
              </a:rPr>
              <a:pPr/>
              <a:t>‹#›</a:t>
            </a:fld>
            <a:endParaRPr lang="el-GR">
              <a:solidFill>
                <a:srgbClr val="775F55"/>
              </a:solidFill>
            </a:endParaRPr>
          </a:p>
        </p:txBody>
      </p:sp>
    </p:spTree>
    <p:extLst>
      <p:ext uri="{BB962C8B-B14F-4D97-AF65-F5344CB8AC3E}">
        <p14:creationId xmlns:p14="http://schemas.microsoft.com/office/powerpoint/2010/main" val="199621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4 - Θέση ημερομηνίας"/>
          <p:cNvSpPr>
            <a:spLocks noGrp="1"/>
          </p:cNvSpPr>
          <p:nvPr>
            <p:ph type="dt" sz="half" idx="10"/>
          </p:nvPr>
        </p:nvSpPr>
        <p:spPr/>
        <p:txBody>
          <a:bodyPr/>
          <a:lstStyle/>
          <a:p>
            <a:fld id="{34605D9F-BC7B-44EF-9E94-A8594AE72800}" type="datetime1">
              <a:rPr lang="el-GR" smtClean="0">
                <a:solidFill>
                  <a:srgbClr val="775F55"/>
                </a:solidFill>
              </a:rPr>
              <a:t>7/8/2015</a:t>
            </a:fld>
            <a:endParaRPr lang="el-GR">
              <a:solidFill>
                <a:srgbClr val="775F55"/>
              </a:solidFill>
            </a:endParaRPr>
          </a:p>
        </p:txBody>
      </p:sp>
      <p:sp>
        <p:nvSpPr>
          <p:cNvPr id="6" name="5 - Θέση υποσέλιδου"/>
          <p:cNvSpPr>
            <a:spLocks noGrp="1"/>
          </p:cNvSpPr>
          <p:nvPr>
            <p:ph type="ftr" sz="quarter" idx="11"/>
          </p:nvPr>
        </p:nvSpPr>
        <p:spPr/>
        <p:txBody>
          <a:bodyPr/>
          <a:lstStyle/>
          <a:p>
            <a:endParaRPr lang="el-GR">
              <a:solidFill>
                <a:srgbClr val="775F55"/>
              </a:solidFill>
            </a:endParaRP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338996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2" name="11 - Θέση ημερομηνίας"/>
          <p:cNvSpPr>
            <a:spLocks noGrp="1"/>
          </p:cNvSpPr>
          <p:nvPr>
            <p:ph type="dt" sz="half" idx="10"/>
          </p:nvPr>
        </p:nvSpPr>
        <p:spPr>
          <a:xfrm>
            <a:off x="6248400" y="6248400"/>
            <a:ext cx="2667000" cy="365125"/>
          </a:xfrm>
        </p:spPr>
        <p:txBody>
          <a:bodyPr rtlCol="0"/>
          <a:lstStyle/>
          <a:p>
            <a:fld id="{886E8384-E340-4B80-A44B-4570528BF5B7}"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solidFill>
                <a:srgbClr val="775F55"/>
              </a:solidFill>
            </a:endParaRP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p14="http://schemas.microsoft.com/office/powerpoint/2010/main" val="17937390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fontAlgn="auto">
              <a:spcBef>
                <a:spcPts val="0"/>
              </a:spcBef>
              <a:spcAft>
                <a:spcPts val="0"/>
              </a:spcAft>
            </a:pPr>
            <a:fld id="{87E63B8E-A657-45BB-B9D1-EB318FD55512}" type="datetime1">
              <a:rPr lang="el-GR" smtClean="0">
                <a:solidFill>
                  <a:srgbClr val="775F55"/>
                </a:solidFill>
                <a:latin typeface="Calibri"/>
              </a:rPr>
              <a:t>7/8/2015</a:t>
            </a:fld>
            <a:endParaRPr lang="el-GR">
              <a:solidFill>
                <a:srgbClr val="775F55"/>
              </a:solidFill>
              <a:latin typeface="Calibri"/>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fontAlgn="auto">
              <a:spcBef>
                <a:spcPts val="0"/>
              </a:spcBef>
              <a:spcAft>
                <a:spcPts val="0"/>
              </a:spcAft>
            </a:pPr>
            <a:endParaRPr lang="el-GR">
              <a:solidFill>
                <a:srgbClr val="775F55"/>
              </a:solidFill>
              <a:latin typeface="Calibri"/>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fontAlgn="auto">
              <a:spcBef>
                <a:spcPts val="0"/>
              </a:spcBef>
              <a:spcAft>
                <a:spcPts val="0"/>
              </a:spcAft>
            </a:pPr>
            <a:fld id="{2DF384C6-F399-438E-BA89-7BE1FC33607B}" type="slidenum">
              <a:rPr lang="el-GR" smtClean="0">
                <a:latin typeface="Calibri"/>
              </a:rPr>
              <a:pPr fontAlgn="auto">
                <a:spcBef>
                  <a:spcPts val="0"/>
                </a:spcBef>
                <a:spcAft>
                  <a:spcPts val="0"/>
                </a:spcAft>
              </a:pPr>
              <a:t>‹#›</a:t>
            </a:fld>
            <a:endParaRPr lang="el-GR">
              <a:latin typeface="Calibri"/>
            </a:endParaRPr>
          </a:p>
        </p:txBody>
      </p:sp>
    </p:spTree>
    <p:extLst>
      <p:ext uri="{BB962C8B-B14F-4D97-AF65-F5344CB8AC3E}">
        <p14:creationId xmlns:p14="http://schemas.microsoft.com/office/powerpoint/2010/main" val="32934349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A51382F-2D52-4883-8595-19AE8350D003}"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2D70CF-2FC3-4AEE-868D-35634CBAF129}"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5821719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0768"/>
            <a:ext cx="9144000" cy="1470025"/>
          </a:xfrm>
        </p:spPr>
        <p:txBody>
          <a:bodyPr>
            <a:normAutofit/>
          </a:bodyPr>
          <a:lstStyle/>
          <a:p>
            <a:pPr lvl="1" algn="ctr"/>
            <a:r>
              <a:rPr lang="el-GR" sz="3600" b="1" dirty="0" smtClean="0">
                <a:solidFill>
                  <a:schemeClr val="tx1"/>
                </a:solidFill>
                <a:latin typeface="+mn-lt"/>
              </a:rPr>
              <a:t>Κοινωνική Εργασία με Παιδιά και Εφήβους</a:t>
            </a:r>
            <a:endParaRPr lang="el-GR" sz="3600" b="1" dirty="0">
              <a:solidFill>
                <a:schemeClr val="tx1"/>
              </a:solidFill>
              <a:latin typeface="+mn-lt"/>
            </a:endParaRPr>
          </a:p>
        </p:txBody>
      </p:sp>
      <p:sp>
        <p:nvSpPr>
          <p:cNvPr id="3" name="Υπότιτλος 2"/>
          <p:cNvSpPr>
            <a:spLocks noGrp="1"/>
          </p:cNvSpPr>
          <p:nvPr>
            <p:ph type="subTitle" idx="1"/>
          </p:nvPr>
        </p:nvSpPr>
        <p:spPr>
          <a:xfrm>
            <a:off x="0" y="2924944"/>
            <a:ext cx="9144000" cy="2232248"/>
          </a:xfrm>
        </p:spPr>
        <p:txBody>
          <a:bodyPr>
            <a:normAutofit/>
          </a:bodyPr>
          <a:lstStyle/>
          <a:p>
            <a:pPr>
              <a:spcBef>
                <a:spcPts val="0"/>
              </a:spcBef>
              <a:spcAft>
                <a:spcPts val="1200"/>
              </a:spcAft>
            </a:pPr>
            <a:r>
              <a:rPr lang="el-GR" sz="2600" b="1" dirty="0" smtClean="0"/>
              <a:t>Ενότητα 3</a:t>
            </a:r>
            <a:r>
              <a:rPr lang="el-GR" sz="2600" dirty="0" smtClean="0"/>
              <a:t>:</a:t>
            </a:r>
            <a:r>
              <a:rPr lang="en-US" sz="2600" dirty="0" smtClean="0"/>
              <a:t> </a:t>
            </a:r>
            <a:r>
              <a:rPr lang="el-GR" sz="2600" dirty="0" smtClean="0"/>
              <a:t>Προαγωγή και Πρόληψη της ψυχοκοινωνικής υγείας των παιδιών στο σχολείο και κοινωνική εργασία </a:t>
            </a:r>
            <a:endParaRPr lang="en-US" sz="2600" dirty="0" smtClean="0"/>
          </a:p>
          <a:p>
            <a:pPr>
              <a:spcBef>
                <a:spcPts val="0"/>
              </a:spcBef>
            </a:pPr>
            <a:r>
              <a:rPr lang="el-GR" sz="2200" dirty="0">
                <a:solidFill>
                  <a:prstClr val="black"/>
                </a:solidFill>
              </a:rPr>
              <a:t>Χάρης</a:t>
            </a:r>
            <a:r>
              <a:rPr lang="en-US" sz="2200" dirty="0">
                <a:solidFill>
                  <a:prstClr val="black"/>
                </a:solidFill>
              </a:rPr>
              <a:t> </a:t>
            </a:r>
            <a:r>
              <a:rPr lang="el-GR" sz="2200">
                <a:solidFill>
                  <a:prstClr val="black"/>
                </a:solidFill>
              </a:rPr>
              <a:t>Ασημόπουλος</a:t>
            </a:r>
            <a:r>
              <a:rPr lang="el-GR" sz="2200" smtClean="0"/>
              <a:t>, </a:t>
            </a:r>
            <a:r>
              <a:rPr lang="el-GR" sz="2200" dirty="0" err="1" smtClean="0"/>
              <a:t>Ph.D</a:t>
            </a:r>
            <a:r>
              <a:rPr lang="el-GR" sz="2200" dirty="0" smtClean="0"/>
              <a:t>., Επίκουρος Καθηγητής</a:t>
            </a:r>
          </a:p>
          <a:p>
            <a:pPr>
              <a:spcBef>
                <a:spcPts val="0"/>
              </a:spcBef>
            </a:pPr>
            <a:r>
              <a:rPr lang="el-GR" sz="2200" dirty="0" smtClean="0"/>
              <a:t>Τμήμα Κοινωνικής Εργασίας</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141168"/>
          </a:xfrm>
        </p:spPr>
        <p:txBody>
          <a:bodyPr>
            <a:normAutofit/>
          </a:bodyPr>
          <a:lstStyle/>
          <a:p>
            <a:r>
              <a:rPr lang="el-GR" dirty="0" smtClean="0"/>
              <a:t>Οι παρεμβάσεις ειδικότερα αφορούν σε: </a:t>
            </a:r>
          </a:p>
          <a:p>
            <a:pPr>
              <a:buFont typeface="Wingdings" pitchFamily="2" charset="2"/>
              <a:buChar char="ü"/>
            </a:pPr>
            <a:r>
              <a:rPr lang="el-GR" dirty="0" smtClean="0"/>
              <a:t>Ψυχοκοινωνικές εκτιμήσεις και αξιολογήσεις μαθητών, </a:t>
            </a:r>
          </a:p>
          <a:p>
            <a:pPr>
              <a:buFont typeface="Wingdings" pitchFamily="2" charset="2"/>
              <a:buChar char="ü"/>
            </a:pPr>
            <a:r>
              <a:rPr lang="el-GR" dirty="0" smtClean="0"/>
              <a:t>Ατομική συμβουλευτική, </a:t>
            </a:r>
          </a:p>
          <a:p>
            <a:pPr>
              <a:buFont typeface="Wingdings" pitchFamily="2" charset="2"/>
              <a:buChar char="ü"/>
            </a:pPr>
            <a:r>
              <a:rPr lang="el-GR" dirty="0" smtClean="0"/>
              <a:t>Ομαδική συμβουλευτική, </a:t>
            </a:r>
          </a:p>
          <a:p>
            <a:pPr>
              <a:buFont typeface="Wingdings" pitchFamily="2" charset="2"/>
              <a:buChar char="ü"/>
            </a:pPr>
            <a:r>
              <a:rPr lang="el-GR" dirty="0" smtClean="0"/>
              <a:t>Παρεμβάσεις σε καταστάσεις κρίσης, </a:t>
            </a:r>
          </a:p>
          <a:p>
            <a:pPr>
              <a:buFont typeface="Wingdings" pitchFamily="2" charset="2"/>
              <a:buChar char="ü"/>
            </a:pPr>
            <a:r>
              <a:rPr lang="el-GR" dirty="0" smtClean="0"/>
              <a:t>Συμβουλευτική γονέων και συμβουλευτική εκπαιδευτικών, </a:t>
            </a:r>
          </a:p>
          <a:p>
            <a:pPr>
              <a:buFont typeface="Wingdings" pitchFamily="2" charset="2"/>
              <a:buChar char="ü"/>
            </a:pPr>
            <a:r>
              <a:rPr lang="el-GR" dirty="0" smtClean="0"/>
              <a:t>Έρευνα, και</a:t>
            </a:r>
          </a:p>
          <a:p>
            <a:pPr>
              <a:buFont typeface="Wingdings" pitchFamily="2" charset="2"/>
              <a:buChar char="ü"/>
            </a:pPr>
            <a:r>
              <a:rPr lang="el-GR" dirty="0" smtClean="0"/>
              <a:t>Σχεδιασμό και ανάπτυξη προγραμμάτων πρόληψης και προαγωγής της ψυχοκοινωνικής υγείας των παιδιών.</a:t>
            </a:r>
            <a:endParaRPr lang="el-GR" dirty="0"/>
          </a:p>
        </p:txBody>
      </p:sp>
      <p:sp>
        <p:nvSpPr>
          <p:cNvPr id="4" name="Τίτλος 3"/>
          <p:cNvSpPr>
            <a:spLocks noGrp="1"/>
          </p:cNvSpPr>
          <p:nvPr>
            <p:ph type="title"/>
          </p:nvPr>
        </p:nvSpPr>
        <p:spPr/>
        <p:txBody>
          <a:bodyPr>
            <a:normAutofit fontScale="90000"/>
          </a:bodyPr>
          <a:lstStyle/>
          <a:p>
            <a:r>
              <a:rPr lang="el-GR" dirty="0"/>
              <a:t>Παρεμβάσεις των σχολικών </a:t>
            </a:r>
            <a:r>
              <a:rPr lang="el-GR" dirty="0" smtClean="0"/>
              <a:t/>
            </a:r>
            <a:br>
              <a:rPr lang="el-GR" dirty="0" smtClean="0"/>
            </a:br>
            <a:r>
              <a:rPr lang="el-GR" dirty="0" smtClean="0"/>
              <a:t>κοινωνικών </a:t>
            </a:r>
            <a:r>
              <a:rPr lang="el-GR" dirty="0"/>
              <a:t>λειτουργών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9</a:t>
            </a:fld>
            <a:endParaRPr lang="el-GR"/>
          </a:p>
        </p:txBody>
      </p:sp>
    </p:spTree>
    <p:extLst>
      <p:ext uri="{BB962C8B-B14F-4D97-AF65-F5344CB8AC3E}">
        <p14:creationId xmlns:p14="http://schemas.microsoft.com/office/powerpoint/2010/main" val="1815550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sz="2600" dirty="0" smtClean="0"/>
              <a:t>Ο στόχος των παρεμβάσεων είναι: </a:t>
            </a:r>
          </a:p>
          <a:p>
            <a:pPr marL="514350" indent="-514350">
              <a:buFont typeface="+mj-lt"/>
              <a:buAutoNum type="arabicPeriod"/>
            </a:pPr>
            <a:r>
              <a:rPr lang="el-GR" sz="2600" dirty="0" smtClean="0"/>
              <a:t>Η </a:t>
            </a:r>
            <a:r>
              <a:rPr lang="el-GR" sz="2600" b="1" dirty="0" smtClean="0"/>
              <a:t>ενίσχυση</a:t>
            </a:r>
            <a:r>
              <a:rPr lang="el-GR" sz="2600" dirty="0" smtClean="0"/>
              <a:t> των </a:t>
            </a:r>
            <a:r>
              <a:rPr lang="el-GR" sz="2600" b="1" dirty="0" smtClean="0"/>
              <a:t>προστατευτικών</a:t>
            </a:r>
            <a:r>
              <a:rPr lang="el-GR" sz="2600" dirty="0" smtClean="0"/>
              <a:t> παραγόντων της ψυχοκοινωνικής ανάπτυξης των μαθητών, </a:t>
            </a:r>
          </a:p>
          <a:p>
            <a:pPr marL="514350" indent="-514350">
              <a:buFont typeface="+mj-lt"/>
              <a:buAutoNum type="arabicPeriod"/>
            </a:pPr>
            <a:r>
              <a:rPr lang="el-GR" sz="2600" dirty="0" smtClean="0"/>
              <a:t>Η  </a:t>
            </a:r>
            <a:r>
              <a:rPr lang="el-GR" sz="2600" b="1" dirty="0" smtClean="0"/>
              <a:t>αντιμετώπιση</a:t>
            </a:r>
            <a:r>
              <a:rPr lang="el-GR" sz="2600" dirty="0" smtClean="0"/>
              <a:t> των </a:t>
            </a:r>
            <a:r>
              <a:rPr lang="el-GR" sz="2600" b="1" dirty="0" smtClean="0"/>
              <a:t>παραγόντων κινδύνου </a:t>
            </a:r>
            <a:r>
              <a:rPr lang="el-GR" sz="2600" dirty="0" smtClean="0"/>
              <a:t>της ψυχοκοινωνικής ανάπτυξης των μαθητών.</a:t>
            </a:r>
            <a:endParaRPr lang="el-GR" sz="2600" dirty="0"/>
          </a:p>
        </p:txBody>
      </p:sp>
      <p:sp>
        <p:nvSpPr>
          <p:cNvPr id="4" name="Τίτλος 3"/>
          <p:cNvSpPr>
            <a:spLocks noGrp="1"/>
          </p:cNvSpPr>
          <p:nvPr>
            <p:ph type="title"/>
          </p:nvPr>
        </p:nvSpPr>
        <p:spPr/>
        <p:txBody>
          <a:bodyPr>
            <a:noAutofit/>
          </a:bodyPr>
          <a:lstStyle/>
          <a:p>
            <a:r>
              <a:rPr lang="el-GR" sz="3200" dirty="0"/>
              <a:t>Στόχοι των παρεμβάσεων των κοινωνικών λειτουργών στο σχολείο</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10</a:t>
            </a:fld>
            <a:endParaRPr lang="el-GR"/>
          </a:p>
        </p:txBody>
      </p:sp>
    </p:spTree>
    <p:extLst>
      <p:ext uri="{BB962C8B-B14F-4D97-AF65-F5344CB8AC3E}">
        <p14:creationId xmlns:p14="http://schemas.microsoft.com/office/powerpoint/2010/main" val="8754085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Από τους πλέον σοβαρούς παράγοντες κινδύνου της ψυχοκοινωνικής ανάπτυξης των παιδιών στα σχολεία, που θεωρείται και από τα μεγαλύτερα σύγχρονα σχολικά προβλήματα, είναι ο εκφοβισμός μεταξύ των μαθητών. </a:t>
            </a:r>
          </a:p>
          <a:p>
            <a:r>
              <a:rPr lang="el-GR" dirty="0" smtClean="0"/>
              <a:t>Οι επιπτώσεις που έχει στην ψυχοκοινωνική ανάπτυξη και εξέλιξη των παιδιών είναι πολλές και καθοριστικές, οι οποίες εάν δεν διαγνωσθούν και δεν αντιμετωπισθούν έγκαιρα έχουν κακή πρόγνωση.</a:t>
            </a:r>
            <a:endParaRPr lang="el-GR" dirty="0"/>
          </a:p>
        </p:txBody>
      </p:sp>
      <p:sp>
        <p:nvSpPr>
          <p:cNvPr id="4" name="Τίτλος 3"/>
          <p:cNvSpPr>
            <a:spLocks noGrp="1"/>
          </p:cNvSpPr>
          <p:nvPr>
            <p:ph type="title"/>
          </p:nvPr>
        </p:nvSpPr>
        <p:spPr/>
        <p:txBody>
          <a:bodyPr>
            <a:normAutofit fontScale="90000"/>
          </a:bodyPr>
          <a:lstStyle/>
          <a:p>
            <a:r>
              <a:rPr lang="el-GR" dirty="0"/>
              <a:t>Ενδεικτικό παράδειγμα παρεμβάσεων πρόληψης και αντιμετώπισης: Εκφοβισμός</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11</a:t>
            </a:fld>
            <a:endParaRPr lang="el-GR"/>
          </a:p>
        </p:txBody>
      </p:sp>
    </p:spTree>
    <p:extLst>
      <p:ext uri="{BB962C8B-B14F-4D97-AF65-F5344CB8AC3E}">
        <p14:creationId xmlns:p14="http://schemas.microsoft.com/office/powerpoint/2010/main" val="2505226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sz="2600" dirty="0" smtClean="0"/>
              <a:t>Οι παρεμβάσεις της κοινωνικής εργασίας για την πρόληψη και αντιμετώπιση του εκφοβισμού στο σχολείο προσδιορίζονται από το πλαίσιο των καλών και κατάλληλων πρακτικών και πολιτικών που προτείνονται ως προς την αντιμετώπιση του προβλήματος.</a:t>
            </a:r>
            <a:endParaRPr lang="el-GR" sz="2600" dirty="0"/>
          </a:p>
        </p:txBody>
      </p:sp>
      <p:sp>
        <p:nvSpPr>
          <p:cNvPr id="4" name="Τίτλος 3"/>
          <p:cNvSpPr>
            <a:spLocks noGrp="1"/>
          </p:cNvSpPr>
          <p:nvPr>
            <p:ph type="title"/>
          </p:nvPr>
        </p:nvSpPr>
        <p:spPr/>
        <p:txBody>
          <a:bodyPr>
            <a:noAutofit/>
          </a:bodyPr>
          <a:lstStyle/>
          <a:p>
            <a:r>
              <a:rPr lang="el-GR" sz="3200" dirty="0"/>
              <a:t>Κοινωνική εργασία </a:t>
            </a:r>
            <a:br>
              <a:rPr lang="el-GR" sz="3200" dirty="0"/>
            </a:br>
            <a:r>
              <a:rPr lang="el-GR" sz="3200" dirty="0"/>
              <a:t>και εκφοβισμός στο σχολείο</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12</a:t>
            </a:fld>
            <a:endParaRPr lang="el-GR"/>
          </a:p>
        </p:txBody>
      </p:sp>
    </p:spTree>
    <p:extLst>
      <p:ext uri="{BB962C8B-B14F-4D97-AF65-F5344CB8AC3E}">
        <p14:creationId xmlns:p14="http://schemas.microsoft.com/office/powerpoint/2010/main" val="32647426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781128"/>
          </a:xfrm>
        </p:spPr>
        <p:txBody>
          <a:bodyPr>
            <a:normAutofit/>
          </a:bodyPr>
          <a:lstStyle/>
          <a:p>
            <a:pPr marL="514350" indent="-514350">
              <a:buSzPct val="100000"/>
              <a:buFont typeface="+mj-lt"/>
              <a:buAutoNum type="arabicParenR"/>
            </a:pPr>
            <a:r>
              <a:rPr lang="el-GR" dirty="0" smtClean="0"/>
              <a:t>Αλλαγή του κλίματος στο σχολείο για το φαινόμενο του εκφοβισμού.</a:t>
            </a:r>
          </a:p>
          <a:p>
            <a:pPr marL="514350" indent="-514350">
              <a:buSzPct val="100000"/>
              <a:buFont typeface="+mj-lt"/>
              <a:buAutoNum type="arabicParenR"/>
            </a:pPr>
            <a:r>
              <a:rPr lang="el-GR" dirty="0" smtClean="0"/>
              <a:t>Εκτίμηση της κατάστασης με έρευνα.</a:t>
            </a:r>
          </a:p>
          <a:p>
            <a:pPr marL="514350" indent="-514350">
              <a:buSzPct val="100000"/>
              <a:buFont typeface="+mj-lt"/>
              <a:buAutoNum type="arabicParenR"/>
            </a:pPr>
            <a:r>
              <a:rPr lang="el-GR" dirty="0" smtClean="0"/>
              <a:t>Εξασφάλιση της υποστήριξης εκ μέρους όλων της σχολικής κοινότητας για την αντιμετώπιση του προβλήματος.</a:t>
            </a:r>
          </a:p>
          <a:p>
            <a:pPr marL="514350" indent="-514350">
              <a:buSzPct val="100000"/>
              <a:buFont typeface="+mj-lt"/>
              <a:buAutoNum type="arabicParenR"/>
            </a:pPr>
            <a:r>
              <a:rPr lang="el-GR" dirty="0" smtClean="0"/>
              <a:t>Συγκρότηση επιτροπής που θα συντονίζει τις δράσεις του σχολείου για την πρόληψη.</a:t>
            </a:r>
          </a:p>
          <a:p>
            <a:pPr marL="514350" indent="-514350">
              <a:buSzPct val="100000"/>
              <a:buFont typeface="+mj-lt"/>
              <a:buAutoNum type="arabicParenR"/>
            </a:pPr>
            <a:r>
              <a:rPr lang="el-GR" dirty="0" smtClean="0"/>
              <a:t>Εκπαίδευση όλου του προσωπικού του σχολείου στην πρόληψη και αντιμετώπιση του εκφοβισμού.</a:t>
            </a:r>
            <a:endParaRPr lang="el-GR" dirty="0"/>
          </a:p>
        </p:txBody>
      </p:sp>
      <p:sp>
        <p:nvSpPr>
          <p:cNvPr id="4" name="Τίτλος 3"/>
          <p:cNvSpPr>
            <a:spLocks noGrp="1"/>
          </p:cNvSpPr>
          <p:nvPr>
            <p:ph type="title"/>
          </p:nvPr>
        </p:nvSpPr>
        <p:spPr/>
        <p:txBody>
          <a:bodyPr>
            <a:noAutofit/>
          </a:bodyPr>
          <a:lstStyle/>
          <a:p>
            <a:r>
              <a:rPr lang="el-GR" sz="3200" dirty="0"/>
              <a:t>Καλές πρακτικές πρόληψης και αντιμετώπισης του </a:t>
            </a:r>
            <a:r>
              <a:rPr lang="el-GR" sz="3200" dirty="0" smtClean="0"/>
              <a:t>προβλήματος </a:t>
            </a:r>
            <a:r>
              <a:rPr lang="el-GR" sz="2800" b="0" dirty="0" smtClean="0"/>
              <a:t>1/3</a:t>
            </a:r>
            <a:endParaRPr lang="el-GR" sz="28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13</a:t>
            </a:fld>
            <a:endParaRPr lang="el-GR"/>
          </a:p>
        </p:txBody>
      </p:sp>
    </p:spTree>
    <p:extLst>
      <p:ext uri="{BB962C8B-B14F-4D97-AF65-F5344CB8AC3E}">
        <p14:creationId xmlns:p14="http://schemas.microsoft.com/office/powerpoint/2010/main" val="3848697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200" dirty="0">
                <a:solidFill>
                  <a:srgbClr val="775F55">
                    <a:lumMod val="75000"/>
                  </a:srgbClr>
                </a:solidFill>
              </a:rPr>
              <a:t>Καλές πρακτικές πρόληψης και αντιμετώπισης του προβλήματος </a:t>
            </a:r>
            <a:r>
              <a:rPr lang="el-GR" sz="2800" b="0" dirty="0" smtClean="0">
                <a:solidFill>
                  <a:srgbClr val="775F55">
                    <a:lumMod val="75000"/>
                  </a:srgbClr>
                </a:solidFill>
              </a:rPr>
              <a:t>2/3</a:t>
            </a:r>
            <a:endParaRPr lang="el-GR" sz="2800" dirty="0"/>
          </a:p>
        </p:txBody>
      </p:sp>
      <p:sp>
        <p:nvSpPr>
          <p:cNvPr id="3" name="2 - Θέση περιεχομένου"/>
          <p:cNvSpPr>
            <a:spLocks noGrp="1"/>
          </p:cNvSpPr>
          <p:nvPr>
            <p:ph sz="quarter" idx="1"/>
          </p:nvPr>
        </p:nvSpPr>
        <p:spPr>
          <a:xfrm>
            <a:off x="612648" y="1600200"/>
            <a:ext cx="8153400" cy="5213176"/>
          </a:xfrm>
        </p:spPr>
        <p:txBody>
          <a:bodyPr>
            <a:noAutofit/>
          </a:bodyPr>
          <a:lstStyle/>
          <a:p>
            <a:pPr marL="457200" indent="-457200">
              <a:buSzPct val="100000"/>
              <a:buFont typeface="+mj-lt"/>
              <a:buAutoNum type="arabicParenR" startAt="6"/>
            </a:pPr>
            <a:r>
              <a:rPr lang="el-GR" sz="2200" dirty="0" smtClean="0"/>
              <a:t>Δημιουργία πλαισίου κανόνων  που να βοηθούν τους μαθητές να απέχουν από εκφοβιστικές συμπεριφορές και να βοηθούν τους μαθητές που εκφοβίζονται.</a:t>
            </a:r>
          </a:p>
          <a:p>
            <a:pPr marL="457200" indent="-457200">
              <a:buSzPct val="100000"/>
              <a:buFont typeface="+mj-lt"/>
              <a:buAutoNum type="arabicParenR" startAt="6"/>
            </a:pPr>
            <a:r>
              <a:rPr lang="el-GR" sz="2200" dirty="0" smtClean="0"/>
              <a:t>Κατάλληλη και αποτελεσματική επίβλεψη.</a:t>
            </a:r>
          </a:p>
          <a:p>
            <a:pPr marL="457200" indent="-457200">
              <a:buSzPct val="100000"/>
              <a:buFont typeface="+mj-lt"/>
              <a:buAutoNum type="arabicParenR" startAt="6"/>
            </a:pPr>
            <a:r>
              <a:rPr lang="el-GR" sz="2200" dirty="0" smtClean="0"/>
              <a:t>Παρεμβάσεις σε ατομικό επίπεδο για μαθητές που εμπλέκονται στα περιστατικά εκφοβισμού.</a:t>
            </a:r>
          </a:p>
          <a:p>
            <a:pPr marL="457200" indent="-457200">
              <a:buSzPct val="100000"/>
              <a:buFont typeface="+mj-lt"/>
              <a:buAutoNum type="arabicParenR" startAt="6"/>
            </a:pPr>
            <a:r>
              <a:rPr lang="el-GR" sz="2200" dirty="0" smtClean="0"/>
              <a:t>Παρεμβάσεις σε ομαδικό επίπεδο με συζητήσεις στη τάξη για τις σχέσεις των παιδιών.</a:t>
            </a:r>
          </a:p>
          <a:p>
            <a:pPr marL="457200" indent="-457200">
              <a:buSzPct val="100000"/>
              <a:buFont typeface="+mj-lt"/>
              <a:buAutoNum type="arabicParenR" startAt="6"/>
            </a:pPr>
            <a:r>
              <a:rPr lang="el-GR" sz="2200" dirty="0" smtClean="0"/>
              <a:t>Εξασφάλιση της συνέχειας στο χρόνο των προσπαθειών δίχως να υπάρχει ημερομηνία λήξης των δραστηριοτήτων πρόληψης και αντιμετώπισης.</a:t>
            </a:r>
            <a:endParaRPr lang="el-GR" sz="220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14</a:t>
            </a:fld>
            <a:endParaRPr lang="el-GR"/>
          </a:p>
        </p:txBody>
      </p:sp>
    </p:spTree>
    <p:extLst>
      <p:ext uri="{BB962C8B-B14F-4D97-AF65-F5344CB8AC3E}">
        <p14:creationId xmlns:p14="http://schemas.microsoft.com/office/powerpoint/2010/main" val="8303056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200" dirty="0">
                <a:solidFill>
                  <a:srgbClr val="775F55">
                    <a:lumMod val="75000"/>
                  </a:srgbClr>
                </a:solidFill>
              </a:rPr>
              <a:t>Καλές πρακτικές πρόληψης και αντιμετώπισης του προβλήματος </a:t>
            </a:r>
            <a:r>
              <a:rPr lang="el-GR" sz="2800" b="0" dirty="0" smtClean="0">
                <a:solidFill>
                  <a:srgbClr val="775F55">
                    <a:lumMod val="75000"/>
                  </a:srgbClr>
                </a:solidFill>
              </a:rPr>
              <a:t>3/3</a:t>
            </a:r>
            <a:endParaRPr lang="el-GR" sz="2800" dirty="0"/>
          </a:p>
        </p:txBody>
      </p:sp>
      <p:sp>
        <p:nvSpPr>
          <p:cNvPr id="3" name="2 - Θέση περιεχομένου"/>
          <p:cNvSpPr>
            <a:spLocks noGrp="1"/>
          </p:cNvSpPr>
          <p:nvPr>
            <p:ph sz="quarter" idx="1"/>
          </p:nvPr>
        </p:nvSpPr>
        <p:spPr/>
        <p:txBody>
          <a:bodyPr>
            <a:normAutofit/>
          </a:bodyPr>
          <a:lstStyle/>
          <a:p>
            <a:r>
              <a:rPr lang="el-GR" dirty="0" smtClean="0"/>
              <a:t>Οι κοινωνικοί λειτουργοί,  για την ανάπτυξη αυτών των παρεμβάσεων στο σχολείο, αξιοποιούν τις βασικές μεθόδους της Κοινωνικής Εργασίας με Άτομα, της Κοινωνικής Εργασίας με Ομάδα, την Κοινωνική Εργασία με  την Οικογένεια, την Κοινοτική Εργασία και την Κοινωνική Έρευνα</a:t>
            </a:r>
          </a:p>
          <a:p>
            <a:r>
              <a:rPr lang="el-GR" dirty="0" smtClean="0"/>
              <a:t>Συνεργάζονται, με ολιστική προσέγγιση, αφενός με τους μαθητές και τους γονείς τους και αφετέρου με τους εκπαιδευτικούς, αλλά και με άλλους επαγγελματίες και φορείς στην κοινότητα.</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15</a:t>
            </a:fld>
            <a:endParaRPr lang="el-GR"/>
          </a:p>
        </p:txBody>
      </p:sp>
    </p:spTree>
    <p:extLst>
      <p:ext uri="{BB962C8B-B14F-4D97-AF65-F5344CB8AC3E}">
        <p14:creationId xmlns:p14="http://schemas.microsoft.com/office/powerpoint/2010/main" val="3955569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141168"/>
          </a:xfrm>
        </p:spPr>
        <p:txBody>
          <a:bodyPr>
            <a:normAutofit/>
          </a:bodyPr>
          <a:lstStyle/>
          <a:p>
            <a:r>
              <a:rPr lang="el-GR" dirty="0" smtClean="0"/>
              <a:t>Στην ατομική κοινωνική εργασία οι κοινωνικοί λειτουργοί συνεργάζονται με τους μαθητές και τους γονείς τους, με σκοπό την αξιολόγηση της κατάστασης και την διερεύνηση επιπτώσεων στην ανάπτυξη, στη σχολική επίδοση και στις κοινωνικές σχέσεις. </a:t>
            </a:r>
          </a:p>
          <a:p>
            <a:r>
              <a:rPr lang="el-GR" dirty="0" smtClean="0"/>
              <a:t>Η εκτίμηση στηρίζεται στη συλλογή πληροφοριών: </a:t>
            </a:r>
          </a:p>
          <a:p>
            <a:pPr>
              <a:buFont typeface="Wingdings" pitchFamily="2" charset="2"/>
              <a:buChar char="ü"/>
            </a:pPr>
            <a:r>
              <a:rPr lang="el-GR" dirty="0" smtClean="0"/>
              <a:t>Της πορείας της ανάπτυξης του παιδιού, </a:t>
            </a:r>
          </a:p>
          <a:p>
            <a:pPr>
              <a:buFont typeface="Wingdings" pitchFamily="2" charset="2"/>
              <a:buChar char="ü"/>
            </a:pPr>
            <a:r>
              <a:rPr lang="el-GR" dirty="0" smtClean="0"/>
              <a:t>Της λειτουργικότητας της οικογένειας και των σχέσεων στο σχολείο και </a:t>
            </a:r>
          </a:p>
          <a:p>
            <a:pPr>
              <a:buFont typeface="Wingdings" pitchFamily="2" charset="2"/>
              <a:buChar char="ü"/>
            </a:pPr>
            <a:r>
              <a:rPr lang="el-GR" dirty="0" smtClean="0"/>
              <a:t>Της συχνότητας, της σοβαρότητας και της διάρκειας συνυπαρχόντων συμπτωμάτων.</a:t>
            </a:r>
            <a:endParaRPr lang="el-GR" dirty="0"/>
          </a:p>
        </p:txBody>
      </p:sp>
      <p:sp>
        <p:nvSpPr>
          <p:cNvPr id="4" name="Τίτλος 3"/>
          <p:cNvSpPr>
            <a:spLocks noGrp="1"/>
          </p:cNvSpPr>
          <p:nvPr>
            <p:ph type="title"/>
          </p:nvPr>
        </p:nvSpPr>
        <p:spPr/>
        <p:txBody>
          <a:bodyPr>
            <a:normAutofit fontScale="90000"/>
          </a:bodyPr>
          <a:lstStyle/>
          <a:p>
            <a:r>
              <a:rPr lang="el-GR" dirty="0"/>
              <a:t>Ατομική κοινωνική εργασία για την αντιμετώπιση του εκφοβισμού στο </a:t>
            </a:r>
            <a:r>
              <a:rPr lang="el-GR" dirty="0" smtClean="0"/>
              <a:t>σχολείο </a:t>
            </a:r>
            <a:r>
              <a:rPr lang="el-GR" sz="3100" b="0" dirty="0" smtClean="0"/>
              <a:t>1/2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16</a:t>
            </a:fld>
            <a:endParaRPr lang="el-GR"/>
          </a:p>
        </p:txBody>
      </p:sp>
    </p:spTree>
    <p:extLst>
      <p:ext uri="{BB962C8B-B14F-4D97-AF65-F5344CB8AC3E}">
        <p14:creationId xmlns:p14="http://schemas.microsoft.com/office/powerpoint/2010/main" val="22438607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Ατομική κοινωνική εργασία για την αντιμετώπιση του εκφοβισμού στο σχολείο </a:t>
            </a:r>
            <a:r>
              <a:rPr lang="el-GR" sz="3100" b="0" dirty="0" smtClean="0">
                <a:solidFill>
                  <a:srgbClr val="775F55">
                    <a:lumMod val="75000"/>
                  </a:srgbClr>
                </a:solidFill>
              </a:rPr>
              <a:t>2/2</a:t>
            </a:r>
            <a:endParaRPr lang="el-GR" dirty="0"/>
          </a:p>
        </p:txBody>
      </p:sp>
      <p:sp>
        <p:nvSpPr>
          <p:cNvPr id="3" name="2 - Θέση περιεχομένου"/>
          <p:cNvSpPr>
            <a:spLocks noGrp="1"/>
          </p:cNvSpPr>
          <p:nvPr>
            <p:ph sz="quarter" idx="1"/>
          </p:nvPr>
        </p:nvSpPr>
        <p:spPr>
          <a:xfrm>
            <a:off x="612648" y="1600200"/>
            <a:ext cx="8153400" cy="4781128"/>
          </a:xfrm>
        </p:spPr>
        <p:txBody>
          <a:bodyPr>
            <a:normAutofit/>
          </a:bodyPr>
          <a:lstStyle/>
          <a:p>
            <a:r>
              <a:rPr lang="el-GR" dirty="0" smtClean="0"/>
              <a:t>Η αξιολόγηση των παραγόντων αυτών, σε συνδυασμό με την διατύπωση των πιθανών αιτιών, οδηγούν στο σχεδιασμό της κατάλληλης παρέμβασης που είναι δυνατόν να συμπεριλαμβάνει: </a:t>
            </a:r>
          </a:p>
          <a:p>
            <a:pPr>
              <a:buFont typeface="Wingdings" pitchFamily="2" charset="2"/>
              <a:buChar char="ü"/>
            </a:pPr>
            <a:r>
              <a:rPr lang="el-GR" dirty="0" smtClean="0"/>
              <a:t>Συμβουλευτική υποστηρικτική εργασία με τους μαθητές, τους γονείς τους και τους εκπαιδευτικούς, </a:t>
            </a:r>
          </a:p>
          <a:p>
            <a:pPr>
              <a:buFont typeface="Wingdings" pitchFamily="2" charset="2"/>
              <a:buChar char="ü"/>
            </a:pPr>
            <a:r>
              <a:rPr lang="el-GR" dirty="0" smtClean="0"/>
              <a:t>Ψυχοπαιδαγωγικές παρεμβάσεις των εκπαιδευτικών,</a:t>
            </a:r>
          </a:p>
          <a:p>
            <a:pPr>
              <a:buFont typeface="Wingdings" pitchFamily="2" charset="2"/>
              <a:buChar char="ü"/>
            </a:pPr>
            <a:r>
              <a:rPr lang="el-GR" dirty="0" smtClean="0"/>
              <a:t>Και εάν κρίνεται απαραίτητο παραπομπή μαθητών σε </a:t>
            </a:r>
            <a:r>
              <a:rPr lang="el-GR" dirty="0" err="1" smtClean="0"/>
              <a:t>ιατροπαιδαγωγικές</a:t>
            </a:r>
            <a:r>
              <a:rPr lang="el-GR" dirty="0" smtClean="0"/>
              <a:t> υπηρεσίες για διάγνωση και θεραπεία.</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17</a:t>
            </a:fld>
            <a:endParaRPr lang="el-GR"/>
          </a:p>
        </p:txBody>
      </p:sp>
    </p:spTree>
    <p:extLst>
      <p:ext uri="{BB962C8B-B14F-4D97-AF65-F5344CB8AC3E}">
        <p14:creationId xmlns:p14="http://schemas.microsoft.com/office/powerpoint/2010/main" val="32027032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marL="514350" indent="-514350">
              <a:buSzPct val="100000"/>
              <a:buFont typeface="+mj-lt"/>
              <a:buAutoNum type="arabicPeriod"/>
            </a:pPr>
            <a:r>
              <a:rPr lang="el-GR" dirty="0" smtClean="0"/>
              <a:t>Οι κοινωνικοί λειτουργοί αναπτύσσουν </a:t>
            </a:r>
            <a:r>
              <a:rPr lang="el-GR" dirty="0" err="1" smtClean="0"/>
              <a:t>ψυχοεκπαιδευτικές</a:t>
            </a:r>
            <a:r>
              <a:rPr lang="el-GR" dirty="0" smtClean="0"/>
              <a:t> </a:t>
            </a:r>
            <a:r>
              <a:rPr lang="el-GR" b="1" dirty="0" smtClean="0"/>
              <a:t>ομάδες μαθητών </a:t>
            </a:r>
            <a:r>
              <a:rPr lang="el-GR" dirty="0" smtClean="0"/>
              <a:t>σχετικά με: </a:t>
            </a:r>
          </a:p>
          <a:p>
            <a:pPr marL="541338" indent="-319088">
              <a:buFont typeface="Wingdings" pitchFamily="2" charset="2"/>
              <a:buChar char="ü"/>
            </a:pPr>
            <a:r>
              <a:rPr lang="el-GR" dirty="0" smtClean="0"/>
              <a:t>την αλληλεπίδραση, </a:t>
            </a:r>
          </a:p>
          <a:p>
            <a:pPr marL="541338" indent="-319088">
              <a:buFont typeface="Wingdings" pitchFamily="2" charset="2"/>
              <a:buChar char="ü"/>
            </a:pPr>
            <a:r>
              <a:rPr lang="el-GR" dirty="0" smtClean="0"/>
              <a:t>την έκφραση συναισθημάτων, </a:t>
            </a:r>
          </a:p>
          <a:p>
            <a:pPr marL="541338" indent="-319088">
              <a:buFont typeface="Wingdings" pitchFamily="2" charset="2"/>
              <a:buChar char="ü"/>
            </a:pPr>
            <a:r>
              <a:rPr lang="el-GR" dirty="0" smtClean="0"/>
              <a:t>την ενίσχυση της </a:t>
            </a:r>
            <a:r>
              <a:rPr lang="el-GR" dirty="0" err="1" smtClean="0"/>
              <a:t>ενσυναίσθησης</a:t>
            </a:r>
            <a:r>
              <a:rPr lang="el-GR" dirty="0" smtClean="0"/>
              <a:t>, </a:t>
            </a:r>
          </a:p>
          <a:p>
            <a:pPr marL="541338" indent="-319088">
              <a:buFont typeface="Wingdings" pitchFamily="2" charset="2"/>
              <a:buChar char="ü"/>
            </a:pPr>
            <a:r>
              <a:rPr lang="el-GR" dirty="0" smtClean="0"/>
              <a:t>την υποστήριξη της αλληλεγγύης, </a:t>
            </a:r>
          </a:p>
          <a:p>
            <a:pPr marL="541338" indent="-319088">
              <a:buFont typeface="Wingdings" pitchFamily="2" charset="2"/>
              <a:buChar char="ü"/>
            </a:pPr>
            <a:r>
              <a:rPr lang="el-GR" dirty="0" smtClean="0"/>
              <a:t>την αποδοχή της διαφορετικότητας, και </a:t>
            </a:r>
          </a:p>
          <a:p>
            <a:pPr marL="541338" indent="-319088">
              <a:buFont typeface="Wingdings" pitchFamily="2" charset="2"/>
              <a:buChar char="ü"/>
            </a:pPr>
            <a:r>
              <a:rPr lang="el-GR" dirty="0" smtClean="0"/>
              <a:t>την πρόληψη του εκφοβισμού.</a:t>
            </a:r>
            <a:endParaRPr lang="el-GR" dirty="0"/>
          </a:p>
        </p:txBody>
      </p:sp>
      <p:sp>
        <p:nvSpPr>
          <p:cNvPr id="4" name="Τίτλος 3"/>
          <p:cNvSpPr>
            <a:spLocks noGrp="1"/>
          </p:cNvSpPr>
          <p:nvPr>
            <p:ph type="title"/>
          </p:nvPr>
        </p:nvSpPr>
        <p:spPr/>
        <p:txBody>
          <a:bodyPr>
            <a:normAutofit fontScale="90000"/>
          </a:bodyPr>
          <a:lstStyle/>
          <a:p>
            <a:r>
              <a:rPr lang="el-GR" dirty="0"/>
              <a:t>Ομαδική κοινωνική εργασία για την πρόληψη του εκφοβισμού στο </a:t>
            </a:r>
            <a:r>
              <a:rPr lang="el-GR" dirty="0" smtClean="0"/>
              <a:t>σχολείο </a:t>
            </a:r>
            <a:r>
              <a:rPr lang="el-GR" sz="3100" b="0" dirty="0" smtClean="0"/>
              <a:t>1/3</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18</a:t>
            </a:fld>
            <a:endParaRPr lang="el-GR"/>
          </a:p>
        </p:txBody>
      </p:sp>
    </p:spTree>
    <p:extLst>
      <p:ext uri="{BB962C8B-B14F-4D97-AF65-F5344CB8AC3E}">
        <p14:creationId xmlns:p14="http://schemas.microsoft.com/office/powerpoint/2010/main" val="1693167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Autofit/>
          </a:bodyPr>
          <a:lstStyle/>
          <a:p>
            <a:r>
              <a:rPr lang="el-GR" dirty="0" smtClean="0"/>
              <a:t>Η πρόληψη, ως έννοια και ως πρακτική, συνδέεται στενά με την προαγωγή της ψυχοκοινωνικής υγείας και ανάπτυξης, ιδιαίτερα στις  πρώιμες παρεμβάσεις. </a:t>
            </a:r>
          </a:p>
          <a:p>
            <a:r>
              <a:rPr lang="el-GR" dirty="0" smtClean="0"/>
              <a:t>Η πρώιμη προληπτική παρέμβαση επιδιώκει εξίσου: </a:t>
            </a:r>
          </a:p>
          <a:p>
            <a:pPr>
              <a:buFont typeface="Wingdings" pitchFamily="2" charset="2"/>
              <a:buChar char="ü"/>
            </a:pPr>
            <a:r>
              <a:rPr lang="el-GR" dirty="0" smtClean="0"/>
              <a:t>Την αποφυγή εμφάνισης δυσκολιών ή καθυστερήσεων στην ανάπτυξη, και</a:t>
            </a:r>
          </a:p>
          <a:p>
            <a:pPr>
              <a:buFont typeface="Wingdings" pitchFamily="2" charset="2"/>
              <a:buChar char="ü"/>
            </a:pPr>
            <a:r>
              <a:rPr lang="el-GR" dirty="0" smtClean="0"/>
              <a:t>Την προώθηση των παραγόντων που ενδυναμώνουν τα χαρακτηριστικά  και διευκολύνουν τα αναπτυξιακά επιτεύγματα του παιδιού και τη λειτουργικότητα της οικογένειας.</a:t>
            </a:r>
            <a:endParaRPr lang="el-GR" dirty="0"/>
          </a:p>
        </p:txBody>
      </p:sp>
      <p:sp>
        <p:nvSpPr>
          <p:cNvPr id="4" name="Τίτλος 3"/>
          <p:cNvSpPr>
            <a:spLocks noGrp="1"/>
          </p:cNvSpPr>
          <p:nvPr>
            <p:ph type="title"/>
          </p:nvPr>
        </p:nvSpPr>
        <p:spPr/>
        <p:txBody>
          <a:bodyPr>
            <a:normAutofit/>
          </a:bodyPr>
          <a:lstStyle/>
          <a:p>
            <a:r>
              <a:rPr lang="el-GR" sz="3200" dirty="0" smtClean="0"/>
              <a:t>Πρόληψη</a:t>
            </a:r>
            <a:endParaRPr lang="el-GR" sz="320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a:t>
            </a:fld>
            <a:endParaRPr lang="el-GR"/>
          </a:p>
        </p:txBody>
      </p:sp>
    </p:spTree>
    <p:extLst>
      <p:ext uri="{BB962C8B-B14F-4D97-AF65-F5344CB8AC3E}">
        <p14:creationId xmlns:p14="http://schemas.microsoft.com/office/powerpoint/2010/main" val="8810566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Ομαδική κοινωνική εργασία για την πρόληψη του εκφοβισμού στο σχολείο </a:t>
            </a:r>
            <a:r>
              <a:rPr lang="el-GR" sz="3100" b="0" dirty="0" smtClean="0">
                <a:solidFill>
                  <a:srgbClr val="775F55">
                    <a:lumMod val="75000"/>
                  </a:srgbClr>
                </a:solidFill>
              </a:rPr>
              <a:t>2/3</a:t>
            </a:r>
            <a:endParaRPr lang="el-GR" dirty="0"/>
          </a:p>
        </p:txBody>
      </p:sp>
      <p:sp>
        <p:nvSpPr>
          <p:cNvPr id="3" name="2 - Θέση περιεχομένου"/>
          <p:cNvSpPr>
            <a:spLocks noGrp="1"/>
          </p:cNvSpPr>
          <p:nvPr>
            <p:ph sz="quarter" idx="1"/>
          </p:nvPr>
        </p:nvSpPr>
        <p:spPr/>
        <p:txBody>
          <a:bodyPr>
            <a:normAutofit/>
          </a:bodyPr>
          <a:lstStyle/>
          <a:p>
            <a:pPr marL="514350" indent="-514350">
              <a:buSzPct val="100000"/>
              <a:buFont typeface="+mj-lt"/>
              <a:buAutoNum type="arabicPeriod" startAt="2"/>
            </a:pPr>
            <a:r>
              <a:rPr lang="el-GR" dirty="0" smtClean="0"/>
              <a:t>Οι κοινωνικοί λειτουργοί  αναπτύσσουν </a:t>
            </a:r>
            <a:r>
              <a:rPr lang="el-GR" b="1" dirty="0" smtClean="0"/>
              <a:t>ομάδες γονέων - </a:t>
            </a:r>
            <a:r>
              <a:rPr lang="el-GR" dirty="0" smtClean="0"/>
              <a:t>ευαισθητοποίησης - σχετικά με θέματα: </a:t>
            </a:r>
          </a:p>
          <a:p>
            <a:pPr marL="541338" indent="-319088">
              <a:buFont typeface="Wingdings" pitchFamily="2" charset="2"/>
              <a:buChar char="ü"/>
            </a:pPr>
            <a:r>
              <a:rPr lang="el-GR" dirty="0" smtClean="0"/>
              <a:t>ψυχοσυναισθηματικής ανάπτυξης των παιδιών, </a:t>
            </a:r>
          </a:p>
          <a:p>
            <a:pPr marL="541338" indent="-319088">
              <a:buFont typeface="Wingdings" pitchFamily="2" charset="2"/>
              <a:buChar char="ü"/>
            </a:pPr>
            <a:r>
              <a:rPr lang="el-GR" dirty="0" smtClean="0"/>
              <a:t>προβλημάτων ψυχικής υγείας παιδιών, </a:t>
            </a:r>
          </a:p>
          <a:p>
            <a:pPr marL="541338" indent="-319088">
              <a:buFont typeface="Wingdings" pitchFamily="2" charset="2"/>
              <a:buChar char="ü"/>
            </a:pPr>
            <a:r>
              <a:rPr lang="el-GR" dirty="0" smtClean="0"/>
              <a:t>ενδυνάμωσης του γονικού ρόλου, </a:t>
            </a:r>
          </a:p>
          <a:p>
            <a:pPr marL="541338" indent="-319088">
              <a:buFont typeface="Wingdings" pitchFamily="2" charset="2"/>
              <a:buChar char="ü"/>
            </a:pPr>
            <a:r>
              <a:rPr lang="el-GR" dirty="0" smtClean="0"/>
              <a:t>υποστήριξης των παιδιών τους στην αντιμετώπιση του εκφοβισμού, και </a:t>
            </a:r>
          </a:p>
          <a:p>
            <a:pPr marL="541338" indent="-319088">
              <a:buFont typeface="Wingdings" pitchFamily="2" charset="2"/>
              <a:buChar char="ü"/>
            </a:pPr>
            <a:r>
              <a:rPr lang="el-GR" dirty="0" err="1" smtClean="0"/>
              <a:t>συνεργασιμότητας</a:t>
            </a:r>
            <a:r>
              <a:rPr lang="el-GR" dirty="0" smtClean="0"/>
              <a:t> με το εκπαιδευτικό προσωπικό του σχολείου.</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19</a:t>
            </a:fld>
            <a:endParaRPr lang="el-GR"/>
          </a:p>
        </p:txBody>
      </p:sp>
    </p:spTree>
    <p:extLst>
      <p:ext uri="{BB962C8B-B14F-4D97-AF65-F5344CB8AC3E}">
        <p14:creationId xmlns:p14="http://schemas.microsoft.com/office/powerpoint/2010/main" val="18035389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Ομαδική κοινωνική εργασία για την πρόληψη του εκφοβισμού στο σχολείο </a:t>
            </a:r>
            <a:r>
              <a:rPr lang="el-GR" sz="3100" b="0" dirty="0" smtClean="0">
                <a:solidFill>
                  <a:srgbClr val="775F55">
                    <a:lumMod val="75000"/>
                  </a:srgbClr>
                </a:solidFill>
              </a:rPr>
              <a:t>3/3</a:t>
            </a:r>
            <a:endParaRPr lang="el-GR" dirty="0"/>
          </a:p>
        </p:txBody>
      </p:sp>
      <p:sp>
        <p:nvSpPr>
          <p:cNvPr id="3" name="2 - Θέση περιεχομένου"/>
          <p:cNvSpPr>
            <a:spLocks noGrp="1"/>
          </p:cNvSpPr>
          <p:nvPr>
            <p:ph sz="quarter" idx="1"/>
          </p:nvPr>
        </p:nvSpPr>
        <p:spPr>
          <a:xfrm>
            <a:off x="612648" y="1600200"/>
            <a:ext cx="8153400" cy="5213176"/>
          </a:xfrm>
        </p:spPr>
        <p:txBody>
          <a:bodyPr>
            <a:noAutofit/>
          </a:bodyPr>
          <a:lstStyle/>
          <a:p>
            <a:pPr marL="514350" indent="-514350">
              <a:buSzPct val="100000"/>
              <a:buFont typeface="+mj-lt"/>
              <a:buAutoNum type="arabicPeriod" startAt="3"/>
            </a:pPr>
            <a:r>
              <a:rPr lang="el-GR" sz="2200" dirty="0" smtClean="0"/>
              <a:t>Οι κοινωνικοί λειτουργοί αναπτύσσουν </a:t>
            </a:r>
            <a:r>
              <a:rPr lang="el-GR" sz="2200" b="1" dirty="0" smtClean="0"/>
              <a:t>ομάδες εκπαιδευτικών </a:t>
            </a:r>
            <a:r>
              <a:rPr lang="el-GR" sz="2200" dirty="0" smtClean="0"/>
              <a:t>σε θέματα: </a:t>
            </a:r>
          </a:p>
          <a:p>
            <a:pPr marL="541338" indent="-319088">
              <a:buFont typeface="Wingdings" pitchFamily="2" charset="2"/>
              <a:buChar char="ü"/>
            </a:pPr>
            <a:r>
              <a:rPr lang="el-GR" sz="2200" dirty="0" smtClean="0"/>
              <a:t>ψυχοκοινωνικής υγείας των παιδιών, </a:t>
            </a:r>
          </a:p>
          <a:p>
            <a:pPr marL="541338" indent="-319088">
              <a:buFont typeface="Wingdings" pitchFamily="2" charset="2"/>
              <a:buChar char="ü"/>
            </a:pPr>
            <a:r>
              <a:rPr lang="el-GR" sz="2200" dirty="0" smtClean="0"/>
              <a:t>πρώιμης ανίχνευσης προβλημάτων ψυχικής υγείας μαθητών, </a:t>
            </a:r>
          </a:p>
          <a:p>
            <a:pPr marL="541338" indent="-319088">
              <a:buFont typeface="Wingdings" pitchFamily="2" charset="2"/>
              <a:buChar char="ü"/>
            </a:pPr>
            <a:r>
              <a:rPr lang="el-GR" sz="2200" dirty="0" smtClean="0"/>
              <a:t>παρέμβασης σε καταστάσεις κρίσης, </a:t>
            </a:r>
          </a:p>
          <a:p>
            <a:pPr marL="541338" indent="-319088">
              <a:buFont typeface="Wingdings" pitchFamily="2" charset="2"/>
              <a:buChar char="ü"/>
            </a:pPr>
            <a:r>
              <a:rPr lang="el-GR" sz="2200" dirty="0" smtClean="0"/>
              <a:t>πρόληψης και αντιμετώπισης του εκφοβισμού μεταξύ των μαθητών και διαχείρισης ζητημάτων στη συνεργασία με τους γονείς. </a:t>
            </a:r>
          </a:p>
          <a:p>
            <a:r>
              <a:rPr lang="el-GR" sz="2200" dirty="0" smtClean="0"/>
              <a:t>Τέλος, υποστηρίζουν την δημιουργία  επιτροπής κατά του εκφοβισμού στο σχολείο και συντονίζουν την λειτουργία και τις δραστηριότητές της.</a:t>
            </a:r>
            <a:endParaRPr lang="el-GR" sz="220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20</a:t>
            </a:fld>
            <a:endParaRPr lang="el-GR"/>
          </a:p>
        </p:txBody>
      </p:sp>
    </p:spTree>
    <p:extLst>
      <p:ext uri="{BB962C8B-B14F-4D97-AF65-F5344CB8AC3E}">
        <p14:creationId xmlns:p14="http://schemas.microsoft.com/office/powerpoint/2010/main" val="8306283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853136"/>
          </a:xfrm>
        </p:spPr>
        <p:txBody>
          <a:bodyPr>
            <a:noAutofit/>
          </a:bodyPr>
          <a:lstStyle/>
          <a:p>
            <a:r>
              <a:rPr lang="el-GR" sz="2200" dirty="0" smtClean="0"/>
              <a:t>Στην κοινωνική εργασία με την κοινότητα (τόσο την σχολική όσο και την ευρύτερη κοινότητα της περιοχής)  οι κοινωνικοί λειτουργοί συνεργάζονται με το σύλλογο διδασκόντων και το σύλλογο γονέων του σχολείου  και με φορείς και υπηρεσίες της κοινότητας. </a:t>
            </a:r>
          </a:p>
          <a:p>
            <a:r>
              <a:rPr lang="el-GR" sz="2200" dirty="0" smtClean="0"/>
              <a:t>Επιδιώκουν:</a:t>
            </a:r>
          </a:p>
          <a:p>
            <a:pPr marL="514350" indent="-336550">
              <a:buFont typeface="Wingdings" pitchFamily="2" charset="2"/>
              <a:buChar char="ü"/>
            </a:pPr>
            <a:r>
              <a:rPr lang="el-GR" sz="2200" dirty="0" smtClean="0"/>
              <a:t>Ειδικότερα, την ανάπτυξη συλλογικών κοινοτικών δραστηριοτήτων για το πρόβλημα της βίας και του εκφοβισμού, και </a:t>
            </a:r>
          </a:p>
          <a:p>
            <a:pPr marL="514350" indent="-336550">
              <a:buFont typeface="Wingdings" pitchFamily="2" charset="2"/>
              <a:buChar char="ü"/>
            </a:pPr>
            <a:r>
              <a:rPr lang="el-GR" sz="2200" dirty="0" smtClean="0"/>
              <a:t>Γενικότερα, την ανάπτυξη προγραμμάτων πρόληψης και προαγωγής της ψυχικής υγείας του παιδιού στην κοινότητα.  </a:t>
            </a:r>
          </a:p>
          <a:p>
            <a:endParaRPr lang="el-GR" sz="2200" dirty="0"/>
          </a:p>
        </p:txBody>
      </p:sp>
      <p:sp>
        <p:nvSpPr>
          <p:cNvPr id="4" name="Τίτλος 3"/>
          <p:cNvSpPr>
            <a:spLocks noGrp="1"/>
          </p:cNvSpPr>
          <p:nvPr>
            <p:ph type="title"/>
          </p:nvPr>
        </p:nvSpPr>
        <p:spPr/>
        <p:txBody>
          <a:bodyPr>
            <a:normAutofit fontScale="90000"/>
          </a:bodyPr>
          <a:lstStyle/>
          <a:p>
            <a:r>
              <a:rPr lang="el-GR" dirty="0"/>
              <a:t>Κοινωνική εργασία με την κοινότητα για την πρόληψη του εκφοβισμού στο σχολείο</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21</a:t>
            </a:fld>
            <a:endParaRPr lang="el-GR"/>
          </a:p>
        </p:txBody>
      </p:sp>
    </p:spTree>
    <p:extLst>
      <p:ext uri="{BB962C8B-B14F-4D97-AF65-F5344CB8AC3E}">
        <p14:creationId xmlns:p14="http://schemas.microsoft.com/office/powerpoint/2010/main" val="21410827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97152"/>
          </a:xfrm>
        </p:spPr>
        <p:txBody>
          <a:bodyPr>
            <a:normAutofit/>
          </a:bodyPr>
          <a:lstStyle/>
          <a:p>
            <a:r>
              <a:rPr lang="el-GR" dirty="0" smtClean="0"/>
              <a:t>Στην κοινωνική έρευνα για τον σχολικό εκφοβισμό, οι κοινωνικοί λειτουργοί υποστηρίζουν τις προσπάθειες που αναπτύσσει το σχολείο στο να εκτιμήσει με αξιόπιστη έρευνα την κατάσταση σχετικά με τον εκφοβισμό. </a:t>
            </a:r>
          </a:p>
          <a:p>
            <a:r>
              <a:rPr lang="el-GR" dirty="0" smtClean="0"/>
              <a:t>Στόχοι είναι: </a:t>
            </a:r>
          </a:p>
          <a:p>
            <a:pPr>
              <a:buFont typeface="Wingdings" pitchFamily="2" charset="2"/>
              <a:buChar char="ü"/>
            </a:pPr>
            <a:r>
              <a:rPr lang="el-GR" dirty="0" smtClean="0"/>
              <a:t>να μελετηθεί ο τρόπος που οι μαθητές και οι εκπαιδευτικοί κατανοούν τον εκφοβισμό, </a:t>
            </a:r>
          </a:p>
          <a:p>
            <a:pPr>
              <a:buFont typeface="Wingdings" pitchFamily="2" charset="2"/>
              <a:buChar char="ü"/>
            </a:pPr>
            <a:r>
              <a:rPr lang="el-GR" dirty="0" smtClean="0"/>
              <a:t>να μελετηθεί πώς βιώνουν τις σχετικές εμπειρίες, και </a:t>
            </a:r>
          </a:p>
          <a:p>
            <a:pPr>
              <a:buFont typeface="Wingdings" pitchFamily="2" charset="2"/>
              <a:buChar char="ü"/>
            </a:pPr>
            <a:r>
              <a:rPr lang="el-GR" dirty="0" smtClean="0"/>
              <a:t>να προσδιορισθούν οι ανάγκες υποστήριξής τους. </a:t>
            </a:r>
            <a:endParaRPr lang="el-GR" dirty="0"/>
          </a:p>
        </p:txBody>
      </p:sp>
      <p:sp>
        <p:nvSpPr>
          <p:cNvPr id="4" name="Τίτλος 3"/>
          <p:cNvSpPr>
            <a:spLocks noGrp="1"/>
          </p:cNvSpPr>
          <p:nvPr>
            <p:ph type="title"/>
          </p:nvPr>
        </p:nvSpPr>
        <p:spPr/>
        <p:txBody>
          <a:bodyPr>
            <a:normAutofit fontScale="90000"/>
          </a:bodyPr>
          <a:lstStyle/>
          <a:p>
            <a:r>
              <a:rPr lang="el-GR" dirty="0"/>
              <a:t>Κοινωνική έρευνα για τον </a:t>
            </a:r>
            <a:r>
              <a:rPr lang="el-GR" dirty="0" smtClean="0"/>
              <a:t/>
            </a:r>
            <a:br>
              <a:rPr lang="el-GR" dirty="0" smtClean="0"/>
            </a:br>
            <a:r>
              <a:rPr lang="el-GR" dirty="0" smtClean="0"/>
              <a:t>σχολικό εκφοβισμό </a:t>
            </a:r>
            <a:r>
              <a:rPr lang="el-GR" sz="3100" b="0" dirty="0" smtClean="0"/>
              <a:t>1/2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22</a:t>
            </a:fld>
            <a:endParaRPr lang="el-GR"/>
          </a:p>
        </p:txBody>
      </p:sp>
    </p:spTree>
    <p:extLst>
      <p:ext uri="{BB962C8B-B14F-4D97-AF65-F5344CB8AC3E}">
        <p14:creationId xmlns:p14="http://schemas.microsoft.com/office/powerpoint/2010/main" val="12951772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Κοινωνική έρευνα για τον </a:t>
            </a:r>
            <a:br>
              <a:rPr lang="el-GR" dirty="0">
                <a:solidFill>
                  <a:srgbClr val="775F55">
                    <a:lumMod val="75000"/>
                  </a:srgbClr>
                </a:solidFill>
              </a:rPr>
            </a:br>
            <a:r>
              <a:rPr lang="el-GR" dirty="0">
                <a:solidFill>
                  <a:srgbClr val="775F55">
                    <a:lumMod val="75000"/>
                  </a:srgbClr>
                </a:solidFill>
              </a:rPr>
              <a:t>σχολικό εκφοβισμό </a:t>
            </a:r>
            <a:r>
              <a:rPr lang="el-GR" sz="3100" b="0" dirty="0" smtClean="0">
                <a:solidFill>
                  <a:srgbClr val="775F55">
                    <a:lumMod val="75000"/>
                  </a:srgbClr>
                </a:solidFill>
              </a:rPr>
              <a:t>2/2</a:t>
            </a:r>
            <a:endParaRPr lang="el-GR" dirty="0"/>
          </a:p>
        </p:txBody>
      </p:sp>
      <p:sp>
        <p:nvSpPr>
          <p:cNvPr id="3" name="2 - Θέση περιεχομένου"/>
          <p:cNvSpPr>
            <a:spLocks noGrp="1"/>
          </p:cNvSpPr>
          <p:nvPr>
            <p:ph sz="quarter" idx="1"/>
          </p:nvPr>
        </p:nvSpPr>
        <p:spPr>
          <a:xfrm>
            <a:off x="612648" y="1600200"/>
            <a:ext cx="8153400" cy="5141168"/>
          </a:xfrm>
        </p:spPr>
        <p:txBody>
          <a:bodyPr>
            <a:noAutofit/>
          </a:bodyPr>
          <a:lstStyle/>
          <a:p>
            <a:r>
              <a:rPr lang="el-GR" sz="2200" dirty="0" smtClean="0"/>
              <a:t>Τα αποτελέσματα της έρευνας θα χρησιμοποιηθούν στις δραστηριότητες ευαισθητοποίησης στο σχολείο και στη κοινότητα για τον εκφοβισμό, με παρουσίαση στις ομάδες επιμόρφωσης και σε ημερίδες, και για το σχεδιασμό αποτελεσματικών  παρεμβάσεων στο σχολείο. </a:t>
            </a:r>
          </a:p>
          <a:p>
            <a:r>
              <a:rPr lang="el-GR" sz="2200" dirty="0" smtClean="0"/>
              <a:t>Οι κοινωνικοί λειτουργοί έχουν τη δυνατότητα να διεξάγουν έρευνα για τον εκφοβισμό στο σχολείο: </a:t>
            </a:r>
          </a:p>
          <a:p>
            <a:pPr>
              <a:buFont typeface="Wingdings" pitchFamily="2" charset="2"/>
              <a:buChar char="ü"/>
            </a:pPr>
            <a:r>
              <a:rPr lang="el-GR" sz="2200" dirty="0" smtClean="0"/>
              <a:t>με μεθοδολογία </a:t>
            </a:r>
            <a:r>
              <a:rPr lang="el-GR" sz="2200" b="1" dirty="0" smtClean="0"/>
              <a:t>ποσοτική</a:t>
            </a:r>
            <a:r>
              <a:rPr lang="el-GR" sz="2200" dirty="0" smtClean="0"/>
              <a:t> (με τη χρήση ερωτηματολογίων), </a:t>
            </a:r>
          </a:p>
          <a:p>
            <a:pPr>
              <a:buFont typeface="Wingdings" pitchFamily="2" charset="2"/>
              <a:buChar char="ü"/>
            </a:pPr>
            <a:r>
              <a:rPr lang="el-GR" sz="2200" dirty="0" smtClean="0"/>
              <a:t>με μεθοδολογία </a:t>
            </a:r>
            <a:r>
              <a:rPr lang="el-GR" sz="2200" b="1" dirty="0" smtClean="0"/>
              <a:t>ποιοτική</a:t>
            </a:r>
            <a:r>
              <a:rPr lang="el-GR" sz="2200" dirty="0" smtClean="0"/>
              <a:t> (με ατομικές και ομαδικά εστιασμένες συνεντεύξεις), και </a:t>
            </a:r>
          </a:p>
          <a:p>
            <a:pPr>
              <a:buFont typeface="Wingdings" pitchFamily="2" charset="2"/>
              <a:buChar char="ü"/>
            </a:pPr>
            <a:r>
              <a:rPr lang="el-GR" sz="2200" dirty="0" smtClean="0"/>
              <a:t>με μεθοδολογία </a:t>
            </a:r>
            <a:r>
              <a:rPr lang="el-GR" sz="2200" b="1" dirty="0" smtClean="0"/>
              <a:t>συνδυαστική</a:t>
            </a:r>
            <a:r>
              <a:rPr lang="el-GR" sz="2200" dirty="0" smtClean="0"/>
              <a:t>.</a:t>
            </a:r>
            <a:endParaRPr lang="el-GR" sz="220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23</a:t>
            </a:fld>
            <a:endParaRPr lang="el-GR"/>
          </a:p>
        </p:txBody>
      </p:sp>
    </p:spTree>
    <p:extLst>
      <p:ext uri="{BB962C8B-B14F-4D97-AF65-F5344CB8AC3E}">
        <p14:creationId xmlns:p14="http://schemas.microsoft.com/office/powerpoint/2010/main" val="40566914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97152"/>
          </a:xfrm>
        </p:spPr>
        <p:txBody>
          <a:bodyPr>
            <a:noAutofit/>
          </a:bodyPr>
          <a:lstStyle/>
          <a:p>
            <a:r>
              <a:rPr lang="el-GR" dirty="0" smtClean="0"/>
              <a:t>Η εφαρμογή προγραμμάτων πρόληψης και προαγωγής της Ψυχικής Υγείας αποσκοπεί στη δημιουργία ενός θετικού σχολικού περιβάλλοντος. </a:t>
            </a:r>
          </a:p>
          <a:p>
            <a:r>
              <a:rPr lang="el-GR" dirty="0" smtClean="0"/>
              <a:t>Οι σύγχρονες τάσεις της ψυχικής υγείας των παιδιών: </a:t>
            </a:r>
          </a:p>
          <a:p>
            <a:pPr>
              <a:buFont typeface="Wingdings" pitchFamily="2" charset="2"/>
              <a:buChar char="ü"/>
            </a:pPr>
            <a:r>
              <a:rPr lang="el-GR" dirty="0" smtClean="0"/>
              <a:t>Δίνουν έμφαση στην ψυχική ανθεκτικότητα των παιδιών και στη δημιουργία ενός σχολείου που «νοιάζεται και φροντίζει» για την ολόπλευρη ανάπτυξη των μαθητών, </a:t>
            </a:r>
          </a:p>
          <a:p>
            <a:pPr>
              <a:buFont typeface="Wingdings" pitchFamily="2" charset="2"/>
              <a:buChar char="ü"/>
            </a:pPr>
            <a:r>
              <a:rPr lang="el-GR" dirty="0" smtClean="0"/>
              <a:t>Αναδεικνύουν τη συμβουλευτική διάσταση του ρόλου του εκπαιδευτικού, ως βασική προϋπόθεση καλής επικοινωνίας και ποιοτικών σχέσεων των μελών της σχολικής κοινότητας. </a:t>
            </a:r>
          </a:p>
          <a:p>
            <a:endParaRPr lang="el-GR" dirty="0"/>
          </a:p>
        </p:txBody>
      </p:sp>
      <p:sp>
        <p:nvSpPr>
          <p:cNvPr id="4" name="Τίτλος 3"/>
          <p:cNvSpPr>
            <a:spLocks noGrp="1"/>
          </p:cNvSpPr>
          <p:nvPr>
            <p:ph type="title"/>
          </p:nvPr>
        </p:nvSpPr>
        <p:spPr/>
        <p:txBody>
          <a:bodyPr>
            <a:normAutofit/>
          </a:bodyPr>
          <a:lstStyle/>
          <a:p>
            <a:r>
              <a:rPr lang="el-GR" sz="3200" dirty="0"/>
              <a:t>Σύνοψη</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24</a:t>
            </a:fld>
            <a:endParaRPr lang="el-GR"/>
          </a:p>
        </p:txBody>
      </p:sp>
    </p:spTree>
    <p:extLst>
      <p:ext uri="{BB962C8B-B14F-4D97-AF65-F5344CB8AC3E}">
        <p14:creationId xmlns:p14="http://schemas.microsoft.com/office/powerpoint/2010/main" val="11733250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3</a:t>
            </a:r>
            <a:r>
              <a:rPr lang="en-US" sz="2000" dirty="0" smtClean="0"/>
              <a:t>:</a:t>
            </a:r>
            <a:r>
              <a:rPr lang="el-GR" sz="2000" dirty="0"/>
              <a:t> Προαγωγή και Πρόληψη της ψυχοκοινωνικής υγείας των παιδιών στο σχολείο και κοινωνική εργασία ».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και δοθεί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1180909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Προβλήματα ψυχικής υγείας </a:t>
            </a:r>
            <a:r>
              <a:rPr lang="en-US" dirty="0" smtClean="0"/>
              <a:t/>
            </a:r>
            <a:br>
              <a:rPr lang="en-US" dirty="0" smtClean="0"/>
            </a:br>
            <a:r>
              <a:rPr lang="el-GR" dirty="0" smtClean="0"/>
              <a:t>παιδιών και εφήβων</a:t>
            </a:r>
            <a:endParaRPr lang="el-GR" dirty="0"/>
          </a:p>
        </p:txBody>
      </p:sp>
      <p:sp>
        <p:nvSpPr>
          <p:cNvPr id="3" name="2 - Θέση περιεχομένου"/>
          <p:cNvSpPr>
            <a:spLocks noGrp="1"/>
          </p:cNvSpPr>
          <p:nvPr>
            <p:ph sz="quarter" idx="1"/>
          </p:nvPr>
        </p:nvSpPr>
        <p:spPr/>
        <p:txBody>
          <a:bodyPr>
            <a:normAutofit/>
          </a:bodyPr>
          <a:lstStyle/>
          <a:p>
            <a:r>
              <a:rPr lang="el-GR" dirty="0" smtClean="0"/>
              <a:t>Το ποσοστό παιδιών και εφήβων με ψυχικές διαταραχές είναι υψηλό (14-18%) και αυξάνεται διεθνώς. </a:t>
            </a:r>
          </a:p>
          <a:p>
            <a:pPr>
              <a:buFont typeface="Wingdings" pitchFamily="2" charset="2"/>
              <a:buChar char="ü"/>
            </a:pPr>
            <a:r>
              <a:rPr lang="el-GR" dirty="0" smtClean="0"/>
              <a:t>Μόνο ένα μικρό ποσοστό αυτών των παιδιών  και εφήβων (περίπου 15-20%) καταλήγουν σε υπηρεσίες ψυχικής υγείας. </a:t>
            </a:r>
          </a:p>
          <a:p>
            <a:r>
              <a:rPr lang="el-GR" dirty="0" smtClean="0"/>
              <a:t>Τα προβλήματα συμπεριφοράς, συναισθήματος και μάθησης εμποδίζουν τα παιδιά να προσαρμοστούν στην πραγματικότητα και τις απαιτήσεις του σχολείου δημιουργώντας πρόσθετες δυσκολίες, τόσο στο ίδιο το παιδί όσο και στη λειτουργία της τάξης.</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a:t>
            </a:fld>
            <a:endParaRPr lang="el-GR"/>
          </a:p>
        </p:txBody>
      </p:sp>
    </p:spTree>
    <p:extLst>
      <p:ext uri="{BB962C8B-B14F-4D97-AF65-F5344CB8AC3E}">
        <p14:creationId xmlns:p14="http://schemas.microsoft.com/office/powerpoint/2010/main" val="2831045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a:solidFill>
                  <a:prstClr val="black">
                    <a:lumMod val="75000"/>
                    <a:lumOff val="25000"/>
                  </a:prstClr>
                </a:solidFill>
                <a:latin typeface="Calibri"/>
              </a:rPr>
              <a:t>και διάθεση του έργου ή του παράγωγου αυτού με την ίδια άδεια</a:t>
            </a: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6249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Η πορεία ενός παιδιού που εμφανίζει συμπτώματα κάποιας διαταραχής μπορεί να διαφοροποιηθεί σημαντικά εάν τα προβλήματα εντοπιστούν εγκαίρως και αποτελέσουν αντικείμενο μέριμνας. </a:t>
            </a:r>
          </a:p>
          <a:p>
            <a:r>
              <a:rPr lang="el-GR" dirty="0" smtClean="0"/>
              <a:t>Ο έγκαιρος εντοπισμός δυσκολιών έχει βρεθεί ότι μπορεί να οδηγήσει σε μειωμένα ποσοστά σχολικής αποτυχίας και διακοπής της σχολικής φοίτησης, σε αύξηση των πιθανοτήτων για μελλοντική επαγγελματική αποκατάσταση και σε μείωση της </a:t>
            </a:r>
            <a:r>
              <a:rPr lang="el-GR" dirty="0" err="1" smtClean="0"/>
              <a:t>παραπτωματικής</a:t>
            </a:r>
            <a:r>
              <a:rPr lang="el-GR" dirty="0" smtClean="0"/>
              <a:t> συμπεριφοράς.</a:t>
            </a:r>
            <a:endParaRPr lang="el-GR" dirty="0"/>
          </a:p>
        </p:txBody>
      </p:sp>
      <p:sp>
        <p:nvSpPr>
          <p:cNvPr id="4" name="Τίτλος 3"/>
          <p:cNvSpPr>
            <a:spLocks noGrp="1"/>
          </p:cNvSpPr>
          <p:nvPr>
            <p:ph type="title"/>
          </p:nvPr>
        </p:nvSpPr>
        <p:spPr>
          <a:xfrm>
            <a:off x="395536" y="228600"/>
            <a:ext cx="8640960" cy="990600"/>
          </a:xfrm>
        </p:spPr>
        <p:txBody>
          <a:bodyPr>
            <a:noAutofit/>
          </a:bodyPr>
          <a:lstStyle/>
          <a:p>
            <a:r>
              <a:rPr lang="el-GR" sz="3200" dirty="0" smtClean="0"/>
              <a:t>Η σημασία </a:t>
            </a:r>
            <a:r>
              <a:rPr lang="el-GR" sz="3200" dirty="0"/>
              <a:t>έγκαιρου εντοπισμού </a:t>
            </a:r>
            <a:r>
              <a:rPr lang="el-GR" sz="3200" dirty="0" smtClean="0"/>
              <a:t>πρώιμων ενδείξεων προβλημάτων ψυχικής υγείας </a:t>
            </a:r>
            <a:endParaRPr lang="el-GR" sz="320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a:t>
            </a:fld>
            <a:endParaRPr lang="el-GR"/>
          </a:p>
        </p:txBody>
      </p:sp>
    </p:spTree>
    <p:extLst>
      <p:ext uri="{BB962C8B-B14F-4D97-AF65-F5344CB8AC3E}">
        <p14:creationId xmlns:p14="http://schemas.microsoft.com/office/powerpoint/2010/main" val="37746188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Οι διαταραχές που πρωτοεμφανίζονται στην παιδική ηλικία, αν δεν αντιμετωπιστούν εγκαίρως, έχουν αυξημένη πιθανότητα να καταλήξουν σε σοβαρής μορφής ψυχοπαθολογία στην ενήλικη ζωή. </a:t>
            </a:r>
          </a:p>
          <a:p>
            <a:r>
              <a:rPr lang="el-GR" dirty="0" smtClean="0"/>
              <a:t>Το παιδί ενδέχεται να μην μπορέσει να ακολουθήσει το ρυθμό της ανάπτυξης και προόδου των συνομηλίκων του. </a:t>
            </a:r>
          </a:p>
          <a:p>
            <a:pPr>
              <a:buFont typeface="Wingdings" pitchFamily="2" charset="2"/>
              <a:buChar char="ü"/>
            </a:pPr>
            <a:r>
              <a:rPr lang="el-GR" dirty="0" smtClean="0"/>
              <a:t>Το γεγονός αυτό έχει αρνητικές συνέπειες στη συναισθηματική και την κοινωνική του ζωή και στις σχέσεις του με την οικογένεια και τους συνομήλικούς του.</a:t>
            </a:r>
            <a:endParaRPr lang="el-GR" dirty="0"/>
          </a:p>
        </p:txBody>
      </p:sp>
      <p:sp>
        <p:nvSpPr>
          <p:cNvPr id="4" name="Τίτλος 3"/>
          <p:cNvSpPr>
            <a:spLocks noGrp="1"/>
          </p:cNvSpPr>
          <p:nvPr>
            <p:ph type="title"/>
          </p:nvPr>
        </p:nvSpPr>
        <p:spPr/>
        <p:txBody>
          <a:bodyPr>
            <a:noAutofit/>
          </a:bodyPr>
          <a:lstStyle/>
          <a:p>
            <a:r>
              <a:rPr lang="el-GR" sz="3200" dirty="0"/>
              <a:t>Οι επιπτώσεις του μη έγκαιρου </a:t>
            </a:r>
            <a:r>
              <a:rPr lang="el-GR" sz="3200" dirty="0" smtClean="0"/>
              <a:t/>
            </a:r>
            <a:br>
              <a:rPr lang="el-GR" sz="3200" dirty="0" smtClean="0"/>
            </a:br>
            <a:r>
              <a:rPr lang="el-GR" sz="3200" dirty="0" smtClean="0"/>
              <a:t>εντοπισμού </a:t>
            </a:r>
            <a:r>
              <a:rPr lang="el-GR" sz="3200" dirty="0"/>
              <a:t>των δυσκολιών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4</a:t>
            </a:fld>
            <a:endParaRPr lang="el-GR"/>
          </a:p>
        </p:txBody>
      </p:sp>
    </p:spTree>
    <p:extLst>
      <p:ext uri="{BB962C8B-B14F-4D97-AF65-F5344CB8AC3E}">
        <p14:creationId xmlns:p14="http://schemas.microsoft.com/office/powerpoint/2010/main" val="2124017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sz="2600" dirty="0" smtClean="0"/>
              <a:t>Το σύγχρονο σχολείο καλείται να διαδραματίσει ένα σύνθετο ρόλο, που περιλαμβάνει: </a:t>
            </a:r>
          </a:p>
          <a:p>
            <a:pPr>
              <a:buFont typeface="Wingdings" pitchFamily="2" charset="2"/>
              <a:buChar char="ü"/>
            </a:pPr>
            <a:r>
              <a:rPr lang="el-GR" sz="2600" dirty="0" smtClean="0"/>
              <a:t>Όχι μόνο την προαγωγή της μάθησης </a:t>
            </a:r>
          </a:p>
          <a:p>
            <a:pPr>
              <a:buFont typeface="Wingdings" pitchFamily="2" charset="2"/>
              <a:buChar char="ü"/>
            </a:pPr>
            <a:r>
              <a:rPr lang="el-GR" sz="2600" dirty="0" smtClean="0"/>
              <a:t>Αλλά και την προαγωγή της ψυχοκοινωνικής ανάπτυξης των παιδιών. </a:t>
            </a:r>
          </a:p>
          <a:p>
            <a:endParaRPr lang="el-GR" sz="2600" dirty="0"/>
          </a:p>
        </p:txBody>
      </p:sp>
      <p:sp>
        <p:nvSpPr>
          <p:cNvPr id="4" name="Τίτλος 3"/>
          <p:cNvSpPr>
            <a:spLocks noGrp="1"/>
          </p:cNvSpPr>
          <p:nvPr>
            <p:ph type="title"/>
          </p:nvPr>
        </p:nvSpPr>
        <p:spPr/>
        <p:txBody>
          <a:bodyPr>
            <a:normAutofit/>
          </a:bodyPr>
          <a:lstStyle/>
          <a:p>
            <a:r>
              <a:rPr lang="el-GR" sz="3200" dirty="0"/>
              <a:t>Ο σύγχρονος ρόλος του σχολείου</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5</a:t>
            </a:fld>
            <a:endParaRPr lang="el-GR"/>
          </a:p>
        </p:txBody>
      </p:sp>
    </p:spTree>
    <p:extLst>
      <p:ext uri="{BB962C8B-B14F-4D97-AF65-F5344CB8AC3E}">
        <p14:creationId xmlns:p14="http://schemas.microsoft.com/office/powerpoint/2010/main" val="4107312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85000" lnSpcReduction="10000"/>
          </a:bodyPr>
          <a:lstStyle/>
          <a:p>
            <a:pPr marL="514350" indent="-514350">
              <a:buSzPct val="100000"/>
              <a:buFont typeface="+mj-lt"/>
              <a:buAutoNum type="arabicPeriod"/>
            </a:pPr>
            <a:r>
              <a:rPr lang="el-GR" sz="2800" dirty="0" smtClean="0"/>
              <a:t>Παρεμβάσεις σε ολόκληρο το μαθητικό πληθυσμό και στοχεύουν στην προαγωγή της ψυχοκοινωνικής ανάπτυξης και υγείας των μαθητών και στην πρόληψη εκδήλωσης προβληματικών συμπεριφορών ή άλλων δυσκολιών. </a:t>
            </a:r>
          </a:p>
          <a:p>
            <a:pPr marL="514350" indent="-514350">
              <a:buSzPct val="100000"/>
              <a:buFont typeface="+mj-lt"/>
              <a:buAutoNum type="arabicPeriod"/>
            </a:pPr>
            <a:r>
              <a:rPr lang="el-GR" sz="2800" dirty="0" smtClean="0"/>
              <a:t>Παρεμβάσεις σε ομάδες του μαθητικού πληθυσμού που βρίσκονται αντιμέτωπες με παράγοντες που θέτουν σε κίνδυνο την ομαλή ψυχοκοινωνική ανάπτυξη. </a:t>
            </a:r>
          </a:p>
          <a:p>
            <a:pPr marL="514350" indent="-514350">
              <a:buSzPct val="100000"/>
              <a:buFont typeface="+mj-lt"/>
              <a:buAutoNum type="arabicPeriod"/>
            </a:pPr>
            <a:r>
              <a:rPr lang="el-GR" sz="2800" dirty="0" smtClean="0"/>
              <a:t>Παρεμβάσεις οι οποίες στοχεύουν στον έγκαιρο εντοπισμό και αντιμετώπιση πρώιμων ενδείξεων κάποιας διαταραχής ή δυσκολίας.</a:t>
            </a:r>
          </a:p>
        </p:txBody>
      </p:sp>
      <p:sp>
        <p:nvSpPr>
          <p:cNvPr id="4" name="Τίτλος 3"/>
          <p:cNvSpPr>
            <a:spLocks noGrp="1"/>
          </p:cNvSpPr>
          <p:nvPr>
            <p:ph type="title"/>
          </p:nvPr>
        </p:nvSpPr>
        <p:spPr/>
        <p:txBody>
          <a:bodyPr>
            <a:normAutofit fontScale="90000"/>
          </a:bodyPr>
          <a:lstStyle/>
          <a:p>
            <a:r>
              <a:rPr lang="el-GR" dirty="0"/>
              <a:t>Κατηγορίες προγραμμάτων πρώιμης </a:t>
            </a:r>
            <a:br>
              <a:rPr lang="el-GR" dirty="0"/>
            </a:br>
            <a:r>
              <a:rPr lang="el-GR" dirty="0"/>
              <a:t>προληπτικής παρέμβασης στο σχολείο</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6</a:t>
            </a:fld>
            <a:endParaRPr lang="el-GR"/>
          </a:p>
        </p:txBody>
      </p:sp>
    </p:spTree>
    <p:extLst>
      <p:ext uri="{BB962C8B-B14F-4D97-AF65-F5344CB8AC3E}">
        <p14:creationId xmlns:p14="http://schemas.microsoft.com/office/powerpoint/2010/main" val="21801017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35816" cy="5257800"/>
          </a:xfrm>
        </p:spPr>
        <p:txBody>
          <a:bodyPr>
            <a:normAutofit/>
          </a:bodyPr>
          <a:lstStyle/>
          <a:p>
            <a:r>
              <a:rPr lang="el-GR" sz="2600" dirty="0" smtClean="0"/>
              <a:t>Η κοινωνική εργασία στο σχολείο σκοπεύει: </a:t>
            </a:r>
          </a:p>
          <a:p>
            <a:pPr>
              <a:buFont typeface="Wingdings" pitchFamily="2" charset="2"/>
              <a:buChar char="ü"/>
            </a:pPr>
            <a:r>
              <a:rPr lang="el-GR" sz="2600" dirty="0" smtClean="0"/>
              <a:t>στην υποστήριξη της ψυχοκοινωνικής εξέλιξης των μαθητών, </a:t>
            </a:r>
          </a:p>
          <a:p>
            <a:pPr>
              <a:buFont typeface="Wingdings" pitchFamily="2" charset="2"/>
              <a:buChar char="ü"/>
            </a:pPr>
            <a:r>
              <a:rPr lang="el-GR" sz="2600" dirty="0" smtClean="0"/>
              <a:t>στην ανάπτυξη των κοινωνικών τους δεξιοτήτων, και </a:t>
            </a:r>
          </a:p>
          <a:p>
            <a:pPr>
              <a:buFont typeface="Wingdings" pitchFamily="2" charset="2"/>
              <a:buChar char="ü"/>
            </a:pPr>
            <a:r>
              <a:rPr lang="el-GR" sz="2600" dirty="0" smtClean="0"/>
              <a:t>στην ενδυνάμωση της ψυχικής τους ανθεκτικότητας. </a:t>
            </a:r>
          </a:p>
        </p:txBody>
      </p:sp>
      <p:sp>
        <p:nvSpPr>
          <p:cNvPr id="4" name="Τίτλος 3"/>
          <p:cNvSpPr>
            <a:spLocks noGrp="1"/>
          </p:cNvSpPr>
          <p:nvPr>
            <p:ph type="title"/>
          </p:nvPr>
        </p:nvSpPr>
        <p:spPr>
          <a:xfrm>
            <a:off x="467544" y="188640"/>
            <a:ext cx="8424936" cy="1030560"/>
          </a:xfrm>
        </p:spPr>
        <p:txBody>
          <a:bodyPr>
            <a:noAutofit/>
          </a:bodyPr>
          <a:lstStyle/>
          <a:p>
            <a:r>
              <a:rPr lang="el-GR" sz="3200" dirty="0"/>
              <a:t>Κοινωνική εργασία, πρόληψη και προαγωγή </a:t>
            </a:r>
            <a:r>
              <a:rPr lang="en-US" sz="3200" dirty="0" smtClean="0"/>
              <a:t/>
            </a:r>
            <a:br>
              <a:rPr lang="en-US" sz="3200" dirty="0" smtClean="0"/>
            </a:br>
            <a:r>
              <a:rPr lang="el-GR" sz="3200" dirty="0" smtClean="0"/>
              <a:t>της </a:t>
            </a:r>
            <a:r>
              <a:rPr lang="el-GR" sz="3200" dirty="0"/>
              <a:t>ψυχικής υγείας στο </a:t>
            </a:r>
            <a:r>
              <a:rPr lang="el-GR" sz="3200" dirty="0" smtClean="0"/>
              <a:t>σχολείο </a:t>
            </a:r>
            <a:r>
              <a:rPr lang="el-GR" sz="2800" b="0" dirty="0" smtClean="0"/>
              <a:t>1/2</a:t>
            </a:r>
            <a:endParaRPr lang="el-GR" sz="28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7</a:t>
            </a:fld>
            <a:endParaRPr lang="el-GR"/>
          </a:p>
        </p:txBody>
      </p:sp>
    </p:spTree>
    <p:extLst>
      <p:ext uri="{BB962C8B-B14F-4D97-AF65-F5344CB8AC3E}">
        <p14:creationId xmlns:p14="http://schemas.microsoft.com/office/powerpoint/2010/main" val="2981482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7991800" cy="5257800"/>
          </a:xfrm>
        </p:spPr>
        <p:txBody>
          <a:bodyPr>
            <a:normAutofit/>
          </a:bodyPr>
          <a:lstStyle/>
          <a:p>
            <a:r>
              <a:rPr lang="el-GR" sz="2600" dirty="0" smtClean="0"/>
              <a:t>Για να επιτύχουν το σκοπό αυτό οι σχολικοί κοινωνικοί λειτουργοί, παρεμβαίνουν </a:t>
            </a:r>
            <a:r>
              <a:rPr lang="el-GR" sz="2600" b="1" dirty="0" smtClean="0"/>
              <a:t>ολιστικά, </a:t>
            </a:r>
            <a:r>
              <a:rPr lang="el-GR" sz="2600" dirty="0" smtClean="0"/>
              <a:t>δηλαδή</a:t>
            </a:r>
            <a:r>
              <a:rPr lang="el-GR" sz="2600" b="1" dirty="0" smtClean="0"/>
              <a:t> </a:t>
            </a:r>
            <a:r>
              <a:rPr lang="el-GR" sz="2600" dirty="0" smtClean="0"/>
              <a:t>στο πεδίο όπου εμπλέκονται:</a:t>
            </a:r>
          </a:p>
          <a:p>
            <a:pPr>
              <a:buFont typeface="Wingdings" pitchFamily="2" charset="2"/>
              <a:buChar char="ü"/>
            </a:pPr>
            <a:r>
              <a:rPr lang="el-GR" sz="2600" dirty="0" smtClean="0"/>
              <a:t>τα παιδιά, </a:t>
            </a:r>
          </a:p>
          <a:p>
            <a:pPr>
              <a:buFont typeface="Wingdings" pitchFamily="2" charset="2"/>
              <a:buChar char="ü"/>
            </a:pPr>
            <a:r>
              <a:rPr lang="el-GR" sz="2600" dirty="0" smtClean="0"/>
              <a:t>οι οικογένειες, </a:t>
            </a:r>
          </a:p>
          <a:p>
            <a:pPr>
              <a:buFont typeface="Wingdings" pitchFamily="2" charset="2"/>
              <a:buChar char="ü"/>
            </a:pPr>
            <a:r>
              <a:rPr lang="el-GR" sz="2600" dirty="0" smtClean="0"/>
              <a:t>τα σχολεία και </a:t>
            </a:r>
          </a:p>
          <a:p>
            <a:pPr>
              <a:buFont typeface="Wingdings" pitchFamily="2" charset="2"/>
              <a:buChar char="ü"/>
            </a:pPr>
            <a:r>
              <a:rPr lang="el-GR" sz="2600" dirty="0" smtClean="0"/>
              <a:t>οι κοινότητες. </a:t>
            </a:r>
            <a:endParaRPr lang="el-GR" sz="2600" dirty="0"/>
          </a:p>
        </p:txBody>
      </p:sp>
      <p:sp>
        <p:nvSpPr>
          <p:cNvPr id="4" name="Τίτλος 3"/>
          <p:cNvSpPr>
            <a:spLocks noGrp="1"/>
          </p:cNvSpPr>
          <p:nvPr>
            <p:ph type="title"/>
          </p:nvPr>
        </p:nvSpPr>
        <p:spPr>
          <a:xfrm>
            <a:off x="467544" y="188640"/>
            <a:ext cx="8424936" cy="1030560"/>
          </a:xfrm>
        </p:spPr>
        <p:txBody>
          <a:bodyPr>
            <a:noAutofit/>
          </a:bodyPr>
          <a:lstStyle/>
          <a:p>
            <a:r>
              <a:rPr lang="el-GR" sz="3200" dirty="0"/>
              <a:t>Κοινωνική εργασία, πρόληψη και προαγωγή </a:t>
            </a:r>
            <a:r>
              <a:rPr lang="en-US" sz="3200" dirty="0" smtClean="0"/>
              <a:t/>
            </a:r>
            <a:br>
              <a:rPr lang="en-US" sz="3200" dirty="0" smtClean="0"/>
            </a:br>
            <a:r>
              <a:rPr lang="el-GR" sz="3200" dirty="0" smtClean="0"/>
              <a:t>της </a:t>
            </a:r>
            <a:r>
              <a:rPr lang="el-GR" sz="3200" dirty="0"/>
              <a:t>ψυχικής υγείας στο </a:t>
            </a:r>
            <a:r>
              <a:rPr lang="el-GR" sz="3200" dirty="0" smtClean="0"/>
              <a:t>σχολείο </a:t>
            </a:r>
            <a:r>
              <a:rPr lang="el-GR" sz="2800" b="0" dirty="0"/>
              <a:t>2</a:t>
            </a:r>
            <a:r>
              <a:rPr lang="el-GR" sz="2800" b="0" dirty="0" smtClean="0"/>
              <a:t>/2</a:t>
            </a:r>
            <a:endParaRPr lang="el-GR" sz="28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8</a:t>
            </a:fld>
            <a:endParaRPr lang="el-GR"/>
          </a:p>
        </p:txBody>
      </p:sp>
    </p:spTree>
    <p:extLst>
      <p:ext uri="{BB962C8B-B14F-4D97-AF65-F5344CB8AC3E}">
        <p14:creationId xmlns:p14="http://schemas.microsoft.com/office/powerpoint/2010/main" val="421319493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 new">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new</Template>
  <TotalTime>43</TotalTime>
  <Words>2155</Words>
  <Application>Microsoft Office PowerPoint</Application>
  <PresentationFormat>Προβολή στην οθόνη (4:3)</PresentationFormat>
  <Paragraphs>212</Paragraphs>
  <Slides>32</Slides>
  <Notes>7</Notes>
  <HiddenSlides>0</HiddenSlides>
  <MMClips>0</MMClips>
  <ScaleCrop>false</ScaleCrop>
  <HeadingPairs>
    <vt:vector size="4" baseType="variant">
      <vt:variant>
        <vt:lpstr>Θέμα</vt:lpstr>
      </vt:variant>
      <vt:variant>
        <vt:i4>3</vt:i4>
      </vt:variant>
      <vt:variant>
        <vt:lpstr>Τίτλοι διαφανειών</vt:lpstr>
      </vt:variant>
      <vt:variant>
        <vt:i4>32</vt:i4>
      </vt:variant>
    </vt:vector>
  </HeadingPairs>
  <TitlesOfParts>
    <vt:vector size="35" baseType="lpstr">
      <vt:lpstr>template new</vt:lpstr>
      <vt:lpstr>exo-opistho_simeiomata</vt:lpstr>
      <vt:lpstr>OC_template_updated</vt:lpstr>
      <vt:lpstr>Κοινωνική Εργασία με Παιδιά και Εφήβους</vt:lpstr>
      <vt:lpstr>Πρόληψη</vt:lpstr>
      <vt:lpstr>Προβλήματα ψυχικής υγείας  παιδιών και εφήβων</vt:lpstr>
      <vt:lpstr>Η σημασία έγκαιρου εντοπισμού πρώιμων ενδείξεων προβλημάτων ψυχικής υγείας </vt:lpstr>
      <vt:lpstr>Οι επιπτώσεις του μη έγκαιρου  εντοπισμού των δυσκολιών </vt:lpstr>
      <vt:lpstr>Ο σύγχρονος ρόλος του σχολείου</vt:lpstr>
      <vt:lpstr>Κατηγορίες προγραμμάτων πρώιμης  προληπτικής παρέμβασης στο σχολείο</vt:lpstr>
      <vt:lpstr>Κοινωνική εργασία, πρόληψη και προαγωγή  της ψυχικής υγείας στο σχολείο 1/2</vt:lpstr>
      <vt:lpstr>Κοινωνική εργασία, πρόληψη και προαγωγή  της ψυχικής υγείας στο σχολείο 2/2</vt:lpstr>
      <vt:lpstr>Παρεμβάσεις των σχολικών  κοινωνικών λειτουργών </vt:lpstr>
      <vt:lpstr>Στόχοι των παρεμβάσεων των κοινωνικών λειτουργών στο σχολείο</vt:lpstr>
      <vt:lpstr>Ενδεικτικό παράδειγμα παρεμβάσεων πρόληψης και αντιμετώπισης: Εκφοβισμός</vt:lpstr>
      <vt:lpstr>Κοινωνική εργασία  και εκφοβισμός στο σχολείο</vt:lpstr>
      <vt:lpstr>Καλές πρακτικές πρόληψης και αντιμετώπισης του προβλήματος 1/3</vt:lpstr>
      <vt:lpstr>Καλές πρακτικές πρόληψης και αντιμετώπισης του προβλήματος 2/3</vt:lpstr>
      <vt:lpstr>Καλές πρακτικές πρόληψης και αντιμετώπισης του προβλήματος 3/3</vt:lpstr>
      <vt:lpstr>Ατομική κοινωνική εργασία για την αντιμετώπιση του εκφοβισμού στο σχολείο 1/2</vt:lpstr>
      <vt:lpstr>Ατομική κοινωνική εργασία για την αντιμετώπιση του εκφοβισμού στο σχολείο 2/2</vt:lpstr>
      <vt:lpstr>Ομαδική κοινωνική εργασία για την πρόληψη του εκφοβισμού στο σχολείο 1/3</vt:lpstr>
      <vt:lpstr>Ομαδική κοινωνική εργασία για την πρόληψη του εκφοβισμού στο σχολείο 2/3</vt:lpstr>
      <vt:lpstr>Ομαδική κοινωνική εργασία για την πρόληψη του εκφοβισμού στο σχολείο 3/3</vt:lpstr>
      <vt:lpstr>Κοινωνική εργασία με την κοινότητα για την πρόληψη του εκφοβισμού στο σχολείο</vt:lpstr>
      <vt:lpstr>Κοινωνική έρευνα για τον  σχολικό εκφοβισμό 1/2</vt:lpstr>
      <vt:lpstr>Κοινωνική έρευνα για τον  σχολικό εκφοβισμό 2/2</vt:lpstr>
      <vt:lpstr>Σύνοψη</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Εργασία με Παιδιά και Εφήβους</dc:title>
  <dc:creator>opencourses@teiath.gr</dc:creator>
  <cp:lastModifiedBy>fkaram2</cp:lastModifiedBy>
  <cp:revision>10</cp:revision>
  <dcterms:created xsi:type="dcterms:W3CDTF">2015-04-27T06:01:08Z</dcterms:created>
  <dcterms:modified xsi:type="dcterms:W3CDTF">2015-08-07T07:17:51Z</dcterms:modified>
</cp:coreProperties>
</file>