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Lst>
  <p:notesMasterIdLst>
    <p:notesMasterId r:id="rId120"/>
  </p:notesMasterIdLst>
  <p:handoutMasterIdLst>
    <p:handoutMasterId r:id="rId121"/>
  </p:handoutMasterIdLst>
  <p:sldIdLst>
    <p:sldId id="256" r:id="rId2"/>
    <p:sldId id="269" r:id="rId3"/>
    <p:sldId id="270" r:id="rId4"/>
    <p:sldId id="271" r:id="rId5"/>
    <p:sldId id="272" r:id="rId6"/>
    <p:sldId id="273" r:id="rId7"/>
    <p:sldId id="274" r:id="rId8"/>
    <p:sldId id="275" r:id="rId9"/>
    <p:sldId id="276" r:id="rId10"/>
    <p:sldId id="277" r:id="rId11"/>
    <p:sldId id="282" r:id="rId12"/>
    <p:sldId id="278" r:id="rId13"/>
    <p:sldId id="283" r:id="rId14"/>
    <p:sldId id="279" r:id="rId15"/>
    <p:sldId id="280"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84" r:id="rId49"/>
    <p:sldId id="316" r:id="rId50"/>
    <p:sldId id="317" r:id="rId51"/>
    <p:sldId id="318" r:id="rId52"/>
    <p:sldId id="319" r:id="rId53"/>
    <p:sldId id="320" r:id="rId54"/>
    <p:sldId id="321" r:id="rId55"/>
    <p:sldId id="322" r:id="rId56"/>
    <p:sldId id="323" r:id="rId57"/>
    <p:sldId id="324" r:id="rId58"/>
    <p:sldId id="325" r:id="rId59"/>
    <p:sldId id="326" r:id="rId60"/>
    <p:sldId id="327" r:id="rId61"/>
    <p:sldId id="328" r:id="rId62"/>
    <p:sldId id="329" r:id="rId63"/>
    <p:sldId id="330" r:id="rId64"/>
    <p:sldId id="331" r:id="rId65"/>
    <p:sldId id="332" r:id="rId66"/>
    <p:sldId id="333" r:id="rId67"/>
    <p:sldId id="334" r:id="rId68"/>
    <p:sldId id="335" r:id="rId69"/>
    <p:sldId id="336" r:id="rId70"/>
    <p:sldId id="337" r:id="rId71"/>
    <p:sldId id="338" r:id="rId72"/>
    <p:sldId id="339" r:id="rId73"/>
    <p:sldId id="340" r:id="rId74"/>
    <p:sldId id="342" r:id="rId75"/>
    <p:sldId id="343" r:id="rId76"/>
    <p:sldId id="344" r:id="rId77"/>
    <p:sldId id="348" r:id="rId78"/>
    <p:sldId id="349" r:id="rId79"/>
    <p:sldId id="350" r:id="rId80"/>
    <p:sldId id="351" r:id="rId81"/>
    <p:sldId id="352" r:id="rId82"/>
    <p:sldId id="353" r:id="rId83"/>
    <p:sldId id="354" r:id="rId84"/>
    <p:sldId id="355" r:id="rId85"/>
    <p:sldId id="356" r:id="rId86"/>
    <p:sldId id="357" r:id="rId87"/>
    <p:sldId id="358" r:id="rId88"/>
    <p:sldId id="359" r:id="rId89"/>
    <p:sldId id="360" r:id="rId90"/>
    <p:sldId id="361" r:id="rId91"/>
    <p:sldId id="362" r:id="rId92"/>
    <p:sldId id="363" r:id="rId93"/>
    <p:sldId id="364" r:id="rId94"/>
    <p:sldId id="365" r:id="rId95"/>
    <p:sldId id="366" r:id="rId96"/>
    <p:sldId id="367" r:id="rId97"/>
    <p:sldId id="368" r:id="rId98"/>
    <p:sldId id="369" r:id="rId99"/>
    <p:sldId id="370" r:id="rId100"/>
    <p:sldId id="371" r:id="rId101"/>
    <p:sldId id="372" r:id="rId102"/>
    <p:sldId id="373" r:id="rId103"/>
    <p:sldId id="374" r:id="rId104"/>
    <p:sldId id="375" r:id="rId105"/>
    <p:sldId id="376" r:id="rId106"/>
    <p:sldId id="377" r:id="rId107"/>
    <p:sldId id="378" r:id="rId108"/>
    <p:sldId id="379" r:id="rId109"/>
    <p:sldId id="380" r:id="rId110"/>
    <p:sldId id="381" r:id="rId111"/>
    <p:sldId id="382" r:id="rId112"/>
    <p:sldId id="383" r:id="rId113"/>
    <p:sldId id="257" r:id="rId114"/>
    <p:sldId id="262" r:id="rId115"/>
    <p:sldId id="264" r:id="rId116"/>
    <p:sldId id="265" r:id="rId117"/>
    <p:sldId id="266" r:id="rId118"/>
    <p:sldId id="261" r:id="rId119"/>
  </p:sldIdLst>
  <p:sldSz cx="9144000" cy="6858000" type="screen4x3"/>
  <p:notesSz cx="7104063" cy="10234613"/>
  <p:custDataLst>
    <p:tags r:id="rId122"/>
  </p:custDataLst>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20000"/>
    <a:srgbClr val="004B82"/>
    <a:srgbClr val="FFFF99"/>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5" autoAdjust="0"/>
    <p:restoredTop sz="94660"/>
  </p:normalViewPr>
  <p:slideViewPr>
    <p:cSldViewPr>
      <p:cViewPr>
        <p:scale>
          <a:sx n="78" d="100"/>
          <a:sy n="78" d="100"/>
        </p:scale>
        <p:origin x="-2628" y="-7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5" d="100"/>
          <a:sy n="75" d="100"/>
        </p:scale>
        <p:origin x="-1074" y="-102"/>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cs typeface="+mn-cs"/>
              </a:defRPr>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cs typeface="+mn-cs"/>
              </a:defRPr>
            </a:lvl1pPr>
          </a:lstStyle>
          <a:p>
            <a:pPr>
              <a:defRPr/>
            </a:pPr>
            <a:fld id="{9B81E7D6-EEAE-4534-AB39-A89369FE0287}" type="datetimeFigureOut">
              <a:rPr lang="el-GR"/>
              <a:pPr>
                <a:defRPr/>
              </a:pPr>
              <a:t>11/11/2015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cs typeface="+mn-cs"/>
              </a:defRPr>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cs typeface="+mn-cs"/>
              </a:defRPr>
            </a:lvl1pPr>
          </a:lstStyle>
          <a:p>
            <a:pPr>
              <a:defRPr/>
            </a:pPr>
            <a:fld id="{C1A0CEDC-FC89-4B0F-AA42-929610151D06}" type="slidenum">
              <a:rPr lang="el-GR"/>
              <a:pPr>
                <a:defRPr/>
              </a:pPr>
              <a:t>‹#›</a:t>
            </a:fld>
            <a:endParaRPr lang="el-GR"/>
          </a:p>
        </p:txBody>
      </p:sp>
    </p:spTree>
    <p:extLst>
      <p:ext uri="{BB962C8B-B14F-4D97-AF65-F5344CB8AC3E}">
        <p14:creationId xmlns:p14="http://schemas.microsoft.com/office/powerpoint/2010/main" val="17234663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cs typeface="+mn-cs"/>
              </a:defRPr>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cs typeface="+mn-cs"/>
              </a:defRPr>
            </a:lvl1pPr>
          </a:lstStyle>
          <a:p>
            <a:pPr>
              <a:defRPr/>
            </a:pPr>
            <a:fld id="{7623283D-C713-49C6-BA2A-C17B4DCA5B94}" type="datetimeFigureOut">
              <a:rPr lang="el-GR"/>
              <a:pPr>
                <a:defRPr/>
              </a:pPr>
              <a:t>11/11/2015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cs typeface="+mn-cs"/>
              </a:defRPr>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cs typeface="+mn-cs"/>
              </a:defRPr>
            </a:lvl1pPr>
          </a:lstStyle>
          <a:p>
            <a:pPr>
              <a:defRPr/>
            </a:pPr>
            <a:fld id="{E57A07EA-D50C-492C-8FE7-8437DB83C42D}" type="slidenum">
              <a:rPr lang="el-GR"/>
              <a:pPr>
                <a:defRPr/>
              </a:pPr>
              <a:t>‹#›</a:t>
            </a:fld>
            <a:endParaRPr lang="el-GR"/>
          </a:p>
        </p:txBody>
      </p:sp>
    </p:spTree>
    <p:extLst>
      <p:ext uri="{BB962C8B-B14F-4D97-AF65-F5344CB8AC3E}">
        <p14:creationId xmlns:p14="http://schemas.microsoft.com/office/powerpoint/2010/main" val="9290629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5738" indent="-185738">
              <a:buFontTx/>
              <a:buChar char="•"/>
            </a:pPr>
            <a:endParaRPr lang="el-GR" altLang="el-GR" smtClean="0">
              <a:solidFill>
                <a:srgbClr val="FF0000"/>
              </a:solidFill>
            </a:endParaRPr>
          </a:p>
        </p:txBody>
      </p:sp>
      <p:sp>
        <p:nvSpPr>
          <p:cNvPr id="134148" name="Θέση αριθμού διαφάνειας 3"/>
          <p:cNvSpPr>
            <a:spLocks noGrp="1"/>
          </p:cNvSpPr>
          <p:nvPr>
            <p:ph type="sldNum" sz="quarter" idx="5"/>
          </p:nvPr>
        </p:nvSpPr>
        <p:spPr/>
        <p:txBody>
          <a:bodyPr/>
          <a:lstStyle/>
          <a:p>
            <a:pPr>
              <a:defRPr/>
            </a:pPr>
            <a:fld id="{C2965ED9-5F1C-421B-B413-ACB3A8EAF79F}" type="slidenum">
              <a:rPr lang="el-GR" smtClean="0"/>
              <a:pPr>
                <a:defRPr/>
              </a:pPr>
              <a:t>0</a:t>
            </a:fld>
            <a:endParaRPr lang="el-G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43364" name="Slide Number Placeholder 3"/>
          <p:cNvSpPr>
            <a:spLocks noGrp="1"/>
          </p:cNvSpPr>
          <p:nvPr>
            <p:ph type="sldNum" sz="quarter" idx="5"/>
          </p:nvPr>
        </p:nvSpPr>
        <p:spPr/>
        <p:txBody>
          <a:bodyPr/>
          <a:lstStyle/>
          <a:p>
            <a:pPr>
              <a:defRPr/>
            </a:pPr>
            <a:fld id="{52CC0FB7-CAAC-4165-A701-767DD82E23DB}" type="slidenum">
              <a:rPr lang="el-GR" smtClean="0"/>
              <a:pPr>
                <a:defRPr/>
              </a:pPr>
              <a:t>116</a:t>
            </a:fld>
            <a:endParaRPr lang="el-G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5738" indent="-185738">
              <a:buFontTx/>
              <a:buChar char="•"/>
            </a:pPr>
            <a:endParaRPr lang="el-GR" altLang="el-GR" smtClean="0"/>
          </a:p>
        </p:txBody>
      </p:sp>
      <p:sp>
        <p:nvSpPr>
          <p:cNvPr id="144388" name="Θέση αριθμού διαφάνειας 3"/>
          <p:cNvSpPr>
            <a:spLocks noGrp="1"/>
          </p:cNvSpPr>
          <p:nvPr>
            <p:ph type="sldNum" sz="quarter" idx="5"/>
          </p:nvPr>
        </p:nvSpPr>
        <p:spPr/>
        <p:txBody>
          <a:bodyPr/>
          <a:lstStyle/>
          <a:p>
            <a:pPr>
              <a:defRPr/>
            </a:pPr>
            <a:fld id="{F45E8D33-9770-4603-B151-2A792A08D7A3}" type="slidenum">
              <a:rPr lang="el-GR" smtClean="0"/>
              <a:pPr>
                <a:defRPr/>
              </a:pPr>
              <a:t>117</a:t>
            </a:fld>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l-GR" altLang="el-GR" smtClean="0"/>
          </a:p>
        </p:txBody>
      </p:sp>
      <p:sp>
        <p:nvSpPr>
          <p:cNvPr id="135172" name="Slide Number Placeholder 3"/>
          <p:cNvSpPr>
            <a:spLocks noGrp="1"/>
          </p:cNvSpPr>
          <p:nvPr>
            <p:ph type="sldNum" sz="quarter" idx="5"/>
          </p:nvPr>
        </p:nvSpPr>
        <p:spPr/>
        <p:txBody>
          <a:bodyPr/>
          <a:lstStyle/>
          <a:p>
            <a:pPr>
              <a:defRPr/>
            </a:pPr>
            <a:fld id="{FC2A75C6-F63B-411A-AB9A-449BF6EA4E1B}" type="slidenum">
              <a:rPr lang="el-GR" smtClean="0"/>
              <a:pPr>
                <a:defRPr/>
              </a:pPr>
              <a:t>15</a:t>
            </a:fld>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l-GR" altLang="el-GR" smtClean="0"/>
          </a:p>
        </p:txBody>
      </p:sp>
      <p:sp>
        <p:nvSpPr>
          <p:cNvPr id="136196" name="Slide Number Placeholder 3"/>
          <p:cNvSpPr>
            <a:spLocks noGrp="1"/>
          </p:cNvSpPr>
          <p:nvPr>
            <p:ph type="sldNum" sz="quarter" idx="5"/>
          </p:nvPr>
        </p:nvSpPr>
        <p:spPr/>
        <p:txBody>
          <a:bodyPr/>
          <a:lstStyle/>
          <a:p>
            <a:pPr>
              <a:defRPr/>
            </a:pPr>
            <a:fld id="{1B3A3E8E-AF9C-4217-B28A-AF921C3BAC73}" type="slidenum">
              <a:rPr lang="el-GR" smtClean="0"/>
              <a:pPr>
                <a:defRPr/>
              </a:pPr>
              <a:t>40</a:t>
            </a:fld>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l-GR" altLang="el-GR" smtClean="0"/>
          </a:p>
        </p:txBody>
      </p:sp>
      <p:sp>
        <p:nvSpPr>
          <p:cNvPr id="137220" name="3 - Θέση αριθμού διαφάνειας"/>
          <p:cNvSpPr>
            <a:spLocks noGrp="1"/>
          </p:cNvSpPr>
          <p:nvPr>
            <p:ph type="sldNum" sz="quarter" idx="5"/>
          </p:nvPr>
        </p:nvSpPr>
        <p:spPr/>
        <p:txBody>
          <a:bodyPr/>
          <a:lstStyle/>
          <a:p>
            <a:pPr>
              <a:defRPr/>
            </a:pPr>
            <a:fld id="{CF96E846-6665-47CE-9336-A4EA8FA58E74}" type="slidenum">
              <a:rPr lang="el-GR" smtClean="0"/>
              <a:pPr>
                <a:defRPr/>
              </a:pPr>
              <a:t>61</a:t>
            </a:fld>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l-GR" altLang="el-GR" smtClean="0"/>
          </a:p>
        </p:txBody>
      </p:sp>
      <p:sp>
        <p:nvSpPr>
          <p:cNvPr id="138244" name="3 - Θέση αριθμού διαφάνειας"/>
          <p:cNvSpPr>
            <a:spLocks noGrp="1"/>
          </p:cNvSpPr>
          <p:nvPr>
            <p:ph type="sldNum" sz="quarter" idx="5"/>
          </p:nvPr>
        </p:nvSpPr>
        <p:spPr/>
        <p:txBody>
          <a:bodyPr/>
          <a:lstStyle/>
          <a:p>
            <a:pPr>
              <a:defRPr/>
            </a:pPr>
            <a:fld id="{1BA5447B-012E-452D-B185-3F299F3CDDA4}" type="slidenum">
              <a:rPr lang="el-GR" smtClean="0"/>
              <a:pPr>
                <a:defRPr/>
              </a:pPr>
              <a:t>86</a:t>
            </a:fld>
            <a:endParaRPr 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39268" name="Θέση αριθμού διαφάνειας 3"/>
          <p:cNvSpPr>
            <a:spLocks noGrp="1"/>
          </p:cNvSpPr>
          <p:nvPr>
            <p:ph type="sldNum" sz="quarter" idx="5"/>
          </p:nvPr>
        </p:nvSpPr>
        <p:spPr/>
        <p:txBody>
          <a:bodyPr/>
          <a:lstStyle/>
          <a:p>
            <a:pPr>
              <a:defRPr/>
            </a:pPr>
            <a:fld id="{BC69FFDA-0859-43B8-91E5-A1438F4C3291}" type="slidenum">
              <a:rPr lang="el-GR" smtClean="0"/>
              <a:pPr>
                <a:defRPr/>
              </a:pPr>
              <a:t>112</a:t>
            </a:fld>
            <a:endParaRPr 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40292" name="Slide Number Placeholder 3"/>
          <p:cNvSpPr>
            <a:spLocks noGrp="1"/>
          </p:cNvSpPr>
          <p:nvPr>
            <p:ph type="sldNum" sz="quarter" idx="5"/>
          </p:nvPr>
        </p:nvSpPr>
        <p:spPr/>
        <p:txBody>
          <a:bodyPr/>
          <a:lstStyle/>
          <a:p>
            <a:pPr>
              <a:defRPr/>
            </a:pPr>
            <a:fld id="{1542E280-1649-4BB0-8BB6-68FC47424A28}" type="slidenum">
              <a:rPr lang="el-GR" smtClean="0"/>
              <a:pPr>
                <a:defRPr/>
              </a:pPr>
              <a:t>113</a:t>
            </a:fld>
            <a:endParaRPr lang="el-G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41316" name="Slide Number Placeholder 3"/>
          <p:cNvSpPr>
            <a:spLocks noGrp="1"/>
          </p:cNvSpPr>
          <p:nvPr>
            <p:ph type="sldNum" sz="quarter" idx="5"/>
          </p:nvPr>
        </p:nvSpPr>
        <p:spPr/>
        <p:txBody>
          <a:bodyPr/>
          <a:lstStyle/>
          <a:p>
            <a:pPr>
              <a:defRPr/>
            </a:pPr>
            <a:fld id="{1DD8DBEC-6EA1-4C0A-82DB-DB0AE562D644}" type="slidenum">
              <a:rPr lang="el-GR" smtClean="0"/>
              <a:pPr>
                <a:defRPr/>
              </a:pPr>
              <a:t>114</a:t>
            </a:fld>
            <a:endParaRPr 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42340" name="Slide Number Placeholder 3"/>
          <p:cNvSpPr>
            <a:spLocks noGrp="1"/>
          </p:cNvSpPr>
          <p:nvPr>
            <p:ph type="sldNum" sz="quarter" idx="5"/>
          </p:nvPr>
        </p:nvSpPr>
        <p:spPr/>
        <p:txBody>
          <a:bodyPr/>
          <a:lstStyle/>
          <a:p>
            <a:pPr>
              <a:defRPr/>
            </a:pPr>
            <a:fld id="{5D52D3FB-B798-42E0-849A-9648FC44B631}" type="slidenum">
              <a:rPr lang="el-GR" smtClean="0"/>
              <a:pPr>
                <a:defRPr/>
              </a:pPr>
              <a:t>115</a:t>
            </a:fld>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F0188C9A-6B31-4BE9-A63B-9421953B9B15}" type="slidenum">
              <a:rPr lang="el-GR"/>
              <a:pPr>
                <a:defRPr/>
              </a:pPr>
              <a:t>‹#›</a:t>
            </a:fld>
            <a:endParaRPr lang="el-GR"/>
          </a:p>
        </p:txBody>
      </p:sp>
    </p:spTree>
    <p:extLst>
      <p:ext uri="{BB962C8B-B14F-4D97-AF65-F5344CB8AC3E}">
        <p14:creationId xmlns:p14="http://schemas.microsoft.com/office/powerpoint/2010/main" val="250062283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3AF68092-357A-48B4-946C-84DE4F98491C}" type="slidenum">
              <a:rPr lang="el-GR"/>
              <a:pPr>
                <a:defRPr/>
              </a:pPr>
              <a:t>‹#›</a:t>
            </a:fld>
            <a:endParaRPr lang="el-GR"/>
          </a:p>
        </p:txBody>
      </p:sp>
    </p:spTree>
    <p:extLst>
      <p:ext uri="{BB962C8B-B14F-4D97-AF65-F5344CB8AC3E}">
        <p14:creationId xmlns:p14="http://schemas.microsoft.com/office/powerpoint/2010/main" val="850415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FA049792-CCAD-44CB-AD4F-AB6B06FB5196}" type="slidenum">
              <a:rPr lang="el-GR"/>
              <a:pPr>
                <a:defRPr/>
              </a:pPr>
              <a:t>‹#›</a:t>
            </a:fld>
            <a:endParaRPr lang="el-GR"/>
          </a:p>
        </p:txBody>
      </p:sp>
    </p:spTree>
    <p:extLst>
      <p:ext uri="{BB962C8B-B14F-4D97-AF65-F5344CB8AC3E}">
        <p14:creationId xmlns:p14="http://schemas.microsoft.com/office/powerpoint/2010/main" val="4024475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BDDC6B54-7AE5-4094-AC17-153D0BE1BB87}" type="slidenum">
              <a:rPr lang="el-GR"/>
              <a:pPr>
                <a:defRPr/>
              </a:pPr>
              <a:t>‹#›</a:t>
            </a:fld>
            <a:endParaRPr lang="el-GR"/>
          </a:p>
        </p:txBody>
      </p:sp>
    </p:spTree>
    <p:extLst>
      <p:ext uri="{BB962C8B-B14F-4D97-AF65-F5344CB8AC3E}">
        <p14:creationId xmlns:p14="http://schemas.microsoft.com/office/powerpoint/2010/main" val="2734634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3CFD8C97-7B4F-4CE7-9847-495EE49F1E5B}" type="slidenum">
              <a:rPr lang="el-GR"/>
              <a:pPr>
                <a:defRPr/>
              </a:pPr>
              <a:t>‹#›</a:t>
            </a:fld>
            <a:endParaRPr lang="el-GR"/>
          </a:p>
        </p:txBody>
      </p:sp>
    </p:spTree>
    <p:extLst>
      <p:ext uri="{BB962C8B-B14F-4D97-AF65-F5344CB8AC3E}">
        <p14:creationId xmlns:p14="http://schemas.microsoft.com/office/powerpoint/2010/main" val="2919735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3CE8B057-5C0C-4224-A1C2-A99D8CA44CEB}" type="slidenum">
              <a:rPr lang="el-GR"/>
              <a:pPr>
                <a:defRPr/>
              </a:pPr>
              <a:t>‹#›</a:t>
            </a:fld>
            <a:endParaRPr lang="el-GR"/>
          </a:p>
        </p:txBody>
      </p:sp>
    </p:spTree>
    <p:extLst>
      <p:ext uri="{BB962C8B-B14F-4D97-AF65-F5344CB8AC3E}">
        <p14:creationId xmlns:p14="http://schemas.microsoft.com/office/powerpoint/2010/main" val="3303904114"/>
      </p:ext>
    </p:extLst>
  </p:cSld>
  <p:clrMapOvr>
    <a:masterClrMapping/>
  </p:clrMapOvr>
  <p:transition>
    <p:random/>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685800" y="1981200"/>
            <a:ext cx="3810000" cy="4114800"/>
          </a:xfrm>
        </p:spPr>
        <p:txBody>
          <a:bodyPr rtlCol="0">
            <a:normAutofit/>
          </a:bodyPr>
          <a:lstStyle/>
          <a:p>
            <a:pPr lvl="0"/>
            <a:endParaRPr lang="el-GR" noProof="0" smtClean="0"/>
          </a:p>
        </p:txBody>
      </p:sp>
      <p:sp>
        <p:nvSpPr>
          <p:cNvPr id="4" name="3 - Θέση κειμένου"/>
          <p:cNvSpPr>
            <a:spLocks noGrp="1"/>
          </p:cNvSpPr>
          <p:nvPr>
            <p:ph type="body" sz="half" idx="2"/>
          </p:nvPr>
        </p:nvSpPr>
        <p:spPr>
          <a:xfrm>
            <a:off x="46482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BF1EA828-CD24-4BA2-930A-8C396E77967B}" type="slidenum">
              <a:rPr lang="el-GR"/>
              <a:pPr>
                <a:defRPr/>
              </a:pPr>
              <a:t>‹#›</a:t>
            </a:fld>
            <a:endParaRPr lang="el-GR"/>
          </a:p>
        </p:txBody>
      </p:sp>
    </p:spTree>
    <p:extLst>
      <p:ext uri="{BB962C8B-B14F-4D97-AF65-F5344CB8AC3E}">
        <p14:creationId xmlns:p14="http://schemas.microsoft.com/office/powerpoint/2010/main" val="3118779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190500"/>
            <a:ext cx="7010400" cy="1527175"/>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1524000" y="1905000"/>
            <a:ext cx="7010400" cy="4114800"/>
          </a:xfrm>
        </p:spPr>
        <p:txBody>
          <a:bodyPr rtlCol="0">
            <a:normAutofit/>
          </a:bodyPr>
          <a:lstStyle/>
          <a:p>
            <a:pPr lvl="0"/>
            <a:endParaRPr lang="el-GR" noProof="0" smtClean="0"/>
          </a:p>
        </p:txBody>
      </p:sp>
      <p:sp>
        <p:nvSpPr>
          <p:cNvPr id="4" name="3 - Θέση ημερομηνίας"/>
          <p:cNvSpPr>
            <a:spLocks noGrp="1"/>
          </p:cNvSpPr>
          <p:nvPr>
            <p:ph type="dt" sz="half" idx="10"/>
          </p:nvPr>
        </p:nvSpPr>
        <p:spPr>
          <a:xfrm>
            <a:off x="6629400" y="6248400"/>
            <a:ext cx="1905000" cy="457200"/>
          </a:xfrm>
        </p:spPr>
        <p:txBody>
          <a:bodyPr/>
          <a:lstStyle>
            <a:lvl1pPr>
              <a:defRPr/>
            </a:lvl1pPr>
          </a:lstStyle>
          <a:p>
            <a:pPr>
              <a:defRPr/>
            </a:pPr>
            <a:endParaRPr lang="el-GR"/>
          </a:p>
        </p:txBody>
      </p:sp>
      <p:sp>
        <p:nvSpPr>
          <p:cNvPr id="5" name="4 - Θέση υποσέλιδου"/>
          <p:cNvSpPr>
            <a:spLocks noGrp="1"/>
          </p:cNvSpPr>
          <p:nvPr>
            <p:ph type="ftr" sz="quarter" idx="11"/>
          </p:nvPr>
        </p:nvSpPr>
        <p:spPr>
          <a:xfrm>
            <a:off x="3276600" y="6248400"/>
            <a:ext cx="2895600" cy="457200"/>
          </a:xfrm>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a:xfrm>
            <a:off x="1524000" y="6248400"/>
            <a:ext cx="1295400" cy="457200"/>
          </a:xfrm>
        </p:spPr>
        <p:txBody>
          <a:bodyPr/>
          <a:lstStyle>
            <a:lvl1pPr>
              <a:defRPr/>
            </a:lvl1pPr>
          </a:lstStyle>
          <a:p>
            <a:pPr>
              <a:defRPr/>
            </a:pPr>
            <a:fld id="{A5B27530-1805-455F-BF67-95C4085BC95F}" type="slidenum">
              <a:rPr lang="el-GR"/>
              <a:pPr>
                <a:defRPr/>
              </a:pPr>
              <a:t>‹#›</a:t>
            </a:fld>
            <a:endParaRPr lang="el-GR"/>
          </a:p>
        </p:txBody>
      </p:sp>
    </p:spTree>
    <p:extLst>
      <p:ext uri="{BB962C8B-B14F-4D97-AF65-F5344CB8AC3E}">
        <p14:creationId xmlns:p14="http://schemas.microsoft.com/office/powerpoint/2010/main" val="3719845157"/>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6858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ClipArt"/>
          <p:cNvSpPr>
            <a:spLocks noGrp="1"/>
          </p:cNvSpPr>
          <p:nvPr>
            <p:ph type="clipArt" sz="half" idx="2"/>
          </p:nvPr>
        </p:nvSpPr>
        <p:spPr>
          <a:xfrm>
            <a:off x="4648200" y="1981200"/>
            <a:ext cx="3810000" cy="4114800"/>
          </a:xfrm>
        </p:spPr>
        <p:txBody>
          <a:bodyPr rtlCol="0">
            <a:normAutofit/>
          </a:bodyPr>
          <a:lstStyle/>
          <a:p>
            <a:pPr lvl="0"/>
            <a:endParaRPr lang="el-GR" noProof="0" smtClean="0"/>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BEEA13B8-C6B5-4C2C-98B0-210892BFF083}" type="slidenum">
              <a:rPr lang="el-GR"/>
              <a:pPr>
                <a:defRPr/>
              </a:pPr>
              <a:t>‹#›</a:t>
            </a:fld>
            <a:endParaRPr lang="el-GR"/>
          </a:p>
        </p:txBody>
      </p:sp>
    </p:spTree>
    <p:extLst>
      <p:ext uri="{BB962C8B-B14F-4D97-AF65-F5344CB8AC3E}">
        <p14:creationId xmlns:p14="http://schemas.microsoft.com/office/powerpoint/2010/main" val="3028726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7" name="6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8" name="7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DE0C3332-91E3-4523-B277-6D7C01E3D944}" type="slidenum">
              <a:rPr lang="el-GR"/>
              <a:pPr>
                <a:defRPr/>
              </a:pPr>
              <a:t>‹#›</a:t>
            </a:fld>
            <a:endParaRPr lang="el-GR"/>
          </a:p>
        </p:txBody>
      </p:sp>
    </p:spTree>
    <p:extLst>
      <p:ext uri="{BB962C8B-B14F-4D97-AF65-F5344CB8AC3E}">
        <p14:creationId xmlns:p14="http://schemas.microsoft.com/office/powerpoint/2010/main" val="3255829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a:solidFill>
            <a:schemeClr val="bg1"/>
          </a:solidFill>
          <a:ln>
            <a:solidFill>
              <a:schemeClr val="accent1">
                <a:lumMod val="50000"/>
              </a:schemeClr>
            </a:solidFill>
          </a:ln>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a:solidFill>
            <a:schemeClr val="bg1"/>
          </a:solidFill>
          <a:ln>
            <a:solidFill>
              <a:schemeClr val="accent1">
                <a:lumMod val="50000"/>
              </a:schemeClr>
            </a:solidFill>
          </a:ln>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l-GR" dirty="0"/>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795BE16D-AA57-4BD1-8901-B5473473E6C5}" type="slidenum">
              <a:rPr lang="el-GR"/>
              <a:pPr>
                <a:defRPr/>
              </a:pPr>
              <a:t>‹#›</a:t>
            </a:fld>
            <a:endParaRPr lang="el-GR"/>
          </a:p>
        </p:txBody>
      </p:sp>
    </p:spTree>
    <p:extLst>
      <p:ext uri="{BB962C8B-B14F-4D97-AF65-F5344CB8AC3E}">
        <p14:creationId xmlns:p14="http://schemas.microsoft.com/office/powerpoint/2010/main" val="4093919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ounded Rectangle 4"/>
          <p:cNvSpPr/>
          <p:nvPr userDrawn="1"/>
        </p:nvSpPr>
        <p:spPr>
          <a:xfrm>
            <a:off x="179388" y="1341438"/>
            <a:ext cx="8785225" cy="5400675"/>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 name="Rounded Rectangle 5"/>
          <p:cNvSpPr/>
          <p:nvPr userDrawn="1"/>
        </p:nvSpPr>
        <p:spPr>
          <a:xfrm>
            <a:off x="179388" y="115888"/>
            <a:ext cx="8785225" cy="1081087"/>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484784"/>
            <a:ext cx="8229600" cy="4752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3"/>
          <p:cNvSpPr>
            <a:spLocks noGrp="1"/>
          </p:cNvSpPr>
          <p:nvPr>
            <p:ph type="dt" sz="half" idx="10"/>
          </p:nvPr>
        </p:nvSpPr>
        <p:spPr/>
        <p:txBody>
          <a:bodyPr/>
          <a:lstStyle>
            <a:lvl1pPr>
              <a:defRPr/>
            </a:lvl1pPr>
          </a:lstStyle>
          <a:p>
            <a:pPr>
              <a:defRPr/>
            </a:pPr>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B235CFDC-85C0-4461-86DD-AD3F80CCD595}" type="slidenum">
              <a:rPr lang="el-GR"/>
              <a:pPr>
                <a:defRPr/>
              </a:pPr>
              <a:t>‹#›</a:t>
            </a:fld>
            <a:endParaRPr lang="el-GR"/>
          </a:p>
        </p:txBody>
      </p:sp>
    </p:spTree>
    <p:extLst>
      <p:ext uri="{BB962C8B-B14F-4D97-AF65-F5344CB8AC3E}">
        <p14:creationId xmlns:p14="http://schemas.microsoft.com/office/powerpoint/2010/main" val="16868279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ounded Rectangle 3"/>
          <p:cNvSpPr/>
          <p:nvPr userDrawn="1"/>
        </p:nvSpPr>
        <p:spPr>
          <a:xfrm>
            <a:off x="179388" y="1341438"/>
            <a:ext cx="8785225" cy="5400675"/>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 name="Rounded Rectangle 4"/>
          <p:cNvSpPr/>
          <p:nvPr userDrawn="1"/>
        </p:nvSpPr>
        <p:spPr>
          <a:xfrm>
            <a:off x="179388" y="115888"/>
            <a:ext cx="8785225" cy="1081087"/>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6" name="Date Placeholder 3"/>
          <p:cNvSpPr>
            <a:spLocks noGrp="1"/>
          </p:cNvSpPr>
          <p:nvPr>
            <p:ph type="dt" sz="half" idx="10"/>
          </p:nvPr>
        </p:nvSpPr>
        <p:spPr/>
        <p:txBody>
          <a:bodyPr/>
          <a:lstStyle>
            <a:lvl1pPr>
              <a:defRPr/>
            </a:lvl1pPr>
          </a:lstStyle>
          <a:p>
            <a:pPr>
              <a:defRPr/>
            </a:pPr>
            <a:endParaRPr lang="el-GR"/>
          </a:p>
        </p:txBody>
      </p:sp>
      <p:sp>
        <p:nvSpPr>
          <p:cNvPr id="7" name="Footer Placeholder 4"/>
          <p:cNvSpPr>
            <a:spLocks noGrp="1"/>
          </p:cNvSpPr>
          <p:nvPr>
            <p:ph type="ftr" sz="quarter" idx="11"/>
          </p:nvPr>
        </p:nvSpPr>
        <p:spPr/>
        <p:txBody>
          <a:bodyPr/>
          <a:lstStyle>
            <a:lvl1pPr>
              <a:defRPr/>
            </a:lvl1pPr>
          </a:lstStyle>
          <a:p>
            <a:pPr>
              <a:defRPr/>
            </a:pPr>
            <a:endParaRPr lang="el-GR"/>
          </a:p>
        </p:txBody>
      </p:sp>
      <p:sp>
        <p:nvSpPr>
          <p:cNvPr id="8" name="Slide Number Placeholder 5"/>
          <p:cNvSpPr>
            <a:spLocks noGrp="1"/>
          </p:cNvSpPr>
          <p:nvPr>
            <p:ph type="sldNum" sz="quarter" idx="12"/>
          </p:nvPr>
        </p:nvSpPr>
        <p:spPr/>
        <p:txBody>
          <a:bodyPr/>
          <a:lstStyle>
            <a:lvl1pPr>
              <a:defRPr/>
            </a:lvl1pPr>
          </a:lstStyle>
          <a:p>
            <a:pPr>
              <a:defRPr/>
            </a:pPr>
            <a:fld id="{FC285D8C-73B9-4821-9B22-9297EBA733B7}" type="slidenum">
              <a:rPr lang="el-GR"/>
              <a:pPr>
                <a:defRPr/>
              </a:pPr>
              <a:t>‹#›</a:t>
            </a:fld>
            <a:endParaRPr lang="el-GR"/>
          </a:p>
        </p:txBody>
      </p:sp>
    </p:spTree>
    <p:extLst>
      <p:ext uri="{BB962C8B-B14F-4D97-AF65-F5344CB8AC3E}">
        <p14:creationId xmlns:p14="http://schemas.microsoft.com/office/powerpoint/2010/main" val="158587757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ounded Rectangle 7"/>
          <p:cNvSpPr/>
          <p:nvPr userDrawn="1"/>
        </p:nvSpPr>
        <p:spPr>
          <a:xfrm>
            <a:off x="179388" y="1341438"/>
            <a:ext cx="8785225" cy="5400675"/>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 name="Rounded Rectangle 8"/>
          <p:cNvSpPr/>
          <p:nvPr userDrawn="1"/>
        </p:nvSpPr>
        <p:spPr>
          <a:xfrm>
            <a:off x="179388" y="115888"/>
            <a:ext cx="8785225" cy="1081087"/>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340768"/>
            <a:ext cx="8229600" cy="4896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3"/>
          <p:cNvSpPr>
            <a:spLocks noGrp="1"/>
          </p:cNvSpPr>
          <p:nvPr>
            <p:ph type="dt" sz="half" idx="10"/>
          </p:nvPr>
        </p:nvSpPr>
        <p:spPr/>
        <p:txBody>
          <a:bodyPr/>
          <a:lstStyle>
            <a:lvl1pPr>
              <a:defRPr/>
            </a:lvl1pPr>
          </a:lstStyle>
          <a:p>
            <a:pPr>
              <a:defRPr/>
            </a:pPr>
            <a:endParaRPr lang="el-GR"/>
          </a:p>
        </p:txBody>
      </p:sp>
      <p:sp>
        <p:nvSpPr>
          <p:cNvPr id="7" name="Footer Placeholder 4"/>
          <p:cNvSpPr>
            <a:spLocks noGrp="1"/>
          </p:cNvSpPr>
          <p:nvPr>
            <p:ph type="ftr" sz="quarter" idx="11"/>
          </p:nvPr>
        </p:nvSpPr>
        <p:spPr/>
        <p:txBody>
          <a:bodyPr/>
          <a:lstStyle>
            <a:lvl1pPr>
              <a:defRPr/>
            </a:lvl1pPr>
          </a:lstStyle>
          <a:p>
            <a:pPr>
              <a:defRPr/>
            </a:pPr>
            <a:endParaRPr lang="el-GR"/>
          </a:p>
        </p:txBody>
      </p:sp>
      <p:sp>
        <p:nvSpPr>
          <p:cNvPr id="8" name="Slide Number Placeholder 5"/>
          <p:cNvSpPr>
            <a:spLocks noGrp="1"/>
          </p:cNvSpPr>
          <p:nvPr>
            <p:ph type="sldNum" sz="quarter" idx="12"/>
          </p:nvPr>
        </p:nvSpPr>
        <p:spPr/>
        <p:txBody>
          <a:bodyPr/>
          <a:lstStyle>
            <a:lvl1pPr>
              <a:defRPr/>
            </a:lvl1pPr>
          </a:lstStyle>
          <a:p>
            <a:pPr>
              <a:defRPr/>
            </a:pPr>
            <a:fld id="{8844ACE7-2C04-4DFA-844E-ED88F3E7B106}" type="slidenum">
              <a:rPr lang="el-GR"/>
              <a:pPr>
                <a:defRPr/>
              </a:pPr>
              <a:t>‹#›</a:t>
            </a:fld>
            <a:endParaRPr lang="el-GR"/>
          </a:p>
        </p:txBody>
      </p:sp>
    </p:spTree>
    <p:extLst>
      <p:ext uri="{BB962C8B-B14F-4D97-AF65-F5344CB8AC3E}">
        <p14:creationId xmlns:p14="http://schemas.microsoft.com/office/powerpoint/2010/main" val="44597804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5D8F313D-36DF-4801-9141-AC6866746ADB}" type="slidenum">
              <a:rPr lang="el-GR"/>
              <a:pPr>
                <a:defRPr/>
              </a:pPr>
              <a:t>‹#›</a:t>
            </a:fld>
            <a:endParaRPr lang="el-GR"/>
          </a:p>
        </p:txBody>
      </p:sp>
    </p:spTree>
    <p:extLst>
      <p:ext uri="{BB962C8B-B14F-4D97-AF65-F5344CB8AC3E}">
        <p14:creationId xmlns:p14="http://schemas.microsoft.com/office/powerpoint/2010/main" val="439057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36B276A3-D547-48A7-9EDC-46BDFA33382B}" type="slidenum">
              <a:rPr lang="el-GR"/>
              <a:pPr>
                <a:defRPr/>
              </a:pPr>
              <a:t>‹#›</a:t>
            </a:fld>
            <a:endParaRPr lang="el-GR"/>
          </a:p>
        </p:txBody>
      </p:sp>
    </p:spTree>
    <p:extLst>
      <p:ext uri="{BB962C8B-B14F-4D97-AF65-F5344CB8AC3E}">
        <p14:creationId xmlns:p14="http://schemas.microsoft.com/office/powerpoint/2010/main" val="39640820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3"/>
          <p:cNvSpPr>
            <a:spLocks noGrp="1"/>
          </p:cNvSpPr>
          <p:nvPr>
            <p:ph type="dt" sz="half" idx="10"/>
          </p:nvPr>
        </p:nvSpPr>
        <p:spPr/>
        <p:txBody>
          <a:bodyPr/>
          <a:lstStyle>
            <a:lvl1pPr>
              <a:defRPr/>
            </a:lvl1pPr>
          </a:lstStyle>
          <a:p>
            <a:pPr>
              <a:defRPr/>
            </a:pPr>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BD1E57A4-E176-4679-A941-1095481273B0}" type="slidenum">
              <a:rPr lang="el-GR"/>
              <a:pPr>
                <a:defRPr/>
              </a:pPr>
              <a:t>‹#›</a:t>
            </a:fld>
            <a:endParaRPr lang="el-GR"/>
          </a:p>
        </p:txBody>
      </p:sp>
    </p:spTree>
    <p:extLst>
      <p:ext uri="{BB962C8B-B14F-4D97-AF65-F5344CB8AC3E}">
        <p14:creationId xmlns:p14="http://schemas.microsoft.com/office/powerpoint/2010/main" val="1398239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3"/>
          <p:cNvSpPr>
            <a:spLocks noGrp="1"/>
          </p:cNvSpPr>
          <p:nvPr>
            <p:ph type="dt" sz="half" idx="10"/>
          </p:nvPr>
        </p:nvSpPr>
        <p:spPr/>
        <p:txBody>
          <a:bodyPr/>
          <a:lstStyle>
            <a:lvl1pPr>
              <a:defRPr/>
            </a:lvl1pPr>
          </a:lstStyle>
          <a:p>
            <a:pPr>
              <a:defRPr/>
            </a:pPr>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8C6426D5-6B31-4505-906E-DB817F1F02E3}" type="slidenum">
              <a:rPr lang="el-GR"/>
              <a:pPr>
                <a:defRPr/>
              </a:pPr>
              <a:t>‹#›</a:t>
            </a:fld>
            <a:endParaRPr lang="el-GR"/>
          </a:p>
        </p:txBody>
      </p:sp>
    </p:spTree>
    <p:extLst>
      <p:ext uri="{BB962C8B-B14F-4D97-AF65-F5344CB8AC3E}">
        <p14:creationId xmlns:p14="http://schemas.microsoft.com/office/powerpoint/2010/main" val="594285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68313" y="115888"/>
            <a:ext cx="82296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smtClean="0"/>
              <a:t>Click to edit Master title style</a:t>
            </a:r>
            <a:endParaRPr lang="el-GR" altLang="el-GR" smtClean="0"/>
          </a:p>
        </p:txBody>
      </p:sp>
      <p:sp>
        <p:nvSpPr>
          <p:cNvPr id="1027" name="Text Placeholder 2"/>
          <p:cNvSpPr>
            <a:spLocks noGrp="1"/>
          </p:cNvSpPr>
          <p:nvPr>
            <p:ph type="body" idx="1"/>
          </p:nvPr>
        </p:nvSpPr>
        <p:spPr bwMode="auto">
          <a:xfrm>
            <a:off x="457200" y="1196975"/>
            <a:ext cx="82296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smtClean="0"/>
              <a:t>Click to edit Master text styles</a:t>
            </a:r>
          </a:p>
          <a:p>
            <a:pPr lvl="1"/>
            <a:r>
              <a:rPr lang="en-US" altLang="el-GR" smtClean="0"/>
              <a:t>Second level</a:t>
            </a:r>
          </a:p>
          <a:p>
            <a:pPr lvl="2"/>
            <a:r>
              <a:rPr lang="en-US" altLang="el-GR" smtClean="0"/>
              <a:t>Third level</a:t>
            </a:r>
          </a:p>
          <a:p>
            <a:pPr lvl="3"/>
            <a:r>
              <a:rPr lang="en-US" altLang="el-GR" smtClean="0"/>
              <a:t>Fourth level</a:t>
            </a:r>
          </a:p>
          <a:p>
            <a:pPr lvl="4"/>
            <a:r>
              <a:rPr lang="en-US" altLang="el-GR" smtClean="0"/>
              <a:t>Fifth level</a:t>
            </a:r>
            <a:endParaRPr lang="el-GR" altLang="el-GR"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mn-cs"/>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mn-cs"/>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cs typeface="+mn-cs"/>
              </a:defRPr>
            </a:lvl1pPr>
          </a:lstStyle>
          <a:p>
            <a:pPr>
              <a:defRPr/>
            </a:pPr>
            <a:fld id="{2A9EFCDD-0E39-4486-8C47-AD6C486CFA3B}"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757" r:id="rId1"/>
    <p:sldLayoutId id="2147483768" r:id="rId2"/>
    <p:sldLayoutId id="2147483769" r:id="rId3"/>
    <p:sldLayoutId id="2147483770" r:id="rId4"/>
    <p:sldLayoutId id="2147483771"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72" r:id="rId14"/>
    <p:sldLayoutId id="2147483766" r:id="rId15"/>
    <p:sldLayoutId id="2147483773" r:id="rId16"/>
    <p:sldLayoutId id="2147483767" r:id="rId17"/>
    <p:sldLayoutId id="2147483774" r:id="rId18"/>
  </p:sldLayoutIdLst>
  <p:timing>
    <p:tnLst>
      <p:par>
        <p:cTn id="1" dur="indefinite" restart="never" nodeType="tmRoot"/>
      </p:par>
    </p:tnLst>
  </p:timing>
  <p:hf hdr="0" ftr="0" dt="0"/>
  <p:txStyles>
    <p:titleStyle>
      <a:lvl1pPr algn="ctr" rtl="0" eaLnBrk="0" fontAlgn="base" hangingPunct="0">
        <a:spcBef>
          <a:spcPct val="0"/>
        </a:spcBef>
        <a:spcAft>
          <a:spcPct val="0"/>
        </a:spcAft>
        <a:defRPr sz="4000" b="1" kern="1200">
          <a:solidFill>
            <a:schemeClr val="tx1"/>
          </a:solidFill>
          <a:latin typeface="+mj-lt"/>
          <a:ea typeface="+mj-ea"/>
          <a:cs typeface="+mj-cs"/>
        </a:defRPr>
      </a:lvl1pPr>
      <a:lvl2pPr algn="ctr" rtl="0" eaLnBrk="0" fontAlgn="base" hangingPunct="0">
        <a:spcBef>
          <a:spcPct val="0"/>
        </a:spcBef>
        <a:spcAft>
          <a:spcPct val="0"/>
        </a:spcAft>
        <a:defRPr sz="4000" b="1">
          <a:solidFill>
            <a:schemeClr val="tx1"/>
          </a:solidFill>
          <a:latin typeface="Calibri" pitchFamily="34" charset="0"/>
        </a:defRPr>
      </a:lvl2pPr>
      <a:lvl3pPr algn="ctr" rtl="0" eaLnBrk="0" fontAlgn="base" hangingPunct="0">
        <a:spcBef>
          <a:spcPct val="0"/>
        </a:spcBef>
        <a:spcAft>
          <a:spcPct val="0"/>
        </a:spcAft>
        <a:defRPr sz="4000" b="1">
          <a:solidFill>
            <a:schemeClr val="tx1"/>
          </a:solidFill>
          <a:latin typeface="Calibri" pitchFamily="34" charset="0"/>
        </a:defRPr>
      </a:lvl3pPr>
      <a:lvl4pPr algn="ctr" rtl="0" eaLnBrk="0" fontAlgn="base" hangingPunct="0">
        <a:spcBef>
          <a:spcPct val="0"/>
        </a:spcBef>
        <a:spcAft>
          <a:spcPct val="0"/>
        </a:spcAft>
        <a:defRPr sz="4000" b="1">
          <a:solidFill>
            <a:schemeClr val="tx1"/>
          </a:solidFill>
          <a:latin typeface="Calibri" pitchFamily="34" charset="0"/>
        </a:defRPr>
      </a:lvl4pPr>
      <a:lvl5pPr algn="ctr" rtl="0" eaLnBrk="0" fontAlgn="base" hangingPunct="0">
        <a:spcBef>
          <a:spcPct val="0"/>
        </a:spcBef>
        <a:spcAft>
          <a:spcPct val="0"/>
        </a:spcAft>
        <a:defRPr sz="4000" b="1">
          <a:solidFill>
            <a:schemeClr val="tx1"/>
          </a:solidFill>
          <a:latin typeface="Calibri" pitchFamily="34" charset="0"/>
        </a:defRPr>
      </a:lvl5pPr>
      <a:lvl6pPr marL="457200" algn="ctr" rtl="0" fontAlgn="base">
        <a:spcBef>
          <a:spcPct val="0"/>
        </a:spcBef>
        <a:spcAft>
          <a:spcPct val="0"/>
        </a:spcAft>
        <a:defRPr sz="4000" b="1">
          <a:solidFill>
            <a:schemeClr val="tx1"/>
          </a:solidFill>
          <a:latin typeface="Calibri" pitchFamily="34" charset="0"/>
        </a:defRPr>
      </a:lvl6pPr>
      <a:lvl7pPr marL="914400" algn="ctr" rtl="0" fontAlgn="base">
        <a:spcBef>
          <a:spcPct val="0"/>
        </a:spcBef>
        <a:spcAft>
          <a:spcPct val="0"/>
        </a:spcAft>
        <a:defRPr sz="4000" b="1">
          <a:solidFill>
            <a:schemeClr val="tx1"/>
          </a:solidFill>
          <a:latin typeface="Calibri" pitchFamily="34" charset="0"/>
        </a:defRPr>
      </a:lvl7pPr>
      <a:lvl8pPr marL="1371600" algn="ctr" rtl="0" fontAlgn="base">
        <a:spcBef>
          <a:spcPct val="0"/>
        </a:spcBef>
        <a:spcAft>
          <a:spcPct val="0"/>
        </a:spcAft>
        <a:defRPr sz="4000" b="1">
          <a:solidFill>
            <a:schemeClr val="tx1"/>
          </a:solidFill>
          <a:latin typeface="Calibri" pitchFamily="34" charset="0"/>
        </a:defRPr>
      </a:lvl8pPr>
      <a:lvl9pPr marL="1828800" algn="ctr" rtl="0" fontAlgn="base">
        <a:spcBef>
          <a:spcPct val="0"/>
        </a:spcBef>
        <a:spcAft>
          <a:spcPct val="0"/>
        </a:spcAft>
        <a:defRPr sz="40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5.png"/><Relationship Id="rId2" Type="http://schemas.openxmlformats.org/officeDocument/2006/relationships/image" Target="../media/image140.jpeg"/><Relationship Id="rId1" Type="http://schemas.openxmlformats.org/officeDocument/2006/relationships/slideLayout" Target="../slideLayouts/slideLayout3.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slideLayout" Target="../slideLayouts/slideLayout3.xml"/><Relationship Id="rId4" Type="http://schemas.openxmlformats.org/officeDocument/2006/relationships/image" Target="../media/image150.jpeg"/></Relationships>
</file>

<file path=ppt/slides/_rels/slide10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3.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10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3.xml"/><Relationship Id="rId6" Type="http://schemas.openxmlformats.org/officeDocument/2006/relationships/image" Target="../media/image163.png"/><Relationship Id="rId5" Type="http://schemas.openxmlformats.org/officeDocument/2006/relationships/image" Target="../media/image162.jpeg"/><Relationship Id="rId4" Type="http://schemas.openxmlformats.org/officeDocument/2006/relationships/image" Target="../media/image161.jpeg"/></Relationships>
</file>

<file path=ppt/slides/_rels/slide108.xml.rels><?xml version="1.0" encoding="UTF-8" standalone="yes"?>
<Relationships xmlns="http://schemas.openxmlformats.org/package/2006/relationships"><Relationship Id="rId3" Type="http://schemas.openxmlformats.org/officeDocument/2006/relationships/image" Target="../media/image165.jpeg"/><Relationship Id="rId7" Type="http://schemas.openxmlformats.org/officeDocument/2006/relationships/image" Target="../media/image169.png"/><Relationship Id="rId2" Type="http://schemas.openxmlformats.org/officeDocument/2006/relationships/image" Target="../media/image164.png"/><Relationship Id="rId1" Type="http://schemas.openxmlformats.org/officeDocument/2006/relationships/slideLayout" Target="../slideLayouts/slideLayout3.xml"/><Relationship Id="rId6" Type="http://schemas.openxmlformats.org/officeDocument/2006/relationships/image" Target="../media/image168.jpeg"/><Relationship Id="rId5" Type="http://schemas.openxmlformats.org/officeDocument/2006/relationships/image" Target="../media/image167.png"/><Relationship Id="rId4" Type="http://schemas.openxmlformats.org/officeDocument/2006/relationships/image" Target="../media/image166.png"/></Relationships>
</file>

<file path=ppt/slides/_rels/slide109.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jpeg"/><Relationship Id="rId7" Type="http://schemas.openxmlformats.org/officeDocument/2006/relationships/image" Target="../media/image175.jpeg"/><Relationship Id="rId12" Type="http://schemas.openxmlformats.org/officeDocument/2006/relationships/image" Target="../media/image180.png"/><Relationship Id="rId2" Type="http://schemas.openxmlformats.org/officeDocument/2006/relationships/image" Target="../media/image170.jpeg"/><Relationship Id="rId1" Type="http://schemas.openxmlformats.org/officeDocument/2006/relationships/slideLayout" Target="../slideLayouts/slideLayout3.xml"/><Relationship Id="rId6" Type="http://schemas.openxmlformats.org/officeDocument/2006/relationships/image" Target="../media/image174.jpeg"/><Relationship Id="rId11" Type="http://schemas.openxmlformats.org/officeDocument/2006/relationships/image" Target="../media/image179.png"/><Relationship Id="rId5" Type="http://schemas.openxmlformats.org/officeDocument/2006/relationships/image" Target="../media/image173.jpeg"/><Relationship Id="rId10" Type="http://schemas.openxmlformats.org/officeDocument/2006/relationships/image" Target="../media/image178.png"/><Relationship Id="rId4" Type="http://schemas.openxmlformats.org/officeDocument/2006/relationships/image" Target="../media/image172.jpeg"/><Relationship Id="rId9" Type="http://schemas.openxmlformats.org/officeDocument/2006/relationships/image" Target="../media/image17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image" Target="../media/image181.emf"/><Relationship Id="rId1" Type="http://schemas.openxmlformats.org/officeDocument/2006/relationships/slideLayout" Target="../slideLayouts/slideLayout3.xml"/><Relationship Id="rId4" Type="http://schemas.openxmlformats.org/officeDocument/2006/relationships/image" Target="../media/image183.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4.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5.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4.xml"/><Relationship Id="rId5" Type="http://schemas.openxmlformats.org/officeDocument/2006/relationships/image" Target="../media/image32.emf"/><Relationship Id="rId4" Type="http://schemas.openxmlformats.org/officeDocument/2006/relationships/image" Target="../media/image31.emf"/></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3.xml"/><Relationship Id="rId4" Type="http://schemas.openxmlformats.org/officeDocument/2006/relationships/image" Target="../media/image39.emf"/></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3.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png"/><Relationship Id="rId7" Type="http://schemas.openxmlformats.org/officeDocument/2006/relationships/image" Target="../media/image113.jpeg"/><Relationship Id="rId12" Type="http://schemas.openxmlformats.org/officeDocument/2006/relationships/image" Target="../media/image118.jpeg"/><Relationship Id="rId2" Type="http://schemas.openxmlformats.org/officeDocument/2006/relationships/image" Target="../media/image108.png"/><Relationship Id="rId1" Type="http://schemas.openxmlformats.org/officeDocument/2006/relationships/slideLayout" Target="../slideLayouts/slideLayout3.xml"/><Relationship Id="rId6" Type="http://schemas.openxmlformats.org/officeDocument/2006/relationships/image" Target="../media/image112.jpeg"/><Relationship Id="rId11" Type="http://schemas.openxmlformats.org/officeDocument/2006/relationships/image" Target="../media/image117.jpe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s>
</file>

<file path=ppt/slides/_rels/slide7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4.xml"/><Relationship Id="rId5" Type="http://schemas.openxmlformats.org/officeDocument/2006/relationships/image" Target="../media/image122.jpeg"/><Relationship Id="rId4" Type="http://schemas.openxmlformats.org/officeDocument/2006/relationships/image" Target="../media/image121.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ergo.human.cornell.edu/" TargetMode="External"/><Relationship Id="rId2" Type="http://schemas.openxmlformats.org/officeDocument/2006/relationships/hyperlink" Target="http://www.intechopen.com/" TargetMode="External"/><Relationship Id="rId1" Type="http://schemas.openxmlformats.org/officeDocument/2006/relationships/slideLayout" Target="../slideLayouts/slideLayout3.xml"/><Relationship Id="rId4" Type="http://schemas.openxmlformats.org/officeDocument/2006/relationships/hyperlink" Target="http://en.wikipedia.org/wiki/Fencing"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3.xml"/><Relationship Id="rId5" Type="http://schemas.openxmlformats.org/officeDocument/2006/relationships/image" Target="../media/image135.jpeg"/><Relationship Id="rId4" Type="http://schemas.openxmlformats.org/officeDocument/2006/relationships/image" Target="../media/image134.jpeg"/></Relationships>
</file>

<file path=ppt/slides/_rels/slide92.xml.rels><?xml version="1.0" encoding="UTF-8" standalone="yes"?>
<Relationships xmlns="http://schemas.openxmlformats.org/package/2006/relationships"><Relationship Id="rId3" Type="http://schemas.openxmlformats.org/officeDocument/2006/relationships/hyperlink" Target="http://smscsqlx.sasktelwebhosting.com/sasm-volleyball.pdf" TargetMode="External"/><Relationship Id="rId2" Type="http://schemas.openxmlformats.org/officeDocument/2006/relationships/hyperlink" Target="http://www.dynamicchiropractic.com/mpacms/dc/article.php?id=31670" TargetMode="External"/><Relationship Id="rId1" Type="http://schemas.openxmlformats.org/officeDocument/2006/relationships/slideLayout" Target="../slideLayouts/slideLayout3.xml"/><Relationship Id="rId4" Type="http://schemas.openxmlformats.org/officeDocument/2006/relationships/hyperlink" Target="http://en.wikipedia.org/wiki/Volleyball"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4213" y="1341438"/>
            <a:ext cx="7772400" cy="1470025"/>
          </a:xfrm>
        </p:spPr>
        <p:txBody>
          <a:bodyPr rtlCol="0">
            <a:normAutofit/>
          </a:bodyPr>
          <a:lstStyle/>
          <a:p>
            <a:pPr lvl="1" eaLnBrk="1" fontAlgn="auto" hangingPunct="1">
              <a:spcBef>
                <a:spcPts val="0"/>
              </a:spcBef>
              <a:spcAft>
                <a:spcPts val="0"/>
              </a:spcAft>
              <a:defRPr/>
            </a:pPr>
            <a:r>
              <a:rPr lang="el-GR" sz="3600" dirty="0">
                <a:latin typeface="+mn-lt"/>
              </a:rPr>
              <a:t>Φυσικοθεραπεία σε ειδικές πληθυσμιακές μονάδες (Ε)</a:t>
            </a:r>
            <a:endParaRPr lang="el-GR" sz="3600" dirty="0">
              <a:latin typeface="+mn-lt"/>
            </a:endParaRPr>
          </a:p>
        </p:txBody>
      </p:sp>
      <p:sp>
        <p:nvSpPr>
          <p:cNvPr id="3" name="Υπότιτλος 2"/>
          <p:cNvSpPr>
            <a:spLocks noGrp="1"/>
          </p:cNvSpPr>
          <p:nvPr>
            <p:ph type="subTitle" idx="1"/>
          </p:nvPr>
        </p:nvSpPr>
        <p:spPr>
          <a:xfrm>
            <a:off x="1370013" y="3097213"/>
            <a:ext cx="6400800" cy="1752600"/>
          </a:xfrm>
        </p:spPr>
        <p:txBody>
          <a:bodyPr rtlCol="0">
            <a:normAutofit fontScale="92500" lnSpcReduction="20000"/>
          </a:bodyPr>
          <a:lstStyle/>
          <a:p>
            <a:pPr eaLnBrk="1" fontAlgn="auto" hangingPunct="1">
              <a:spcBef>
                <a:spcPts val="0"/>
              </a:spcBef>
              <a:spcAft>
                <a:spcPts val="1200"/>
              </a:spcAft>
              <a:buFont typeface="Arial" pitchFamily="34" charset="0"/>
              <a:buNone/>
              <a:defRPr/>
            </a:pPr>
            <a:r>
              <a:rPr lang="el-GR" sz="2800" b="1" dirty="0" smtClean="0"/>
              <a:t>Ενότητα</a:t>
            </a:r>
            <a:r>
              <a:rPr lang="en-US" sz="2800" b="1" dirty="0" smtClean="0"/>
              <a:t> </a:t>
            </a:r>
            <a:r>
              <a:rPr lang="el-GR" sz="2800" b="1" dirty="0" smtClean="0"/>
              <a:t>10</a:t>
            </a:r>
            <a:r>
              <a:rPr lang="el-GR" sz="2800" dirty="0" smtClean="0"/>
              <a:t>:</a:t>
            </a:r>
            <a:r>
              <a:rPr lang="en-US" sz="2800" dirty="0" smtClean="0"/>
              <a:t> </a:t>
            </a:r>
            <a:r>
              <a:rPr lang="el-GR" altLang="el-GR" sz="2800" dirty="0" smtClean="0"/>
              <a:t>Εργονομία στην ανάπτυξη</a:t>
            </a:r>
            <a:br>
              <a:rPr lang="el-GR" altLang="el-GR" sz="2800" dirty="0" smtClean="0"/>
            </a:br>
            <a:r>
              <a:rPr lang="el-GR" altLang="el-GR" sz="2800" dirty="0" smtClean="0"/>
              <a:t>η περίπτωση της σχολικής τσάντας - Πιλοτική ερεύνα</a:t>
            </a:r>
            <a:endParaRPr lang="en-US" sz="2800" dirty="0" smtClean="0"/>
          </a:p>
          <a:p>
            <a:pPr eaLnBrk="1" fontAlgn="auto" hangingPunct="1">
              <a:spcBef>
                <a:spcPts val="0"/>
              </a:spcBef>
              <a:spcAft>
                <a:spcPts val="0"/>
              </a:spcAft>
              <a:buFont typeface="Arial" pitchFamily="34" charset="0"/>
              <a:buNone/>
              <a:defRPr/>
            </a:pPr>
            <a:r>
              <a:rPr lang="el-GR" sz="2400" dirty="0" smtClean="0"/>
              <a:t>Γεωργία Πέττα</a:t>
            </a:r>
            <a:endParaRPr lang="el-GR" sz="2400" dirty="0"/>
          </a:p>
          <a:p>
            <a:pPr eaLnBrk="1" fontAlgn="auto" hangingPunct="1">
              <a:spcBef>
                <a:spcPts val="0"/>
              </a:spcBef>
              <a:spcAft>
                <a:spcPts val="0"/>
              </a:spcAft>
              <a:buFont typeface="Arial" pitchFamily="34" charset="0"/>
              <a:buNone/>
              <a:defRPr/>
            </a:pPr>
            <a:r>
              <a:rPr lang="el-GR" sz="2400" dirty="0"/>
              <a:t>Τμήμα </a:t>
            </a:r>
            <a:r>
              <a:rPr lang="el-GR" sz="2400" dirty="0" smtClean="0"/>
              <a:t>Φυσικοθεραπείας</a:t>
            </a:r>
            <a:endParaRPr lang="el-GR" sz="2400" dirty="0"/>
          </a:p>
        </p:txBody>
      </p:sp>
      <p:pic>
        <p:nvPicPr>
          <p:cNvPr id="9220" name="Picture 5" descr="Λογότυπο έργου Ανοικτών Ακαδημαϊκών Μαθημάτω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2875" y="476250"/>
            <a:ext cx="8540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descr="Λογότυπο Τεχνολογικού Ιδρύματος Αθήνα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76250"/>
            <a:ext cx="6826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241425" y="631825"/>
            <a:ext cx="6661150" cy="338138"/>
          </a:xfrm>
          <a:prstGeom prst="rect">
            <a:avLst/>
          </a:prstGeom>
        </p:spPr>
        <p:txBody>
          <a:bodyPr>
            <a:spAutoFit/>
          </a:bodyPr>
          <a:lstStyle/>
          <a:p>
            <a:pPr algn="ctr">
              <a:defRPr/>
            </a:pPr>
            <a:r>
              <a:rPr lang="el-GR" sz="1600" dirty="0">
                <a:latin typeface="+mn-lt"/>
                <a:cs typeface="+mn-cs"/>
              </a:rPr>
              <a:t>Ανοικτά Ακαδημαϊκά Μαθήματα στο ΤΕΙ Αθήνας</a:t>
            </a:r>
          </a:p>
        </p:txBody>
      </p:sp>
      <p:graphicFrame>
        <p:nvGraphicFramePr>
          <p:cNvPr id="4" name="Table 3"/>
          <p:cNvGraphicFramePr>
            <a:graphicFrameLocks noGrp="1"/>
          </p:cNvGraphicFramePr>
          <p:nvPr/>
        </p:nvGraphicFramePr>
        <p:xfrm>
          <a:off x="1760538" y="6088063"/>
          <a:ext cx="5695950" cy="792162"/>
        </p:xfrm>
        <a:graphic>
          <a:graphicData uri="http://schemas.openxmlformats.org/drawingml/2006/table">
            <a:tbl>
              <a:tblPr firstRow="1" firstCol="1" bandRow="1">
                <a:tableStyleId>{2D5ABB26-0587-4C30-8999-92F81FD0307C}</a:tableStyleId>
              </a:tblPr>
              <a:tblGrid>
                <a:gridCol w="2138838"/>
                <a:gridCol w="3557112"/>
              </a:tblGrid>
              <a:tr h="792162">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922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00" y="5367338"/>
            <a:ext cx="1971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2" descr="C:\Users\alex\Desktop\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6538" y="5368925"/>
            <a:ext cx="3348037"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293813" y="4843463"/>
            <a:ext cx="2952750" cy="368300"/>
          </a:xfrm>
          <a:prstGeom prst="rect">
            <a:avLst/>
          </a:prstGeom>
        </p:spPr>
        <p:txBody>
          <a:bodyPr>
            <a:spAutoFit/>
          </a:bodyPr>
          <a:lstStyle/>
          <a:p>
            <a:pPr marL="63500">
              <a:defRPr/>
            </a:pPr>
            <a:r>
              <a:rPr lang="el-GR" altLang="el-GR" dirty="0">
                <a:latin typeface="+mn-lt"/>
                <a:cs typeface="+mn-cs"/>
              </a:rPr>
              <a:t>Γ. </a:t>
            </a:r>
            <a:r>
              <a:rPr lang="el-GR" altLang="el-GR" dirty="0" err="1">
                <a:latin typeface="+mn-lt"/>
                <a:cs typeface="+mn-cs"/>
              </a:rPr>
              <a:t>Γεώργα</a:t>
            </a:r>
            <a:r>
              <a:rPr lang="el-GR" altLang="el-GR" dirty="0">
                <a:latin typeface="+mn-lt"/>
                <a:cs typeface="+mn-cs"/>
              </a:rPr>
              <a:t>  </a:t>
            </a:r>
            <a:r>
              <a:rPr lang="en-US" altLang="el-GR" dirty="0">
                <a:latin typeface="+mn-lt"/>
                <a:cs typeface="+mn-cs"/>
              </a:rPr>
              <a:t>PT, </a:t>
            </a:r>
            <a:r>
              <a:rPr lang="el-GR" altLang="el-GR" dirty="0">
                <a:latin typeface="+mn-lt"/>
                <a:cs typeface="+mn-cs"/>
              </a:rPr>
              <a:t>ΤΕΙ Αθήνας</a:t>
            </a:r>
          </a:p>
        </p:txBody>
      </p:sp>
      <p:sp>
        <p:nvSpPr>
          <p:cNvPr id="8" name="Rectangle 7"/>
          <p:cNvSpPr/>
          <p:nvPr/>
        </p:nvSpPr>
        <p:spPr>
          <a:xfrm>
            <a:off x="4246563" y="4843463"/>
            <a:ext cx="4094162" cy="368300"/>
          </a:xfrm>
          <a:prstGeom prst="rect">
            <a:avLst/>
          </a:prstGeom>
        </p:spPr>
        <p:txBody>
          <a:bodyPr wrap="none">
            <a:spAutoFit/>
          </a:bodyPr>
          <a:lstStyle/>
          <a:p>
            <a:pPr>
              <a:defRPr/>
            </a:pPr>
            <a:r>
              <a:rPr lang="el-GR" altLang="el-GR" dirty="0">
                <a:latin typeface="+mn-lt"/>
                <a:cs typeface="+mn-cs"/>
              </a:rPr>
              <a:t>Μ .</a:t>
            </a:r>
            <a:r>
              <a:rPr lang="el-GR" altLang="el-GR" dirty="0" err="1">
                <a:latin typeface="+mn-lt"/>
                <a:cs typeface="+mn-cs"/>
              </a:rPr>
              <a:t>Σεφεριάδης</a:t>
            </a:r>
            <a:r>
              <a:rPr lang="el-GR" altLang="el-GR" dirty="0">
                <a:latin typeface="+mn-lt"/>
                <a:cs typeface="+mn-cs"/>
              </a:rPr>
              <a:t> </a:t>
            </a:r>
            <a:r>
              <a:rPr lang="en-US" altLang="el-GR" dirty="0">
                <a:latin typeface="+mn-lt"/>
                <a:cs typeface="+mn-cs"/>
              </a:rPr>
              <a:t> PT, </a:t>
            </a:r>
            <a:r>
              <a:rPr lang="en-US" altLang="el-GR" dirty="0" err="1">
                <a:latin typeface="+mn-lt"/>
                <a:cs typeface="+mn-cs"/>
              </a:rPr>
              <a:t>MsC</a:t>
            </a:r>
            <a:r>
              <a:rPr lang="en-US" altLang="el-GR" dirty="0">
                <a:latin typeface="+mn-lt"/>
                <a:cs typeface="+mn-cs"/>
              </a:rPr>
              <a:t>, </a:t>
            </a:r>
            <a:r>
              <a:rPr lang="el-GR" altLang="el-GR" dirty="0" err="1">
                <a:latin typeface="+mn-lt"/>
                <a:cs typeface="+mn-cs"/>
              </a:rPr>
              <a:t>Γεν.Ν</a:t>
            </a:r>
            <a:r>
              <a:rPr lang="el-GR" altLang="el-GR" dirty="0">
                <a:latin typeface="+mn-lt"/>
                <a:cs typeface="+mn-cs"/>
              </a:rPr>
              <a:t>. Πατησίων</a:t>
            </a:r>
            <a:endParaRPr lang="el-GR" dirty="0">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8313" y="115888"/>
            <a:ext cx="8229600" cy="1081087"/>
          </a:xfrm>
        </p:spPr>
        <p:txBody>
          <a:bodyPr rtlCol="0">
            <a:normAutofit/>
          </a:bodyPr>
          <a:lstStyle/>
          <a:p>
            <a:pPr eaLnBrk="1" fontAlgn="auto" hangingPunct="1">
              <a:spcAft>
                <a:spcPts val="0"/>
              </a:spcAft>
              <a:defRPr/>
            </a:pPr>
            <a:r>
              <a:rPr lang="el-GR" sz="3200" dirty="0" smtClean="0">
                <a:latin typeface="+mn-lt"/>
              </a:rPr>
              <a:t>2. Το βάρος της σχολικής τσάντας ως προς τη στάση σώματος του εφήβου</a:t>
            </a:r>
          </a:p>
        </p:txBody>
      </p:sp>
      <p:sp>
        <p:nvSpPr>
          <p:cNvPr id="14339" name="5 - Θέση περιεχομένου"/>
          <p:cNvSpPr>
            <a:spLocks noGrp="1"/>
          </p:cNvSpPr>
          <p:nvPr>
            <p:ph idx="1"/>
          </p:nvPr>
        </p:nvSpPr>
        <p:spPr>
          <a:xfrm>
            <a:off x="323850" y="1484313"/>
            <a:ext cx="8424863" cy="3313112"/>
          </a:xfrm>
        </p:spPr>
        <p:txBody>
          <a:bodyPr rtlCol="0">
            <a:normAutofit/>
          </a:bodyPr>
          <a:lstStyle/>
          <a:p>
            <a:pPr marL="0" indent="0" eaLnBrk="1" fontAlgn="auto" hangingPunct="1">
              <a:spcAft>
                <a:spcPts val="0"/>
              </a:spcAft>
              <a:buClr>
                <a:schemeClr val="accent1"/>
              </a:buClr>
              <a:buFont typeface="Arial" pitchFamily="34" charset="0"/>
              <a:buNone/>
              <a:defRPr/>
            </a:pPr>
            <a:r>
              <a:rPr lang="el-GR" altLang="el-GR" sz="2800" dirty="0" smtClean="0"/>
              <a:t>Η στάση σώματος του έφηβου εξαρτάται από:</a:t>
            </a:r>
          </a:p>
          <a:p>
            <a:pPr eaLnBrk="1" fontAlgn="auto" hangingPunct="1">
              <a:spcAft>
                <a:spcPts val="0"/>
              </a:spcAft>
              <a:buClr>
                <a:schemeClr val="accent1"/>
              </a:buClr>
              <a:buFont typeface="Arial" pitchFamily="34" charset="0"/>
              <a:buChar char="•"/>
              <a:defRPr/>
            </a:pPr>
            <a:r>
              <a:rPr lang="el-GR" altLang="el-GR" sz="2800" dirty="0" smtClean="0"/>
              <a:t>Α) το </a:t>
            </a:r>
            <a:r>
              <a:rPr lang="el-GR" altLang="el-GR" sz="2800" b="1" dirty="0" smtClean="0"/>
              <a:t>βάρος</a:t>
            </a:r>
            <a:r>
              <a:rPr lang="el-GR" altLang="el-GR" sz="2800" dirty="0" smtClean="0"/>
              <a:t> της σχολικής τσάντας</a:t>
            </a:r>
            <a:endParaRPr lang="el-GR" altLang="el-GR" sz="2800" u="sng" dirty="0" smtClean="0"/>
          </a:p>
          <a:p>
            <a:pPr eaLnBrk="1" fontAlgn="auto" hangingPunct="1">
              <a:spcAft>
                <a:spcPts val="0"/>
              </a:spcAft>
              <a:buClr>
                <a:schemeClr val="accent1"/>
              </a:buClr>
              <a:buFont typeface="Arial" pitchFamily="34" charset="0"/>
              <a:buChar char="•"/>
              <a:defRPr/>
            </a:pPr>
            <a:r>
              <a:rPr lang="el-GR" altLang="el-GR" sz="2800" dirty="0" smtClean="0"/>
              <a:t>Β) το </a:t>
            </a:r>
            <a:r>
              <a:rPr lang="el-GR" altLang="el-GR" sz="2800" b="1" dirty="0" smtClean="0"/>
              <a:t>χρόνο εφαρμογής</a:t>
            </a:r>
            <a:r>
              <a:rPr lang="el-GR" altLang="el-GR" sz="2800" dirty="0" smtClean="0"/>
              <a:t> της στο σώμα του, και</a:t>
            </a:r>
            <a:endParaRPr lang="el-GR" altLang="el-GR" sz="2800" u="sng" dirty="0" smtClean="0"/>
          </a:p>
          <a:p>
            <a:pPr eaLnBrk="1" fontAlgn="auto" hangingPunct="1">
              <a:spcAft>
                <a:spcPts val="0"/>
              </a:spcAft>
              <a:buClr>
                <a:schemeClr val="accent1"/>
              </a:buClr>
              <a:buFont typeface="Arial" pitchFamily="34" charset="0"/>
              <a:buChar char="•"/>
              <a:defRPr/>
            </a:pPr>
            <a:r>
              <a:rPr lang="el-GR" altLang="el-GR" sz="2800" dirty="0" smtClean="0"/>
              <a:t>Γ) την </a:t>
            </a:r>
            <a:r>
              <a:rPr lang="el-GR" altLang="el-GR" sz="2800" b="1" dirty="0" smtClean="0"/>
              <a:t>κινητική του κατάσταση </a:t>
            </a:r>
            <a:r>
              <a:rPr lang="el-GR" altLang="el-GR" sz="2800" dirty="0" smtClean="0"/>
              <a:t>(στάση/</a:t>
            </a:r>
            <a:r>
              <a:rPr lang="el-GR" altLang="el-GR" sz="2800" dirty="0" err="1" smtClean="0"/>
              <a:t>βάδισ</a:t>
            </a:r>
            <a:r>
              <a:rPr lang="el-GR" altLang="el-GR" sz="2800" dirty="0" smtClean="0"/>
              <a:t>η), </a:t>
            </a:r>
          </a:p>
          <a:p>
            <a:pPr eaLnBrk="1" fontAlgn="auto" hangingPunct="1">
              <a:spcAft>
                <a:spcPts val="0"/>
              </a:spcAft>
              <a:buFont typeface="Georgia" pitchFamily="18" charset="0"/>
              <a:buNone/>
              <a:defRPr/>
            </a:pPr>
            <a:r>
              <a:rPr lang="el-GR" altLang="el-GR" sz="2800" dirty="0" smtClean="0"/>
              <a:t>    δηλαδή κατά τη βάδιση εξαρτάται από την απόσταση που θα διανύσει και την ταχύτητα κίνησής </a:t>
            </a:r>
          </a:p>
        </p:txBody>
      </p:sp>
      <p:sp>
        <p:nvSpPr>
          <p:cNvPr id="14342" name="Text Box 7"/>
          <p:cNvSpPr txBox="1">
            <a:spLocks noChangeArrowheads="1"/>
          </p:cNvSpPr>
          <p:nvPr/>
        </p:nvSpPr>
        <p:spPr bwMode="auto">
          <a:xfrm>
            <a:off x="617538" y="4581525"/>
            <a:ext cx="7699375" cy="584200"/>
          </a:xfrm>
          <a:prstGeom prst="rect">
            <a:avLst/>
          </a:prstGeom>
          <a:noFill/>
          <a:ln>
            <a:noFill/>
          </a:ln>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defRPr/>
            </a:pPr>
            <a:r>
              <a:rPr lang="en-US" altLang="el-GR" sz="1600" b="0" dirty="0">
                <a:latin typeface="+mn-lt"/>
              </a:rPr>
              <a:t>(de Carvalho LAP et al 2008,Chansirinukor W et al 2001, </a:t>
            </a:r>
            <a:r>
              <a:rPr lang="en-US" altLang="el-GR" sz="1600" b="0" dirty="0" err="1">
                <a:latin typeface="+mn-lt"/>
              </a:rPr>
              <a:t>Cardon</a:t>
            </a:r>
            <a:r>
              <a:rPr lang="en-US" altLang="el-GR" sz="1600" b="0" dirty="0">
                <a:latin typeface="+mn-lt"/>
              </a:rPr>
              <a:t> G et al 2004, Goh JH et al 1998,Chow D et al 2009, Holt KG et al 2003, </a:t>
            </a:r>
            <a:r>
              <a:rPr lang="en-US" altLang="el-GR" sz="1600" b="0" dirty="0" err="1">
                <a:latin typeface="+mn-lt"/>
              </a:rPr>
              <a:t>Korovessis</a:t>
            </a:r>
            <a:r>
              <a:rPr lang="en-US" altLang="el-GR" sz="1600" b="0" dirty="0">
                <a:latin typeface="+mn-lt"/>
              </a:rPr>
              <a:t> P et al 2004, Grimmer K et al 2002</a:t>
            </a:r>
            <a:r>
              <a:rPr lang="en-US" altLang="el-GR" sz="1600" b="0" dirty="0" smtClean="0">
                <a:latin typeface="+mn-lt"/>
              </a:rPr>
              <a:t>)</a:t>
            </a:r>
            <a:endParaRPr lang="el-GR" altLang="el-GR" sz="1600" b="0" dirty="0">
              <a:solidFill>
                <a:schemeClr val="accent2"/>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468313" y="115888"/>
            <a:ext cx="8229600" cy="1081087"/>
          </a:xfrm>
        </p:spPr>
        <p:txBody>
          <a:bodyPr/>
          <a:lstStyle/>
          <a:p>
            <a:pPr eaLnBrk="1" hangingPunct="1"/>
            <a:r>
              <a:rPr lang="el-GR" altLang="el-GR" sz="3200" smtClean="0"/>
              <a:t>ΣΩΣΤΗ ΚΑΙ ΛΑΘΟΣ ΤΕΧΝΙΚΗ</a:t>
            </a:r>
          </a:p>
        </p:txBody>
      </p:sp>
      <p:pic>
        <p:nvPicPr>
          <p:cNvPr id="110595" name="Picture 2" descr="C:\Users\USER\Desktop\foto\ΚΩΠΗΛΑΣΙΑ\images (2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54413" y="3140075"/>
            <a:ext cx="2035175" cy="1441450"/>
          </a:xfrm>
        </p:spPr>
      </p:pic>
      <p:pic>
        <p:nvPicPr>
          <p:cNvPr id="110596" name="Picture 3" descr="C:\Users\USER\Desktop\foto\ΚΩΠΗΛΑΣΙΑ\images (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50" y="476250"/>
            <a:ext cx="28098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Rectangle 3"/>
          <p:cNvSpPr>
            <a:spLocks noChangeArrowheads="1"/>
          </p:cNvSpPr>
          <p:nvPr/>
        </p:nvSpPr>
        <p:spPr bwMode="auto">
          <a:xfrm>
            <a:off x="3322638" y="2105025"/>
            <a:ext cx="2476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800"/>
              <a:t>ΣΥΝΗΘΗ ΛΑΘΗ </a:t>
            </a:r>
          </a:p>
        </p:txBody>
      </p:sp>
      <p:pic>
        <p:nvPicPr>
          <p:cNvPr id="11059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2779713"/>
            <a:ext cx="25908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 y="4879975"/>
            <a:ext cx="2468563"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2627313"/>
            <a:ext cx="3635375"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1638" y="3635375"/>
            <a:ext cx="1743075"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2" name="TextBox 4"/>
          <p:cNvSpPr txBox="1">
            <a:spLocks noChangeArrowheads="1"/>
          </p:cNvSpPr>
          <p:nvPr/>
        </p:nvSpPr>
        <p:spPr bwMode="auto">
          <a:xfrm>
            <a:off x="3492500" y="1176338"/>
            <a:ext cx="2735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(Tomaz Cerne et al. 2011)</a:t>
            </a:r>
            <a:endParaRPr lang="el-GR" altLang="el-GR" sz="1800"/>
          </a:p>
        </p:txBody>
      </p:sp>
      <p:sp>
        <p:nvSpPr>
          <p:cNvPr id="11" name="10 - Ορθογώνιο"/>
          <p:cNvSpPr/>
          <p:nvPr/>
        </p:nvSpPr>
        <p:spPr>
          <a:xfrm>
            <a:off x="357188" y="5000625"/>
            <a:ext cx="914400"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2" name="11 - Ορθογώνιο"/>
          <p:cNvSpPr/>
          <p:nvPr/>
        </p:nvSpPr>
        <p:spPr>
          <a:xfrm>
            <a:off x="3429000" y="4429125"/>
            <a:ext cx="914400"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3" name="12 - Ορθογώνιο"/>
          <p:cNvSpPr/>
          <p:nvPr/>
        </p:nvSpPr>
        <p:spPr>
          <a:xfrm>
            <a:off x="214313" y="3143250"/>
            <a:ext cx="500062" cy="117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468313" y="115888"/>
            <a:ext cx="8229600" cy="1081087"/>
          </a:xfrm>
        </p:spPr>
        <p:txBody>
          <a:bodyPr/>
          <a:lstStyle/>
          <a:p>
            <a:pPr eaLnBrk="1" hangingPunct="1"/>
            <a:r>
              <a:rPr lang="el-GR" altLang="el-GR" sz="3200" smtClean="0"/>
              <a:t>Τεχνικη στο κωπηλατήριο</a:t>
            </a:r>
            <a:br>
              <a:rPr lang="el-GR" altLang="el-GR" sz="3200" smtClean="0"/>
            </a:br>
            <a:endParaRPr lang="el-GR" altLang="el-GR" sz="3200" smtClean="0"/>
          </a:p>
        </p:txBody>
      </p:sp>
      <p:sp>
        <p:nvSpPr>
          <p:cNvPr id="111619" name="Content Placeholder 2"/>
          <p:cNvSpPr>
            <a:spLocks noGrp="1"/>
          </p:cNvSpPr>
          <p:nvPr>
            <p:ph idx="1"/>
          </p:nvPr>
        </p:nvSpPr>
        <p:spPr>
          <a:xfrm>
            <a:off x="457200" y="1484313"/>
            <a:ext cx="8229600" cy="4752975"/>
          </a:xfrm>
        </p:spPr>
        <p:txBody>
          <a:bodyPr/>
          <a:lstStyle/>
          <a:p>
            <a:pPr marL="0" indent="0" eaLnBrk="1" hangingPunct="1">
              <a:buFont typeface="Arial" charset="0"/>
              <a:buNone/>
            </a:pPr>
            <a:r>
              <a:rPr lang="el-GR" altLang="el-GR" sz="2400" smtClean="0"/>
              <a:t>Είναι σταθερό ομοίωμα λέμβου (αφαιρείται ο παράγοντας δυσκολίας  ισορροπία). Για εξάσκηση της τεχνικής  κωπηλάτες κάνουν όλες τους τις κινήσεις πάνω στις βάσεις ομοιώματος της λέμβου, ενώ το κουπί (κουτάλα) κινείται μέσα στο νερό. </a:t>
            </a:r>
          </a:p>
          <a:p>
            <a:pPr marL="0" indent="0" eaLnBrk="1" hangingPunct="1">
              <a:buFont typeface="Arial" charset="0"/>
              <a:buNone/>
            </a:pPr>
            <a:r>
              <a:rPr lang="el-GR" altLang="el-GR" sz="2400" smtClean="0"/>
              <a:t>Εναλλακτικά υπάρχει και το πλωτό κωπηλατήριο στην άκρη της προβλήτας ή ακόμα και ειδικές φαρδιές βάρκες  κωπηλασίας, οι οποιες είναι προσδεμένες στη στεριά.</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468313" y="115888"/>
            <a:ext cx="8229600" cy="1081087"/>
          </a:xfrm>
        </p:spPr>
        <p:txBody>
          <a:bodyPr/>
          <a:lstStyle/>
          <a:p>
            <a:pPr eaLnBrk="1" hangingPunct="1"/>
            <a:endParaRPr lang="el-GR" altLang="el-GR" smtClean="0"/>
          </a:p>
        </p:txBody>
      </p:sp>
      <p:pic>
        <p:nvPicPr>
          <p:cNvPr id="112643"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3648075"/>
            <a:ext cx="9144000" cy="3209925"/>
          </a:xfrm>
        </p:spPr>
      </p:pic>
      <p:pic>
        <p:nvPicPr>
          <p:cNvPr id="1126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288" y="1444625"/>
            <a:ext cx="4356100" cy="3416300"/>
          </a:xfrm>
          <a:prstGeom prst="rect">
            <a:avLst/>
          </a:prstGeom>
          <a:noFill/>
        </p:spPr>
        <p:txBody>
          <a:bodyPr>
            <a:spAutoFit/>
          </a:bodyPr>
          <a:lstStyle/>
          <a:p>
            <a:pPr marL="285750" indent="-285750" fontAlgn="auto">
              <a:spcBef>
                <a:spcPts val="0"/>
              </a:spcBef>
              <a:spcAft>
                <a:spcPts val="0"/>
              </a:spcAft>
              <a:buFont typeface="Arial" pitchFamily="34" charset="0"/>
              <a:buChar char="•"/>
              <a:defRPr/>
            </a:pPr>
            <a:r>
              <a:rPr lang="el-GR" sz="2400" dirty="0">
                <a:latin typeface="+mn-lt"/>
                <a:cs typeface="+mn-cs"/>
              </a:rPr>
              <a:t>Κεφάλι—βλέπει μπροστά</a:t>
            </a:r>
          </a:p>
          <a:p>
            <a:pPr marL="285750" indent="-285750" fontAlgn="auto">
              <a:spcBef>
                <a:spcPts val="0"/>
              </a:spcBef>
              <a:spcAft>
                <a:spcPts val="0"/>
              </a:spcAft>
              <a:buFont typeface="Arial" pitchFamily="34" charset="0"/>
              <a:buChar char="•"/>
              <a:defRPr/>
            </a:pPr>
            <a:r>
              <a:rPr lang="el-GR" sz="2400" dirty="0">
                <a:latin typeface="+mn-lt"/>
                <a:cs typeface="+mn-cs"/>
              </a:rPr>
              <a:t>Ώμοι-- χαλαροί</a:t>
            </a:r>
          </a:p>
          <a:p>
            <a:pPr marL="285750" indent="-285750" fontAlgn="auto">
              <a:spcBef>
                <a:spcPts val="0"/>
              </a:spcBef>
              <a:spcAft>
                <a:spcPts val="0"/>
              </a:spcAft>
              <a:buFont typeface="Arial" pitchFamily="34" charset="0"/>
              <a:buChar char="•"/>
              <a:defRPr/>
            </a:pPr>
            <a:r>
              <a:rPr lang="el-GR" sz="2400" dirty="0">
                <a:latin typeface="+mn-lt"/>
                <a:cs typeface="+mn-cs"/>
              </a:rPr>
              <a:t>Καρποί</a:t>
            </a:r>
          </a:p>
          <a:p>
            <a:pPr fontAlgn="auto">
              <a:spcBef>
                <a:spcPts val="0"/>
              </a:spcBef>
              <a:spcAft>
                <a:spcPts val="0"/>
              </a:spcAft>
              <a:defRPr/>
            </a:pPr>
            <a:r>
              <a:rPr lang="el-GR" sz="2400" dirty="0">
                <a:latin typeface="+mn-lt"/>
                <a:cs typeface="+mn-cs"/>
              </a:rPr>
              <a:t>– καρποί μέση θέση, εκτός από αρχική φασή επαναφοράς</a:t>
            </a:r>
          </a:p>
          <a:p>
            <a:pPr fontAlgn="auto">
              <a:spcBef>
                <a:spcPts val="0"/>
              </a:spcBef>
              <a:spcAft>
                <a:spcPts val="0"/>
              </a:spcAft>
              <a:defRPr/>
            </a:pPr>
            <a:r>
              <a:rPr lang="el-GR" sz="2400" dirty="0">
                <a:latin typeface="+mn-lt"/>
                <a:cs typeface="+mn-cs"/>
              </a:rPr>
              <a:t> --δεν σφίγγουμε τις λαβές</a:t>
            </a:r>
          </a:p>
          <a:p>
            <a:pPr marL="285750" indent="-285750" fontAlgn="auto">
              <a:spcBef>
                <a:spcPts val="0"/>
              </a:spcBef>
              <a:spcAft>
                <a:spcPts val="0"/>
              </a:spcAft>
              <a:buFont typeface="Arial" pitchFamily="34" charset="0"/>
              <a:buChar char="•"/>
              <a:defRPr/>
            </a:pPr>
            <a:r>
              <a:rPr lang="el-GR" sz="2400" dirty="0">
                <a:latin typeface="+mn-lt"/>
                <a:cs typeface="+mn-cs"/>
              </a:rPr>
              <a:t>Κορμός—ίσιος και χαλαρός εκτός από το τράβηγμα</a:t>
            </a:r>
          </a:p>
          <a:p>
            <a:pPr marL="285750" indent="-285750" fontAlgn="auto">
              <a:spcBef>
                <a:spcPts val="0"/>
              </a:spcBef>
              <a:spcAft>
                <a:spcPts val="0"/>
              </a:spcAft>
              <a:buFont typeface="Arial" pitchFamily="34" charset="0"/>
              <a:buChar char="•"/>
              <a:defRPr/>
            </a:pPr>
            <a:endParaRPr lang="el-GR" sz="2400" dirty="0">
              <a:latin typeface="+mn-lt"/>
              <a:cs typeface="+mn-cs"/>
            </a:endParaRPr>
          </a:p>
        </p:txBody>
      </p:sp>
      <p:sp>
        <p:nvSpPr>
          <p:cNvPr id="113667" name="Title 1"/>
          <p:cNvSpPr>
            <a:spLocks noGrp="1"/>
          </p:cNvSpPr>
          <p:nvPr>
            <p:ph type="title"/>
          </p:nvPr>
        </p:nvSpPr>
        <p:spPr>
          <a:xfrm>
            <a:off x="468313" y="115888"/>
            <a:ext cx="8229600" cy="1081087"/>
          </a:xfrm>
        </p:spPr>
        <p:txBody>
          <a:bodyPr/>
          <a:lstStyle/>
          <a:p>
            <a:pPr eaLnBrk="1" hangingPunct="1"/>
            <a:r>
              <a:rPr lang="el-GR" altLang="el-GR" sz="3200" smtClean="0"/>
              <a:t>Τεχνική στη βάρκα</a:t>
            </a:r>
            <a:r>
              <a:rPr lang="en-US" altLang="el-GR" sz="3200" smtClean="0"/>
              <a:t/>
            </a:r>
            <a:br>
              <a:rPr lang="en-US" altLang="el-GR" sz="3200" smtClean="0"/>
            </a:br>
            <a:r>
              <a:rPr lang="el-GR" altLang="el-GR" sz="3200" smtClean="0"/>
              <a:t>Σημεία κλειδιά:</a:t>
            </a:r>
          </a:p>
        </p:txBody>
      </p:sp>
      <p:pic>
        <p:nvPicPr>
          <p:cNvPr id="11366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27363" y="4608513"/>
            <a:ext cx="2943225" cy="1554162"/>
          </a:xfrm>
        </p:spPr>
      </p:pic>
      <p:pic>
        <p:nvPicPr>
          <p:cNvPr id="113669" name="Picture 2" descr="C:\Users\USER\Desktop\foto\ΚΩΠΗΛΑΣΙΑ\images (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4408488"/>
            <a:ext cx="154305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3" descr="C:\Users\USER\Desktop\foto\ΚΩΠΗΛΑΣΙΑ\images (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4481513"/>
            <a:ext cx="23622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TextBox 4"/>
          <p:cNvSpPr txBox="1">
            <a:spLocks noChangeArrowheads="1"/>
          </p:cNvSpPr>
          <p:nvPr/>
        </p:nvSpPr>
        <p:spPr bwMode="auto">
          <a:xfrm>
            <a:off x="4579938" y="1444625"/>
            <a:ext cx="40671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defRPr/>
            </a:pPr>
            <a:r>
              <a:rPr lang="el-GR" altLang="el-GR" sz="2400" dirty="0" err="1" smtClean="0">
                <a:latin typeface="+mn-lt"/>
              </a:rPr>
              <a:t>Λεκάνη—ευκίνητη</a:t>
            </a:r>
            <a:r>
              <a:rPr lang="el-GR" altLang="el-GR" sz="2400" dirty="0" smtClean="0">
                <a:latin typeface="+mn-lt"/>
              </a:rPr>
              <a:t>: πρόσθια / οπίσθια κλίση</a:t>
            </a:r>
          </a:p>
          <a:p>
            <a:pPr eaLnBrk="1" hangingPunct="1">
              <a:buFont typeface="Arial" charset="0"/>
              <a:buChar char="•"/>
              <a:defRPr/>
            </a:pPr>
            <a:r>
              <a:rPr lang="el-GR" altLang="el-GR" sz="2400" dirty="0" err="1" smtClean="0">
                <a:latin typeface="+mn-lt"/>
              </a:rPr>
              <a:t>Κνήμες—κάθετες</a:t>
            </a:r>
            <a:r>
              <a:rPr lang="el-GR" altLang="el-GR" sz="2400" dirty="0" smtClean="0">
                <a:latin typeface="+mn-lt"/>
              </a:rPr>
              <a:t> όταν το σώμα συσπειρώνεται</a:t>
            </a:r>
          </a:p>
          <a:p>
            <a:pPr eaLnBrk="1" hangingPunct="1">
              <a:buFont typeface="Arial" charset="0"/>
              <a:buChar char="•"/>
              <a:defRPr/>
            </a:pPr>
            <a:r>
              <a:rPr lang="el-GR" altLang="el-GR" sz="2400" dirty="0" smtClean="0">
                <a:latin typeface="+mn-lt"/>
              </a:rPr>
              <a:t>Πέλμα-ΠΔΚ-Γόνατο– </a:t>
            </a:r>
            <a:r>
              <a:rPr lang="el-GR" altLang="el-GR" sz="2400" dirty="0" err="1" smtClean="0">
                <a:latin typeface="+mn-lt"/>
              </a:rPr>
              <a:t>σπρώνουν</a:t>
            </a:r>
            <a:r>
              <a:rPr lang="el-GR" altLang="el-GR" sz="2400" dirty="0" smtClean="0">
                <a:latin typeface="+mn-lt"/>
              </a:rPr>
              <a:t> το σώμα (δεν τραβά η πλάτη)</a:t>
            </a:r>
          </a:p>
          <a:p>
            <a:pPr eaLnBrk="1" hangingPunct="1">
              <a:buFont typeface="Arial" charset="0"/>
              <a:buChar char="•"/>
              <a:defRPr/>
            </a:pPr>
            <a:endParaRPr lang="el-GR" altLang="el-GR" sz="2400" dirty="0" smtClean="0">
              <a:latin typeface="+mn-lt"/>
            </a:endParaRPr>
          </a:p>
        </p:txBody>
      </p:sp>
      <p:sp>
        <p:nvSpPr>
          <p:cNvPr id="113672" name="TextBox 2"/>
          <p:cNvSpPr txBox="1">
            <a:spLocks noChangeArrowheads="1"/>
          </p:cNvSpPr>
          <p:nvPr/>
        </p:nvSpPr>
        <p:spPr bwMode="auto">
          <a:xfrm>
            <a:off x="6269038" y="6413500"/>
            <a:ext cx="2747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(Timothy Hosea et al. 2012)</a:t>
            </a:r>
            <a:endParaRPr lang="el-GR" altLang="el-GR" sz="1800"/>
          </a:p>
        </p:txBody>
      </p:sp>
      <p:sp>
        <p:nvSpPr>
          <p:cNvPr id="9" name="8 - Ορθογώνιο"/>
          <p:cNvSpPr/>
          <p:nvPr/>
        </p:nvSpPr>
        <p:spPr>
          <a:xfrm>
            <a:off x="7358063" y="4500563"/>
            <a:ext cx="914400" cy="214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4313"/>
            <a:ext cx="8229600" cy="4752975"/>
          </a:xfrm>
        </p:spPr>
        <p:txBody>
          <a:bodyPr rtlCol="0">
            <a:normAutofit fontScale="70000" lnSpcReduction="20000"/>
          </a:bodyPr>
          <a:lstStyle/>
          <a:p>
            <a:pPr eaLnBrk="1" fontAlgn="auto" hangingPunct="1">
              <a:spcAft>
                <a:spcPts val="0"/>
              </a:spcAft>
              <a:buFont typeface="Arial" pitchFamily="34" charset="0"/>
              <a:buChar char="•"/>
              <a:defRPr/>
            </a:pPr>
            <a:r>
              <a:rPr lang="el-GR" dirty="0" smtClean="0"/>
              <a:t>Καλή τεχνική—ελάχιστη προσπάθεια--παραγωγή μέγιστης δύναμης</a:t>
            </a:r>
          </a:p>
          <a:p>
            <a:pPr eaLnBrk="1" fontAlgn="auto" hangingPunct="1">
              <a:spcAft>
                <a:spcPts val="0"/>
              </a:spcAft>
              <a:buFont typeface="Arial" pitchFamily="34" charset="0"/>
              <a:buChar char="•"/>
              <a:defRPr/>
            </a:pPr>
            <a:r>
              <a:rPr lang="el-GR" dirty="0" smtClean="0"/>
              <a:t>Λάθος προετοιμασία—70% οφείλεται σε λάθος τεχνική—φορτίζεται το μυοσκελετικό σύστημα– τραυματίζονται οι δομές</a:t>
            </a:r>
          </a:p>
          <a:p>
            <a:pPr eaLnBrk="1" fontAlgn="auto" hangingPunct="1">
              <a:spcAft>
                <a:spcPts val="0"/>
              </a:spcAft>
              <a:buFont typeface="Arial" pitchFamily="34" charset="0"/>
              <a:buChar char="•"/>
              <a:defRPr/>
            </a:pPr>
            <a:r>
              <a:rPr lang="el-GR" dirty="0" smtClean="0"/>
              <a:t>Χαλαρό σώμα—καλύτερη ισορροπία</a:t>
            </a:r>
          </a:p>
          <a:p>
            <a:pPr eaLnBrk="1" fontAlgn="auto" hangingPunct="1">
              <a:spcAft>
                <a:spcPts val="0"/>
              </a:spcAft>
              <a:buFont typeface="Arial" pitchFamily="34" charset="0"/>
              <a:buChar char="•"/>
              <a:defRPr/>
            </a:pPr>
            <a:r>
              <a:rPr lang="el-GR" dirty="0" smtClean="0"/>
              <a:t>Εισπνοή κατά την επαναφορά—Εκπνοή στο ξενέρωμα</a:t>
            </a:r>
          </a:p>
          <a:p>
            <a:pPr eaLnBrk="1" fontAlgn="auto" hangingPunct="1">
              <a:spcAft>
                <a:spcPts val="0"/>
              </a:spcAft>
              <a:buFont typeface="Arial" pitchFamily="34" charset="0"/>
              <a:buChar char="•"/>
              <a:defRPr/>
            </a:pPr>
            <a:r>
              <a:rPr lang="el-GR" dirty="0" smtClean="0"/>
              <a:t>Η λαβή περνά πάνω από τα γόνατα πριν αυτά λυγίσουν</a:t>
            </a:r>
          </a:p>
          <a:p>
            <a:pPr eaLnBrk="1" fontAlgn="auto" hangingPunct="1">
              <a:spcAft>
                <a:spcPts val="0"/>
              </a:spcAft>
              <a:buFont typeface="Arial" pitchFamily="34" charset="0"/>
              <a:buChar char="•"/>
              <a:defRPr/>
            </a:pPr>
            <a:r>
              <a:rPr lang="el-GR" dirty="0" smtClean="0"/>
              <a:t>Κατά την επαναφορά οι κνήμες έλκουν και συσπειρώνουν το σώμα του αθλητή</a:t>
            </a:r>
          </a:p>
          <a:p>
            <a:pPr eaLnBrk="1" fontAlgn="auto" hangingPunct="1">
              <a:spcAft>
                <a:spcPts val="0"/>
              </a:spcAft>
              <a:buFont typeface="Arial" pitchFamily="34" charset="0"/>
              <a:buChar char="•"/>
              <a:defRPr/>
            </a:pPr>
            <a:r>
              <a:rPr lang="el-GR" dirty="0" smtClean="0"/>
              <a:t>Διπλάσια ταχύτητα  κατά το τράβηγμα και την προετοιμασία στην επαναφορά—μισό χρόνο στην επαναφορά—χρόνος ανάκαμψης και ηρεμίας</a:t>
            </a:r>
          </a:p>
          <a:p>
            <a:pPr eaLnBrk="1" fontAlgn="auto" hangingPunct="1">
              <a:spcAft>
                <a:spcPts val="0"/>
              </a:spcAft>
              <a:buFont typeface="Arial" pitchFamily="34" charset="0"/>
              <a:buChar char="•"/>
              <a:defRPr/>
            </a:pPr>
            <a:r>
              <a:rPr lang="el-GR" dirty="0" smtClean="0"/>
              <a:t>Καλή Ελαστικότητα (κυριώς οπίσθιων μηριαίων, τετρακεφάλου, θωρακικών και ραχιαίων μυών) </a:t>
            </a:r>
            <a:endParaRPr lang="el-GR" dirty="0"/>
          </a:p>
        </p:txBody>
      </p:sp>
      <p:sp>
        <p:nvSpPr>
          <p:cNvPr id="114691" name="Title 1"/>
          <p:cNvSpPr>
            <a:spLocks noGrp="1"/>
          </p:cNvSpPr>
          <p:nvPr>
            <p:ph type="title"/>
          </p:nvPr>
        </p:nvSpPr>
        <p:spPr>
          <a:xfrm>
            <a:off x="468313" y="115888"/>
            <a:ext cx="8229600" cy="1081087"/>
          </a:xfrm>
        </p:spPr>
        <p:txBody>
          <a:bodyPr/>
          <a:lstStyle/>
          <a:p>
            <a:pPr eaLnBrk="1" hangingPunct="1"/>
            <a:r>
              <a:rPr lang="el-GR" altLang="el-GR" sz="3600" smtClean="0"/>
              <a:t>Προπονητική - σημεία κλειδιά</a:t>
            </a:r>
          </a:p>
        </p:txBody>
      </p:sp>
      <p:pic>
        <p:nvPicPr>
          <p:cNvPr id="114692" name="Picture 2" descr="C:\Users\USER\Pictures\kopilasia\images (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100" y="5543550"/>
            <a:ext cx="30861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Rectangle 3"/>
          <p:cNvSpPr>
            <a:spLocks noChangeArrowheads="1"/>
          </p:cNvSpPr>
          <p:nvPr/>
        </p:nvSpPr>
        <p:spPr bwMode="auto">
          <a:xfrm>
            <a:off x="1042988" y="5999163"/>
            <a:ext cx="2222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(A. Sliasas</a:t>
            </a:r>
            <a:r>
              <a:rPr lang="el-GR" altLang="el-GR" sz="1800"/>
              <a:t> </a:t>
            </a:r>
            <a:r>
              <a:rPr lang="en-US" altLang="el-GR" sz="1800"/>
              <a:t>et al. 2010)</a:t>
            </a:r>
            <a:endParaRPr lang="el-GR" altLang="el-GR" sz="180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468313" y="115888"/>
            <a:ext cx="8229600" cy="1081087"/>
          </a:xfrm>
        </p:spPr>
        <p:txBody>
          <a:bodyPr/>
          <a:lstStyle/>
          <a:p>
            <a:pPr eaLnBrk="1" hangingPunct="1"/>
            <a:r>
              <a:rPr lang="el-GR" altLang="el-GR" sz="3200" smtClean="0"/>
              <a:t>Εξοπλισμός - </a:t>
            </a:r>
            <a:r>
              <a:rPr lang="el-GR" altLang="el-GR" sz="2400" smtClean="0"/>
              <a:t>μέρη της λέμβου που παίζουν σημαντικό ρολό στη διατήρηση σωστής τεχνικής και στάσης σώματος </a:t>
            </a:r>
          </a:p>
        </p:txBody>
      </p:sp>
      <p:sp>
        <p:nvSpPr>
          <p:cNvPr id="115715" name="Content Placeholder 2"/>
          <p:cNvSpPr>
            <a:spLocks noGrp="1"/>
          </p:cNvSpPr>
          <p:nvPr>
            <p:ph sz="quarter" idx="1"/>
          </p:nvPr>
        </p:nvSpPr>
        <p:spPr>
          <a:xfrm>
            <a:off x="457200" y="1484313"/>
            <a:ext cx="8229600" cy="4752975"/>
          </a:xfrm>
        </p:spPr>
        <p:txBody>
          <a:bodyPr/>
          <a:lstStyle/>
          <a:p>
            <a:pPr eaLnBrk="1" hangingPunct="1"/>
            <a:r>
              <a:rPr lang="el-GR" altLang="el-GR" sz="2400" smtClean="0"/>
              <a:t>Λέμβος </a:t>
            </a:r>
          </a:p>
          <a:p>
            <a:pPr eaLnBrk="1" hangingPunct="1"/>
            <a:r>
              <a:rPr lang="el-GR" altLang="el-GR" sz="2400" smtClean="0"/>
              <a:t>Σκαλμοί </a:t>
            </a:r>
          </a:p>
          <a:p>
            <a:pPr eaLnBrk="1" hangingPunct="1"/>
            <a:r>
              <a:rPr lang="el-GR" altLang="el-GR" sz="2400" smtClean="0"/>
              <a:t>Καρέλο</a:t>
            </a:r>
          </a:p>
          <a:p>
            <a:pPr eaLnBrk="1" hangingPunct="1"/>
            <a:r>
              <a:rPr lang="el-GR" altLang="el-GR" sz="2400" smtClean="0"/>
              <a:t>Υποπόδια</a:t>
            </a:r>
          </a:p>
          <a:p>
            <a:pPr eaLnBrk="1" hangingPunct="1"/>
            <a:r>
              <a:rPr lang="el-GR" altLang="el-GR" sz="2400" smtClean="0"/>
              <a:t>Κουπιά</a:t>
            </a:r>
          </a:p>
          <a:p>
            <a:pPr eaLnBrk="1" hangingPunct="1"/>
            <a:endParaRPr lang="el-GR" altLang="el-GR" sz="2400" smtClean="0"/>
          </a:p>
        </p:txBody>
      </p:sp>
      <p:pic>
        <p:nvPicPr>
          <p:cNvPr id="115716" name="Picture 3" descr="C:\Users\USER\Pictures\kopilasia\images (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5988" y="3843338"/>
            <a:ext cx="2951162"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4" descr="C:\Users\USER\Pictures\kopilasia\images (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738" y="4910138"/>
            <a:ext cx="36512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5" descr="C:\Users\USER\Pictures\kopilasia\images (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6600" y="1422400"/>
            <a:ext cx="30892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6" descr="C:\Users\USER\Pictures\kopilasia\αρχείο λήψης (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5700" y="1422400"/>
            <a:ext cx="339090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7" descr="C:\Users\USER\Pictures\kopilasia\αρχείο λήψης (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4786313"/>
            <a:ext cx="2192337"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468313" y="115888"/>
            <a:ext cx="8229600" cy="1081087"/>
          </a:xfrm>
        </p:spPr>
        <p:txBody>
          <a:bodyPr/>
          <a:lstStyle/>
          <a:p>
            <a:pPr eaLnBrk="1" hangingPunct="1"/>
            <a:endParaRPr lang="el-GR" altLang="el-GR" smtClean="0"/>
          </a:p>
        </p:txBody>
      </p:sp>
      <p:pic>
        <p:nvPicPr>
          <p:cNvPr id="116739" name="Picture 2" descr="F:\DCIM\101MSDCF\DSC0133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1341438"/>
            <a:ext cx="2974975" cy="5400675"/>
          </a:xfrm>
        </p:spPr>
      </p:pic>
      <p:sp>
        <p:nvSpPr>
          <p:cNvPr id="116740" name="TextBox 3"/>
          <p:cNvSpPr txBox="1">
            <a:spLocks noChangeArrowheads="1"/>
          </p:cNvSpPr>
          <p:nvPr/>
        </p:nvSpPr>
        <p:spPr bwMode="auto">
          <a:xfrm>
            <a:off x="4667250" y="5516563"/>
            <a:ext cx="39957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Ρύθμιση υποποδίων ανάλογα με τα σωματομετρικά χαρακτηριστικά του κωπηλάτη</a:t>
            </a:r>
          </a:p>
        </p:txBody>
      </p:sp>
      <p:pic>
        <p:nvPicPr>
          <p:cNvPr id="116741" name="Picture 3" descr="C:\Users\USER\Pictures\kopilasia\Χωρίς τίτλο.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0588" y="1346200"/>
            <a:ext cx="4275137"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468313" y="115888"/>
            <a:ext cx="8229600" cy="1081087"/>
          </a:xfrm>
        </p:spPr>
        <p:txBody>
          <a:bodyPr/>
          <a:lstStyle/>
          <a:p>
            <a:pPr eaLnBrk="1" hangingPunct="1"/>
            <a:r>
              <a:rPr lang="el-GR" altLang="el-GR" smtClean="0"/>
              <a:t>Κουπιά</a:t>
            </a:r>
          </a:p>
        </p:txBody>
      </p:sp>
      <p:pic>
        <p:nvPicPr>
          <p:cNvPr id="117763" name="Picture 4" descr="C:\Users\USER\Pictures\kopilasia\images (1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67175" y="3198813"/>
            <a:ext cx="1479550" cy="1973262"/>
          </a:xfrm>
        </p:spPr>
      </p:pic>
      <p:pic>
        <p:nvPicPr>
          <p:cNvPr id="117764" name="Picture 2" descr="C:\Users\USER\Desktop\foto\ΚΩΠΗΛΑΣΙΑ\images (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500438"/>
            <a:ext cx="28479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3" descr="C:\Users\USER\Desktop\foto\ΚΩΠΗΛΑΣΙΑ\images (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4763" y="3213100"/>
            <a:ext cx="26193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5" descr="C:\Users\USER\Pictures\kopilasia\αρχείο λήψης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00" y="1341438"/>
            <a:ext cx="875823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0588" y="5237163"/>
            <a:ext cx="55435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8" name="TextBox 2"/>
          <p:cNvSpPr txBox="1">
            <a:spLocks noChangeArrowheads="1"/>
          </p:cNvSpPr>
          <p:nvPr/>
        </p:nvSpPr>
        <p:spPr bwMode="auto">
          <a:xfrm>
            <a:off x="363538" y="5794375"/>
            <a:ext cx="2879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600"/>
              <a:t>(Alexandre Baudouina</a:t>
            </a:r>
            <a:r>
              <a:rPr lang="el-GR" altLang="el-GR" sz="1600"/>
              <a:t> </a:t>
            </a:r>
            <a:r>
              <a:rPr lang="en-US" altLang="el-GR" sz="1600"/>
              <a:t>et al. 2013)</a:t>
            </a:r>
            <a:endParaRPr lang="el-GR" altLang="el-GR" sz="160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3412"/>
          </a:xfrm>
        </p:spPr>
        <p:txBody>
          <a:bodyPr rtlCol="0">
            <a:normAutofit fontScale="90000"/>
          </a:bodyPr>
          <a:lstStyle/>
          <a:p>
            <a:pPr eaLnBrk="1" fontAlgn="auto" hangingPunct="1">
              <a:spcAft>
                <a:spcPts val="0"/>
              </a:spcAft>
              <a:defRPr/>
            </a:pPr>
            <a:r>
              <a:rPr lang="el-GR" dirty="0" smtClean="0"/>
              <a:t>Μεταφορά λέμβων</a:t>
            </a:r>
            <a:endParaRPr lang="el-GR" dirty="0"/>
          </a:p>
        </p:txBody>
      </p:sp>
      <p:pic>
        <p:nvPicPr>
          <p:cNvPr id="118787"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419475" y="3943350"/>
            <a:ext cx="2622550" cy="2855913"/>
          </a:xfrm>
        </p:spPr>
      </p:pic>
      <p:sp>
        <p:nvSpPr>
          <p:cNvPr id="118788" name="TextBox 2"/>
          <p:cNvSpPr txBox="1">
            <a:spLocks noChangeArrowheads="1"/>
          </p:cNvSpPr>
          <p:nvPr/>
        </p:nvSpPr>
        <p:spPr bwMode="auto">
          <a:xfrm>
            <a:off x="3257550" y="893763"/>
            <a:ext cx="3402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(Σωκράτης Καλούψης 1999)</a:t>
            </a:r>
          </a:p>
        </p:txBody>
      </p:sp>
      <p:grpSp>
        <p:nvGrpSpPr>
          <p:cNvPr id="118789" name="Group 3"/>
          <p:cNvGrpSpPr>
            <a:grpSpLocks/>
          </p:cNvGrpSpPr>
          <p:nvPr/>
        </p:nvGrpSpPr>
        <p:grpSpPr bwMode="auto">
          <a:xfrm>
            <a:off x="173038" y="1262063"/>
            <a:ext cx="3257550" cy="3032125"/>
            <a:chOff x="0" y="1050925"/>
            <a:chExt cx="3257550" cy="3032125"/>
          </a:xfrm>
        </p:grpSpPr>
        <p:pic>
          <p:nvPicPr>
            <p:cNvPr id="118803" name="Picture 4" descr="C:\Users\USER\Desktop\foto\ΚΩΠΗΛΑΣΙΑ\images (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0925"/>
              <a:ext cx="325755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 Έλλειψη"/>
            <p:cNvSpPr/>
            <p:nvPr/>
          </p:nvSpPr>
          <p:spPr>
            <a:xfrm>
              <a:off x="327025" y="1785937"/>
              <a:ext cx="2428875" cy="7143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grpSp>
      <p:grpSp>
        <p:nvGrpSpPr>
          <p:cNvPr id="118790" name="Group 4"/>
          <p:cNvGrpSpPr>
            <a:grpSpLocks/>
          </p:cNvGrpSpPr>
          <p:nvPr/>
        </p:nvGrpSpPr>
        <p:grpSpPr bwMode="auto">
          <a:xfrm>
            <a:off x="3297238" y="1262063"/>
            <a:ext cx="3435350" cy="2762250"/>
            <a:chOff x="3257550" y="1262063"/>
            <a:chExt cx="3371850" cy="2608262"/>
          </a:xfrm>
        </p:grpSpPr>
        <p:pic>
          <p:nvPicPr>
            <p:cNvPr id="11880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550" y="1262063"/>
              <a:ext cx="3371850"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 Στρογγυλεμένο ορθογώνιο"/>
            <p:cNvSpPr/>
            <p:nvPr/>
          </p:nvSpPr>
          <p:spPr>
            <a:xfrm>
              <a:off x="4357608" y="1857166"/>
              <a:ext cx="914637" cy="2863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grpSp>
      <p:grpSp>
        <p:nvGrpSpPr>
          <p:cNvPr id="118791" name="Group 5"/>
          <p:cNvGrpSpPr>
            <a:grpSpLocks/>
          </p:cNvGrpSpPr>
          <p:nvPr/>
        </p:nvGrpSpPr>
        <p:grpSpPr bwMode="auto">
          <a:xfrm>
            <a:off x="6659563" y="1262063"/>
            <a:ext cx="2359025" cy="2763837"/>
            <a:chOff x="6659563" y="1050925"/>
            <a:chExt cx="2484437" cy="3032125"/>
          </a:xfrm>
        </p:grpSpPr>
        <p:pic>
          <p:nvPicPr>
            <p:cNvPr id="1187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1050925"/>
              <a:ext cx="2484437"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 Έλλειψη"/>
            <p:cNvSpPr/>
            <p:nvPr/>
          </p:nvSpPr>
          <p:spPr>
            <a:xfrm>
              <a:off x="7286523" y="1571663"/>
              <a:ext cx="1128530" cy="499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grpSp>
      <p:grpSp>
        <p:nvGrpSpPr>
          <p:cNvPr id="118792" name="Group 2"/>
          <p:cNvGrpSpPr>
            <a:grpSpLocks/>
          </p:cNvGrpSpPr>
          <p:nvPr/>
        </p:nvGrpSpPr>
        <p:grpSpPr bwMode="auto">
          <a:xfrm>
            <a:off x="173038" y="4024313"/>
            <a:ext cx="3257550" cy="2774950"/>
            <a:chOff x="0" y="4083050"/>
            <a:chExt cx="3257550" cy="2774950"/>
          </a:xfrm>
        </p:grpSpPr>
        <p:pic>
          <p:nvPicPr>
            <p:cNvPr id="118797" name="Picture 5" descr="C:\Users\USER\Pictures\kopilasia\images (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083050"/>
              <a:ext cx="325755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12 - Έλλειψη"/>
            <p:cNvSpPr/>
            <p:nvPr/>
          </p:nvSpPr>
          <p:spPr>
            <a:xfrm>
              <a:off x="1643062" y="5143500"/>
              <a:ext cx="1557338" cy="357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grpSp>
      <p:sp>
        <p:nvSpPr>
          <p:cNvPr id="14" name="13 - Έλλειψη"/>
          <p:cNvSpPr/>
          <p:nvPr/>
        </p:nvSpPr>
        <p:spPr>
          <a:xfrm>
            <a:off x="4143375" y="4643438"/>
            <a:ext cx="914400" cy="285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grpSp>
        <p:nvGrpSpPr>
          <p:cNvPr id="118794" name="Group 6"/>
          <p:cNvGrpSpPr>
            <a:grpSpLocks/>
          </p:cNvGrpSpPr>
          <p:nvPr/>
        </p:nvGrpSpPr>
        <p:grpSpPr bwMode="auto">
          <a:xfrm>
            <a:off x="6030913" y="4025900"/>
            <a:ext cx="2987675" cy="2774950"/>
            <a:chOff x="6156325" y="4083050"/>
            <a:chExt cx="2987675" cy="2774950"/>
          </a:xfrm>
        </p:grpSpPr>
        <p:pic>
          <p:nvPicPr>
            <p:cNvPr id="11879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325" y="4083050"/>
              <a:ext cx="2987675"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 Έλλειψη"/>
            <p:cNvSpPr/>
            <p:nvPr/>
          </p:nvSpPr>
          <p:spPr>
            <a:xfrm>
              <a:off x="7286625" y="4786313"/>
              <a:ext cx="914400" cy="357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gr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468313" y="115888"/>
            <a:ext cx="8229600" cy="1081087"/>
          </a:xfrm>
        </p:spPr>
        <p:txBody>
          <a:bodyPr/>
          <a:lstStyle/>
          <a:p>
            <a:pPr eaLnBrk="1" hangingPunct="1"/>
            <a:r>
              <a:rPr lang="el-GR" altLang="el-GR" sz="3200" smtClean="0"/>
              <a:t>Εργονομία στο χώρο του γυμναστηρίου</a:t>
            </a:r>
            <a:br>
              <a:rPr lang="el-GR" altLang="el-GR" sz="3200" smtClean="0"/>
            </a:br>
            <a:r>
              <a:rPr lang="el-GR" altLang="el-GR" sz="3200" smtClean="0"/>
              <a:t>ελευθέρα βάρη και όργανα</a:t>
            </a:r>
          </a:p>
        </p:txBody>
      </p:sp>
      <p:pic>
        <p:nvPicPr>
          <p:cNvPr id="119811" name="Picture 2" descr="C:\Users\USER\Desktop\foto\ΚΩΠΗΛΑΣΙΑ\images (2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884738" y="3219450"/>
            <a:ext cx="1943100" cy="1508125"/>
          </a:xfrm>
        </p:spPr>
      </p:pic>
      <p:pic>
        <p:nvPicPr>
          <p:cNvPr id="119812" name="Picture 3" descr="C:\Users\USER\Desktop\foto\ΚΩΠΗΛΑΣΙΑ\images (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3575" y="1382713"/>
            <a:ext cx="18796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5" descr="C:\Users\USER\Desktop\foto\ΚΩΠΗΛΑΣΙΑ\images (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0" y="5080000"/>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6" descr="C:\Users\USER\Pictures\kopilasia\images (2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5013" y="3143250"/>
            <a:ext cx="26225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Picture 7" descr="C:\Users\USER\Pictures\kopilasia\images (2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2763" y="3055938"/>
            <a:ext cx="2095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6" name="Picture 8" descr="C:\Users\USER\Pictures\kopilasia\images (2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588" y="5208588"/>
            <a:ext cx="224948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9988" y="5237163"/>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913" y="5403850"/>
            <a:ext cx="188277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9"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825" y="1377950"/>
            <a:ext cx="2620963"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0"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425" y="1481138"/>
            <a:ext cx="2620963"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1"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3143250"/>
            <a:ext cx="14478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8313" y="115888"/>
            <a:ext cx="8229600" cy="1081087"/>
          </a:xfrm>
        </p:spPr>
        <p:txBody>
          <a:bodyPr rtlCol="0">
            <a:normAutofit/>
          </a:bodyPr>
          <a:lstStyle/>
          <a:p>
            <a:pPr eaLnBrk="1" fontAlgn="auto" hangingPunct="1">
              <a:spcAft>
                <a:spcPts val="0"/>
              </a:spcAft>
              <a:defRPr/>
            </a:pPr>
            <a:r>
              <a:rPr lang="el-GR" sz="3200" dirty="0" smtClean="0">
                <a:latin typeface="+mn-lt"/>
              </a:rPr>
              <a:t>2. Το βάρος της σχολικής τσάντας ως προς τη στάση σώματος του εφήβου</a:t>
            </a:r>
          </a:p>
        </p:txBody>
      </p:sp>
      <p:sp>
        <p:nvSpPr>
          <p:cNvPr id="14339" name="5 - Θέση περιεχομένου"/>
          <p:cNvSpPr>
            <a:spLocks noGrp="1"/>
          </p:cNvSpPr>
          <p:nvPr>
            <p:ph idx="1"/>
          </p:nvPr>
        </p:nvSpPr>
        <p:spPr>
          <a:xfrm>
            <a:off x="457200" y="1484313"/>
            <a:ext cx="8362950" cy="4752975"/>
          </a:xfrm>
        </p:spPr>
        <p:txBody>
          <a:bodyPr rtlCol="0">
            <a:normAutofit fontScale="92500" lnSpcReduction="10000"/>
          </a:bodyPr>
          <a:lstStyle/>
          <a:p>
            <a:pPr eaLnBrk="1" fontAlgn="auto" hangingPunct="1">
              <a:lnSpc>
                <a:spcPct val="120000"/>
              </a:lnSpc>
              <a:spcAft>
                <a:spcPts val="0"/>
              </a:spcAft>
              <a:buClr>
                <a:schemeClr val="accent1"/>
              </a:buClr>
              <a:buFont typeface="Arial" pitchFamily="34" charset="0"/>
              <a:buChar char="•"/>
              <a:defRPr/>
            </a:pPr>
            <a:r>
              <a:rPr lang="el-GR" altLang="el-GR" sz="2400" dirty="0" smtClean="0"/>
              <a:t>Σε </a:t>
            </a:r>
            <a:r>
              <a:rPr lang="el-GR" altLang="el-GR" sz="2400" dirty="0"/>
              <a:t>αύξηση του βάρους της σχολικής τσάντας, παρατηρείται απόκλιση της θέσης της κεφαλής, του αυχένα και των ώμων από τον νοητό φορέα της βαρύτητας. Οι ώμοι κάμπτονται προς τα εμπρός, συμπαρασύροντας τον κορμό σε πρόσθια κάμψη και τον αυχένα σε λόρδωση, σε μια προσπάθεια να αντισταθμιστεί η τάση του οπίσθιου φορτίου της σχολικής τσάντας, το οποίο τείνει να μετατοπίσει τον άξονα βαρύτητας του σώματος του εφήβου, έξω από τη βάση στήριξής του. </a:t>
            </a:r>
          </a:p>
          <a:p>
            <a:pPr eaLnBrk="1" fontAlgn="auto" hangingPunct="1">
              <a:lnSpc>
                <a:spcPct val="120000"/>
              </a:lnSpc>
              <a:spcAft>
                <a:spcPts val="0"/>
              </a:spcAft>
              <a:buClr>
                <a:schemeClr val="accent1"/>
              </a:buClr>
              <a:buFont typeface="Arial" pitchFamily="34" charset="0"/>
              <a:buChar char="•"/>
              <a:defRPr/>
            </a:pPr>
            <a:r>
              <a:rPr lang="el-GR" altLang="el-GR" sz="2400" dirty="0" smtClean="0"/>
              <a:t>Το </a:t>
            </a:r>
            <a:r>
              <a:rPr lang="el-GR" altLang="el-GR" sz="2400" dirty="0"/>
              <a:t>γεγονός αυτό, αυξάνεται με την αύξηση του βάρους της σχολικής τσάντας, του χρόνου εφαρμογής της, αλλά και κατά τη βάδιση. Εκεί αυξάνεται με την αύξηση της απόστασης που διανύει ο έφηβος και την αύξηση της ταχύτητας κίνησής του.</a:t>
            </a:r>
          </a:p>
          <a:p>
            <a:pPr marL="0" indent="0" eaLnBrk="1" fontAlgn="auto" hangingPunct="1">
              <a:spcAft>
                <a:spcPts val="0"/>
              </a:spcAft>
              <a:buClr>
                <a:schemeClr val="accent1"/>
              </a:buClr>
              <a:buFont typeface="Arial" pitchFamily="34" charset="0"/>
              <a:buNone/>
              <a:defRPr/>
            </a:pPr>
            <a:endParaRPr lang="el-GR" altLang="el-GR" dirty="0"/>
          </a:p>
        </p:txBody>
      </p:sp>
      <p:sp>
        <p:nvSpPr>
          <p:cNvPr id="14342" name="Text Box 7"/>
          <p:cNvSpPr txBox="1">
            <a:spLocks noChangeArrowheads="1"/>
          </p:cNvSpPr>
          <p:nvPr/>
        </p:nvSpPr>
        <p:spPr bwMode="auto">
          <a:xfrm>
            <a:off x="755650" y="6011863"/>
            <a:ext cx="7993063" cy="846137"/>
          </a:xfrm>
          <a:prstGeom prst="rect">
            <a:avLst/>
          </a:prstGeom>
          <a:noFill/>
          <a:ln>
            <a:noFill/>
          </a:ln>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defRPr/>
            </a:pPr>
            <a:r>
              <a:rPr lang="en-US" altLang="el-GR" sz="1400" b="0" dirty="0">
                <a:latin typeface="+mn-lt"/>
              </a:rPr>
              <a:t>(de Carvalho LAP et al 2008,Chansirinukor W et al 2001, </a:t>
            </a:r>
            <a:r>
              <a:rPr lang="en-US" altLang="el-GR" sz="1400" b="0" dirty="0" err="1">
                <a:latin typeface="+mn-lt"/>
              </a:rPr>
              <a:t>Cardon</a:t>
            </a:r>
            <a:r>
              <a:rPr lang="en-US" altLang="el-GR" sz="1400" b="0" dirty="0">
                <a:latin typeface="+mn-lt"/>
              </a:rPr>
              <a:t> G et al 2004, Goh JH et al 1998,Chow D et al 2009, Holt KG et al 2003, </a:t>
            </a:r>
            <a:r>
              <a:rPr lang="en-US" altLang="el-GR" sz="1400" b="0" dirty="0" err="1">
                <a:latin typeface="+mn-lt"/>
              </a:rPr>
              <a:t>Korovessis</a:t>
            </a:r>
            <a:r>
              <a:rPr lang="en-US" altLang="el-GR" sz="1400" b="0" dirty="0">
                <a:latin typeface="+mn-lt"/>
              </a:rPr>
              <a:t> P et al 2004, Grimmer K et al 2002)</a:t>
            </a:r>
          </a:p>
          <a:p>
            <a:pPr algn="ctr" eaLnBrk="1" hangingPunct="1">
              <a:spcBef>
                <a:spcPct val="50000"/>
              </a:spcBef>
              <a:defRPr/>
            </a:pPr>
            <a:endParaRPr lang="el-GR" altLang="el-GR" sz="1400" b="0" dirty="0">
              <a:latin typeface="+mn-lt"/>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68313" y="115888"/>
            <a:ext cx="8229600" cy="1081087"/>
          </a:xfrm>
        </p:spPr>
        <p:txBody>
          <a:bodyPr/>
          <a:lstStyle/>
          <a:p>
            <a:endParaRPr lang="el-GR" altLang="el-GR" smtClean="0"/>
          </a:p>
        </p:txBody>
      </p:sp>
      <p:pic>
        <p:nvPicPr>
          <p:cNvPr id="12083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rot="5400000">
            <a:off x="-677069" y="2609057"/>
            <a:ext cx="4975225" cy="3262312"/>
          </a:xfrm>
        </p:spPr>
      </p:pic>
      <p:pic>
        <p:nvPicPr>
          <p:cNvPr id="1208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08475" y="1020763"/>
            <a:ext cx="1541463"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626895" y="3355181"/>
            <a:ext cx="3643312"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15888"/>
            <a:ext cx="8229600" cy="1081087"/>
          </a:xfrm>
        </p:spPr>
        <p:txBody>
          <a:bodyPr rtlCol="0">
            <a:normAutofit fontScale="90000"/>
          </a:bodyPr>
          <a:lstStyle/>
          <a:p>
            <a:pPr eaLnBrk="1" fontAlgn="auto" hangingPunct="1">
              <a:spcAft>
                <a:spcPts val="0"/>
              </a:spcAft>
              <a:defRPr/>
            </a:pPr>
            <a:r>
              <a:rPr lang="el-GR" dirty="0" smtClean="0"/>
              <a:t>Σωματομετρικά χαρακτηριστικά αθλητών</a:t>
            </a:r>
            <a:endParaRPr lang="el-GR" dirty="0"/>
          </a:p>
        </p:txBody>
      </p:sp>
      <p:sp>
        <p:nvSpPr>
          <p:cNvPr id="3" name="Content Placeholder 2"/>
          <p:cNvSpPr>
            <a:spLocks noGrp="1"/>
          </p:cNvSpPr>
          <p:nvPr>
            <p:ph sz="quarter" idx="1"/>
          </p:nvPr>
        </p:nvSpPr>
        <p:spPr>
          <a:xfrm>
            <a:off x="457200" y="1484313"/>
            <a:ext cx="8229600" cy="4752975"/>
          </a:xfrm>
        </p:spPr>
        <p:txBody>
          <a:bodyPr rtlCol="0">
            <a:normAutofit/>
          </a:bodyPr>
          <a:lstStyle/>
          <a:p>
            <a:pPr eaLnBrk="1" fontAlgn="auto" hangingPunct="1">
              <a:spcAft>
                <a:spcPts val="0"/>
              </a:spcAft>
              <a:buFont typeface="Arial" pitchFamily="34" charset="0"/>
              <a:buChar char="•"/>
              <a:defRPr/>
            </a:pPr>
            <a:r>
              <a:rPr lang="el-GR" sz="2800" dirty="0" smtClean="0"/>
              <a:t>ΗΛΙΚΙΑ– ανάπτυξη νευρικού, μυοσκελετικού,καρδιοαναπνευστικού συστήματος </a:t>
            </a:r>
          </a:p>
          <a:p>
            <a:pPr eaLnBrk="1" fontAlgn="auto" hangingPunct="1">
              <a:spcAft>
                <a:spcPts val="0"/>
              </a:spcAft>
              <a:buFont typeface="Arial" pitchFamily="34" charset="0"/>
              <a:buChar char="•"/>
              <a:defRPr/>
            </a:pPr>
            <a:r>
              <a:rPr lang="el-GR" sz="2800" dirty="0" smtClean="0"/>
              <a:t>ΣΩΜΑΤΟΤΥΠΟΣ—βάρος, ύψος**</a:t>
            </a:r>
          </a:p>
          <a:p>
            <a:pPr eaLnBrk="1" fontAlgn="auto" hangingPunct="1">
              <a:spcAft>
                <a:spcPts val="0"/>
              </a:spcAft>
              <a:buFont typeface="Arial" pitchFamily="34" charset="0"/>
              <a:buChar char="•"/>
              <a:defRPr/>
            </a:pPr>
            <a:r>
              <a:rPr lang="el-GR" sz="2800" dirty="0" smtClean="0"/>
              <a:t>ΠΡΟΠΟΝΗΤΙΚΟ ΕΠΙΠΕΔΟ**</a:t>
            </a:r>
          </a:p>
          <a:p>
            <a:pPr marL="0" indent="0" eaLnBrk="1" fontAlgn="auto" hangingPunct="1">
              <a:spcAft>
                <a:spcPts val="0"/>
              </a:spcAft>
              <a:buFont typeface="Arial" pitchFamily="34" charset="0"/>
              <a:buNone/>
              <a:defRPr/>
            </a:pPr>
            <a:r>
              <a:rPr lang="el-GR" sz="2800" dirty="0" smtClean="0"/>
              <a:t>** ΠΛΗΡΩΜΑΤΑ</a:t>
            </a:r>
            <a:r>
              <a:rPr lang="en-US" sz="2800" dirty="0" smtClean="0"/>
              <a:t>     </a:t>
            </a:r>
          </a:p>
          <a:p>
            <a:pPr marL="0" indent="0" eaLnBrk="1" fontAlgn="auto" hangingPunct="1">
              <a:spcAft>
                <a:spcPts val="0"/>
              </a:spcAft>
              <a:buFont typeface="Arial" pitchFamily="34" charset="0"/>
              <a:buNone/>
              <a:defRPr/>
            </a:pPr>
            <a:r>
              <a:rPr lang="en-US" sz="2000" dirty="0" smtClean="0"/>
              <a:t>(Physiokinetics.com 2013</a:t>
            </a:r>
            <a:r>
              <a:rPr lang="en-US" sz="2000" dirty="0"/>
              <a:t>)</a:t>
            </a:r>
            <a:endParaRPr lang="el-GR" sz="2000" dirty="0"/>
          </a:p>
          <a:p>
            <a:pPr marL="0" indent="0" eaLnBrk="1" fontAlgn="auto" hangingPunct="1">
              <a:spcAft>
                <a:spcPts val="0"/>
              </a:spcAft>
              <a:buFont typeface="Arial" pitchFamily="34" charset="0"/>
              <a:buNone/>
              <a:defRPr/>
            </a:pPr>
            <a:r>
              <a:rPr lang="en-US" sz="2000" dirty="0" smtClean="0"/>
              <a:t>(</a:t>
            </a:r>
            <a:r>
              <a:rPr lang="el-GR" sz="2000" dirty="0" smtClean="0"/>
              <a:t>Σωκράτης Καλούψης</a:t>
            </a:r>
            <a:r>
              <a:rPr lang="en-US" sz="2000" dirty="0" smtClean="0"/>
              <a:t> </a:t>
            </a:r>
            <a:r>
              <a:rPr lang="el-GR" sz="2000" dirty="0" smtClean="0"/>
              <a:t>1999</a:t>
            </a:r>
            <a:r>
              <a:rPr lang="en-US" sz="2000" dirty="0" smtClean="0"/>
              <a:t>)</a:t>
            </a:r>
            <a:endParaRPr lang="el-GR" sz="2000" dirty="0" smtClean="0"/>
          </a:p>
          <a:p>
            <a:pPr eaLnBrk="1" fontAlgn="auto" hangingPunct="1">
              <a:spcAft>
                <a:spcPts val="0"/>
              </a:spcAft>
              <a:buFont typeface="Arial" pitchFamily="34" charset="0"/>
              <a:buChar char="•"/>
              <a:defRPr/>
            </a:pPr>
            <a:endParaRPr lang="el-GR" sz="2800" dirty="0" smtClean="0"/>
          </a:p>
          <a:p>
            <a:pPr eaLnBrk="1" fontAlgn="auto" hangingPunct="1">
              <a:spcAft>
                <a:spcPts val="0"/>
              </a:spcAft>
              <a:buFont typeface="Arial" pitchFamily="34" charset="0"/>
              <a:buChar char="•"/>
              <a:defRPr/>
            </a:pPr>
            <a:endParaRPr lang="el-GR" sz="2800"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68313" y="115888"/>
            <a:ext cx="8229600" cy="1081087"/>
          </a:xfrm>
        </p:spPr>
        <p:txBody>
          <a:bodyPr/>
          <a:lstStyle/>
          <a:p>
            <a:pPr eaLnBrk="1" hangingPunct="1"/>
            <a:r>
              <a:rPr lang="el-GR" altLang="el-GR" smtClean="0"/>
              <a:t>Βιβλιογραφία</a:t>
            </a:r>
          </a:p>
        </p:txBody>
      </p:sp>
      <p:sp>
        <p:nvSpPr>
          <p:cNvPr id="122883" name="Content Placeholder 2"/>
          <p:cNvSpPr>
            <a:spLocks noGrp="1"/>
          </p:cNvSpPr>
          <p:nvPr>
            <p:ph idx="1"/>
          </p:nvPr>
        </p:nvSpPr>
        <p:spPr>
          <a:xfrm>
            <a:off x="457200" y="1484313"/>
            <a:ext cx="8507413" cy="4752975"/>
          </a:xfrm>
        </p:spPr>
        <p:txBody>
          <a:bodyPr/>
          <a:lstStyle/>
          <a:p>
            <a:pPr eaLnBrk="1" hangingPunct="1"/>
            <a:r>
              <a:rPr lang="el-GR" altLang="el-GR" sz="1600" smtClean="0"/>
              <a:t>Σωκράτης Καλούψης (1999). Μεθοδολογία και Τεχνική της Κωπηλασίας. Εθνικό και Καποδηστριακό Πανεπιστήμιο Αθηνών</a:t>
            </a:r>
          </a:p>
          <a:p>
            <a:pPr eaLnBrk="1" hangingPunct="1"/>
            <a:r>
              <a:rPr lang="el-GR" altLang="el-GR" sz="1600" smtClean="0"/>
              <a:t>«Κωπηλατικά Νέα». Περιοδικό Ε.Κ.Ο.Φ.Ν.</a:t>
            </a:r>
          </a:p>
          <a:p>
            <a:pPr eaLnBrk="1" hangingPunct="1"/>
            <a:r>
              <a:rPr lang="en-US" altLang="el-GR" sz="1600" smtClean="0"/>
              <a:t>Alexandre Baudouina, David Hawkinsa</a:t>
            </a:r>
            <a:r>
              <a:rPr lang="el-GR" altLang="el-GR" sz="1600" smtClean="0"/>
              <a:t>(2003).</a:t>
            </a:r>
            <a:r>
              <a:rPr lang="en-US" altLang="el-GR" sz="1600" smtClean="0"/>
              <a:t> Investigation of biomechanical factors affecting rowing performance</a:t>
            </a:r>
            <a:endParaRPr lang="el-GR" altLang="el-GR" sz="1600" smtClean="0"/>
          </a:p>
          <a:p>
            <a:pPr eaLnBrk="1" hangingPunct="1"/>
            <a:r>
              <a:rPr lang="en-US" altLang="el-GR" sz="1600" smtClean="0"/>
              <a:t>A. Sliasas, S. Tullis</a:t>
            </a:r>
            <a:r>
              <a:rPr lang="el-GR" altLang="el-GR" sz="1600" smtClean="0"/>
              <a:t>(2010)</a:t>
            </a:r>
            <a:r>
              <a:rPr lang="en-US" altLang="el-GR" sz="1600" smtClean="0"/>
              <a:t> A hydrodynamics-based model of a rowing stroke simulating effects</a:t>
            </a:r>
          </a:p>
          <a:p>
            <a:pPr eaLnBrk="1" hangingPunct="1"/>
            <a:r>
              <a:rPr lang="en-US" altLang="el-GR" sz="1600" smtClean="0"/>
              <a:t>of drag and lift on oar blade efficiency for various cant angles</a:t>
            </a:r>
            <a:endParaRPr lang="el-GR" altLang="el-GR" sz="1600" smtClean="0"/>
          </a:p>
          <a:p>
            <a:pPr eaLnBrk="1" hangingPunct="1"/>
            <a:r>
              <a:rPr lang="en-US" altLang="el-GR" sz="1600" smtClean="0"/>
              <a:t>Emanuele Ruffaldi , Alessandro Filippeschi</a:t>
            </a:r>
            <a:r>
              <a:rPr lang="el-GR" altLang="el-GR" sz="1600" smtClean="0"/>
              <a:t> (2012).</a:t>
            </a:r>
            <a:r>
              <a:rPr lang="en-US" altLang="el-GR" sz="1600" smtClean="0"/>
              <a:t>Structuring a virtual environment for sport training: A case study on</a:t>
            </a:r>
            <a:r>
              <a:rPr lang="el-GR" altLang="el-GR" sz="1600" smtClean="0"/>
              <a:t> </a:t>
            </a:r>
            <a:r>
              <a:rPr lang="en-US" altLang="el-GR" sz="1600" smtClean="0"/>
              <a:t>rowing technique</a:t>
            </a:r>
            <a:endParaRPr lang="el-GR" altLang="el-GR" sz="1600" smtClean="0"/>
          </a:p>
          <a:p>
            <a:pPr eaLnBrk="1" hangingPunct="1"/>
            <a:r>
              <a:rPr lang="en-US" altLang="el-GR" sz="1600" smtClean="0"/>
              <a:t>Simon Fothergill</a:t>
            </a:r>
            <a:r>
              <a:rPr lang="el-GR" altLang="el-GR" sz="1600" smtClean="0"/>
              <a:t>(2010).</a:t>
            </a:r>
            <a:r>
              <a:rPr lang="en-US" altLang="el-GR" sz="1600" smtClean="0"/>
              <a:t>Examining the effect of real-time visual feedback on the quality of rowing technique</a:t>
            </a:r>
            <a:endParaRPr lang="el-GR" altLang="el-GR" sz="1600" smtClean="0"/>
          </a:p>
          <a:p>
            <a:pPr eaLnBrk="1" hangingPunct="1"/>
            <a:r>
              <a:rPr lang="fi-FI" altLang="el-GR" sz="1600" smtClean="0"/>
              <a:t>Timothy Hosea</a:t>
            </a:r>
            <a:r>
              <a:rPr lang="el-GR" altLang="el-GR" sz="1600" smtClean="0"/>
              <a:t>,</a:t>
            </a:r>
            <a:r>
              <a:rPr lang="fi-FI" altLang="el-GR" sz="1600" smtClean="0"/>
              <a:t>Jo A. Hannafin</a:t>
            </a:r>
            <a:r>
              <a:rPr lang="el-GR" altLang="el-GR" sz="1600" smtClean="0"/>
              <a:t>.</a:t>
            </a:r>
            <a:r>
              <a:rPr lang="en-US" altLang="el-GR" sz="1600" smtClean="0"/>
              <a:t> (2012). Rowing Injury Prevention</a:t>
            </a:r>
            <a:endParaRPr lang="el-GR" altLang="el-GR" sz="1600" smtClean="0"/>
          </a:p>
          <a:p>
            <a:pPr eaLnBrk="1" hangingPunct="1"/>
            <a:r>
              <a:rPr lang="en-US" altLang="el-GR" sz="1600" smtClean="0"/>
              <a:t>Tomaz Cerne, Roman Kamnik </a:t>
            </a:r>
            <a:r>
              <a:rPr lang="el-GR" altLang="el-GR" sz="1600" smtClean="0"/>
              <a:t>,</a:t>
            </a:r>
            <a:r>
              <a:rPr lang="en-US" altLang="el-GR" sz="1600" smtClean="0"/>
              <a:t> Marko Munih </a:t>
            </a:r>
            <a:r>
              <a:rPr lang="el-GR" altLang="el-GR" sz="1600" smtClean="0"/>
              <a:t> (2011). </a:t>
            </a:r>
            <a:r>
              <a:rPr lang="en-US" altLang="el-GR" sz="1600" smtClean="0"/>
              <a:t>The measurement setup for real-time biomechanical analysis of rowing</a:t>
            </a:r>
            <a:r>
              <a:rPr lang="el-GR" altLang="el-GR" sz="1600" smtClean="0"/>
              <a:t> </a:t>
            </a:r>
            <a:r>
              <a:rPr lang="en-US" altLang="el-GR" sz="1600" smtClean="0"/>
              <a:t>on an ergometer</a:t>
            </a:r>
            <a:endParaRPr lang="el-GR" altLang="el-GR" sz="1600" smtClean="0"/>
          </a:p>
          <a:p>
            <a:pPr eaLnBrk="1" hangingPunct="1"/>
            <a:r>
              <a:rPr lang="en-US" altLang="el-GR" sz="1600" smtClean="0"/>
              <a:t>http://www.tokoupi.gr</a:t>
            </a:r>
            <a:r>
              <a:rPr lang="el-GR" altLang="el-GR" sz="1600" smtClean="0"/>
              <a:t>(2012).Η λεπτή γραμμή μεταξύ κόπωσης και τραυματισμού.</a:t>
            </a:r>
            <a:endParaRPr lang="en-US" altLang="el-GR" sz="1600" smtClean="0"/>
          </a:p>
          <a:p>
            <a:pPr eaLnBrk="1" hangingPunct="1"/>
            <a:r>
              <a:rPr lang="en-US" altLang="el-GR" sz="1600" smtClean="0"/>
              <a:t>http://www.naok.gr</a:t>
            </a:r>
          </a:p>
          <a:p>
            <a:pPr eaLnBrk="1" hangingPunct="1"/>
            <a:r>
              <a:rPr lang="en-US" altLang="el-GR" sz="1600" smtClean="0"/>
              <a:t>http://www.Physiokinetics.com(2013)</a:t>
            </a:r>
          </a:p>
          <a:p>
            <a:pPr eaLnBrk="1" hangingPunct="1"/>
            <a:r>
              <a:rPr lang="en-US" altLang="el-GR" sz="1600" smtClean="0"/>
              <a:t>http://www.stopsportsinjuries.org/rowing-injury-prevention.aspx. (2010). American Orthopaedic Society for Sports Medicine.</a:t>
            </a:r>
            <a:endParaRPr lang="el-GR" altLang="el-GR" sz="1600" smtClean="0"/>
          </a:p>
          <a:p>
            <a:pPr eaLnBrk="1" hangingPunct="1"/>
            <a:endParaRPr lang="el-GR" altLang="el-GR" sz="1600" smtClean="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Τίτλος 6"/>
          <p:cNvSpPr>
            <a:spLocks noGrp="1"/>
          </p:cNvSpPr>
          <p:nvPr>
            <p:ph type="ctrTitle"/>
          </p:nvPr>
        </p:nvSpPr>
        <p:spPr/>
        <p:txBody>
          <a:bodyPr/>
          <a:lstStyle/>
          <a:p>
            <a:pPr eaLnBrk="1" hangingPunct="1"/>
            <a:r>
              <a:rPr lang="el-GR" altLang="el-GR" smtClean="0"/>
              <a:t>Τέλος Ενότητας</a:t>
            </a:r>
          </a:p>
        </p:txBody>
      </p:sp>
      <p:sp>
        <p:nvSpPr>
          <p:cNvPr id="123907" name="Υπότιτλος 7"/>
          <p:cNvSpPr>
            <a:spLocks noGrp="1"/>
          </p:cNvSpPr>
          <p:nvPr>
            <p:ph type="subTitle" idx="1"/>
          </p:nvPr>
        </p:nvSpPr>
        <p:spPr/>
        <p:txBody>
          <a:bodyPr/>
          <a:lstStyle/>
          <a:p>
            <a:pPr eaLnBrk="1" hangingPunct="1"/>
            <a:endParaRPr lang="el-GR" altLang="el-GR" smtClean="0"/>
          </a:p>
        </p:txBody>
      </p:sp>
      <p:grpSp>
        <p:nvGrpSpPr>
          <p:cNvPr id="123908" name="Ομάδα 1"/>
          <p:cNvGrpSpPr>
            <a:grpSpLocks/>
          </p:cNvGrpSpPr>
          <p:nvPr/>
        </p:nvGrpSpPr>
        <p:grpSpPr bwMode="auto">
          <a:xfrm>
            <a:off x="1766888" y="5930900"/>
            <a:ext cx="5829300" cy="768350"/>
            <a:chOff x="1767633" y="5931169"/>
            <a:chExt cx="5828703" cy="768532"/>
          </a:xfrm>
        </p:grpSpPr>
        <p:pic>
          <p:nvPicPr>
            <p:cNvPr id="1239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2" descr="C:\Users\alex\Desktop\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5931169"/>
              <a:ext cx="3672408" cy="76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3"/>
          <p:cNvSpPr>
            <a:spLocks noGrp="1"/>
          </p:cNvSpPr>
          <p:nvPr>
            <p:ph type="ctrTitle"/>
          </p:nvPr>
        </p:nvSpPr>
        <p:spPr/>
        <p:txBody>
          <a:bodyPr/>
          <a:lstStyle/>
          <a:p>
            <a:pPr eaLnBrk="1" hangingPunct="1"/>
            <a:r>
              <a:rPr lang="el-GR" altLang="el-GR" sz="4400" smtClean="0"/>
              <a:t>Σημειώματα</a:t>
            </a:r>
          </a:p>
        </p:txBody>
      </p:sp>
      <p:sp>
        <p:nvSpPr>
          <p:cNvPr id="124931" name="Subtitle 1"/>
          <p:cNvSpPr>
            <a:spLocks noGrp="1"/>
          </p:cNvSpPr>
          <p:nvPr>
            <p:ph type="subTitle" idx="1"/>
          </p:nvPr>
        </p:nvSpPr>
        <p:spPr/>
        <p:txBody>
          <a:bodyPr/>
          <a:lstStyle/>
          <a:p>
            <a:pPr eaLnBrk="1" hangingPunct="1"/>
            <a:endParaRPr lang="el-GR" altLang="el-GR" smtClean="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xfrm>
            <a:off x="468313" y="115888"/>
            <a:ext cx="8229600" cy="1081087"/>
          </a:xfrm>
        </p:spPr>
        <p:txBody>
          <a:bodyPr/>
          <a:lstStyle/>
          <a:p>
            <a:pPr eaLnBrk="1" hangingPunct="1"/>
            <a:r>
              <a:rPr lang="el-GR" altLang="el-GR" smtClean="0"/>
              <a:t>Σημείωμα Αναφοράς</a:t>
            </a:r>
          </a:p>
        </p:txBody>
      </p:sp>
      <p:sp>
        <p:nvSpPr>
          <p:cNvPr id="3" name="Content Placeholder 2"/>
          <p:cNvSpPr>
            <a:spLocks noGrp="1"/>
          </p:cNvSpPr>
          <p:nvPr>
            <p:ph idx="1"/>
          </p:nvPr>
        </p:nvSpPr>
        <p:spPr>
          <a:xfrm>
            <a:off x="457200" y="1341438"/>
            <a:ext cx="8229600" cy="4895850"/>
          </a:xfrm>
        </p:spPr>
        <p:txBody>
          <a:bodyPr rtlCol="0">
            <a:normAutofit/>
          </a:bodyPr>
          <a:lstStyle/>
          <a:p>
            <a:pPr marL="0" indent="0" eaLnBrk="1" fontAlgn="auto" hangingPunct="1">
              <a:spcAft>
                <a:spcPts val="0"/>
              </a:spcAft>
              <a:buFont typeface="Arial" pitchFamily="34" charset="0"/>
              <a:buNone/>
              <a:defRPr/>
            </a:pPr>
            <a:r>
              <a:rPr lang="el-GR" sz="2000" dirty="0" smtClean="0"/>
              <a:t>Copyright Τεχνολογικό Εκπαιδευτικό Ίδρυμα Αθήνας</a:t>
            </a:r>
            <a:r>
              <a:rPr lang="en-US" sz="2000" dirty="0" smtClean="0"/>
              <a:t>, </a:t>
            </a:r>
            <a:r>
              <a:rPr lang="el-GR" sz="2000" dirty="0"/>
              <a:t>Γεωργία Πέττα 2014. Γεωργία Πέττα. «Φυσικοθεραπεία σε ειδικές πληθυσμιακές μονάδες. Εργονομία στην </a:t>
            </a:r>
            <a:r>
              <a:rPr lang="el-GR" sz="2000" dirty="0" smtClean="0"/>
              <a:t>ανάπτυξη η </a:t>
            </a:r>
            <a:r>
              <a:rPr lang="el-GR" sz="2000" dirty="0"/>
              <a:t>περίπτωση της σχολικής τσάντας - Πιλοτική </a:t>
            </a:r>
            <a:r>
              <a:rPr lang="el-GR" sz="2000" dirty="0" smtClean="0"/>
              <a:t>ερεύνα». Έκδοση: 1.0. Αθήνα 2014. Διαθέσιμο από τη δικτυακή διεύθυνση: </a:t>
            </a:r>
            <a:r>
              <a:rPr lang="en-US" sz="2000" dirty="0" smtClean="0">
                <a:hlinkClick r:id="rId3"/>
              </a:rPr>
              <a:t>ocp.teiath.gr</a:t>
            </a:r>
            <a:r>
              <a:rPr lang="el-GR" sz="2000" dirty="0" smtClean="0"/>
              <a:t>.</a:t>
            </a:r>
          </a:p>
          <a:p>
            <a:pPr eaLnBrk="1" fontAlgn="auto" hangingPunct="1">
              <a:spcAft>
                <a:spcPts val="0"/>
              </a:spcAft>
              <a:buFont typeface="Arial" pitchFamily="34" charset="0"/>
              <a:buChar char="•"/>
              <a:defRPr/>
            </a:pPr>
            <a:endParaRPr lang="el-GR" sz="2000"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468313" y="115888"/>
            <a:ext cx="8229600" cy="1081087"/>
          </a:xfrm>
        </p:spPr>
        <p:txBody>
          <a:bodyPr/>
          <a:lstStyle/>
          <a:p>
            <a:pPr eaLnBrk="1" hangingPunct="1"/>
            <a:r>
              <a:rPr lang="el-GR" altLang="el-GR" smtClean="0"/>
              <a:t>Σημείωμα Αδειοδότησης</a:t>
            </a:r>
          </a:p>
        </p:txBody>
      </p:sp>
      <p:sp>
        <p:nvSpPr>
          <p:cNvPr id="126979" name="Content Placeholder 2"/>
          <p:cNvSpPr>
            <a:spLocks noGrp="1"/>
          </p:cNvSpPr>
          <p:nvPr>
            <p:ph idx="1"/>
          </p:nvPr>
        </p:nvSpPr>
        <p:spPr>
          <a:xfrm>
            <a:off x="468313" y="1052513"/>
            <a:ext cx="8229600" cy="4897437"/>
          </a:xfrm>
        </p:spPr>
        <p:txBody>
          <a:bodyPr/>
          <a:lstStyle/>
          <a:p>
            <a:pPr marL="0" indent="0" eaLnBrk="1" hangingPunct="1">
              <a:buFont typeface="Arial" charset="0"/>
              <a:buNone/>
            </a:pPr>
            <a:r>
              <a:rPr lang="el-GR" altLang="el-GR" sz="18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eaLnBrk="1" hangingPunct="1">
              <a:buFont typeface="Arial" charset="0"/>
              <a:buNone/>
            </a:pPr>
            <a:endParaRPr lang="el-GR" altLang="el-GR" sz="1800" smtClean="0"/>
          </a:p>
        </p:txBody>
      </p:sp>
      <p:pic>
        <p:nvPicPr>
          <p:cNvPr id="126980" name="Picture 22" descr="Λογότυπο για Άδειες χρήσης Creative Commons BY-NC-N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2554288"/>
            <a:ext cx="16494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6200" y="3155950"/>
            <a:ext cx="9037638" cy="3455988"/>
          </a:xfrm>
          <a:prstGeom prst="rect">
            <a:avLst/>
          </a:prstGeom>
        </p:spPr>
        <p:txBody>
          <a:bodyPr anchor="ctr">
            <a:normAutofit/>
          </a:bodyPr>
          <a:lstStyle/>
          <a:p>
            <a:pPr>
              <a:defRPr/>
            </a:pPr>
            <a:r>
              <a:rPr lang="el-GR" dirty="0">
                <a:latin typeface="+mn-lt"/>
                <a:cs typeface="+mn-cs"/>
              </a:rPr>
              <a:t>[1] http://creativecommons.org/licenses/by-nc-sa/4.0/ </a:t>
            </a:r>
            <a:endParaRPr lang="en-US" dirty="0">
              <a:latin typeface="+mn-lt"/>
              <a:cs typeface="+mn-cs"/>
            </a:endParaRPr>
          </a:p>
          <a:p>
            <a:pPr>
              <a:defRPr/>
            </a:pPr>
            <a:endParaRPr lang="el-GR" dirty="0">
              <a:latin typeface="+mn-lt"/>
              <a:cs typeface="+mn-cs"/>
            </a:endParaRPr>
          </a:p>
          <a:p>
            <a:pPr>
              <a:defRPr/>
            </a:pPr>
            <a:r>
              <a:rPr lang="el-GR" dirty="0">
                <a:latin typeface="+mn-lt"/>
                <a:cs typeface="+mn-cs"/>
              </a:rPr>
              <a:t>Ως </a:t>
            </a:r>
            <a:r>
              <a:rPr lang="el-GR" b="1" dirty="0">
                <a:latin typeface="+mn-lt"/>
                <a:cs typeface="+mn-cs"/>
              </a:rPr>
              <a:t>Μη Εμπορική</a:t>
            </a:r>
            <a:r>
              <a:rPr lang="el-GR" dirty="0">
                <a:latin typeface="+mn-lt"/>
                <a:cs typeface="+mn-cs"/>
              </a:rPr>
              <a:t> ορίζεται η χρήση:</a:t>
            </a:r>
          </a:p>
          <a:p>
            <a:pPr marL="342900" indent="-342900">
              <a:buFont typeface="Arial" panose="020B0604020202020204" pitchFamily="34" charset="0"/>
              <a:buChar char="•"/>
              <a:defRPr/>
            </a:pPr>
            <a:r>
              <a:rPr lang="el-GR" dirty="0">
                <a:latin typeface="+mn-lt"/>
                <a:cs typeface="+mn-cs"/>
              </a:rPr>
              <a:t>που δεν περιλαμβάνει άμεσο ή έμμεσο οικονομικό όφελος από την χρήση του έργου, για το διανομέα του έργου και αδειοδόχο</a:t>
            </a:r>
          </a:p>
          <a:p>
            <a:pPr marL="342900" indent="-342900">
              <a:buFont typeface="Arial" panose="020B0604020202020204" pitchFamily="34" charset="0"/>
              <a:buChar char="•"/>
              <a:defRPr/>
            </a:pPr>
            <a:r>
              <a:rPr lang="el-GR" dirty="0">
                <a:latin typeface="+mn-lt"/>
                <a:cs typeface="+mn-cs"/>
              </a:rPr>
              <a:t>που</a:t>
            </a:r>
            <a:r>
              <a:rPr lang="en-GB" dirty="0">
                <a:latin typeface="+mn-lt"/>
                <a:cs typeface="+mn-cs"/>
              </a:rPr>
              <a:t> </a:t>
            </a:r>
            <a:r>
              <a:rPr lang="el-GR" dirty="0">
                <a:latin typeface="+mn-lt"/>
                <a:cs typeface="+mn-cs"/>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defRPr/>
            </a:pPr>
            <a:r>
              <a:rPr lang="el-GR" dirty="0">
                <a:latin typeface="+mn-lt"/>
                <a:cs typeface="+mn-cs"/>
              </a:rPr>
              <a:t>που</a:t>
            </a:r>
            <a:r>
              <a:rPr lang="en-GB" dirty="0">
                <a:latin typeface="+mn-lt"/>
                <a:cs typeface="+mn-cs"/>
              </a:rPr>
              <a:t> </a:t>
            </a:r>
            <a:r>
              <a:rPr lang="el-GR" dirty="0">
                <a:latin typeface="+mn-lt"/>
                <a:cs typeface="+mn-cs"/>
              </a:rPr>
              <a:t>δεν προσπορίζει στο διανομέα του έργου και</a:t>
            </a:r>
            <a:r>
              <a:rPr lang="en-GB" dirty="0">
                <a:latin typeface="+mn-lt"/>
                <a:cs typeface="+mn-cs"/>
              </a:rPr>
              <a:t> </a:t>
            </a:r>
            <a:r>
              <a:rPr lang="el-GR" dirty="0">
                <a:latin typeface="+mn-lt"/>
                <a:cs typeface="+mn-cs"/>
              </a:rPr>
              <a:t>αδειοδόχο</a:t>
            </a:r>
            <a:r>
              <a:rPr lang="en-GB" dirty="0">
                <a:latin typeface="+mn-lt"/>
                <a:cs typeface="+mn-cs"/>
              </a:rPr>
              <a:t> </a:t>
            </a:r>
            <a:r>
              <a:rPr lang="el-GR" dirty="0">
                <a:latin typeface="+mn-lt"/>
                <a:cs typeface="+mn-cs"/>
              </a:rPr>
              <a:t>έμμεσο οικονομικό όφελος (π.χ. διαφημίσεις) από την προβολή του έργου σε διαδικτυακό τόπο</a:t>
            </a:r>
            <a:endParaRPr lang="en-US" dirty="0">
              <a:latin typeface="+mn-lt"/>
              <a:cs typeface="+mn-cs"/>
            </a:endParaRPr>
          </a:p>
          <a:p>
            <a:pPr marL="342900" indent="-342900">
              <a:buFont typeface="Arial" panose="020B0604020202020204" pitchFamily="34" charset="0"/>
              <a:buChar char="•"/>
              <a:defRPr/>
            </a:pPr>
            <a:endParaRPr lang="el-GR" dirty="0">
              <a:latin typeface="+mn-lt"/>
              <a:cs typeface="+mn-cs"/>
            </a:endParaRPr>
          </a:p>
          <a:p>
            <a:pPr>
              <a:defRPr/>
            </a:pPr>
            <a:r>
              <a:rPr lang="el-GR" dirty="0">
                <a:latin typeface="+mn-lt"/>
                <a:cs typeface="+mn-cs"/>
              </a:rPr>
              <a:t>Ο δικαιούχος μπορεί να παρέχει στον αδειοδόχο ξεχωριστή άδεια να χρησιμοποιεί το έργο για εμπορική χρήση, εφόσον αυτό του ζητηθεί.</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468313" y="115888"/>
            <a:ext cx="8229600" cy="1081087"/>
          </a:xfrm>
        </p:spPr>
        <p:txBody>
          <a:bodyPr/>
          <a:lstStyle/>
          <a:p>
            <a:pPr eaLnBrk="1" hangingPunct="1"/>
            <a:r>
              <a:rPr lang="el-GR" altLang="el-GR" smtClean="0"/>
              <a:t>Διατήρηση Σημειωμάτων</a:t>
            </a:r>
          </a:p>
        </p:txBody>
      </p:sp>
      <p:sp>
        <p:nvSpPr>
          <p:cNvPr id="3" name="Content Placeholder 2"/>
          <p:cNvSpPr>
            <a:spLocks noGrp="1"/>
          </p:cNvSpPr>
          <p:nvPr>
            <p:ph idx="1"/>
          </p:nvPr>
        </p:nvSpPr>
        <p:spPr>
          <a:xfrm>
            <a:off x="457200" y="1341438"/>
            <a:ext cx="8229600" cy="4895850"/>
          </a:xfrm>
        </p:spPr>
        <p:txBody>
          <a:bodyPr rtlCol="0">
            <a:normAutofit/>
          </a:bodyPr>
          <a:lstStyle/>
          <a:p>
            <a:pPr marL="0" indent="0" eaLnBrk="1" fontAlgn="auto" hangingPunct="1">
              <a:spcAft>
                <a:spcPts val="0"/>
              </a:spcAft>
              <a:buFont typeface="Arial"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eaLnBrk="1" fontAlgn="auto" hangingPunct="1">
              <a:spcAft>
                <a:spcPts val="0"/>
              </a:spcAft>
              <a:buFont typeface="Wingdings" panose="05000000000000000000" pitchFamily="2" charset="2"/>
              <a:buChar char="§"/>
              <a:defRPr/>
            </a:pPr>
            <a:r>
              <a:rPr lang="el-GR" sz="2000" dirty="0"/>
              <a:t>τ</a:t>
            </a:r>
            <a:r>
              <a:rPr lang="en-US" sz="2000" dirty="0" smtClean="0"/>
              <a:t>ο </a:t>
            </a:r>
            <a:r>
              <a:rPr lang="en-US" sz="2000" dirty="0"/>
              <a:t>Σημείωμα Αναφοράς</a:t>
            </a:r>
            <a:endParaRPr lang="el-GR" sz="2000" dirty="0"/>
          </a:p>
          <a:p>
            <a:pPr lvl="1" eaLnBrk="1" fontAlgn="auto" hangingPunct="1">
              <a:spcAft>
                <a:spcPts val="0"/>
              </a:spcAft>
              <a:buFont typeface="Wingdings" panose="05000000000000000000" pitchFamily="2" charset="2"/>
              <a:buChar char="§"/>
              <a:defRPr/>
            </a:pPr>
            <a:r>
              <a:rPr lang="el-GR" sz="2000" dirty="0"/>
              <a:t>τ</a:t>
            </a:r>
            <a:r>
              <a:rPr lang="en-US" sz="2000" dirty="0" smtClean="0"/>
              <a:t>ο </a:t>
            </a:r>
            <a:r>
              <a:rPr lang="en-US" sz="2000" dirty="0"/>
              <a:t>Σημείωμα Αδειοδότησης</a:t>
            </a:r>
            <a:endParaRPr lang="el-GR" sz="2000" dirty="0"/>
          </a:p>
          <a:p>
            <a:pPr lvl="1" eaLnBrk="1" fontAlgn="auto" hangingPunct="1">
              <a:spcAft>
                <a:spcPts val="0"/>
              </a:spcAft>
              <a:buFont typeface="Wingdings" panose="05000000000000000000" pitchFamily="2" charset="2"/>
              <a:buChar char="§"/>
              <a:defRPr/>
            </a:pPr>
            <a:r>
              <a:rPr lang="el-GR" sz="2000" dirty="0"/>
              <a:t>τ</a:t>
            </a:r>
            <a:r>
              <a:rPr lang="en-US" sz="2000" dirty="0" smtClean="0"/>
              <a:t>η </a:t>
            </a:r>
            <a:r>
              <a:rPr lang="en-US" sz="2000" dirty="0"/>
              <a:t>δήλωση </a:t>
            </a:r>
            <a:r>
              <a:rPr lang="el-GR" sz="2000" dirty="0" smtClean="0"/>
              <a:t>Δ</a:t>
            </a:r>
            <a:r>
              <a:rPr lang="en-US" sz="2000" dirty="0" smtClean="0"/>
              <a:t>ια</a:t>
            </a:r>
            <a:r>
              <a:rPr lang="el-GR" sz="2000" dirty="0" smtClean="0"/>
              <a:t>τήρησης</a:t>
            </a:r>
            <a:r>
              <a:rPr lang="en-US" sz="2000" dirty="0" smtClean="0"/>
              <a:t> </a:t>
            </a:r>
            <a:r>
              <a:rPr lang="en-US" sz="2000" dirty="0"/>
              <a:t>Σημειωμάτων</a:t>
            </a:r>
            <a:endParaRPr lang="el-GR" sz="2000" dirty="0"/>
          </a:p>
          <a:p>
            <a:pPr lvl="1" eaLnBrk="1" fontAlgn="auto" hangingPunct="1">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p>
          <a:p>
            <a:pPr marL="0" indent="0" eaLnBrk="1" fontAlgn="auto" hangingPunct="1">
              <a:spcAft>
                <a:spcPts val="0"/>
              </a:spcAft>
              <a:buFont typeface="Arial" pitchFamily="34" charset="0"/>
              <a:buNone/>
              <a:defRPr/>
            </a:pPr>
            <a:r>
              <a:rPr lang="el-GR" sz="2400" dirty="0"/>
              <a:t>μαζί με τους συνοδευόμενους υπερσυνδέσμους.</a:t>
            </a:r>
          </a:p>
          <a:p>
            <a:pPr eaLnBrk="1" fontAlgn="auto" hangingPunct="1">
              <a:spcAft>
                <a:spcPts val="0"/>
              </a:spcAft>
              <a:buFont typeface="Arial" pitchFamily="34" charset="0"/>
              <a:buChar char="•"/>
              <a:defRPr/>
            </a:pPr>
            <a:endParaRPr lang="el-GR" sz="2000"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468313" y="115888"/>
            <a:ext cx="8229600" cy="1081087"/>
          </a:xfrm>
        </p:spPr>
        <p:txBody>
          <a:bodyPr/>
          <a:lstStyle/>
          <a:p>
            <a:pPr eaLnBrk="1" hangingPunct="1"/>
            <a:r>
              <a:rPr lang="el-GR" altLang="el-GR" smtClean="0"/>
              <a:t>Χρηματοδότηση</a:t>
            </a:r>
          </a:p>
        </p:txBody>
      </p:sp>
      <p:sp>
        <p:nvSpPr>
          <p:cNvPr id="129027" name="Content Placeholder 2"/>
          <p:cNvSpPr>
            <a:spLocks noGrp="1"/>
          </p:cNvSpPr>
          <p:nvPr>
            <p:ph idx="1"/>
          </p:nvPr>
        </p:nvSpPr>
        <p:spPr>
          <a:xfrm>
            <a:off x="457200" y="1341438"/>
            <a:ext cx="8229600" cy="4895850"/>
          </a:xfrm>
        </p:spPr>
        <p:txBody>
          <a:bodyPr/>
          <a:lstStyle/>
          <a:p>
            <a:pPr eaLnBrk="1" hangingPunct="1"/>
            <a:r>
              <a:rPr lang="el-GR" altLang="el-GR" sz="2000" smtClean="0"/>
              <a:t>Το παρόν εκπαιδευτικό υλικό έχει αναπτυχθεί στ</a:t>
            </a:r>
            <a:r>
              <a:rPr lang="en-US" altLang="el-GR" sz="2000" smtClean="0"/>
              <a:t>o</a:t>
            </a:r>
            <a:r>
              <a:rPr lang="el-GR" altLang="el-GR" sz="2000" smtClean="0"/>
              <a:t> πλαίσι</a:t>
            </a:r>
            <a:r>
              <a:rPr lang="en-US" altLang="el-GR" sz="2000" smtClean="0"/>
              <a:t>o</a:t>
            </a:r>
            <a:r>
              <a:rPr lang="el-GR" altLang="el-GR" sz="2000" smtClean="0"/>
              <a:t> του εκπαιδευτικού έργου του διδάσκοντα.</a:t>
            </a:r>
            <a:endParaRPr lang="en-US" altLang="el-GR" sz="2000" smtClean="0"/>
          </a:p>
          <a:p>
            <a:pPr eaLnBrk="1" hangingPunct="1"/>
            <a:r>
              <a:rPr lang="el-GR" altLang="el-GR" sz="2000" smtClean="0"/>
              <a:t>Το έργο «</a:t>
            </a:r>
            <a:r>
              <a:rPr lang="el-GR" altLang="el-GR" sz="2000" b="1" smtClean="0"/>
              <a:t>Ανοικτά Ακαδημαϊκά Μαθήματα στο ΤΕΙ Αθήνας</a:t>
            </a:r>
            <a:r>
              <a:rPr lang="el-GR" altLang="el-GR" sz="2000" smtClean="0"/>
              <a:t>» έχει χρηματοδοτήσει μόνο την αναδιαμόρφωση του εκπαιδευτικού υλικού. </a:t>
            </a:r>
            <a:endParaRPr lang="en-US" altLang="el-GR" sz="2000" smtClean="0"/>
          </a:p>
          <a:p>
            <a:pPr eaLnBrk="1" hangingPunct="1"/>
            <a:r>
              <a:rPr lang="el-GR" altLang="el-GR"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129028"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 Τίτλος"/>
          <p:cNvSpPr>
            <a:spLocks noGrp="1"/>
          </p:cNvSpPr>
          <p:nvPr>
            <p:ph type="title"/>
          </p:nvPr>
        </p:nvSpPr>
        <p:spPr>
          <a:xfrm>
            <a:off x="468313" y="115888"/>
            <a:ext cx="8229600" cy="1081087"/>
          </a:xfrm>
        </p:spPr>
        <p:txBody>
          <a:bodyPr/>
          <a:lstStyle/>
          <a:p>
            <a:pPr eaLnBrk="1" hangingPunct="1"/>
            <a:r>
              <a:rPr lang="el-GR" altLang="el-GR" sz="3200" smtClean="0"/>
              <a:t> Σημαντικότερες επιπτώσεις της στην υγεία:</a:t>
            </a:r>
          </a:p>
        </p:txBody>
      </p:sp>
      <p:sp>
        <p:nvSpPr>
          <p:cNvPr id="20483" name="5 - Θέση περιεχομένου"/>
          <p:cNvSpPr>
            <a:spLocks noGrp="1"/>
          </p:cNvSpPr>
          <p:nvPr>
            <p:ph idx="1"/>
          </p:nvPr>
        </p:nvSpPr>
        <p:spPr>
          <a:xfrm>
            <a:off x="457200" y="1484313"/>
            <a:ext cx="8229600" cy="2808287"/>
          </a:xfrm>
        </p:spPr>
        <p:txBody>
          <a:bodyPr/>
          <a:lstStyle/>
          <a:p>
            <a:pPr marL="490538" indent="-381000" eaLnBrk="1" hangingPunct="1">
              <a:buClr>
                <a:schemeClr val="tx1"/>
              </a:buClr>
              <a:buFont typeface="Trebuchet MS" pitchFamily="34" charset="0"/>
              <a:buAutoNum type="arabicPeriod"/>
            </a:pPr>
            <a:r>
              <a:rPr lang="el-GR" altLang="el-GR" sz="2400" smtClean="0"/>
              <a:t>Ενοχοποιείται για περιπτώσεις </a:t>
            </a:r>
            <a:r>
              <a:rPr lang="el-GR" altLang="el-GR" sz="2400" b="1" smtClean="0">
                <a:solidFill>
                  <a:srgbClr val="004B82"/>
                </a:solidFill>
              </a:rPr>
              <a:t>θωρακικής κύφωσης </a:t>
            </a:r>
            <a:r>
              <a:rPr lang="el-GR" altLang="el-GR" sz="2400" b="1" smtClean="0"/>
              <a:t>και </a:t>
            </a:r>
            <a:r>
              <a:rPr lang="el-GR" altLang="el-GR" sz="2400" b="1" smtClean="0">
                <a:solidFill>
                  <a:srgbClr val="004B82"/>
                </a:solidFill>
              </a:rPr>
              <a:t>σκολίωσης</a:t>
            </a:r>
            <a:r>
              <a:rPr lang="el-GR" altLang="el-GR" sz="2400" smtClean="0"/>
              <a:t>,</a:t>
            </a:r>
            <a:r>
              <a:rPr lang="el-GR" altLang="el-GR" sz="2400" b="1" smtClean="0"/>
              <a:t> </a:t>
            </a:r>
            <a:r>
              <a:rPr lang="el-GR" altLang="el-GR" sz="2400" smtClean="0"/>
              <a:t>χωρίς όμως να έχει αποδειχθεί.</a:t>
            </a:r>
          </a:p>
          <a:p>
            <a:pPr marL="490538" indent="-381000" eaLnBrk="1" hangingPunct="1">
              <a:buClr>
                <a:schemeClr val="tx1"/>
              </a:buClr>
              <a:buFont typeface="Trebuchet MS" pitchFamily="34" charset="0"/>
              <a:buAutoNum type="arabicPeriod"/>
            </a:pPr>
            <a:r>
              <a:rPr lang="el-GR" altLang="el-GR" sz="2400" smtClean="0"/>
              <a:t>Εμφανίζεται ως παράγοντας κινδύνου για </a:t>
            </a:r>
            <a:r>
              <a:rPr lang="el-GR" altLang="el-GR" sz="2400" b="1" smtClean="0">
                <a:solidFill>
                  <a:srgbClr val="004B82"/>
                </a:solidFill>
              </a:rPr>
              <a:t>οσφυαλγία</a:t>
            </a:r>
            <a:r>
              <a:rPr lang="el-GR" altLang="el-GR" sz="2400" smtClean="0"/>
              <a:t> με εικόνα οσφυϊκής λόρδωσης, σε πολλές έρευνες στην Ευρώπη αλλά και στην Ελλάδα, όπου παρατηρήθηκε η χρήση βαρύ φορτίου τσάντας στο μικρό ανάστημα των νεότερων Ελλήνων εφήβων.</a:t>
            </a:r>
            <a:endParaRPr lang="el-GR" altLang="el-GR" sz="1900" smtClean="0"/>
          </a:p>
        </p:txBody>
      </p:sp>
      <p:sp>
        <p:nvSpPr>
          <p:cNvPr id="20484" name="Text Box 6"/>
          <p:cNvSpPr txBox="1">
            <a:spLocks noChangeArrowheads="1"/>
          </p:cNvSpPr>
          <p:nvPr/>
        </p:nvSpPr>
        <p:spPr bwMode="auto">
          <a:xfrm>
            <a:off x="1187450" y="6308725"/>
            <a:ext cx="741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endParaRPr lang="en-US" altLang="el-GR" sz="1800" b="1">
              <a:latin typeface="Arial" charset="0"/>
            </a:endParaRPr>
          </a:p>
        </p:txBody>
      </p:sp>
      <p:sp>
        <p:nvSpPr>
          <p:cNvPr id="15366" name="Rectangle 7"/>
          <p:cNvSpPr>
            <a:spLocks noChangeArrowheads="1"/>
          </p:cNvSpPr>
          <p:nvPr/>
        </p:nvSpPr>
        <p:spPr bwMode="auto">
          <a:xfrm>
            <a:off x="900113" y="4437063"/>
            <a:ext cx="7416800" cy="533400"/>
          </a:xfrm>
          <a:prstGeom prst="rect">
            <a:avLst/>
          </a:prstGeom>
          <a:noFill/>
          <a:ln>
            <a:noFill/>
          </a:ln>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lnSpc>
                <a:spcPct val="90000"/>
              </a:lnSpc>
              <a:spcBef>
                <a:spcPts val="300"/>
              </a:spcBef>
              <a:buClr>
                <a:srgbClr val="A04DA3"/>
              </a:buClr>
              <a:buFont typeface="Georgia" pitchFamily="18" charset="0"/>
              <a:buNone/>
              <a:defRPr/>
            </a:pPr>
            <a:r>
              <a:rPr lang="en-US" altLang="el-GR" sz="1600" b="0" dirty="0">
                <a:latin typeface="+mn-lt"/>
              </a:rPr>
              <a:t>(de Carvalho LAP et al 2008,</a:t>
            </a:r>
            <a:r>
              <a:rPr lang="en-US" altLang="el-GR" sz="1600" dirty="0">
                <a:latin typeface="+mn-lt"/>
              </a:rPr>
              <a:t> </a:t>
            </a:r>
            <a:r>
              <a:rPr lang="en-US" altLang="el-GR" sz="1600" b="0" dirty="0" err="1">
                <a:latin typeface="+mn-lt"/>
              </a:rPr>
              <a:t>Korovessis</a:t>
            </a:r>
            <a:r>
              <a:rPr lang="en-US" altLang="el-GR" sz="1600" b="0" dirty="0">
                <a:latin typeface="+mn-lt"/>
              </a:rPr>
              <a:t> P et al 2005,</a:t>
            </a:r>
            <a:r>
              <a:rPr lang="en-US" altLang="el-GR" sz="1600" dirty="0">
                <a:latin typeface="+mn-lt"/>
              </a:rPr>
              <a:t> </a:t>
            </a:r>
            <a:r>
              <a:rPr lang="en-US" altLang="el-GR" sz="1600" b="0" dirty="0" err="1">
                <a:latin typeface="+mn-lt"/>
              </a:rPr>
              <a:t>Korovessis</a:t>
            </a:r>
            <a:r>
              <a:rPr lang="en-US" altLang="el-GR" sz="1600" b="0" dirty="0">
                <a:latin typeface="+mn-lt"/>
              </a:rPr>
              <a:t> P et al 2004,</a:t>
            </a:r>
            <a:r>
              <a:rPr lang="en-US" altLang="el-GR" sz="1600" dirty="0">
                <a:latin typeface="+mn-lt"/>
              </a:rPr>
              <a:t> </a:t>
            </a:r>
            <a:r>
              <a:rPr lang="en-US" altLang="el-GR" sz="1600" b="0" dirty="0">
                <a:latin typeface="+mn-lt"/>
              </a:rPr>
              <a:t>Grimmer K et al 2002, Grimmer K et al 2000)</a:t>
            </a:r>
            <a:endParaRPr lang="el-GR" altLang="el-GR" sz="1600" b="0" dirty="0">
              <a:latin typeface="+mn-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 Τίτλος"/>
          <p:cNvSpPr>
            <a:spLocks noGrp="1"/>
          </p:cNvSpPr>
          <p:nvPr>
            <p:ph type="title"/>
          </p:nvPr>
        </p:nvSpPr>
        <p:spPr>
          <a:xfrm>
            <a:off x="468313" y="115888"/>
            <a:ext cx="8229600" cy="1081087"/>
          </a:xfrm>
        </p:spPr>
        <p:txBody>
          <a:bodyPr/>
          <a:lstStyle/>
          <a:p>
            <a:pPr eaLnBrk="1" hangingPunct="1"/>
            <a:r>
              <a:rPr lang="el-GR" altLang="el-GR" sz="3200" smtClean="0"/>
              <a:t> Σημαντικότερες επιπτώσεις της στην υγεία:</a:t>
            </a:r>
          </a:p>
        </p:txBody>
      </p:sp>
      <p:sp>
        <p:nvSpPr>
          <p:cNvPr id="21507" name="5 - Θέση περιεχομένου"/>
          <p:cNvSpPr>
            <a:spLocks noGrp="1"/>
          </p:cNvSpPr>
          <p:nvPr>
            <p:ph idx="1"/>
          </p:nvPr>
        </p:nvSpPr>
        <p:spPr>
          <a:xfrm>
            <a:off x="457200" y="1484313"/>
            <a:ext cx="8229600" cy="4752975"/>
          </a:xfrm>
        </p:spPr>
        <p:txBody>
          <a:bodyPr/>
          <a:lstStyle/>
          <a:p>
            <a:pPr marL="0" indent="0" eaLnBrk="1" hangingPunct="1">
              <a:buClr>
                <a:schemeClr val="tx1"/>
              </a:buClr>
              <a:buFont typeface="Arial" charset="0"/>
              <a:buNone/>
            </a:pPr>
            <a:r>
              <a:rPr lang="el-GR" altLang="el-GR" sz="2400" smtClean="0"/>
              <a:t>Ως κυριότερο μηχανισμό πρόκλησης οσφυαλγίας αναφέρεται η πρόσθια απόκλιση του κορμού του εφήβου, σε συνδυασμό με την ταυτόχρονη παρατηρούμενη κίνηση στροφής της σπονδυλικής στήλης, με αποτέλεσμα τις ισχυρές τάσεις στη ΣΣ και συγκεκριμένα, στους συνδέσμους και μαλακούς ιστούς της, όπως ο μεσοσπονδύλιος δίσκος. </a:t>
            </a:r>
          </a:p>
        </p:txBody>
      </p:sp>
      <p:sp>
        <p:nvSpPr>
          <p:cNvPr id="21508" name="Text Box 6"/>
          <p:cNvSpPr txBox="1">
            <a:spLocks noChangeArrowheads="1"/>
          </p:cNvSpPr>
          <p:nvPr/>
        </p:nvSpPr>
        <p:spPr bwMode="auto">
          <a:xfrm>
            <a:off x="1187450" y="6308725"/>
            <a:ext cx="741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endParaRPr lang="en-US" altLang="el-GR" sz="1800" b="1">
              <a:latin typeface="Arial" charset="0"/>
            </a:endParaRPr>
          </a:p>
        </p:txBody>
      </p:sp>
      <p:sp>
        <p:nvSpPr>
          <p:cNvPr id="7" name="Rectangle 7"/>
          <p:cNvSpPr>
            <a:spLocks noChangeArrowheads="1"/>
          </p:cNvSpPr>
          <p:nvPr/>
        </p:nvSpPr>
        <p:spPr bwMode="auto">
          <a:xfrm>
            <a:off x="468313" y="4076700"/>
            <a:ext cx="7416800" cy="533400"/>
          </a:xfrm>
          <a:prstGeom prst="rect">
            <a:avLst/>
          </a:prstGeom>
          <a:noFill/>
          <a:ln>
            <a:noFill/>
          </a:ln>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lnSpc>
                <a:spcPct val="90000"/>
              </a:lnSpc>
              <a:spcBef>
                <a:spcPts val="300"/>
              </a:spcBef>
              <a:buClr>
                <a:srgbClr val="A04DA3"/>
              </a:buClr>
              <a:buFont typeface="Georgia" pitchFamily="18" charset="0"/>
              <a:buNone/>
              <a:defRPr/>
            </a:pPr>
            <a:r>
              <a:rPr lang="en-US" altLang="el-GR" sz="1600" b="0" dirty="0">
                <a:latin typeface="+mn-lt"/>
              </a:rPr>
              <a:t>(de Carvalho LAP et al 2008,</a:t>
            </a:r>
            <a:r>
              <a:rPr lang="en-US" altLang="el-GR" sz="1600" dirty="0">
                <a:latin typeface="+mn-lt"/>
              </a:rPr>
              <a:t> </a:t>
            </a:r>
            <a:r>
              <a:rPr lang="en-US" altLang="el-GR" sz="1600" b="0" dirty="0" err="1">
                <a:latin typeface="+mn-lt"/>
              </a:rPr>
              <a:t>Korovessis</a:t>
            </a:r>
            <a:r>
              <a:rPr lang="en-US" altLang="el-GR" sz="1600" b="0" dirty="0">
                <a:latin typeface="+mn-lt"/>
              </a:rPr>
              <a:t> P et al 2005,</a:t>
            </a:r>
            <a:r>
              <a:rPr lang="en-US" altLang="el-GR" sz="1600" dirty="0">
                <a:latin typeface="+mn-lt"/>
              </a:rPr>
              <a:t> </a:t>
            </a:r>
            <a:r>
              <a:rPr lang="en-US" altLang="el-GR" sz="1600" b="0" dirty="0" err="1">
                <a:latin typeface="+mn-lt"/>
              </a:rPr>
              <a:t>Korovessis</a:t>
            </a:r>
            <a:r>
              <a:rPr lang="en-US" altLang="el-GR" sz="1600" b="0" dirty="0">
                <a:latin typeface="+mn-lt"/>
              </a:rPr>
              <a:t> P et al 2004,</a:t>
            </a:r>
            <a:r>
              <a:rPr lang="en-US" altLang="el-GR" sz="1600" dirty="0">
                <a:latin typeface="+mn-lt"/>
              </a:rPr>
              <a:t> </a:t>
            </a:r>
            <a:r>
              <a:rPr lang="en-US" altLang="el-GR" sz="1600" b="0" dirty="0">
                <a:latin typeface="+mn-lt"/>
              </a:rPr>
              <a:t>Grimmer K et al 2002, Grimmer K et al 2000)</a:t>
            </a:r>
            <a:endParaRPr lang="el-GR" altLang="el-GR" sz="1600" b="0" dirty="0">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Τίτλος"/>
          <p:cNvSpPr>
            <a:spLocks noGrp="1"/>
          </p:cNvSpPr>
          <p:nvPr>
            <p:ph type="title"/>
          </p:nvPr>
        </p:nvSpPr>
        <p:spPr>
          <a:xfrm>
            <a:off x="468313" y="115888"/>
            <a:ext cx="8229600" cy="1081087"/>
          </a:xfrm>
        </p:spPr>
        <p:txBody>
          <a:bodyPr/>
          <a:lstStyle/>
          <a:p>
            <a:pPr marL="457200" indent="-457200" eaLnBrk="1" hangingPunct="1"/>
            <a:r>
              <a:rPr lang="el-GR" altLang="el-GR" sz="3600" smtClean="0"/>
              <a:t>Συμπεράσματα - προτάσεις</a:t>
            </a:r>
            <a:endParaRPr lang="el-GR" altLang="el-GR" sz="3200" smtClean="0"/>
          </a:p>
        </p:txBody>
      </p:sp>
      <p:sp>
        <p:nvSpPr>
          <p:cNvPr id="16387" name="3 - Υπότιτλος"/>
          <p:cNvSpPr>
            <a:spLocks noGrp="1"/>
          </p:cNvSpPr>
          <p:nvPr>
            <p:ph idx="1"/>
          </p:nvPr>
        </p:nvSpPr>
        <p:spPr>
          <a:xfrm>
            <a:off x="457200" y="1484313"/>
            <a:ext cx="8229600" cy="4752975"/>
          </a:xfrm>
        </p:spPr>
        <p:txBody>
          <a:bodyPr rtlCol="0">
            <a:normAutofit/>
          </a:bodyPr>
          <a:lstStyle/>
          <a:p>
            <a:pPr marL="0" indent="0" eaLnBrk="1" fontAlgn="auto" hangingPunct="1">
              <a:spcAft>
                <a:spcPts val="0"/>
              </a:spcAft>
              <a:buFont typeface="Arial" pitchFamily="34" charset="0"/>
              <a:buNone/>
              <a:defRPr/>
            </a:pPr>
            <a:r>
              <a:rPr lang="el-GR" altLang="el-GR" sz="2600" b="1" dirty="0"/>
              <a:t>Οι σχολικές τσάντες:</a:t>
            </a:r>
            <a:endParaRPr lang="en-US" altLang="el-GR" sz="2600" b="1" dirty="0"/>
          </a:p>
          <a:p>
            <a:pPr marL="514350" indent="-514350" eaLnBrk="1" fontAlgn="auto" hangingPunct="1">
              <a:spcAft>
                <a:spcPts val="0"/>
              </a:spcAft>
              <a:buFont typeface="+mj-lt"/>
              <a:buAutoNum type="arabicPeriod"/>
              <a:defRPr/>
            </a:pPr>
            <a:r>
              <a:rPr lang="el-GR" altLang="el-GR" sz="2600" dirty="0" smtClean="0"/>
              <a:t>δεν </a:t>
            </a:r>
            <a:r>
              <a:rPr lang="el-GR" altLang="el-GR" sz="2600" dirty="0"/>
              <a:t>πρέπει να ξεπερνούν το 10% του σωματικού βάρους του εφήβου</a:t>
            </a:r>
            <a:r>
              <a:rPr lang="el-GR" altLang="el-GR" sz="2600" dirty="0" smtClean="0"/>
              <a:t>.  </a:t>
            </a:r>
          </a:p>
          <a:p>
            <a:pPr marL="536575" indent="0" eaLnBrk="1" fontAlgn="auto" hangingPunct="1">
              <a:spcAft>
                <a:spcPts val="0"/>
              </a:spcAft>
              <a:buFont typeface="Arial" pitchFamily="34" charset="0"/>
              <a:buNone/>
              <a:defRPr/>
            </a:pPr>
            <a:r>
              <a:rPr lang="el-GR" altLang="el-GR" sz="2600" dirty="0" smtClean="0"/>
              <a:t>(</a:t>
            </a:r>
            <a:r>
              <a:rPr lang="el-GR" altLang="el-GR" sz="2600" dirty="0"/>
              <a:t>Αμερικανική Ακαδημία Παιδιατρικής)</a:t>
            </a:r>
          </a:p>
          <a:p>
            <a:pPr marL="514350" indent="-514350" eaLnBrk="1" fontAlgn="auto" hangingPunct="1">
              <a:spcAft>
                <a:spcPts val="0"/>
              </a:spcAft>
              <a:buFont typeface="+mj-lt"/>
              <a:buAutoNum type="arabicPeriod" startAt="2"/>
              <a:defRPr/>
            </a:pPr>
            <a:r>
              <a:rPr lang="el-GR" altLang="el-GR" sz="2600" dirty="0" smtClean="0"/>
              <a:t>να </a:t>
            </a:r>
            <a:r>
              <a:rPr lang="el-GR" altLang="el-GR" sz="2600" dirty="0"/>
              <a:t>τοποθετούνται κοντά στο κέντρο βάρους σώματος, θέση οσφύος/ισχίων εφήβων</a:t>
            </a:r>
          </a:p>
          <a:p>
            <a:pPr marL="536575" indent="0" eaLnBrk="1" fontAlgn="auto" hangingPunct="1">
              <a:spcAft>
                <a:spcPts val="0"/>
              </a:spcAft>
              <a:buFont typeface="Arial" pitchFamily="34" charset="0"/>
              <a:buNone/>
              <a:defRPr/>
            </a:pPr>
            <a:r>
              <a:rPr lang="el-GR" altLang="el-GR" sz="2600" dirty="0" smtClean="0"/>
              <a:t>(~</a:t>
            </a:r>
            <a:r>
              <a:rPr lang="el-GR" altLang="el-GR" sz="2600" dirty="0"/>
              <a:t>3</a:t>
            </a:r>
            <a:r>
              <a:rPr lang="el-GR" altLang="el-GR" sz="2600" baseline="30000" dirty="0"/>
              <a:t>ος</a:t>
            </a:r>
            <a:r>
              <a:rPr lang="el-GR" altLang="el-GR" sz="2600" dirty="0"/>
              <a:t> οσφυϊκός)</a:t>
            </a:r>
          </a:p>
          <a:p>
            <a:pPr marL="536575" indent="0" eaLnBrk="1" fontAlgn="auto" hangingPunct="1">
              <a:spcAft>
                <a:spcPts val="0"/>
              </a:spcAft>
              <a:buFont typeface="Arial" pitchFamily="34" charset="0"/>
              <a:buNone/>
              <a:defRPr/>
            </a:pPr>
            <a:r>
              <a:rPr lang="el-GR" altLang="el-GR" sz="2000" dirty="0" smtClean="0"/>
              <a:t>(</a:t>
            </a:r>
            <a:r>
              <a:rPr lang="en-US" altLang="el-GR" sz="2000" dirty="0"/>
              <a:t>Grimmer K et al 2002, </a:t>
            </a:r>
            <a:r>
              <a:rPr lang="en-US" altLang="el-GR" sz="2000" dirty="0" err="1"/>
              <a:t>Brackley</a:t>
            </a:r>
            <a:r>
              <a:rPr lang="en-US" altLang="el-GR" sz="2000" dirty="0"/>
              <a:t> HM 2009, Steele S et al 2001, Grimmer K et al 2000, </a:t>
            </a:r>
            <a:r>
              <a:rPr lang="en-US" altLang="el-GR" sz="2000" dirty="0" err="1"/>
              <a:t>Vacheron</a:t>
            </a:r>
            <a:r>
              <a:rPr lang="en-US" altLang="el-GR" sz="2000" dirty="0"/>
              <a:t> JJ et al 1999</a:t>
            </a:r>
            <a:r>
              <a:rPr lang="el-GR" altLang="el-GR" sz="2000" dirty="0"/>
              <a:t>, </a:t>
            </a:r>
            <a:r>
              <a:rPr lang="en-US" altLang="el-GR" sz="2000" dirty="0" err="1"/>
              <a:t>Cardon</a:t>
            </a:r>
            <a:r>
              <a:rPr lang="en-US" altLang="el-GR" sz="2000" dirty="0"/>
              <a:t> G et al 2004)</a:t>
            </a:r>
          </a:p>
          <a:p>
            <a:pPr marL="63500" eaLnBrk="1" fontAlgn="auto" hangingPunct="1">
              <a:spcAft>
                <a:spcPts val="0"/>
              </a:spcAft>
              <a:buFont typeface="Arial" pitchFamily="34" charset="0"/>
              <a:buChar char="•"/>
              <a:defRPr/>
            </a:pPr>
            <a:endParaRPr lang="el-GR" altLang="el-GR" b="1" i="1"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Τίτλος"/>
          <p:cNvSpPr>
            <a:spLocks noGrp="1"/>
          </p:cNvSpPr>
          <p:nvPr>
            <p:ph type="title"/>
          </p:nvPr>
        </p:nvSpPr>
        <p:spPr>
          <a:xfrm>
            <a:off x="468313" y="115888"/>
            <a:ext cx="8229600" cy="1081087"/>
          </a:xfrm>
        </p:spPr>
        <p:txBody>
          <a:bodyPr/>
          <a:lstStyle/>
          <a:p>
            <a:pPr marL="457200" indent="-457200" eaLnBrk="1" hangingPunct="1"/>
            <a:r>
              <a:rPr lang="el-GR" altLang="el-GR" sz="3600" smtClean="0"/>
              <a:t>Συμπεράσματα - προτάσεις</a:t>
            </a:r>
          </a:p>
        </p:txBody>
      </p:sp>
      <p:sp>
        <p:nvSpPr>
          <p:cNvPr id="17411" name="3 - Υπότιτλος"/>
          <p:cNvSpPr>
            <a:spLocks noGrp="1"/>
          </p:cNvSpPr>
          <p:nvPr>
            <p:ph idx="1"/>
          </p:nvPr>
        </p:nvSpPr>
        <p:spPr>
          <a:xfrm>
            <a:off x="457200" y="1484313"/>
            <a:ext cx="8229600" cy="4752975"/>
          </a:xfrm>
        </p:spPr>
        <p:txBody>
          <a:bodyPr rtlCol="0">
            <a:normAutofit/>
          </a:bodyPr>
          <a:lstStyle/>
          <a:p>
            <a:pPr marL="0" indent="0" eaLnBrk="1" fontAlgn="auto" hangingPunct="1">
              <a:spcAft>
                <a:spcPts val="0"/>
              </a:spcAft>
              <a:buFont typeface="Arial" pitchFamily="34" charset="0"/>
              <a:buNone/>
              <a:defRPr/>
            </a:pPr>
            <a:r>
              <a:rPr lang="el-GR" altLang="el-GR" sz="2600" b="1" dirty="0"/>
              <a:t>Οι σχολικές τσάντες:</a:t>
            </a:r>
            <a:endParaRPr lang="en-US" altLang="el-GR" sz="2600" b="1" dirty="0"/>
          </a:p>
          <a:p>
            <a:pPr marL="457200" indent="-457200" eaLnBrk="1" fontAlgn="auto" hangingPunct="1">
              <a:spcAft>
                <a:spcPts val="0"/>
              </a:spcAft>
              <a:buFont typeface="+mj-lt"/>
              <a:buAutoNum type="arabicPeriod" startAt="3"/>
              <a:defRPr/>
            </a:pPr>
            <a:r>
              <a:rPr lang="el-GR" altLang="el-GR" sz="2600" dirty="0" smtClean="0"/>
              <a:t>να </a:t>
            </a:r>
            <a:r>
              <a:rPr lang="el-GR" altLang="el-GR" sz="2600" dirty="0"/>
              <a:t>επιτυγχάνουν ομοιόμορφη κατανομή βάρους στους δύο ώμους.</a:t>
            </a:r>
          </a:p>
          <a:p>
            <a:pPr marL="450850" indent="0" eaLnBrk="1" fontAlgn="auto" hangingPunct="1">
              <a:spcBef>
                <a:spcPts val="0"/>
              </a:spcBef>
              <a:spcAft>
                <a:spcPts val="0"/>
              </a:spcAft>
              <a:buFont typeface="Arial" pitchFamily="34" charset="0"/>
              <a:buNone/>
              <a:defRPr/>
            </a:pPr>
            <a:r>
              <a:rPr lang="el-GR" altLang="el-GR" sz="2000" dirty="0" smtClean="0"/>
              <a:t>(</a:t>
            </a:r>
            <a:r>
              <a:rPr lang="en-US" altLang="el-GR" sz="2000" dirty="0"/>
              <a:t>Pascoe DD et al 1997</a:t>
            </a:r>
            <a:r>
              <a:rPr lang="el-GR" altLang="el-GR" sz="2000" dirty="0"/>
              <a:t>, </a:t>
            </a:r>
            <a:r>
              <a:rPr lang="en-US" altLang="el-GR" sz="2000" dirty="0" err="1"/>
              <a:t>Korovessis</a:t>
            </a:r>
            <a:r>
              <a:rPr lang="en-US" altLang="el-GR" sz="2000" dirty="0"/>
              <a:t> P et al 2005, </a:t>
            </a:r>
            <a:r>
              <a:rPr lang="en-US" altLang="el-GR" sz="2000" dirty="0" err="1"/>
              <a:t>Cottalorda</a:t>
            </a:r>
            <a:r>
              <a:rPr lang="en-US" altLang="el-GR" sz="2000" dirty="0"/>
              <a:t> J et al 2003)</a:t>
            </a:r>
            <a:endParaRPr lang="el-GR" altLang="el-GR" sz="2000" dirty="0"/>
          </a:p>
          <a:p>
            <a:pPr marL="457200" indent="-457200" eaLnBrk="1" fontAlgn="auto" hangingPunct="1">
              <a:spcBef>
                <a:spcPct val="50000"/>
              </a:spcBef>
              <a:spcAft>
                <a:spcPts val="0"/>
              </a:spcAft>
              <a:buFont typeface="+mj-lt"/>
              <a:buAutoNum type="arabicPeriod" startAt="4"/>
              <a:defRPr/>
            </a:pPr>
            <a:r>
              <a:rPr lang="el-GR" altLang="el-GR" sz="2600" dirty="0" smtClean="0"/>
              <a:t>να </a:t>
            </a:r>
            <a:r>
              <a:rPr lang="el-GR" altLang="el-GR" sz="2600" dirty="0"/>
              <a:t>είναι σχεδιασμένες βάσει εργονομικών αρχών</a:t>
            </a:r>
            <a:r>
              <a:rPr lang="el-GR" altLang="el-GR" sz="2600" dirty="0" smtClean="0"/>
              <a:t>.</a:t>
            </a:r>
          </a:p>
          <a:p>
            <a:pPr marL="450850" indent="0" eaLnBrk="1" fontAlgn="auto" hangingPunct="1">
              <a:spcBef>
                <a:spcPts val="0"/>
              </a:spcBef>
              <a:spcAft>
                <a:spcPts val="0"/>
              </a:spcAft>
              <a:buFont typeface="Arial" pitchFamily="34" charset="0"/>
              <a:buNone/>
              <a:defRPr/>
            </a:pPr>
            <a:r>
              <a:rPr lang="el-GR" altLang="el-GR" sz="2000" dirty="0" smtClean="0"/>
              <a:t>(</a:t>
            </a:r>
            <a:r>
              <a:rPr lang="en-US" altLang="el-GR" sz="2000" dirty="0"/>
              <a:t>de Carvalho LAP et al 2008, </a:t>
            </a:r>
            <a:r>
              <a:rPr lang="en-US" altLang="el-GR" sz="2000" dirty="0" err="1"/>
              <a:t>Puckree</a:t>
            </a:r>
            <a:r>
              <a:rPr lang="en-US" altLang="el-GR" sz="2000" dirty="0"/>
              <a:t> T et al 2004, Weir E 2002, </a:t>
            </a:r>
            <a:r>
              <a:rPr lang="en-US" altLang="el-GR" sz="2000" dirty="0" err="1"/>
              <a:t>Cottalorda</a:t>
            </a:r>
            <a:r>
              <a:rPr lang="en-US" altLang="el-GR" sz="2000" dirty="0"/>
              <a:t> J et al 2003, Mackie HW et al 2005, </a:t>
            </a:r>
            <a:r>
              <a:rPr lang="en-US" altLang="el-GR" sz="2000" dirty="0" err="1"/>
              <a:t>Wiersema</a:t>
            </a:r>
            <a:r>
              <a:rPr lang="en-US" altLang="el-GR" sz="2000" dirty="0"/>
              <a:t> BM et al 2003, </a:t>
            </a:r>
            <a:r>
              <a:rPr lang="en-US" altLang="el-GR" sz="2000" dirty="0" err="1"/>
              <a:t>Brackley</a:t>
            </a:r>
            <a:r>
              <a:rPr lang="en-US" altLang="el-GR" sz="2000" dirty="0"/>
              <a:t> HM 2009)</a:t>
            </a:r>
            <a:endParaRPr lang="el-GR" altLang="el-GR" sz="2000" dirty="0"/>
          </a:p>
          <a:p>
            <a:pPr marL="63500" eaLnBrk="1" fontAlgn="auto" hangingPunct="1">
              <a:spcAft>
                <a:spcPts val="0"/>
              </a:spcAft>
              <a:buFont typeface="Arial" pitchFamily="34" charset="0"/>
              <a:buChar char="•"/>
              <a:defRPr/>
            </a:pPr>
            <a:endParaRPr lang="el-GR" altLang="el-GR" sz="2400" b="1" i="1"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USER\Desktop\foto\545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0"/>
            <a:ext cx="3289301"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C:\Users\USER\Desktop\foto\volley-300x1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1989138"/>
            <a:ext cx="1843088"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C:\Users\USER\Desktop\foto\Horse-racing-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95800"/>
            <a:ext cx="3330575"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C:\Users\USER\Desktop\foto\images (1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3875" y="2109788"/>
            <a:ext cx="2262188"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C:\Users\USER\Desktop\foto\images (9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8663" y="9525"/>
            <a:ext cx="3103562"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C:\Users\USER\Desktop\foto\images (9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2225" y="9525"/>
            <a:ext cx="2763838"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descr="C:\Users\USER\Desktop\foto\olypolo22222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5150" y="1976438"/>
            <a:ext cx="218122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9" descr="C:\Users\USER\Desktop\foto\toxo8888888888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3875" y="4076700"/>
            <a:ext cx="2262188"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0" descr="C:\Users\USER\Desktop\foto\κξκωφγδηγ.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16375" y="200183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21238" y="4876800"/>
            <a:ext cx="23050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2" descr="C:\Users\USER\Desktop\foto\ηγτη.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24013" y="3308350"/>
            <a:ext cx="27146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13" descr="C:\Users\USER\Desktop\foto\γυθ.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59263" y="3429000"/>
            <a:ext cx="28670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14" descr="C:\Users\USER\Desktop\foto\γηβκξ.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30575" y="4994275"/>
            <a:ext cx="1673225"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68313" y="115888"/>
            <a:ext cx="8229600" cy="1081087"/>
          </a:xfrm>
        </p:spPr>
        <p:txBody>
          <a:bodyPr/>
          <a:lstStyle/>
          <a:p>
            <a:pPr eaLnBrk="1" hangingPunct="1"/>
            <a:r>
              <a:rPr lang="el-GR" altLang="el-GR" sz="4900" i="1" smtClean="0"/>
              <a:t>Εργονομία στον αθλητισμό</a:t>
            </a:r>
            <a:endParaRPr lang="el-GR" altLang="el-GR" i="1" smtClean="0"/>
          </a:p>
        </p:txBody>
      </p:sp>
      <p:sp>
        <p:nvSpPr>
          <p:cNvPr id="25603" name="Content Placeholder 2"/>
          <p:cNvSpPr>
            <a:spLocks noGrp="1"/>
          </p:cNvSpPr>
          <p:nvPr>
            <p:ph idx="1"/>
          </p:nvPr>
        </p:nvSpPr>
        <p:spPr>
          <a:xfrm>
            <a:off x="457200" y="1484313"/>
            <a:ext cx="8229600" cy="4752975"/>
          </a:xfrm>
        </p:spPr>
        <p:txBody>
          <a:bodyPr/>
          <a:lstStyle/>
          <a:p>
            <a:pPr marL="0" indent="0" algn="ctr" eaLnBrk="1" hangingPunct="1">
              <a:buFont typeface="Arial" charset="0"/>
              <a:buNone/>
            </a:pPr>
            <a:r>
              <a:rPr lang="el-GR" altLang="el-GR" sz="2800" i="1" u="sng" smtClean="0"/>
              <a:t>ΜΙΑ ΕΡΓΑΣΙΑ ΠΟΥ ΣΥΝΤΕΘΗΚΕ ΚΑΙ ΕΠΙΜΕΛΗΘΗΚΕ ΑΠΟ ΤΟΥΣ:</a:t>
            </a:r>
          </a:p>
          <a:p>
            <a:pPr marL="0" indent="0" algn="ctr" eaLnBrk="1" hangingPunct="1">
              <a:buFont typeface="Arial" charset="0"/>
              <a:buNone/>
            </a:pPr>
            <a:r>
              <a:rPr lang="el-GR" altLang="el-GR" smtClean="0"/>
              <a:t>ΒΗΧΟΥ ΕΙΡΗΝΗ </a:t>
            </a:r>
          </a:p>
          <a:p>
            <a:pPr marL="0" indent="0" algn="ctr" eaLnBrk="1" hangingPunct="1">
              <a:buFont typeface="Arial" charset="0"/>
              <a:buNone/>
            </a:pPr>
            <a:r>
              <a:rPr lang="el-GR" altLang="el-GR" smtClean="0"/>
              <a:t>ΓΚΑΡΑΒΕΛΗ ΜΑΡΙΑ </a:t>
            </a:r>
          </a:p>
          <a:p>
            <a:pPr marL="0" indent="0" algn="ctr" eaLnBrk="1" hangingPunct="1">
              <a:buFont typeface="Arial" charset="0"/>
              <a:buNone/>
            </a:pPr>
            <a:r>
              <a:rPr lang="el-GR" altLang="el-GR" smtClean="0"/>
              <a:t>ΜΟΡΦΗΣ ΠΑΥΛΟΣ</a:t>
            </a:r>
          </a:p>
          <a:p>
            <a:pPr marL="0" indent="0" algn="ctr" eaLnBrk="1" hangingPunct="1">
              <a:buFont typeface="Arial" charset="0"/>
              <a:buNone/>
            </a:pPr>
            <a:r>
              <a:rPr lang="el-GR" altLang="el-GR" smtClean="0"/>
              <a:t>ΤΣΙΑΝΤΟΥΛΑ ΑΝΔΡΙΑΝΑ</a:t>
            </a:r>
          </a:p>
          <a:p>
            <a:pPr marL="0" indent="0" algn="ctr" eaLnBrk="1" hangingPunct="1">
              <a:buFont typeface="Arial" charset="0"/>
              <a:buNone/>
            </a:pPr>
            <a:r>
              <a:rPr lang="el-GR" altLang="el-GR" sz="2600" i="1" smtClean="0"/>
              <a:t>ΣΤΑ ΠΛΑΙΣΙΑ ΤΟΥ ΘΕΩΡΗΤΙΚΟΥ ΜΑΘΗΜΑΤΟΣ Ζ΄ΕΞΑΜΗΝΟΥ </a:t>
            </a:r>
          </a:p>
          <a:p>
            <a:pPr marL="0" indent="0" algn="ctr" eaLnBrk="1" hangingPunct="1">
              <a:buFont typeface="Arial" charset="0"/>
              <a:buNone/>
            </a:pPr>
            <a:r>
              <a:rPr lang="el-GR" altLang="el-GR" sz="2600" i="1" smtClean="0"/>
              <a:t>ΕΙΔΙΚΕΣ ΠΛΗΘΥΣΜΙΑΚΕΣ ΟΜΑΔΕΣ</a:t>
            </a:r>
          </a:p>
          <a:p>
            <a:pPr marL="0" indent="0" algn="ctr" eaLnBrk="1" hangingPunct="1">
              <a:buFont typeface="Arial" charset="0"/>
              <a:buNone/>
            </a:pPr>
            <a:r>
              <a:rPr lang="el-GR" altLang="el-GR" sz="2600" i="1" smtClean="0"/>
              <a:t>ΥΠΕΥΘΥΝΗ ΚΑΘΗΓΗΤΡΙΑ </a:t>
            </a:r>
          </a:p>
          <a:p>
            <a:pPr marL="0" indent="0" algn="ctr" eaLnBrk="1" hangingPunct="1">
              <a:buFont typeface="Arial" charset="0"/>
              <a:buNone/>
            </a:pPr>
            <a:r>
              <a:rPr lang="el-GR" altLang="el-GR" sz="2600" i="1" smtClean="0"/>
              <a:t>ΠΕΤΤΑ ΓΕΩΡΓΙΑ</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68313" y="115888"/>
            <a:ext cx="8229600" cy="1081087"/>
          </a:xfrm>
        </p:spPr>
        <p:txBody>
          <a:bodyPr/>
          <a:lstStyle/>
          <a:p>
            <a:pPr eaLnBrk="1" hangingPunct="1"/>
            <a:r>
              <a:rPr lang="el-GR" altLang="el-GR" i="1" smtClean="0"/>
              <a:t>Εργονομία</a:t>
            </a:r>
          </a:p>
        </p:txBody>
      </p:sp>
      <p:sp>
        <p:nvSpPr>
          <p:cNvPr id="3" name="Content Placeholder 2"/>
          <p:cNvSpPr>
            <a:spLocks noGrp="1"/>
          </p:cNvSpPr>
          <p:nvPr>
            <p:ph idx="1"/>
          </p:nvPr>
        </p:nvSpPr>
        <p:spPr>
          <a:xfrm>
            <a:off x="457200" y="1500188"/>
            <a:ext cx="8229600" cy="4625975"/>
          </a:xfrm>
        </p:spPr>
        <p:txBody>
          <a:bodyPr rtlCol="0">
            <a:noAutofit/>
          </a:bodyPr>
          <a:lstStyle/>
          <a:p>
            <a:pPr eaLnBrk="1" fontAlgn="auto" hangingPunct="1">
              <a:spcAft>
                <a:spcPts val="0"/>
              </a:spcAft>
              <a:buFont typeface="Arial" pitchFamily="34" charset="0"/>
              <a:buChar char="•"/>
              <a:defRPr/>
            </a:pPr>
            <a:r>
              <a:rPr lang="el-GR" sz="2500" dirty="0"/>
              <a:t>Η κυριολεκτική ερμηνεία της λέξης προέρχεται από τη σύνδεση των αρχαίων ελληνικών λέξεων  </a:t>
            </a:r>
            <a:r>
              <a:rPr lang="el-GR" sz="2500" dirty="0" smtClean="0"/>
              <a:t>«έργο</a:t>
            </a:r>
            <a:r>
              <a:rPr lang="el-GR" sz="2500" dirty="0"/>
              <a:t>» + «νόμος» ή από το «έργο» + «νέμω» (μοιράζω). </a:t>
            </a:r>
          </a:p>
          <a:p>
            <a:pPr eaLnBrk="1" fontAlgn="auto" hangingPunct="1">
              <a:spcAft>
                <a:spcPts val="0"/>
              </a:spcAft>
              <a:buFont typeface="Arial" pitchFamily="34" charset="0"/>
              <a:buChar char="•"/>
              <a:defRPr/>
            </a:pPr>
            <a:r>
              <a:rPr lang="el-GR" sz="2500" dirty="0" smtClean="0"/>
              <a:t>Είναι η Εφαρμοσμένη επιστήμη που έχει ως αντικείμενο </a:t>
            </a:r>
            <a:r>
              <a:rPr lang="el-GR" sz="2500" dirty="0"/>
              <a:t>τη σωστή κατανομή της εργασίας σε όλους τους </a:t>
            </a:r>
            <a:r>
              <a:rPr lang="el-GR" sz="2500" dirty="0" smtClean="0"/>
              <a:t>ανθρώπους, τη βελτίωση της ανθρώπινης απόδοσης, υγείας και ευεξίας μέσω της συμβολής στο σχεδιασμό εργαλείων, μηχανών, μεθόδων και περιβάλλοντος εργασίας. </a:t>
            </a:r>
            <a:endParaRPr lang="en-US" sz="2500" dirty="0" smtClean="0"/>
          </a:p>
          <a:p>
            <a:pPr eaLnBrk="1" fontAlgn="auto" hangingPunct="1">
              <a:spcAft>
                <a:spcPts val="0"/>
              </a:spcAft>
              <a:buFont typeface="Arial" pitchFamily="34" charset="0"/>
              <a:buChar char="•"/>
              <a:defRPr/>
            </a:pPr>
            <a:endParaRPr lang="el-GR" sz="2500" dirty="0" smtClean="0"/>
          </a:p>
          <a:p>
            <a:pPr marL="0" indent="0" eaLnBrk="1" fontAlgn="auto" hangingPunct="1">
              <a:spcAft>
                <a:spcPts val="0"/>
              </a:spcAft>
              <a:buFont typeface="Arial" pitchFamily="34" charset="0"/>
              <a:buNone/>
              <a:defRPr/>
            </a:pPr>
            <a:r>
              <a:rPr lang="el-GR" sz="2500" dirty="0" smtClean="0"/>
              <a:t>Συνεργάζεται με διάφορες άλλες επιστήμες που έχουν σχέση με τον άνθρωπο, όπως είναι η Ανατομία, η Εργοφυσιολογία, η Ιατρική Εργασία, η Ψυχολογία και η Κοινωνική Εργασία.</a:t>
            </a:r>
          </a:p>
          <a:p>
            <a:pPr eaLnBrk="1" fontAlgn="auto" hangingPunct="1">
              <a:spcAft>
                <a:spcPts val="0"/>
              </a:spcAft>
              <a:buFont typeface="Arial" pitchFamily="34" charset="0"/>
              <a:buChar char="•"/>
              <a:defRPr/>
            </a:pPr>
            <a:endParaRPr lang="el-GR" sz="2500" dirty="0" smtClean="0"/>
          </a:p>
        </p:txBody>
      </p:sp>
      <p:sp>
        <p:nvSpPr>
          <p:cNvPr id="26628" name="TextBox 3"/>
          <p:cNvSpPr txBox="1">
            <a:spLocks noChangeArrowheads="1"/>
          </p:cNvSpPr>
          <p:nvPr/>
        </p:nvSpPr>
        <p:spPr bwMode="auto">
          <a:xfrm>
            <a:off x="5795963" y="4765675"/>
            <a:ext cx="3492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(Thomas Reilly et al. 2009)</a:t>
            </a:r>
            <a:endParaRPr lang="el-GR" altLang="el-GR" sz="1800"/>
          </a:p>
        </p:txBody>
      </p:sp>
      <p:sp>
        <p:nvSpPr>
          <p:cNvPr id="26629" name="TextBox 4"/>
          <p:cNvSpPr txBox="1">
            <a:spLocks noChangeArrowheads="1"/>
          </p:cNvSpPr>
          <p:nvPr/>
        </p:nvSpPr>
        <p:spPr bwMode="auto">
          <a:xfrm>
            <a:off x="5435600" y="6453188"/>
            <a:ext cx="3600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a:t>
            </a:r>
            <a:r>
              <a:rPr lang="el-GR" altLang="el-GR" sz="1800"/>
              <a:t>Μανδρούκας Κωνσταντίνος 2001</a:t>
            </a:r>
            <a:r>
              <a:rPr lang="en-US" altLang="el-GR" sz="1800"/>
              <a:t>)</a:t>
            </a:r>
            <a:endParaRPr lang="el-GR" altLang="el-GR" sz="18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15888"/>
            <a:ext cx="8229600" cy="1081087"/>
          </a:xfrm>
        </p:spPr>
        <p:txBody>
          <a:bodyPr rtlCol="0">
            <a:normAutofit fontScale="90000"/>
          </a:bodyPr>
          <a:lstStyle/>
          <a:p>
            <a:pPr eaLnBrk="1" fontAlgn="auto" hangingPunct="1">
              <a:spcAft>
                <a:spcPts val="0"/>
              </a:spcAft>
              <a:defRPr/>
            </a:pPr>
            <a:r>
              <a:rPr lang="el-GR" i="1" dirty="0" smtClean="0"/>
              <a:t>Η εργονομία στον αθλητισμό και </a:t>
            </a:r>
            <a:r>
              <a:rPr lang="en-US" i="1" dirty="0" smtClean="0"/>
              <a:t/>
            </a:r>
            <a:br>
              <a:rPr lang="en-US" i="1" dirty="0" smtClean="0"/>
            </a:br>
            <a:r>
              <a:rPr lang="el-GR" i="1" dirty="0" smtClean="0"/>
              <a:t>τη φυσική δραστηριότητα</a:t>
            </a:r>
            <a:endParaRPr lang="el-GR" i="1" dirty="0"/>
          </a:p>
        </p:txBody>
      </p:sp>
      <p:sp>
        <p:nvSpPr>
          <p:cNvPr id="27651" name="Content Placeholder 2"/>
          <p:cNvSpPr>
            <a:spLocks noGrp="1"/>
          </p:cNvSpPr>
          <p:nvPr>
            <p:ph idx="1"/>
          </p:nvPr>
        </p:nvSpPr>
        <p:spPr>
          <a:xfrm>
            <a:off x="457200" y="1484313"/>
            <a:ext cx="5586413" cy="4752975"/>
          </a:xfrm>
        </p:spPr>
        <p:txBody>
          <a:bodyPr/>
          <a:lstStyle/>
          <a:p>
            <a:pPr eaLnBrk="1" hangingPunct="1"/>
            <a:r>
              <a:rPr lang="el-GR" altLang="el-GR" sz="2400" smtClean="0"/>
              <a:t>Αθλητισμός και εργονομία μπορεί να φαίνονται όροι ασυμβίβαστοι μεταξύ τους σε όσους ερμηνεύουν το τελευταίο ως σχετιζόμενο αποκλειστικά και μόνο με απόψεις της επαγγελματικής απασχόλησης της ανθρώπινης εργασίας. </a:t>
            </a:r>
          </a:p>
          <a:p>
            <a:pPr eaLnBrk="1" hangingPunct="1"/>
            <a:r>
              <a:rPr lang="el-GR" altLang="el-GR" sz="2400" smtClean="0"/>
              <a:t>Ωστόσο, η αναγνώριση της ιδιαιτερότητας της φυσικής κατάστασης των αθλητών έχει οδηγήσει στην ανάπτυξη μιας σειράς εργονομικών παρεμβάσεων κατάλληλα προσαρμοσμένων στις απαιτήσεις κάθε αθλήματος.</a:t>
            </a:r>
          </a:p>
        </p:txBody>
      </p:sp>
      <p:pic>
        <p:nvPicPr>
          <p:cNvPr id="27652" name="Picture 2" descr="C:\Users\USER\Desktop\foto\ιι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1400" y="1484313"/>
            <a:ext cx="274161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 Τίτλος"/>
          <p:cNvSpPr>
            <a:spLocks noGrp="1"/>
          </p:cNvSpPr>
          <p:nvPr>
            <p:ph type="title"/>
          </p:nvPr>
        </p:nvSpPr>
        <p:spPr>
          <a:xfrm>
            <a:off x="468313" y="115888"/>
            <a:ext cx="8229600" cy="1081087"/>
          </a:xfrm>
        </p:spPr>
        <p:txBody>
          <a:bodyPr/>
          <a:lstStyle/>
          <a:p>
            <a:pPr eaLnBrk="1" hangingPunct="1"/>
            <a:r>
              <a:rPr lang="el-GR" altLang="el-GR" sz="3600" smtClean="0"/>
              <a:t>Η επίδραση της σχολικής τσάντας στους μυς και στο σκελετό του εφήβου</a:t>
            </a:r>
          </a:p>
        </p:txBody>
      </p:sp>
      <p:sp>
        <p:nvSpPr>
          <p:cNvPr id="10243" name="3 - Υπότιτλος"/>
          <p:cNvSpPr>
            <a:spLocks noGrp="1"/>
          </p:cNvSpPr>
          <p:nvPr>
            <p:ph idx="1"/>
          </p:nvPr>
        </p:nvSpPr>
        <p:spPr>
          <a:xfrm>
            <a:off x="457200" y="1484313"/>
            <a:ext cx="6202363" cy="5257800"/>
          </a:xfrm>
        </p:spPr>
        <p:txBody>
          <a:bodyPr/>
          <a:lstStyle/>
          <a:p>
            <a:pPr eaLnBrk="1" hangingPunct="1">
              <a:lnSpc>
                <a:spcPct val="110000"/>
              </a:lnSpc>
              <a:spcBef>
                <a:spcPts val="1200"/>
              </a:spcBef>
            </a:pPr>
            <a:r>
              <a:rPr lang="en-US" altLang="el-GR" sz="2800" smtClean="0"/>
              <a:t>O</a:t>
            </a:r>
            <a:r>
              <a:rPr lang="el-GR" altLang="el-GR" sz="2800" smtClean="0"/>
              <a:t>ι έφηβοι, (αναφέροντας την ηλικία 13-18 χρόνων), υπολογίζεται ότι</a:t>
            </a:r>
            <a:r>
              <a:rPr lang="en-US" altLang="el-GR" sz="2800" smtClean="0"/>
              <a:t> </a:t>
            </a:r>
            <a:r>
              <a:rPr lang="el-GR" altLang="el-GR" sz="2800" smtClean="0"/>
              <a:t>συγκροτούν το μεγαλύτερο μέρος του πληθυσμού σε αυτόν τον πλανήτη. </a:t>
            </a:r>
            <a:br>
              <a:rPr lang="el-GR" altLang="el-GR" sz="2800" smtClean="0"/>
            </a:br>
            <a:r>
              <a:rPr lang="el-GR" altLang="el-GR" sz="2800" smtClean="0"/>
              <a:t>Συγκεκριμένα, οι έφηβοι μαθητές, σε πολλές χώρες όπως και στην Ελλάδα, στην πλειοψηφία τους δεν αφήνουν τα βιβλία τους, εντός του χώρου του σχολείου, αλλά η σχολική τσάντα αποτελεί για αυτούς το </a:t>
            </a:r>
            <a:r>
              <a:rPr lang="el-GR" altLang="el-GR" sz="2800" b="1" smtClean="0">
                <a:solidFill>
                  <a:srgbClr val="820000"/>
                </a:solidFill>
              </a:rPr>
              <a:t>«καθημερινό υποχρεωτικό τους φορτίο». </a:t>
            </a:r>
          </a:p>
        </p:txBody>
      </p:sp>
      <p:pic>
        <p:nvPicPr>
          <p:cNvPr id="6148" name="Picture 5" descr="j0278882"/>
          <p:cNvPicPr>
            <a:picLocks noChangeAspect="1" noChangeArrowheads="1"/>
          </p:cNvPicPr>
          <p:nvPr/>
        </p:nvPicPr>
        <p:blipFill>
          <a:blip r:embed="rId2">
            <a:duotone>
              <a:schemeClr val="accent1">
                <a:shade val="45000"/>
                <a:satMod val="135000"/>
              </a:schemeClr>
              <a:prstClr val="white"/>
            </a:duotone>
            <a:lum bright="-20000" contrast="40000"/>
            <a:extLst/>
          </a:blip>
          <a:srcRect/>
          <a:stretch>
            <a:fillRect/>
          </a:stretch>
        </p:blipFill>
        <p:spPr bwMode="auto">
          <a:xfrm>
            <a:off x="6948264" y="1484784"/>
            <a:ext cx="1921520" cy="1921520"/>
          </a:xfrm>
          <a:prstGeom prst="rect">
            <a:avLst/>
          </a:prstGeom>
          <a:noFill/>
          <a:ln>
            <a:noFill/>
          </a:ln>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68313" y="115888"/>
            <a:ext cx="8229600" cy="1081087"/>
          </a:xfrm>
        </p:spPr>
        <p:txBody>
          <a:bodyPr/>
          <a:lstStyle/>
          <a:p>
            <a:r>
              <a:rPr lang="el-GR" altLang="el-GR" sz="3600" i="1" smtClean="0"/>
              <a:t>Η εργονομία στον αθλητισμό και </a:t>
            </a:r>
            <a:r>
              <a:rPr lang="en-US" altLang="el-GR" sz="3600" i="1" smtClean="0"/>
              <a:t/>
            </a:r>
            <a:br>
              <a:rPr lang="en-US" altLang="el-GR" sz="3600" i="1" smtClean="0"/>
            </a:br>
            <a:r>
              <a:rPr lang="el-GR" altLang="el-GR" sz="3600" i="1" smtClean="0"/>
              <a:t>τη φυσική δραστηριότητα</a:t>
            </a:r>
            <a:endParaRPr lang="el-GR" altLang="el-GR" sz="3600" smtClean="0"/>
          </a:p>
        </p:txBody>
      </p:sp>
      <p:sp>
        <p:nvSpPr>
          <p:cNvPr id="3" name="Content Placeholder 2"/>
          <p:cNvSpPr>
            <a:spLocks noGrp="1"/>
          </p:cNvSpPr>
          <p:nvPr>
            <p:ph idx="1"/>
          </p:nvPr>
        </p:nvSpPr>
        <p:spPr>
          <a:xfrm>
            <a:off x="457200" y="1484313"/>
            <a:ext cx="6635750" cy="4752975"/>
          </a:xfrm>
        </p:spPr>
        <p:txBody>
          <a:bodyPr rtlCol="0">
            <a:normAutofit/>
          </a:bodyPr>
          <a:lstStyle/>
          <a:p>
            <a:pPr marL="0" indent="0" eaLnBrk="1" fontAlgn="auto" hangingPunct="1">
              <a:spcAft>
                <a:spcPts val="0"/>
              </a:spcAft>
              <a:buFont typeface="Arial" pitchFamily="34" charset="0"/>
              <a:buNone/>
              <a:defRPr/>
            </a:pPr>
            <a:r>
              <a:rPr lang="en-US" sz="2400" dirty="0" smtClean="0"/>
              <a:t>O</a:t>
            </a:r>
            <a:r>
              <a:rPr lang="el-GR" sz="2400" dirty="0" smtClean="0"/>
              <a:t> αθλητισμός εν γένει παρουσιάζει συμμετέχοντες που τους απασχολούν πολλά από τα συμβατικά ζητήματα που εξετάζονται από τους πρωτοπόρους της εργονομίας, όπως:</a:t>
            </a:r>
          </a:p>
          <a:p>
            <a:pPr eaLnBrk="1" fontAlgn="auto" hangingPunct="1">
              <a:spcAft>
                <a:spcPts val="0"/>
              </a:spcAft>
              <a:defRPr/>
            </a:pPr>
            <a:r>
              <a:rPr lang="el-GR" sz="2400" dirty="0" smtClean="0"/>
              <a:t>Υψηλά επίπεδα ενεργειακών δαπανών</a:t>
            </a:r>
          </a:p>
          <a:p>
            <a:pPr eaLnBrk="1" fontAlgn="auto" hangingPunct="1">
              <a:spcAft>
                <a:spcPts val="0"/>
              </a:spcAft>
              <a:defRPr/>
            </a:pPr>
            <a:r>
              <a:rPr lang="el-GR" sz="2400" dirty="0" smtClean="0"/>
              <a:t>Θερμοστατική πίεση</a:t>
            </a:r>
          </a:p>
          <a:p>
            <a:pPr eaLnBrk="1" fontAlgn="auto" hangingPunct="1">
              <a:spcAft>
                <a:spcPts val="0"/>
              </a:spcAft>
              <a:defRPr/>
            </a:pPr>
            <a:r>
              <a:rPr lang="el-GR" sz="2400" dirty="0" smtClean="0"/>
              <a:t>Μοναδικές και ασυνήθιστες θέσεις φόρτισης</a:t>
            </a:r>
          </a:p>
          <a:p>
            <a:pPr eaLnBrk="1" fontAlgn="auto" hangingPunct="1">
              <a:spcAft>
                <a:spcPts val="0"/>
              </a:spcAft>
              <a:defRPr/>
            </a:pPr>
            <a:r>
              <a:rPr lang="el-GR" sz="2400" dirty="0" smtClean="0"/>
              <a:t>Σημαντικές απαιτήσεις επεξεργασίας δεδομένων</a:t>
            </a:r>
          </a:p>
          <a:p>
            <a:pPr eaLnBrk="1" fontAlgn="auto" hangingPunct="1">
              <a:spcAft>
                <a:spcPts val="0"/>
              </a:spcAft>
              <a:buFont typeface="Arial" pitchFamily="34" charset="0"/>
              <a:buChar char="•"/>
              <a:defRPr/>
            </a:pPr>
            <a:endParaRPr lang="el-GR" sz="2400" dirty="0"/>
          </a:p>
        </p:txBody>
      </p:sp>
      <p:pic>
        <p:nvPicPr>
          <p:cNvPr id="28676" name="Picture 2" descr="C:\Users\USER\Desktop\foto\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4563" y="4941888"/>
            <a:ext cx="16764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68313" y="115888"/>
            <a:ext cx="8229600" cy="1081087"/>
          </a:xfrm>
        </p:spPr>
        <p:txBody>
          <a:bodyPr/>
          <a:lstStyle/>
          <a:p>
            <a:r>
              <a:rPr lang="el-GR" altLang="el-GR" i="1" smtClean="0"/>
              <a:t>Η εργονομία στον αθλητισμό και </a:t>
            </a:r>
            <a:r>
              <a:rPr lang="en-US" altLang="el-GR" i="1" smtClean="0"/>
              <a:t/>
            </a:r>
            <a:br>
              <a:rPr lang="en-US" altLang="el-GR" i="1" smtClean="0"/>
            </a:br>
            <a:r>
              <a:rPr lang="el-GR" altLang="el-GR" i="1" smtClean="0"/>
              <a:t>τη φυσική δραστηριότητα</a:t>
            </a:r>
            <a:endParaRPr lang="el-GR" altLang="el-GR" smtClean="0"/>
          </a:p>
        </p:txBody>
      </p:sp>
      <p:sp>
        <p:nvSpPr>
          <p:cNvPr id="28674" name="Content Placeholder 2"/>
          <p:cNvSpPr>
            <a:spLocks noGrp="1"/>
          </p:cNvSpPr>
          <p:nvPr>
            <p:ph idx="1"/>
          </p:nvPr>
        </p:nvSpPr>
        <p:spPr>
          <a:xfrm>
            <a:off x="457200" y="1484313"/>
            <a:ext cx="8229600" cy="4752975"/>
          </a:xfrm>
        </p:spPr>
        <p:txBody>
          <a:bodyPr/>
          <a:lstStyle/>
          <a:p>
            <a:pPr marL="0" indent="0" eaLnBrk="1" hangingPunct="1">
              <a:buFont typeface="Arial" charset="0"/>
              <a:buNone/>
              <a:defRPr/>
            </a:pPr>
            <a:r>
              <a:rPr lang="el-GR" altLang="el-GR" sz="2400" dirty="0" smtClean="0"/>
              <a:t>Οι βασικές αρχές της εργονομίας που εφαρμόζονται στο πλαίσιο του αθλητισμού και άλλων σωματικών δραστηριοτήτων με σκοπό την επίλυση πρακτικών προβλημάτων, που σχετίζονται με τα ανθρώπινα χαρακτηριστικά και δυνατότητες, τη μείωση των τραυματισμών και τη βελτίωση των επιδόσεων</a:t>
            </a:r>
            <a:r>
              <a:rPr lang="en-US" altLang="el-GR" sz="2400" dirty="0" smtClean="0"/>
              <a:t>,</a:t>
            </a:r>
            <a:r>
              <a:rPr lang="el-GR" altLang="el-GR" sz="2400" dirty="0" smtClean="0"/>
              <a:t> πραγματεύονται:</a:t>
            </a:r>
          </a:p>
          <a:p>
            <a:pPr eaLnBrk="1" hangingPunct="1">
              <a:defRPr/>
            </a:pPr>
            <a:r>
              <a:rPr lang="el-GR" altLang="el-GR" sz="2400" dirty="0" smtClean="0"/>
              <a:t>Μεθόδους  εκτίμησης περιβαλλοντικών παραγόντων που οδηγούν σε τραυματισμούς </a:t>
            </a:r>
          </a:p>
          <a:p>
            <a:pPr eaLnBrk="1" hangingPunct="1">
              <a:defRPr/>
            </a:pPr>
            <a:r>
              <a:rPr lang="el-GR" altLang="el-GR" sz="2400" dirty="0" smtClean="0"/>
              <a:t>Διαδικασίες αντιμετώπισης άγχους</a:t>
            </a:r>
          </a:p>
          <a:p>
            <a:pPr eaLnBrk="1" hangingPunct="1">
              <a:defRPr/>
            </a:pPr>
            <a:r>
              <a:rPr lang="el-GR" altLang="el-GR" sz="2400" dirty="0" smtClean="0"/>
              <a:t>Μηχανική του σώματος</a:t>
            </a:r>
          </a:p>
          <a:p>
            <a:pPr eaLnBrk="1" hangingPunct="1">
              <a:defRPr/>
            </a:pPr>
            <a:r>
              <a:rPr lang="el-GR" altLang="el-GR" sz="2400" dirty="0" smtClean="0"/>
              <a:t>Εξάλειψη κινδύνων- Πρόληψη τραυματισμών</a:t>
            </a:r>
          </a:p>
          <a:p>
            <a:pPr marL="0" indent="0" eaLnBrk="1" hangingPunct="1">
              <a:buFont typeface="Arial" charset="0"/>
              <a:buNone/>
              <a:defRPr/>
            </a:pPr>
            <a:endParaRPr lang="el-GR" altLang="el-GR" sz="24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68313" y="115888"/>
            <a:ext cx="8229600" cy="1081087"/>
          </a:xfrm>
        </p:spPr>
        <p:txBody>
          <a:bodyPr/>
          <a:lstStyle/>
          <a:p>
            <a:r>
              <a:rPr lang="el-GR" altLang="el-GR" i="1" smtClean="0"/>
              <a:t>Η εργονομία στον αθλητισμό και </a:t>
            </a:r>
            <a:r>
              <a:rPr lang="en-US" altLang="el-GR" i="1" smtClean="0"/>
              <a:t/>
            </a:r>
            <a:br>
              <a:rPr lang="en-US" altLang="el-GR" i="1" smtClean="0"/>
            </a:br>
            <a:r>
              <a:rPr lang="el-GR" altLang="el-GR" i="1" smtClean="0"/>
              <a:t>τη φυσική δραστηριότητα</a:t>
            </a:r>
            <a:endParaRPr lang="el-GR" altLang="el-GR" smtClean="0"/>
          </a:p>
        </p:txBody>
      </p:sp>
      <p:sp>
        <p:nvSpPr>
          <p:cNvPr id="30723" name="Content Placeholder 2"/>
          <p:cNvSpPr>
            <a:spLocks noGrp="1"/>
          </p:cNvSpPr>
          <p:nvPr>
            <p:ph idx="1"/>
          </p:nvPr>
        </p:nvSpPr>
        <p:spPr>
          <a:xfrm>
            <a:off x="457200" y="1484313"/>
            <a:ext cx="8229600" cy="4752975"/>
          </a:xfrm>
        </p:spPr>
        <p:txBody>
          <a:bodyPr/>
          <a:lstStyle/>
          <a:p>
            <a:pPr eaLnBrk="1" hangingPunct="1"/>
            <a:r>
              <a:rPr lang="el-GR" altLang="el-GR" sz="2400" smtClean="0"/>
              <a:t>Αξιολόγηση προκλήσεων συγκεκριμένων δραστηριοτήτων ή χώρων άθλησης</a:t>
            </a:r>
          </a:p>
          <a:p>
            <a:pPr eaLnBrk="1" hangingPunct="1"/>
            <a:r>
              <a:rPr lang="el-GR" altLang="el-GR" sz="2400" smtClean="0"/>
              <a:t>Σχεδιασμός αποτελεσματικού εξοπλισμού, ειδών ένδυσης και αγωνιστικών επιφανειών</a:t>
            </a:r>
          </a:p>
          <a:p>
            <a:pPr eaLnBrk="1" hangingPunct="1"/>
            <a:r>
              <a:rPr lang="el-GR" altLang="el-GR" sz="2400" smtClean="0"/>
              <a:t>Μέτρα ατομικής και ομαδικής προστασίας- αθλητικός εξοπλισμός.</a:t>
            </a:r>
          </a:p>
          <a:p>
            <a:pPr eaLnBrk="1" hangingPunct="1"/>
            <a:r>
              <a:rPr lang="el-GR" altLang="el-GR" sz="2400" smtClean="0"/>
              <a:t>Κόπωση σε μεγάλης διάρκειας άσκηση</a:t>
            </a:r>
          </a:p>
          <a:p>
            <a:pPr eaLnBrk="1" hangingPunct="1"/>
            <a:r>
              <a:rPr lang="el-GR" altLang="el-GR" sz="2400" smtClean="0"/>
              <a:t>Συναισθηματικό στρες πριν τον αγώνα</a:t>
            </a:r>
          </a:p>
          <a:p>
            <a:pPr eaLnBrk="1" hangingPunct="1"/>
            <a:r>
              <a:rPr lang="el-GR" altLang="el-GR" sz="2400" smtClean="0"/>
              <a:t>Παραμονή σε κατάλληλα προπονητικά επίπεδα για τη μείωση της κούρασης και την αποφυγή υπερπροπόνησης.</a:t>
            </a:r>
          </a:p>
          <a:p>
            <a:pPr eaLnBrk="1" hangingPunct="1"/>
            <a:endParaRPr lang="el-GR" altLang="el-GR" sz="240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68313" y="115888"/>
            <a:ext cx="8229600" cy="1081087"/>
          </a:xfrm>
        </p:spPr>
        <p:txBody>
          <a:bodyPr/>
          <a:lstStyle/>
          <a:p>
            <a:r>
              <a:rPr lang="el-GR" altLang="el-GR" i="1" smtClean="0"/>
              <a:t>Η εργονομία στον αθλητισμό και </a:t>
            </a:r>
            <a:r>
              <a:rPr lang="en-US" altLang="el-GR" i="1" smtClean="0"/>
              <a:t/>
            </a:r>
            <a:br>
              <a:rPr lang="en-US" altLang="el-GR" i="1" smtClean="0"/>
            </a:br>
            <a:r>
              <a:rPr lang="el-GR" altLang="el-GR" i="1" smtClean="0"/>
              <a:t>τη φυσική δραστηριότητα</a:t>
            </a:r>
            <a:endParaRPr lang="el-GR" altLang="el-GR" smtClean="0"/>
          </a:p>
        </p:txBody>
      </p:sp>
      <p:sp>
        <p:nvSpPr>
          <p:cNvPr id="3" name="Content Placeholder 2"/>
          <p:cNvSpPr>
            <a:spLocks noGrp="1"/>
          </p:cNvSpPr>
          <p:nvPr>
            <p:ph idx="1"/>
          </p:nvPr>
        </p:nvSpPr>
        <p:spPr>
          <a:xfrm>
            <a:off x="457200" y="1484313"/>
            <a:ext cx="8229600" cy="4752975"/>
          </a:xfrm>
        </p:spPr>
        <p:txBody>
          <a:bodyPr rtlCol="0">
            <a:normAutofit/>
          </a:bodyPr>
          <a:lstStyle/>
          <a:p>
            <a:pPr marL="0" indent="0" eaLnBrk="1" fontAlgn="auto" hangingPunct="1">
              <a:spcAft>
                <a:spcPts val="0"/>
              </a:spcAft>
              <a:buFont typeface="Arial" pitchFamily="34" charset="0"/>
              <a:buNone/>
              <a:defRPr/>
            </a:pPr>
            <a:r>
              <a:rPr lang="el-GR" sz="2400" dirty="0" smtClean="0"/>
              <a:t>Παρακάτω θα εξεταστούν εργονομικοί παράγοντες που παίζουν αποφασιστικό ρόλο αν όχι σε όλα τότε σε μια πληθώρα αθλημάτων. Αυτοί είναι:</a:t>
            </a:r>
          </a:p>
          <a:p>
            <a:pPr marL="0" indent="0" eaLnBrk="1" fontAlgn="auto" hangingPunct="1">
              <a:spcAft>
                <a:spcPts val="0"/>
              </a:spcAft>
              <a:buFont typeface="Arial" pitchFamily="34" charset="0"/>
              <a:buChar char="•"/>
              <a:defRPr/>
            </a:pPr>
            <a:r>
              <a:rPr lang="el-GR" sz="2400" dirty="0" smtClean="0"/>
              <a:t>   Τρόποι βελτιστοποίησης της προπόνησης</a:t>
            </a:r>
          </a:p>
          <a:p>
            <a:pPr eaLnBrk="1" fontAlgn="auto" hangingPunct="1">
              <a:spcAft>
                <a:spcPts val="0"/>
              </a:spcAft>
              <a:buFont typeface="Arial" pitchFamily="34" charset="0"/>
              <a:buChar char="•"/>
              <a:defRPr/>
            </a:pPr>
            <a:r>
              <a:rPr lang="el-GR" sz="2400" dirty="0" smtClean="0"/>
              <a:t>Εποχιακοί ρυθμοί άσκησης</a:t>
            </a:r>
          </a:p>
          <a:p>
            <a:pPr eaLnBrk="1" fontAlgn="auto" hangingPunct="1">
              <a:spcAft>
                <a:spcPts val="0"/>
              </a:spcAft>
              <a:buFont typeface="Arial" pitchFamily="34" charset="0"/>
              <a:buChar char="•"/>
              <a:defRPr/>
            </a:pPr>
            <a:r>
              <a:rPr lang="el-GR" sz="2400" dirty="0" smtClean="0"/>
              <a:t>Αγωνιστικές επιφάνειες</a:t>
            </a:r>
          </a:p>
          <a:p>
            <a:pPr eaLnBrk="1" fontAlgn="auto" hangingPunct="1">
              <a:spcAft>
                <a:spcPts val="0"/>
              </a:spcAft>
              <a:buFont typeface="Arial" pitchFamily="34" charset="0"/>
              <a:buChar char="•"/>
              <a:defRPr/>
            </a:pPr>
            <a:r>
              <a:rPr lang="el-GR" sz="2400" dirty="0" smtClean="0"/>
              <a:t>Αθλητικός εξοπλισμός-Προστατευτικός εξοπλισμός</a:t>
            </a:r>
          </a:p>
          <a:p>
            <a:pPr eaLnBrk="1" fontAlgn="auto" hangingPunct="1">
              <a:spcAft>
                <a:spcPts val="0"/>
              </a:spcAft>
              <a:buFont typeface="Arial" pitchFamily="34" charset="0"/>
              <a:buChar char="•"/>
              <a:defRPr/>
            </a:pPr>
            <a:r>
              <a:rPr lang="el-GR" sz="2400" dirty="0" smtClean="0"/>
              <a:t>Αθλητικά υποδήματα</a:t>
            </a:r>
          </a:p>
          <a:p>
            <a:pPr eaLnBrk="1" fontAlgn="auto" hangingPunct="1">
              <a:spcAft>
                <a:spcPts val="0"/>
              </a:spcAft>
              <a:buFont typeface="Arial" pitchFamily="34" charset="0"/>
              <a:buChar char="•"/>
              <a:defRPr/>
            </a:pPr>
            <a:endParaRPr lang="el-GR" sz="2400" dirty="0"/>
          </a:p>
        </p:txBody>
      </p:sp>
      <p:pic>
        <p:nvPicPr>
          <p:cNvPr id="31748" name="Picture 2" descr="C:\Users\USER\Desktop\foto\ηγη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4868863"/>
            <a:ext cx="35718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68313" y="115888"/>
            <a:ext cx="8229600" cy="1081087"/>
          </a:xfrm>
        </p:spPr>
        <p:txBody>
          <a:bodyPr/>
          <a:lstStyle/>
          <a:p>
            <a:pPr eaLnBrk="1" hangingPunct="1"/>
            <a:r>
              <a:rPr lang="el-GR" altLang="el-GR" i="1" smtClean="0"/>
              <a:t>Προπονητική</a:t>
            </a:r>
            <a:endParaRPr lang="el-GR" altLang="el-GR" sz="3600" smtClean="0"/>
          </a:p>
        </p:txBody>
      </p:sp>
      <p:sp>
        <p:nvSpPr>
          <p:cNvPr id="3" name="Content Placeholder 2"/>
          <p:cNvSpPr>
            <a:spLocks noGrp="1"/>
          </p:cNvSpPr>
          <p:nvPr>
            <p:ph idx="1"/>
          </p:nvPr>
        </p:nvSpPr>
        <p:spPr>
          <a:xfrm>
            <a:off x="457200" y="1484313"/>
            <a:ext cx="8229600" cy="4752975"/>
          </a:xfrm>
        </p:spPr>
        <p:txBody>
          <a:bodyPr rtlCol="0">
            <a:normAutofit fontScale="92500" lnSpcReduction="20000"/>
          </a:bodyPr>
          <a:lstStyle/>
          <a:p>
            <a:pPr marL="0" indent="0" eaLnBrk="1" fontAlgn="auto" hangingPunct="1">
              <a:spcAft>
                <a:spcPts val="0"/>
              </a:spcAft>
              <a:buFont typeface="Arial" pitchFamily="34" charset="0"/>
              <a:buNone/>
              <a:defRPr/>
            </a:pPr>
            <a:r>
              <a:rPr lang="el-GR" dirty="0" smtClean="0"/>
              <a:t>Προπόνηση: προετοιμασία αθλητή για βελτίωση ατομικών επιδόσεων.</a:t>
            </a:r>
          </a:p>
          <a:p>
            <a:pPr marL="0" indent="0" eaLnBrk="1" fontAlgn="auto" hangingPunct="1">
              <a:spcAft>
                <a:spcPts val="0"/>
              </a:spcAft>
              <a:buFont typeface="Arial" pitchFamily="34" charset="0"/>
              <a:buNone/>
              <a:defRPr/>
            </a:pPr>
            <a:r>
              <a:rPr lang="el-GR" b="1" dirty="0" smtClean="0"/>
              <a:t>Γενικές αρχές προπόνησης:</a:t>
            </a:r>
          </a:p>
          <a:p>
            <a:pPr eaLnBrk="1" fontAlgn="auto" hangingPunct="1">
              <a:spcAft>
                <a:spcPts val="0"/>
              </a:spcAft>
              <a:buFont typeface="Arial" pitchFamily="34" charset="0"/>
              <a:buChar char="•"/>
              <a:defRPr/>
            </a:pPr>
            <a:r>
              <a:rPr lang="el-GR" dirty="0" smtClean="0"/>
              <a:t>Αρχή Περιοδικότητας</a:t>
            </a:r>
          </a:p>
          <a:p>
            <a:pPr eaLnBrk="1" fontAlgn="auto" hangingPunct="1">
              <a:spcAft>
                <a:spcPts val="0"/>
              </a:spcAft>
              <a:buFont typeface="Arial" pitchFamily="34" charset="0"/>
              <a:buChar char="•"/>
              <a:defRPr/>
            </a:pPr>
            <a:r>
              <a:rPr lang="el-GR" dirty="0" smtClean="0"/>
              <a:t>Αρχή Επιβάρυνσης</a:t>
            </a:r>
          </a:p>
          <a:p>
            <a:pPr eaLnBrk="1" fontAlgn="auto" hangingPunct="1">
              <a:spcAft>
                <a:spcPts val="0"/>
              </a:spcAft>
              <a:buFont typeface="Arial" pitchFamily="34" charset="0"/>
              <a:buChar char="•"/>
              <a:defRPr/>
            </a:pPr>
            <a:r>
              <a:rPr lang="el-GR" dirty="0" smtClean="0"/>
              <a:t>Αρχή Ειδίκευσης</a:t>
            </a:r>
          </a:p>
          <a:p>
            <a:pPr eaLnBrk="1" fontAlgn="auto" hangingPunct="1">
              <a:spcAft>
                <a:spcPts val="0"/>
              </a:spcAft>
              <a:buFont typeface="Arial" pitchFamily="34" charset="0"/>
              <a:buChar char="•"/>
              <a:defRPr/>
            </a:pPr>
            <a:r>
              <a:rPr lang="el-GR" dirty="0" smtClean="0"/>
              <a:t>Ιδιαιτερότητες εκάστοτε αθλήματος</a:t>
            </a:r>
          </a:p>
          <a:p>
            <a:pPr eaLnBrk="1" fontAlgn="auto" hangingPunct="1">
              <a:spcAft>
                <a:spcPts val="0"/>
              </a:spcAft>
              <a:buFont typeface="Arial" pitchFamily="34" charset="0"/>
              <a:buChar char="•"/>
              <a:defRPr/>
            </a:pPr>
            <a:r>
              <a:rPr lang="el-GR" dirty="0" smtClean="0"/>
              <a:t>Αυξημένες απαιτήσεις</a:t>
            </a:r>
          </a:p>
          <a:p>
            <a:pPr eaLnBrk="1" fontAlgn="auto" hangingPunct="1">
              <a:spcAft>
                <a:spcPts val="0"/>
              </a:spcAft>
              <a:buFont typeface="Arial" pitchFamily="34" charset="0"/>
              <a:buChar char="•"/>
              <a:defRPr/>
            </a:pPr>
            <a:r>
              <a:rPr lang="el-GR" dirty="0" smtClean="0"/>
              <a:t>Εκτίμηση ικανοτήτων </a:t>
            </a:r>
          </a:p>
          <a:p>
            <a:pPr eaLnBrk="1" fontAlgn="auto" hangingPunct="1">
              <a:spcAft>
                <a:spcPts val="0"/>
              </a:spcAft>
              <a:buFont typeface="Arial" pitchFamily="34" charset="0"/>
              <a:buChar char="•"/>
              <a:defRPr/>
            </a:pPr>
            <a:r>
              <a:rPr lang="el-GR" dirty="0" smtClean="0"/>
              <a:t>Εκτίμηση οπτικής παρουσίασης</a:t>
            </a:r>
          </a:p>
          <a:p>
            <a:pPr eaLnBrk="1" fontAlgn="auto" hangingPunct="1">
              <a:spcAft>
                <a:spcPts val="0"/>
              </a:spcAft>
              <a:buFont typeface="Arial" pitchFamily="34" charset="0"/>
              <a:buChar char="•"/>
              <a:defRPr/>
            </a:pPr>
            <a:endParaRPr lang="el-G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68313" y="115888"/>
            <a:ext cx="8229600" cy="1081087"/>
          </a:xfrm>
        </p:spPr>
        <p:txBody>
          <a:bodyPr/>
          <a:lstStyle/>
          <a:p>
            <a:pPr eaLnBrk="1" hangingPunct="1"/>
            <a:r>
              <a:rPr lang="el-GR" altLang="el-GR" smtClean="0"/>
              <a:t>Εργόμετρα</a:t>
            </a:r>
          </a:p>
        </p:txBody>
      </p:sp>
      <p:sp>
        <p:nvSpPr>
          <p:cNvPr id="33795" name="Content Placeholder 2"/>
          <p:cNvSpPr>
            <a:spLocks noGrp="1"/>
          </p:cNvSpPr>
          <p:nvPr>
            <p:ph idx="1"/>
          </p:nvPr>
        </p:nvSpPr>
        <p:spPr>
          <a:xfrm>
            <a:off x="457200" y="1484313"/>
            <a:ext cx="8229600" cy="4752975"/>
          </a:xfrm>
        </p:spPr>
        <p:txBody>
          <a:bodyPr/>
          <a:lstStyle/>
          <a:p>
            <a:pPr marL="0" indent="0" eaLnBrk="1" hangingPunct="1">
              <a:buFont typeface="Arial" charset="0"/>
              <a:buNone/>
            </a:pPr>
            <a:r>
              <a:rPr lang="el-GR" altLang="el-GR" sz="2400" smtClean="0"/>
              <a:t>Το Εργόμετρο είναι ένα όργανο που</a:t>
            </a:r>
          </a:p>
          <a:p>
            <a:pPr marL="0" indent="0" eaLnBrk="1" hangingPunct="1">
              <a:buFont typeface="Arial" charset="0"/>
              <a:buNone/>
            </a:pPr>
            <a:r>
              <a:rPr lang="el-GR" altLang="el-GR" sz="2400" smtClean="0"/>
              <a:t>μετράει μηχανικό έργο και μηχανική ισχύ. Έτσι, δίνει τη δυνατότητα σε ένα άτομο να εκτελέσει προκαθορισμένη ποσότητα έργου, ενώ παράλληλα γίνονται μετρήσεις βιολογικών παραμέτρων και φυσιολογικών φαινομένων, κατά τη διάρκεια της μυϊκής προσπάθειας.</a:t>
            </a:r>
          </a:p>
        </p:txBody>
      </p:sp>
      <p:sp>
        <p:nvSpPr>
          <p:cNvPr id="7" name="TextBox 6"/>
          <p:cNvSpPr txBox="1"/>
          <p:nvPr/>
        </p:nvSpPr>
        <p:spPr>
          <a:xfrm>
            <a:off x="539750" y="3890963"/>
            <a:ext cx="3671888" cy="1938337"/>
          </a:xfrm>
          <a:prstGeom prst="rect">
            <a:avLst/>
          </a:prstGeom>
          <a:noFill/>
        </p:spPr>
        <p:txBody>
          <a:bodyPr>
            <a:spAutoFit/>
          </a:bodyPr>
          <a:lstStyle/>
          <a:p>
            <a:pPr fontAlgn="auto">
              <a:spcBef>
                <a:spcPts val="0"/>
              </a:spcBef>
              <a:spcAft>
                <a:spcPts val="0"/>
              </a:spcAft>
              <a:defRPr/>
            </a:pPr>
            <a:r>
              <a:rPr lang="el-GR" sz="2400" b="1" dirty="0">
                <a:latin typeface="+mn-lt"/>
                <a:cs typeface="+mn-cs"/>
              </a:rPr>
              <a:t>Βασικά εργόμετρα</a:t>
            </a:r>
          </a:p>
          <a:p>
            <a:pPr marL="285750" indent="-285750" fontAlgn="auto">
              <a:spcBef>
                <a:spcPts val="0"/>
              </a:spcBef>
              <a:spcAft>
                <a:spcPts val="0"/>
              </a:spcAft>
              <a:buFont typeface="Arial" pitchFamily="34" charset="0"/>
              <a:buChar char="•"/>
              <a:defRPr/>
            </a:pPr>
            <a:r>
              <a:rPr lang="el-GR" sz="2400" dirty="0" err="1">
                <a:latin typeface="+mn-lt"/>
                <a:cs typeface="+mn-cs"/>
              </a:rPr>
              <a:t>Κυκλοεργόμετρο</a:t>
            </a:r>
            <a:endParaRPr lang="el-GR" sz="2400" dirty="0">
              <a:latin typeface="+mn-lt"/>
              <a:cs typeface="+mn-cs"/>
            </a:endParaRPr>
          </a:p>
          <a:p>
            <a:pPr marL="285750" indent="-285750" fontAlgn="auto">
              <a:spcBef>
                <a:spcPts val="0"/>
              </a:spcBef>
              <a:spcAft>
                <a:spcPts val="0"/>
              </a:spcAft>
              <a:buFont typeface="Arial" pitchFamily="34" charset="0"/>
              <a:buChar char="•"/>
              <a:defRPr/>
            </a:pPr>
            <a:r>
              <a:rPr lang="el-GR" sz="2400" dirty="0">
                <a:latin typeface="+mn-lt"/>
                <a:cs typeface="+mn-cs"/>
              </a:rPr>
              <a:t>Δαπεδοεργόμετρο</a:t>
            </a:r>
          </a:p>
          <a:p>
            <a:pPr marL="285750" indent="-285750" fontAlgn="auto">
              <a:spcBef>
                <a:spcPts val="0"/>
              </a:spcBef>
              <a:spcAft>
                <a:spcPts val="0"/>
              </a:spcAft>
              <a:buFont typeface="Arial" pitchFamily="34" charset="0"/>
              <a:buChar char="•"/>
              <a:defRPr/>
            </a:pPr>
            <a:r>
              <a:rPr lang="el-GR" sz="2400" dirty="0">
                <a:latin typeface="+mn-lt"/>
                <a:cs typeface="+mn-cs"/>
              </a:rPr>
              <a:t>Βαθμιδοεργόμετρο</a:t>
            </a:r>
          </a:p>
          <a:p>
            <a:pPr fontAlgn="auto">
              <a:spcBef>
                <a:spcPts val="0"/>
              </a:spcBef>
              <a:spcAft>
                <a:spcPts val="0"/>
              </a:spcAft>
              <a:defRPr/>
            </a:pPr>
            <a:endParaRPr lang="el-GR" sz="2400" dirty="0">
              <a:latin typeface="+mn-lt"/>
              <a:cs typeface="+mn-cs"/>
            </a:endParaRPr>
          </a:p>
        </p:txBody>
      </p:sp>
      <p:sp>
        <p:nvSpPr>
          <p:cNvPr id="32773" name="TextBox 7"/>
          <p:cNvSpPr txBox="1">
            <a:spLocks noChangeArrowheads="1"/>
          </p:cNvSpPr>
          <p:nvPr/>
        </p:nvSpPr>
        <p:spPr bwMode="auto">
          <a:xfrm>
            <a:off x="3851275" y="3890963"/>
            <a:ext cx="505777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l-GR" altLang="el-GR" sz="2400" b="1" dirty="0" smtClean="0">
                <a:latin typeface="Calibri" pitchFamily="34" charset="0"/>
              </a:rPr>
              <a:t>Ειδικά εργόμετρα</a:t>
            </a:r>
          </a:p>
          <a:p>
            <a:pPr marL="457200" indent="-457200" eaLnBrk="1" hangingPunct="1">
              <a:buFont typeface="Arial" panose="020B0604020202020204" pitchFamily="34" charset="0"/>
              <a:buChar char="•"/>
              <a:defRPr/>
            </a:pPr>
            <a:r>
              <a:rPr lang="el-GR" altLang="el-GR" sz="2400" dirty="0" smtClean="0">
                <a:latin typeface="Calibri" pitchFamily="34" charset="0"/>
              </a:rPr>
              <a:t>Τα ειδικά εργόμετρα χρησιμοποιούνται</a:t>
            </a:r>
          </a:p>
          <a:p>
            <a:pPr marL="457200" indent="-457200" eaLnBrk="1" hangingPunct="1">
              <a:buFont typeface="Arial" panose="020B0604020202020204" pitchFamily="34" charset="0"/>
              <a:buChar char="•"/>
              <a:defRPr/>
            </a:pPr>
            <a:r>
              <a:rPr lang="el-GR" altLang="el-GR" sz="2400" dirty="0" smtClean="0">
                <a:latin typeface="Calibri" pitchFamily="34" charset="0"/>
              </a:rPr>
              <a:t>για την προσομοίωση του κινητικού</a:t>
            </a:r>
          </a:p>
          <a:p>
            <a:pPr marL="457200" indent="-457200" eaLnBrk="1" hangingPunct="1">
              <a:buFont typeface="Arial" panose="020B0604020202020204" pitchFamily="34" charset="0"/>
              <a:buChar char="•"/>
              <a:defRPr/>
            </a:pPr>
            <a:r>
              <a:rPr lang="el-GR" altLang="el-GR" sz="2400" dirty="0" smtClean="0">
                <a:latin typeface="Calibri" pitchFamily="34" charset="0"/>
              </a:rPr>
              <a:t>προτύπου ενός αγωνίσματος ή αθλήματος.</a:t>
            </a:r>
          </a:p>
        </p:txBody>
      </p:sp>
      <p:sp>
        <p:nvSpPr>
          <p:cNvPr id="33798" name="TextBox 4"/>
          <p:cNvSpPr txBox="1">
            <a:spLocks noChangeArrowheads="1"/>
          </p:cNvSpPr>
          <p:nvPr/>
        </p:nvSpPr>
        <p:spPr bwMode="auto">
          <a:xfrm>
            <a:off x="539750" y="6237288"/>
            <a:ext cx="266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(Thomas Reilly et al.1984).</a:t>
            </a:r>
            <a:endParaRPr lang="el-GR" altLang="el-GR" sz="18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68313" y="115888"/>
            <a:ext cx="8229600" cy="1081087"/>
          </a:xfrm>
        </p:spPr>
        <p:txBody>
          <a:bodyPr/>
          <a:lstStyle/>
          <a:p>
            <a:pPr eaLnBrk="1" hangingPunct="1"/>
            <a:r>
              <a:rPr lang="el-GR" altLang="el-GR" smtClean="0"/>
              <a:t>Βασικά εργόμετρα</a:t>
            </a:r>
          </a:p>
        </p:txBody>
      </p:sp>
      <p:pic>
        <p:nvPicPr>
          <p:cNvPr id="34819"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9388" y="1357313"/>
            <a:ext cx="3149600" cy="2935287"/>
          </a:xfrm>
        </p:spPr>
      </p:pic>
      <p:sp>
        <p:nvSpPr>
          <p:cNvPr id="34820" name="Rectangle 3"/>
          <p:cNvSpPr>
            <a:spLocks noChangeArrowheads="1"/>
          </p:cNvSpPr>
          <p:nvPr/>
        </p:nvSpPr>
        <p:spPr bwMode="auto">
          <a:xfrm>
            <a:off x="3419475" y="1404938"/>
            <a:ext cx="2025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(P-O Ǻstrand, 1967)</a:t>
            </a:r>
            <a:endParaRPr lang="el-GR" altLang="el-GR" sz="1800"/>
          </a:p>
        </p:txBody>
      </p:sp>
      <p:sp>
        <p:nvSpPr>
          <p:cNvPr id="34821" name="Rectangle 4"/>
          <p:cNvSpPr>
            <a:spLocks noChangeArrowheads="1"/>
          </p:cNvSpPr>
          <p:nvPr/>
        </p:nvSpPr>
        <p:spPr bwMode="auto">
          <a:xfrm>
            <a:off x="6662738" y="4140200"/>
            <a:ext cx="2324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 McArdle et al., 2001 )</a:t>
            </a:r>
            <a:endParaRPr lang="el-GR" altLang="el-GR" sz="1800"/>
          </a:p>
        </p:txBody>
      </p:sp>
      <p:pic>
        <p:nvPicPr>
          <p:cNvPr id="3482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6875" y="1355725"/>
            <a:ext cx="2239963"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7325" y="4494213"/>
            <a:ext cx="3711575"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287838"/>
            <a:ext cx="3600450"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68313" y="115888"/>
            <a:ext cx="8229600" cy="1081087"/>
          </a:xfrm>
        </p:spPr>
        <p:txBody>
          <a:bodyPr/>
          <a:lstStyle/>
          <a:p>
            <a:pPr eaLnBrk="1" hangingPunct="1"/>
            <a:r>
              <a:rPr lang="el-GR" altLang="el-GR" smtClean="0"/>
              <a:t>Ειδικά εργόμετρα</a:t>
            </a:r>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20938"/>
            <a:ext cx="346233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3"/>
          <p:cNvSpPr txBox="1">
            <a:spLocks noChangeArrowheads="1"/>
          </p:cNvSpPr>
          <p:nvPr/>
        </p:nvSpPr>
        <p:spPr bwMode="auto">
          <a:xfrm>
            <a:off x="468313" y="1566863"/>
            <a:ext cx="2952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400"/>
              <a:t>Στροφαλοεργόμετρο</a:t>
            </a:r>
          </a:p>
        </p:txBody>
      </p:sp>
      <p:pic>
        <p:nvPicPr>
          <p:cNvPr id="358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088" y="2292350"/>
            <a:ext cx="3683000"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4"/>
          <p:cNvSpPr txBox="1">
            <a:spLocks noChangeArrowheads="1"/>
          </p:cNvSpPr>
          <p:nvPr/>
        </p:nvSpPr>
        <p:spPr bwMode="auto">
          <a:xfrm>
            <a:off x="3746500" y="1428750"/>
            <a:ext cx="5146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400"/>
              <a:t>Συνδυασμός στροφαλοεργομετου-</a:t>
            </a:r>
          </a:p>
          <a:p>
            <a:pPr eaLnBrk="1" hangingPunct="1">
              <a:spcBef>
                <a:spcPct val="0"/>
              </a:spcBef>
              <a:buFontTx/>
              <a:buNone/>
            </a:pPr>
            <a:r>
              <a:rPr lang="el-GR" altLang="el-GR" sz="2400"/>
              <a:t>Κυκλοεργομέτρου</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a:xfrm>
            <a:off x="468313" y="115888"/>
            <a:ext cx="8229600" cy="1081087"/>
          </a:xfrm>
        </p:spPr>
        <p:txBody>
          <a:bodyPr/>
          <a:lstStyle/>
          <a:p>
            <a:r>
              <a:rPr lang="el-GR" altLang="el-GR" smtClean="0"/>
              <a:t>Ειδικά εργόμετρα</a:t>
            </a:r>
          </a:p>
        </p:txBody>
      </p:sp>
      <p:pic>
        <p:nvPicPr>
          <p:cNvPr id="36867"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25450" y="2349500"/>
            <a:ext cx="3829050" cy="3744913"/>
          </a:xfrm>
        </p:spPr>
      </p:pic>
      <p:sp>
        <p:nvSpPr>
          <p:cNvPr id="36868" name="TextBox 3"/>
          <p:cNvSpPr txBox="1">
            <a:spLocks noChangeArrowheads="1"/>
          </p:cNvSpPr>
          <p:nvPr/>
        </p:nvSpPr>
        <p:spPr bwMode="auto">
          <a:xfrm>
            <a:off x="827088" y="1516063"/>
            <a:ext cx="3024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2400"/>
              <a:t>Υδροεργόμετρο</a:t>
            </a:r>
          </a:p>
        </p:txBody>
      </p:sp>
      <p:pic>
        <p:nvPicPr>
          <p:cNvPr id="368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538" y="2349500"/>
            <a:ext cx="3025775"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4"/>
          <p:cNvSpPr txBox="1">
            <a:spLocks noChangeArrowheads="1"/>
          </p:cNvSpPr>
          <p:nvPr/>
        </p:nvSpPr>
        <p:spPr bwMode="auto">
          <a:xfrm>
            <a:off x="4787900" y="1349375"/>
            <a:ext cx="4083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2400"/>
              <a:t>Κωπηλατοεργόμετρο για κωπηλάτες</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68313" y="115888"/>
            <a:ext cx="8229600" cy="1081087"/>
          </a:xfrm>
        </p:spPr>
        <p:txBody>
          <a:bodyPr/>
          <a:lstStyle/>
          <a:p>
            <a:pPr eaLnBrk="1" hangingPunct="1"/>
            <a:r>
              <a:rPr lang="el-GR" altLang="el-GR" smtClean="0"/>
              <a:t>Ειδικά εργόμετρα</a:t>
            </a:r>
          </a:p>
        </p:txBody>
      </p:sp>
      <p:pic>
        <p:nvPicPr>
          <p:cNvPr id="3789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3513" y="1335088"/>
            <a:ext cx="3400425" cy="2295525"/>
          </a:xfrm>
        </p:spPr>
      </p:pic>
      <p:sp>
        <p:nvSpPr>
          <p:cNvPr id="37892" name="TextBox 3"/>
          <p:cNvSpPr txBox="1">
            <a:spLocks noChangeArrowheads="1"/>
          </p:cNvSpPr>
          <p:nvPr/>
        </p:nvSpPr>
        <p:spPr bwMode="auto">
          <a:xfrm>
            <a:off x="201613" y="3676650"/>
            <a:ext cx="3816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Κωπηλατοεργόμετρο για καγιάκ</a:t>
            </a:r>
          </a:p>
        </p:txBody>
      </p:sp>
      <p:pic>
        <p:nvPicPr>
          <p:cNvPr id="378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1285875"/>
            <a:ext cx="3695700"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Box 4"/>
          <p:cNvSpPr txBox="1">
            <a:spLocks noChangeArrowheads="1"/>
          </p:cNvSpPr>
          <p:nvPr/>
        </p:nvSpPr>
        <p:spPr bwMode="auto">
          <a:xfrm>
            <a:off x="5237163" y="5156200"/>
            <a:ext cx="3744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800"/>
              <a:t>Κωπηλατοεργόμετρο για κάνοε</a:t>
            </a:r>
          </a:p>
        </p:txBody>
      </p:sp>
      <p:pic>
        <p:nvPicPr>
          <p:cNvPr id="3789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050" y="4294188"/>
            <a:ext cx="3925888"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extBox 5"/>
          <p:cNvSpPr txBox="1">
            <a:spLocks noChangeArrowheads="1"/>
          </p:cNvSpPr>
          <p:nvPr/>
        </p:nvSpPr>
        <p:spPr bwMode="auto">
          <a:xfrm>
            <a:off x="4202113" y="6237288"/>
            <a:ext cx="3168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Ελκυθροεργόμετρο</a:t>
            </a:r>
          </a:p>
        </p:txBody>
      </p:sp>
      <p:sp>
        <p:nvSpPr>
          <p:cNvPr id="9" name="8 - Ορθογώνιο"/>
          <p:cNvSpPr/>
          <p:nvPr/>
        </p:nvSpPr>
        <p:spPr>
          <a:xfrm>
            <a:off x="485775" y="1392238"/>
            <a:ext cx="64293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0" name="9 - Ορθογώνιο"/>
          <p:cNvSpPr/>
          <p:nvPr/>
        </p:nvSpPr>
        <p:spPr>
          <a:xfrm>
            <a:off x="5651500" y="1989138"/>
            <a:ext cx="500063"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1" name="10 - Ορθογώνιο"/>
          <p:cNvSpPr/>
          <p:nvPr/>
        </p:nvSpPr>
        <p:spPr>
          <a:xfrm>
            <a:off x="2000250" y="4813300"/>
            <a:ext cx="428625"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p:cNvSpPr>
            <a:spLocks noGrp="1"/>
          </p:cNvSpPr>
          <p:nvPr>
            <p:ph type="title"/>
          </p:nvPr>
        </p:nvSpPr>
        <p:spPr>
          <a:xfrm>
            <a:off x="468313" y="115888"/>
            <a:ext cx="8229600" cy="1081087"/>
          </a:xfrm>
        </p:spPr>
        <p:txBody>
          <a:bodyPr/>
          <a:lstStyle/>
          <a:p>
            <a:pPr eaLnBrk="1" hangingPunct="1"/>
            <a:r>
              <a:rPr lang="el-GR" altLang="el-GR" sz="3600" smtClean="0"/>
              <a:t>Σκοπός</a:t>
            </a:r>
          </a:p>
        </p:txBody>
      </p:sp>
      <p:sp>
        <p:nvSpPr>
          <p:cNvPr id="11267" name="3 - Υπότιτλος"/>
          <p:cNvSpPr>
            <a:spLocks noGrp="1"/>
          </p:cNvSpPr>
          <p:nvPr>
            <p:ph idx="1"/>
          </p:nvPr>
        </p:nvSpPr>
        <p:spPr>
          <a:xfrm>
            <a:off x="457200" y="1484313"/>
            <a:ext cx="6491288" cy="4752975"/>
          </a:xfrm>
        </p:spPr>
        <p:txBody>
          <a:bodyPr/>
          <a:lstStyle/>
          <a:p>
            <a:pPr eaLnBrk="1" hangingPunct="1"/>
            <a:r>
              <a:rPr lang="el-GR" altLang="el-GR" sz="2800" b="1" smtClean="0">
                <a:solidFill>
                  <a:srgbClr val="820000"/>
                </a:solidFill>
              </a:rPr>
              <a:t>Σκοπός</a:t>
            </a:r>
            <a:r>
              <a:rPr lang="el-GR" altLang="el-GR" sz="2800" smtClean="0">
                <a:solidFill>
                  <a:schemeClr val="accent2"/>
                </a:solidFill>
              </a:rPr>
              <a:t> </a:t>
            </a:r>
            <a:r>
              <a:rPr lang="el-GR" altLang="el-GR" sz="2800" smtClean="0"/>
              <a:t>της εργασίας είναι να διερευνήσει</a:t>
            </a:r>
            <a:r>
              <a:rPr lang="en-US" altLang="el-GR" sz="2800" smtClean="0"/>
              <a:t>   </a:t>
            </a:r>
            <a:r>
              <a:rPr lang="el-GR" altLang="el-GR" sz="2800" smtClean="0"/>
              <a:t>βιβλιογραφικά τον παράγοντα «</a:t>
            </a:r>
            <a:r>
              <a:rPr lang="el-GR" altLang="el-GR" sz="2800" b="1" smtClean="0">
                <a:solidFill>
                  <a:srgbClr val="004B82"/>
                </a:solidFill>
              </a:rPr>
              <a:t>σχολική τσάντα</a:t>
            </a:r>
            <a:r>
              <a:rPr lang="el-GR" altLang="el-GR" sz="2800" smtClean="0"/>
              <a:t>»</a:t>
            </a:r>
            <a:br>
              <a:rPr lang="el-GR" altLang="el-GR" sz="2800" smtClean="0"/>
            </a:br>
            <a:r>
              <a:rPr lang="el-GR" altLang="el-GR" sz="2800" smtClean="0"/>
              <a:t>ως προς την επίδρασή του στη μυοσκελετική υγεία των εφήβων μαθητών, που για αυτούς συνιστά το κύριο και καθημερινό μέσο μεταφοράς βιβλίων και συναφούς εξοπλισμού.</a:t>
            </a:r>
            <a:endParaRPr lang="el-GR" altLang="el-GR" sz="2800" b="1" i="1" smtClean="0"/>
          </a:p>
        </p:txBody>
      </p:sp>
      <p:pic>
        <p:nvPicPr>
          <p:cNvPr id="7172" name="Picture 5" descr="j0293844"/>
          <p:cNvPicPr>
            <a:picLocks noChangeAspect="1" noChangeArrowheads="1"/>
          </p:cNvPicPr>
          <p:nvPr/>
        </p:nvPicPr>
        <p:blipFill>
          <a:blip r:embed="rId2">
            <a:duotone>
              <a:schemeClr val="accent1">
                <a:shade val="45000"/>
                <a:satMod val="135000"/>
              </a:schemeClr>
              <a:prstClr val="white"/>
            </a:duotone>
            <a:lum bright="-20000" contrast="40000"/>
            <a:extLst/>
          </a:blip>
          <a:srcRect/>
          <a:stretch>
            <a:fillRect/>
          </a:stretch>
        </p:blipFill>
        <p:spPr bwMode="auto">
          <a:xfrm>
            <a:off x="6660232" y="1700808"/>
            <a:ext cx="1738313" cy="1827213"/>
          </a:xfrm>
          <a:prstGeom prst="rect">
            <a:avLst/>
          </a:prstGeom>
          <a:noFill/>
          <a:ln>
            <a:noFill/>
          </a:ln>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a:xfrm>
            <a:off x="468313" y="115888"/>
            <a:ext cx="8229600" cy="1081087"/>
          </a:xfrm>
        </p:spPr>
        <p:txBody>
          <a:bodyPr/>
          <a:lstStyle/>
          <a:p>
            <a:r>
              <a:rPr lang="el-GR" altLang="el-GR" smtClean="0"/>
              <a:t>Ειδικά εργόμετρα</a:t>
            </a:r>
          </a:p>
        </p:txBody>
      </p:sp>
      <p:pic>
        <p:nvPicPr>
          <p:cNvPr id="38915"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0025" y="2224088"/>
            <a:ext cx="2716213" cy="4535487"/>
          </a:xfrm>
        </p:spPr>
      </p:pic>
      <p:sp>
        <p:nvSpPr>
          <p:cNvPr id="38916" name="TextBox 4"/>
          <p:cNvSpPr txBox="1">
            <a:spLocks noChangeArrowheads="1"/>
          </p:cNvSpPr>
          <p:nvPr/>
        </p:nvSpPr>
        <p:spPr bwMode="auto">
          <a:xfrm>
            <a:off x="250825" y="1773238"/>
            <a:ext cx="2952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Για χιονοδρόμους αντοχής</a:t>
            </a:r>
          </a:p>
        </p:txBody>
      </p:sp>
      <p:pic>
        <p:nvPicPr>
          <p:cNvPr id="389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8350" y="2286000"/>
            <a:ext cx="565150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Box 5"/>
          <p:cNvSpPr txBox="1">
            <a:spLocks noChangeArrowheads="1"/>
          </p:cNvSpPr>
          <p:nvPr/>
        </p:nvSpPr>
        <p:spPr bwMode="auto">
          <a:xfrm>
            <a:off x="3281363" y="1773238"/>
            <a:ext cx="3527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Για αθλητές ιστιοσανίδας</a:t>
            </a:r>
          </a:p>
        </p:txBody>
      </p:sp>
      <p:sp>
        <p:nvSpPr>
          <p:cNvPr id="6" name="5 - Ορθογώνιο"/>
          <p:cNvSpPr/>
          <p:nvPr/>
        </p:nvSpPr>
        <p:spPr>
          <a:xfrm>
            <a:off x="1027113" y="231457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68313" y="115888"/>
            <a:ext cx="8229600" cy="1081087"/>
          </a:xfrm>
        </p:spPr>
        <p:txBody>
          <a:bodyPr/>
          <a:lstStyle/>
          <a:p>
            <a:pPr eaLnBrk="1" hangingPunct="1"/>
            <a:r>
              <a:rPr lang="el-GR" altLang="el-GR" sz="3600" smtClean="0"/>
              <a:t>Εποχιακές διακυμάνσεις:</a:t>
            </a:r>
            <a:endParaRPr lang="el-GR" altLang="el-GR" sz="3600" i="1" smtClean="0"/>
          </a:p>
        </p:txBody>
      </p:sp>
      <p:sp>
        <p:nvSpPr>
          <p:cNvPr id="3" name="Content Placeholder 2"/>
          <p:cNvSpPr>
            <a:spLocks noGrp="1"/>
          </p:cNvSpPr>
          <p:nvPr>
            <p:ph idx="1"/>
          </p:nvPr>
        </p:nvSpPr>
        <p:spPr>
          <a:xfrm>
            <a:off x="457200" y="1484313"/>
            <a:ext cx="8229600" cy="4752975"/>
          </a:xfrm>
        </p:spPr>
        <p:txBody>
          <a:bodyPr rtlCol="0">
            <a:normAutofit/>
          </a:bodyPr>
          <a:lstStyle/>
          <a:p>
            <a:pPr marL="0" indent="0" eaLnBrk="1" fontAlgn="auto" hangingPunct="1">
              <a:spcAft>
                <a:spcPts val="0"/>
              </a:spcAft>
              <a:buFont typeface="Arial" pitchFamily="34" charset="0"/>
              <a:buNone/>
              <a:defRPr/>
            </a:pPr>
            <a:r>
              <a:rPr lang="el-GR" dirty="0" smtClean="0"/>
              <a:t>-στις φυσιολογικές αποκρίσεις της άσκησης</a:t>
            </a:r>
          </a:p>
          <a:p>
            <a:pPr marL="0" indent="0" eaLnBrk="1" fontAlgn="auto" hangingPunct="1">
              <a:spcAft>
                <a:spcPts val="0"/>
              </a:spcAft>
              <a:buFont typeface="Arial" pitchFamily="34" charset="0"/>
              <a:buNone/>
              <a:defRPr/>
            </a:pPr>
            <a:r>
              <a:rPr lang="el-GR" dirty="0" smtClean="0"/>
              <a:t>-στην εμφάνιση τραυματισμών</a:t>
            </a:r>
          </a:p>
          <a:p>
            <a:pPr marL="0" indent="0" eaLnBrk="1" fontAlgn="auto" hangingPunct="1">
              <a:spcAft>
                <a:spcPts val="0"/>
              </a:spcAft>
              <a:buFont typeface="Arial" pitchFamily="34" charset="0"/>
              <a:buNone/>
              <a:defRPr/>
            </a:pPr>
            <a:endParaRPr lang="el-GR" dirty="0" smtClean="0"/>
          </a:p>
          <a:p>
            <a:pPr marL="0" indent="0" eaLnBrk="1" fontAlgn="auto" hangingPunct="1">
              <a:spcAft>
                <a:spcPts val="0"/>
              </a:spcAft>
              <a:buFont typeface="Arial" pitchFamily="34" charset="0"/>
              <a:buNone/>
              <a:defRPr/>
            </a:pPr>
            <a:r>
              <a:rPr lang="el-GR" b="1" dirty="0" smtClean="0"/>
              <a:t>Παράγοντες:</a:t>
            </a:r>
          </a:p>
          <a:p>
            <a:pPr eaLnBrk="1" fontAlgn="auto" hangingPunct="1">
              <a:spcAft>
                <a:spcPts val="0"/>
              </a:spcAft>
              <a:buFontTx/>
              <a:buChar char="-"/>
              <a:defRPr/>
            </a:pPr>
            <a:r>
              <a:rPr lang="el-GR" dirty="0" smtClean="0"/>
              <a:t>Επίπεδα δραστηριότητας</a:t>
            </a:r>
          </a:p>
          <a:p>
            <a:pPr marL="0" indent="0" eaLnBrk="1" fontAlgn="auto" hangingPunct="1">
              <a:spcAft>
                <a:spcPts val="0"/>
              </a:spcAft>
              <a:buFont typeface="Arial" pitchFamily="34" charset="0"/>
              <a:buNone/>
              <a:defRPr/>
            </a:pPr>
            <a:r>
              <a:rPr lang="el-GR" dirty="0" smtClean="0"/>
              <a:t>-  περιβαλλοντικές συνθήκες</a:t>
            </a:r>
          </a:p>
          <a:p>
            <a:pPr eaLnBrk="1" fontAlgn="auto" hangingPunct="1">
              <a:spcAft>
                <a:spcPts val="0"/>
              </a:spcAft>
              <a:buFontTx/>
              <a:buChar char="-"/>
              <a:defRPr/>
            </a:pPr>
            <a:r>
              <a:rPr lang="el-GR" dirty="0" smtClean="0"/>
              <a:t>Ενδογενείς κιρκάδειοι ρυθμοί</a:t>
            </a:r>
          </a:p>
          <a:p>
            <a:pPr marL="0" indent="0" eaLnBrk="1" fontAlgn="auto" hangingPunct="1">
              <a:spcAft>
                <a:spcPts val="0"/>
              </a:spcAft>
              <a:buFont typeface="Arial" pitchFamily="34" charset="0"/>
              <a:buNone/>
              <a:defRPr/>
            </a:pPr>
            <a:endParaRPr lang="el-G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68313" y="115888"/>
            <a:ext cx="8229600" cy="1081087"/>
          </a:xfrm>
        </p:spPr>
        <p:txBody>
          <a:bodyPr/>
          <a:lstStyle/>
          <a:p>
            <a:pPr eaLnBrk="1" hangingPunct="1"/>
            <a:r>
              <a:rPr lang="el-GR" altLang="el-GR" smtClean="0"/>
              <a:t>Επίπεδα δραστηριότητας</a:t>
            </a:r>
          </a:p>
        </p:txBody>
      </p:sp>
      <p:sp>
        <p:nvSpPr>
          <p:cNvPr id="3" name="Content Placeholder 2"/>
          <p:cNvSpPr>
            <a:spLocks noGrp="1"/>
          </p:cNvSpPr>
          <p:nvPr>
            <p:ph idx="1"/>
          </p:nvPr>
        </p:nvSpPr>
        <p:spPr>
          <a:xfrm>
            <a:off x="457200" y="1484313"/>
            <a:ext cx="8229600" cy="4752975"/>
          </a:xfrm>
        </p:spPr>
        <p:txBody>
          <a:bodyPr rtlCol="0">
            <a:noAutofit/>
          </a:bodyPr>
          <a:lstStyle/>
          <a:p>
            <a:pPr marL="0" indent="0" eaLnBrk="1" fontAlgn="auto" hangingPunct="1">
              <a:spcAft>
                <a:spcPts val="0"/>
              </a:spcAft>
              <a:buFont typeface="Arial" pitchFamily="34" charset="0"/>
              <a:buNone/>
              <a:defRPr/>
            </a:pPr>
            <a:r>
              <a:rPr lang="el-GR" sz="2400" dirty="0" smtClean="0"/>
              <a:t>Ένα ετήσιο προπονητικό πρόγραμμα (μεγάκυκλος) υποδιαιρείται σε 4 επιμέρους περιόδους (μεσόκυκλους) και κάθε μεσόκυκλος σε επιμέρους εβδομαδιαίας διάρκειας, περιόδους (μικρόκυκλους).</a:t>
            </a:r>
          </a:p>
          <a:p>
            <a:pPr marL="0" indent="0" eaLnBrk="1" fontAlgn="auto" hangingPunct="1">
              <a:spcAft>
                <a:spcPts val="0"/>
              </a:spcAft>
              <a:buFont typeface="Arial" pitchFamily="34" charset="0"/>
              <a:buNone/>
              <a:defRPr/>
            </a:pPr>
            <a:r>
              <a:rPr lang="el-GR" sz="2400" dirty="0" smtClean="0"/>
              <a:t>Λαμβάνοντας υπόψη τις ιδιαιτερότητες του κάθε αθλήματος και τις αγωνιστικές υποχρεώσεις των αθλητών ένα ετήσιο προπονητικό πρόγραμμα θα πρέπει να χωρίζεται  στις πιο κάτω περιόδους:</a:t>
            </a:r>
          </a:p>
          <a:p>
            <a:pPr eaLnBrk="1" fontAlgn="auto" hangingPunct="1">
              <a:spcAft>
                <a:spcPts val="0"/>
              </a:spcAft>
              <a:buFont typeface="Arial" pitchFamily="34" charset="0"/>
              <a:buChar char="•"/>
              <a:defRPr/>
            </a:pPr>
            <a:r>
              <a:rPr lang="el-GR" sz="2400" dirty="0" smtClean="0"/>
              <a:t>Χειμερινή προετοιμασία</a:t>
            </a:r>
          </a:p>
          <a:p>
            <a:pPr eaLnBrk="1" fontAlgn="auto" hangingPunct="1">
              <a:spcAft>
                <a:spcPts val="0"/>
              </a:spcAft>
              <a:buFont typeface="Arial" pitchFamily="34" charset="0"/>
              <a:buChar char="•"/>
              <a:defRPr/>
            </a:pPr>
            <a:r>
              <a:rPr lang="el-GR" sz="2400" dirty="0" smtClean="0"/>
              <a:t>Προαγωνιστική περίοδος</a:t>
            </a:r>
          </a:p>
          <a:p>
            <a:pPr eaLnBrk="1" fontAlgn="auto" hangingPunct="1">
              <a:spcAft>
                <a:spcPts val="0"/>
              </a:spcAft>
              <a:buFont typeface="Arial" pitchFamily="34" charset="0"/>
              <a:buChar char="•"/>
              <a:defRPr/>
            </a:pPr>
            <a:r>
              <a:rPr lang="el-GR" sz="2400" dirty="0" smtClean="0"/>
              <a:t>Αγωνιστική περίοδος </a:t>
            </a:r>
          </a:p>
          <a:p>
            <a:pPr eaLnBrk="1" fontAlgn="auto" hangingPunct="1">
              <a:spcAft>
                <a:spcPts val="0"/>
              </a:spcAft>
              <a:buFont typeface="Arial" pitchFamily="34" charset="0"/>
              <a:buChar char="•"/>
              <a:defRPr/>
            </a:pPr>
            <a:r>
              <a:rPr lang="el-GR" sz="2400" dirty="0" smtClean="0"/>
              <a:t>Μεταβατική περίοδος</a:t>
            </a:r>
            <a:endParaRPr lang="en-US" sz="2400" dirty="0" smtClean="0"/>
          </a:p>
          <a:p>
            <a:pPr marL="0" indent="0" eaLnBrk="1" fontAlgn="auto" hangingPunct="1">
              <a:spcAft>
                <a:spcPts val="0"/>
              </a:spcAft>
              <a:buFont typeface="Arial" pitchFamily="34" charset="0"/>
              <a:buNone/>
              <a:defRPr/>
            </a:pPr>
            <a:r>
              <a:rPr lang="en-US" sz="1800" dirty="0" smtClean="0"/>
              <a:t>(</a:t>
            </a:r>
            <a:r>
              <a:rPr lang="el-GR" sz="1800" dirty="0" smtClean="0"/>
              <a:t>Μανδρούκας Κωνσταντίνος</a:t>
            </a:r>
            <a:r>
              <a:rPr lang="en-US" sz="1800" dirty="0" smtClean="0"/>
              <a:t> </a:t>
            </a:r>
            <a:r>
              <a:rPr lang="el-GR" sz="1800" dirty="0" smtClean="0"/>
              <a:t>2001)</a:t>
            </a:r>
            <a:endParaRPr lang="en-US" sz="1800" dirty="0" smtClean="0"/>
          </a:p>
          <a:p>
            <a:pPr eaLnBrk="1" fontAlgn="auto" hangingPunct="1">
              <a:spcAft>
                <a:spcPts val="0"/>
              </a:spcAft>
              <a:buFont typeface="Arial" pitchFamily="34" charset="0"/>
              <a:buChar char="•"/>
              <a:defRPr/>
            </a:pPr>
            <a:endParaRPr lang="el-GR" sz="2400" dirty="0" smtClean="0"/>
          </a:p>
          <a:p>
            <a:pPr eaLnBrk="1" fontAlgn="auto" hangingPunct="1">
              <a:spcAft>
                <a:spcPts val="0"/>
              </a:spcAft>
              <a:buFont typeface="Arial" pitchFamily="34" charset="0"/>
              <a:buChar char="•"/>
              <a:defRPr/>
            </a:pPr>
            <a:endParaRPr lang="el-GR" sz="2400" dirty="0"/>
          </a:p>
          <a:p>
            <a:pPr eaLnBrk="1" fontAlgn="auto" hangingPunct="1">
              <a:spcAft>
                <a:spcPts val="0"/>
              </a:spcAft>
              <a:buFont typeface="Arial" pitchFamily="34" charset="0"/>
              <a:buChar char="•"/>
              <a:defRPr/>
            </a:pPr>
            <a:endParaRPr lang="el-GR" sz="2400" dirty="0" smtClean="0"/>
          </a:p>
          <a:p>
            <a:pPr eaLnBrk="1" fontAlgn="auto" hangingPunct="1">
              <a:spcAft>
                <a:spcPts val="0"/>
              </a:spcAft>
              <a:buFont typeface="Arial" pitchFamily="34" charset="0"/>
              <a:buChar char="•"/>
              <a:defRPr/>
            </a:pPr>
            <a:endParaRPr lang="el-GR" sz="2400" dirty="0"/>
          </a:p>
          <a:p>
            <a:pPr eaLnBrk="1" fontAlgn="auto" hangingPunct="1">
              <a:spcAft>
                <a:spcPts val="0"/>
              </a:spcAft>
              <a:buFont typeface="Arial" pitchFamily="34" charset="0"/>
              <a:buChar char="•"/>
              <a:defRPr/>
            </a:pPr>
            <a:endParaRPr lang="el-GR"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68313" y="115888"/>
            <a:ext cx="8229600" cy="1081087"/>
          </a:xfrm>
        </p:spPr>
        <p:txBody>
          <a:bodyPr/>
          <a:lstStyle/>
          <a:p>
            <a:pPr eaLnBrk="1" hangingPunct="1"/>
            <a:r>
              <a:rPr lang="el-GR" altLang="el-GR" smtClean="0"/>
              <a:t> Περιβαλλοντικές συνθήκες</a:t>
            </a:r>
          </a:p>
        </p:txBody>
      </p:sp>
      <p:sp>
        <p:nvSpPr>
          <p:cNvPr id="3" name="Content Placeholder 2"/>
          <p:cNvSpPr>
            <a:spLocks noGrp="1"/>
          </p:cNvSpPr>
          <p:nvPr>
            <p:ph idx="1"/>
          </p:nvPr>
        </p:nvSpPr>
        <p:spPr>
          <a:xfrm>
            <a:off x="457200" y="1484313"/>
            <a:ext cx="8229600" cy="4752975"/>
          </a:xfrm>
        </p:spPr>
        <p:txBody>
          <a:bodyPr rtlCol="0">
            <a:normAutofit fontScale="70000" lnSpcReduction="20000"/>
          </a:bodyPr>
          <a:lstStyle/>
          <a:p>
            <a:pPr eaLnBrk="1" fontAlgn="auto" hangingPunct="1">
              <a:spcAft>
                <a:spcPts val="0"/>
              </a:spcAft>
              <a:buFont typeface="Arial" pitchFamily="34" charset="0"/>
              <a:buChar char="•"/>
              <a:defRPr/>
            </a:pPr>
            <a:r>
              <a:rPr lang="el-GR" sz="3600" dirty="0" smtClean="0"/>
              <a:t>Υψόμετρο</a:t>
            </a:r>
          </a:p>
          <a:p>
            <a:pPr eaLnBrk="1" fontAlgn="auto" hangingPunct="1">
              <a:spcAft>
                <a:spcPts val="0"/>
              </a:spcAft>
              <a:buFont typeface="Arial" pitchFamily="34" charset="0"/>
              <a:buChar char="•"/>
              <a:defRPr/>
            </a:pPr>
            <a:r>
              <a:rPr lang="el-GR" sz="3600" dirty="0" smtClean="0"/>
              <a:t>Θερμό περιβάλλον</a:t>
            </a:r>
          </a:p>
          <a:p>
            <a:pPr eaLnBrk="1" fontAlgn="auto" hangingPunct="1">
              <a:spcAft>
                <a:spcPts val="0"/>
              </a:spcAft>
              <a:buFont typeface="Arial" pitchFamily="34" charset="0"/>
              <a:buChar char="•"/>
              <a:defRPr/>
            </a:pPr>
            <a:r>
              <a:rPr lang="el-GR" sz="3600" dirty="0" smtClean="0"/>
              <a:t>Κρύο περιβάλλον</a:t>
            </a:r>
          </a:p>
          <a:p>
            <a:pPr marL="0" indent="0" eaLnBrk="1" fontAlgn="auto" hangingPunct="1">
              <a:spcAft>
                <a:spcPts val="0"/>
              </a:spcAft>
              <a:buFont typeface="Arial" pitchFamily="34" charset="0"/>
              <a:buNone/>
              <a:defRPr/>
            </a:pPr>
            <a:endParaRPr lang="el-GR" sz="3600" dirty="0" smtClean="0"/>
          </a:p>
          <a:p>
            <a:pPr marL="0" indent="0" eaLnBrk="1" fontAlgn="auto" hangingPunct="1">
              <a:spcAft>
                <a:spcPts val="0"/>
              </a:spcAft>
              <a:buFont typeface="Arial" pitchFamily="34" charset="0"/>
              <a:buNone/>
              <a:defRPr/>
            </a:pPr>
            <a:r>
              <a:rPr lang="el-GR" sz="3600" dirty="0" smtClean="0"/>
              <a:t>Π.χ. Καιρικές συνθήκες</a:t>
            </a:r>
          </a:p>
          <a:p>
            <a:pPr marL="0" indent="0" eaLnBrk="1" fontAlgn="auto" hangingPunct="1">
              <a:spcAft>
                <a:spcPts val="0"/>
              </a:spcAft>
              <a:buFont typeface="Arial" pitchFamily="34" charset="0"/>
              <a:buNone/>
              <a:defRPr/>
            </a:pPr>
            <a:r>
              <a:rPr lang="el-GR" sz="3600" dirty="0" smtClean="0"/>
              <a:t>Υψηλές θερμοκρασίες τους θερινούς μήνες</a:t>
            </a:r>
          </a:p>
          <a:p>
            <a:pPr marL="0" indent="0" eaLnBrk="1" fontAlgn="auto" hangingPunct="1">
              <a:spcAft>
                <a:spcPts val="0"/>
              </a:spcAft>
              <a:buFont typeface="Arial" pitchFamily="34" charset="0"/>
              <a:buNone/>
              <a:defRPr/>
            </a:pPr>
            <a:r>
              <a:rPr lang="el-GR" sz="3600" dirty="0" smtClean="0"/>
              <a:t>→ αφυδάτωση → έλλειψη ιχνοστοιχείων → πρόκληση έντονων μυικών συσπάσεων (κράμπες)</a:t>
            </a:r>
          </a:p>
          <a:p>
            <a:pPr marL="0" indent="0" eaLnBrk="1" fontAlgn="auto" hangingPunct="1">
              <a:spcAft>
                <a:spcPts val="0"/>
              </a:spcAft>
              <a:buFont typeface="Arial" pitchFamily="34" charset="0"/>
              <a:buNone/>
              <a:defRPr/>
            </a:pPr>
            <a:r>
              <a:rPr lang="el-GR" sz="3600" dirty="0" smtClean="0"/>
              <a:t>Άγχος θερμότητας</a:t>
            </a:r>
          </a:p>
          <a:p>
            <a:pPr marL="0" indent="0" eaLnBrk="1" fontAlgn="auto" hangingPunct="1">
              <a:spcAft>
                <a:spcPts val="0"/>
              </a:spcAft>
              <a:buFont typeface="Arial" pitchFamily="34" charset="0"/>
              <a:buNone/>
              <a:defRPr/>
            </a:pPr>
            <a:r>
              <a:rPr lang="el-GR" sz="3600" dirty="0" smtClean="0"/>
              <a:t>Καιρικά φαινόμενα όπως βροχή → βαρύ και γλιστερό αγωνιστικό χώρο → τραυματισμοί ιδιώς περιοχής γόνατος</a:t>
            </a:r>
          </a:p>
          <a:p>
            <a:pPr marL="0" indent="0" eaLnBrk="1" fontAlgn="auto" hangingPunct="1">
              <a:spcAft>
                <a:spcPts val="0"/>
              </a:spcAft>
              <a:buFont typeface="Arial" pitchFamily="34" charset="0"/>
              <a:buNone/>
              <a:defRPr/>
            </a:pPr>
            <a:r>
              <a:rPr lang="el-GR" sz="3600" dirty="0" smtClean="0"/>
              <a:t>Λοιμώξεις ανώτερου αναπνευστικού</a:t>
            </a:r>
          </a:p>
          <a:p>
            <a:pPr eaLnBrk="1" fontAlgn="auto" hangingPunct="1">
              <a:spcAft>
                <a:spcPts val="0"/>
              </a:spcAft>
              <a:buFont typeface="Arial" pitchFamily="34" charset="0"/>
              <a:buChar char="•"/>
              <a:defRPr/>
            </a:pPr>
            <a:endParaRPr lang="el-G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15888"/>
            <a:ext cx="8229600" cy="1081087"/>
          </a:xfrm>
        </p:spPr>
        <p:txBody>
          <a:bodyPr rtlCol="0">
            <a:normAutofit fontScale="90000"/>
          </a:bodyPr>
          <a:lstStyle/>
          <a:p>
            <a:pPr eaLnBrk="1" fontAlgn="auto" hangingPunct="1">
              <a:spcAft>
                <a:spcPts val="0"/>
              </a:spcAft>
              <a:defRPr/>
            </a:pPr>
            <a:r>
              <a:rPr lang="el-GR" i="1" dirty="0" smtClean="0"/>
              <a:t>Βιολογικοί ρυθμοί και περιβάλλον</a:t>
            </a:r>
            <a:r>
              <a:rPr lang="el-GR" dirty="0" smtClean="0"/>
              <a:t/>
            </a:r>
            <a:br>
              <a:rPr lang="el-GR" dirty="0" smtClean="0"/>
            </a:br>
            <a:r>
              <a:rPr lang="el-GR" dirty="0" smtClean="0"/>
              <a:t>(Ενδογενείς κιρκάδειοι ρυθμοί</a:t>
            </a:r>
            <a:r>
              <a:rPr lang="en-US" dirty="0" smtClean="0"/>
              <a:t>)</a:t>
            </a:r>
            <a:endParaRPr lang="el-GR" dirty="0"/>
          </a:p>
        </p:txBody>
      </p:sp>
      <p:sp>
        <p:nvSpPr>
          <p:cNvPr id="3" name="Content Placeholder 2"/>
          <p:cNvSpPr>
            <a:spLocks noGrp="1"/>
          </p:cNvSpPr>
          <p:nvPr>
            <p:ph idx="1"/>
          </p:nvPr>
        </p:nvSpPr>
        <p:spPr>
          <a:xfrm>
            <a:off x="457200" y="1484313"/>
            <a:ext cx="8229600" cy="4752975"/>
          </a:xfrm>
        </p:spPr>
        <p:txBody>
          <a:bodyPr/>
          <a:lstStyle/>
          <a:p>
            <a:pPr marL="285750" indent="-285750" fontAlgn="auto">
              <a:spcBef>
                <a:spcPts val="0"/>
              </a:spcBef>
              <a:spcAft>
                <a:spcPts val="0"/>
              </a:spcAft>
              <a:buFont typeface="Arial" pitchFamily="34" charset="0"/>
              <a:buChar char="•"/>
              <a:defRPr/>
            </a:pPr>
            <a:r>
              <a:rPr lang="el-GR" sz="2400" dirty="0"/>
              <a:t>Εναλλαγές ημέρας και νύκτας</a:t>
            </a:r>
          </a:p>
          <a:p>
            <a:pPr fontAlgn="auto">
              <a:spcBef>
                <a:spcPts val="0"/>
              </a:spcBef>
              <a:spcAft>
                <a:spcPts val="0"/>
              </a:spcAft>
              <a:defRPr/>
            </a:pPr>
            <a:endParaRPr lang="el-GR" sz="2400" dirty="0"/>
          </a:p>
          <a:p>
            <a:pPr marL="285750" indent="-285750" fontAlgn="auto">
              <a:spcBef>
                <a:spcPts val="0"/>
              </a:spcBef>
              <a:spcAft>
                <a:spcPts val="0"/>
              </a:spcAft>
              <a:buFont typeface="Arial" pitchFamily="34" charset="0"/>
              <a:buChar char="•"/>
              <a:defRPr/>
            </a:pPr>
            <a:r>
              <a:rPr lang="el-GR" sz="2400" dirty="0"/>
              <a:t>Εναλλαγές στις εποχές του χρόνου</a:t>
            </a:r>
          </a:p>
          <a:p>
            <a:pPr fontAlgn="auto">
              <a:spcBef>
                <a:spcPts val="0"/>
              </a:spcBef>
              <a:spcAft>
                <a:spcPts val="0"/>
              </a:spcAft>
              <a:defRPr/>
            </a:pPr>
            <a:endParaRPr lang="el-GR" sz="2400" dirty="0"/>
          </a:p>
          <a:p>
            <a:pPr marL="285750" indent="-285750" fontAlgn="auto">
              <a:spcBef>
                <a:spcPts val="0"/>
              </a:spcBef>
              <a:spcAft>
                <a:spcPts val="0"/>
              </a:spcAft>
              <a:buFont typeface="Arial" pitchFamily="34" charset="0"/>
              <a:buChar char="•"/>
              <a:defRPr/>
            </a:pPr>
            <a:r>
              <a:rPr lang="el-GR" sz="2400" dirty="0"/>
              <a:t>Εναλλαγές στην έλξη της βαρύτητας που ασκεί η σελήνη στους ωκεανούς.</a:t>
            </a:r>
          </a:p>
          <a:p>
            <a:pPr fontAlgn="auto">
              <a:spcBef>
                <a:spcPts val="0"/>
              </a:spcBef>
              <a:spcAft>
                <a:spcPts val="0"/>
              </a:spcAft>
              <a:defRPr/>
            </a:pPr>
            <a:endParaRPr lang="el-GR" sz="2400" dirty="0"/>
          </a:p>
          <a:p>
            <a:pPr>
              <a:defRPr/>
            </a:pPr>
            <a:endParaRPr lang="el-GR" sz="2400" dirty="0"/>
          </a:p>
        </p:txBody>
      </p:sp>
      <p:sp>
        <p:nvSpPr>
          <p:cNvPr id="43012" name="TextBox 2"/>
          <p:cNvSpPr txBox="1">
            <a:spLocks noChangeArrowheads="1"/>
          </p:cNvSpPr>
          <p:nvPr/>
        </p:nvSpPr>
        <p:spPr bwMode="auto">
          <a:xfrm>
            <a:off x="712788" y="4076700"/>
            <a:ext cx="3311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(Greg Atkinson et al. 2010)</a:t>
            </a:r>
            <a:endParaRPr lang="el-GR" altLang="el-GR" sz="18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4313"/>
            <a:ext cx="8229600" cy="4752975"/>
          </a:xfrm>
        </p:spPr>
        <p:txBody>
          <a:bodyPr rtlCol="0">
            <a:normAutofit/>
          </a:bodyPr>
          <a:lstStyle/>
          <a:p>
            <a:pPr eaLnBrk="1" fontAlgn="auto" hangingPunct="1">
              <a:spcAft>
                <a:spcPts val="0"/>
              </a:spcAft>
              <a:buFont typeface="Arial" pitchFamily="34" charset="0"/>
              <a:buChar char="•"/>
              <a:defRPr/>
            </a:pPr>
            <a:r>
              <a:rPr lang="el-GR" dirty="0" smtClean="0"/>
              <a:t>Άσφαλτος                               </a:t>
            </a:r>
          </a:p>
          <a:p>
            <a:pPr eaLnBrk="1" fontAlgn="auto" hangingPunct="1">
              <a:spcAft>
                <a:spcPts val="0"/>
              </a:spcAft>
              <a:buFont typeface="Arial" pitchFamily="34" charset="0"/>
              <a:buChar char="•"/>
              <a:defRPr/>
            </a:pPr>
            <a:r>
              <a:rPr lang="el-GR" dirty="0" smtClean="0"/>
              <a:t>Ταρτάν</a:t>
            </a:r>
          </a:p>
          <a:p>
            <a:pPr eaLnBrk="1" fontAlgn="auto" hangingPunct="1">
              <a:spcAft>
                <a:spcPts val="0"/>
              </a:spcAft>
              <a:buFont typeface="Arial" pitchFamily="34" charset="0"/>
              <a:buChar char="•"/>
              <a:defRPr/>
            </a:pPr>
            <a:r>
              <a:rPr lang="el-GR" dirty="0" smtClean="0"/>
              <a:t>Πλαστικό δάπεδο</a:t>
            </a:r>
          </a:p>
          <a:p>
            <a:pPr eaLnBrk="1" fontAlgn="auto" hangingPunct="1">
              <a:spcAft>
                <a:spcPts val="0"/>
              </a:spcAft>
              <a:buFont typeface="Arial" pitchFamily="34" charset="0"/>
              <a:buChar char="•"/>
              <a:defRPr/>
            </a:pPr>
            <a:r>
              <a:rPr lang="el-GR" dirty="0" smtClean="0"/>
              <a:t>Ξύλο(παρκέ)</a:t>
            </a:r>
          </a:p>
          <a:p>
            <a:pPr eaLnBrk="1" fontAlgn="auto" hangingPunct="1">
              <a:spcAft>
                <a:spcPts val="0"/>
              </a:spcAft>
              <a:buFont typeface="Arial" pitchFamily="34" charset="0"/>
              <a:buChar char="•"/>
              <a:defRPr/>
            </a:pPr>
            <a:endParaRPr lang="el-GR" dirty="0"/>
          </a:p>
          <a:p>
            <a:pPr eaLnBrk="1" fontAlgn="auto" hangingPunct="1">
              <a:spcAft>
                <a:spcPts val="0"/>
              </a:spcAft>
              <a:buFont typeface="Arial" pitchFamily="34" charset="0"/>
              <a:buChar char="•"/>
              <a:defRPr/>
            </a:pPr>
            <a:r>
              <a:rPr lang="el-GR" dirty="0" smtClean="0"/>
              <a:t>Χώμα </a:t>
            </a:r>
          </a:p>
          <a:p>
            <a:pPr eaLnBrk="1" fontAlgn="auto" hangingPunct="1">
              <a:spcAft>
                <a:spcPts val="0"/>
              </a:spcAft>
              <a:buFont typeface="Arial" pitchFamily="34" charset="0"/>
              <a:buChar char="•"/>
              <a:defRPr/>
            </a:pPr>
            <a:r>
              <a:rPr lang="el-GR" dirty="0" smtClean="0"/>
              <a:t>Χόρτο (γκαζόν)</a:t>
            </a:r>
          </a:p>
          <a:p>
            <a:pPr eaLnBrk="1" fontAlgn="auto" hangingPunct="1">
              <a:spcAft>
                <a:spcPts val="0"/>
              </a:spcAft>
              <a:buFont typeface="Arial" pitchFamily="34" charset="0"/>
              <a:buChar char="•"/>
              <a:defRPr/>
            </a:pPr>
            <a:endParaRPr lang="el-GR" dirty="0" smtClean="0"/>
          </a:p>
          <a:p>
            <a:pPr eaLnBrk="1" fontAlgn="auto" hangingPunct="1">
              <a:spcAft>
                <a:spcPts val="0"/>
              </a:spcAft>
              <a:buFont typeface="Arial" pitchFamily="34" charset="0"/>
              <a:buChar char="•"/>
              <a:defRPr/>
            </a:pPr>
            <a:endParaRPr lang="el-GR" dirty="0" smtClean="0"/>
          </a:p>
          <a:p>
            <a:pPr marL="0" indent="0" eaLnBrk="1" fontAlgn="auto" hangingPunct="1">
              <a:spcAft>
                <a:spcPts val="0"/>
              </a:spcAft>
              <a:buFont typeface="Arial" pitchFamily="34" charset="0"/>
              <a:buNone/>
              <a:defRPr/>
            </a:pPr>
            <a:endParaRPr lang="el-GR" dirty="0"/>
          </a:p>
        </p:txBody>
      </p:sp>
      <p:sp>
        <p:nvSpPr>
          <p:cNvPr id="2" name="Title 1"/>
          <p:cNvSpPr>
            <a:spLocks noGrp="1"/>
          </p:cNvSpPr>
          <p:nvPr>
            <p:ph type="title"/>
          </p:nvPr>
        </p:nvSpPr>
        <p:spPr>
          <a:xfrm>
            <a:off x="179388" y="115888"/>
            <a:ext cx="8785225" cy="1081087"/>
          </a:xfrm>
        </p:spPr>
        <p:txBody>
          <a:bodyPr rtlCol="0">
            <a:normAutofit fontScale="90000"/>
          </a:bodyPr>
          <a:lstStyle/>
          <a:p>
            <a:pPr eaLnBrk="1" fontAlgn="auto" hangingPunct="1">
              <a:spcAft>
                <a:spcPts val="0"/>
              </a:spcAft>
              <a:defRPr/>
            </a:pPr>
            <a:r>
              <a:rPr lang="el-GR" dirty="0" smtClean="0"/>
              <a:t>Αγωνιστικές επιφάνειες</a:t>
            </a:r>
            <a:br>
              <a:rPr lang="el-GR" dirty="0" smtClean="0"/>
            </a:br>
            <a:r>
              <a:rPr lang="el-GR" sz="2700" dirty="0" smtClean="0"/>
              <a:t>Ταξινόμηση επιφανειών κατά σειρά σκληρότητας (Cavanagh 1980)</a:t>
            </a:r>
            <a:endParaRPr lang="el-GR" sz="2700" dirty="0"/>
          </a:p>
        </p:txBody>
      </p:sp>
      <p:sp>
        <p:nvSpPr>
          <p:cNvPr id="4" name="Content Placeholder 3"/>
          <p:cNvSpPr>
            <a:spLocks noGrp="1"/>
          </p:cNvSpPr>
          <p:nvPr>
            <p:ph sz="half" idx="4294967295"/>
          </p:nvPr>
        </p:nvSpPr>
        <p:spPr>
          <a:xfrm>
            <a:off x="4716463" y="958850"/>
            <a:ext cx="4038600" cy="4537075"/>
          </a:xfrm>
        </p:spPr>
        <p:txBody>
          <a:bodyPr rtlCol="0">
            <a:normAutofit/>
          </a:bodyPr>
          <a:lstStyle/>
          <a:p>
            <a:pPr eaLnBrk="1" fontAlgn="auto" hangingPunct="1">
              <a:spcAft>
                <a:spcPts val="0"/>
              </a:spcAft>
              <a:buFont typeface="Arial" pitchFamily="34" charset="0"/>
              <a:buChar char="•"/>
              <a:defRPr/>
            </a:pPr>
            <a:endParaRPr lang="el-GR" dirty="0" smtClean="0"/>
          </a:p>
          <a:p>
            <a:pPr marL="0" indent="0" eaLnBrk="1" fontAlgn="auto" hangingPunct="1">
              <a:spcAft>
                <a:spcPts val="0"/>
              </a:spcAft>
              <a:buFont typeface="Arial" pitchFamily="34" charset="0"/>
              <a:buNone/>
              <a:defRPr/>
            </a:pPr>
            <a:endParaRPr lang="el-GR" dirty="0" smtClean="0"/>
          </a:p>
          <a:p>
            <a:pPr marL="0" indent="0" eaLnBrk="1" fontAlgn="auto" hangingPunct="1">
              <a:spcAft>
                <a:spcPts val="0"/>
              </a:spcAft>
              <a:buFont typeface="Arial" pitchFamily="34" charset="0"/>
              <a:buNone/>
              <a:defRPr/>
            </a:pPr>
            <a:r>
              <a:rPr lang="el-GR" dirty="0" smtClean="0"/>
              <a:t>Προκαλούν συνήθως κακώσεις υπέρχρησης</a:t>
            </a:r>
          </a:p>
          <a:p>
            <a:pPr marL="0" indent="0" eaLnBrk="1" fontAlgn="auto" hangingPunct="1">
              <a:spcAft>
                <a:spcPts val="0"/>
              </a:spcAft>
              <a:buFont typeface="Arial" pitchFamily="34" charset="0"/>
              <a:buNone/>
              <a:defRPr/>
            </a:pPr>
            <a:endParaRPr lang="el-GR" dirty="0"/>
          </a:p>
          <a:p>
            <a:pPr marL="0" indent="0" eaLnBrk="1" fontAlgn="auto" hangingPunct="1">
              <a:spcAft>
                <a:spcPts val="0"/>
              </a:spcAft>
              <a:buFont typeface="Arial" pitchFamily="34" charset="0"/>
              <a:buNone/>
              <a:defRPr/>
            </a:pPr>
            <a:endParaRPr lang="el-GR" dirty="0" smtClean="0"/>
          </a:p>
          <a:p>
            <a:pPr marL="0" indent="0" eaLnBrk="1" fontAlgn="auto" hangingPunct="1">
              <a:spcAft>
                <a:spcPts val="0"/>
              </a:spcAft>
              <a:buFont typeface="Arial" pitchFamily="34" charset="0"/>
              <a:buNone/>
              <a:defRPr/>
            </a:pPr>
            <a:r>
              <a:rPr lang="el-GR" dirty="0" smtClean="0"/>
              <a:t>Κακώσεις οξείας μορφής</a:t>
            </a:r>
            <a:endParaRPr lang="el-GR" dirty="0"/>
          </a:p>
        </p:txBody>
      </p:sp>
      <p:sp>
        <p:nvSpPr>
          <p:cNvPr id="5" name="Right Brace 4"/>
          <p:cNvSpPr/>
          <p:nvPr/>
        </p:nvSpPr>
        <p:spPr>
          <a:xfrm>
            <a:off x="3990975" y="1773238"/>
            <a:ext cx="431800" cy="19446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l-GR" dirty="0"/>
          </a:p>
        </p:txBody>
      </p:sp>
      <p:sp>
        <p:nvSpPr>
          <p:cNvPr id="6" name="Right Brace 5"/>
          <p:cNvSpPr/>
          <p:nvPr/>
        </p:nvSpPr>
        <p:spPr>
          <a:xfrm>
            <a:off x="3641725" y="4581525"/>
            <a:ext cx="155575" cy="9144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l-G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68313" y="115888"/>
            <a:ext cx="8229600" cy="1081087"/>
          </a:xfrm>
        </p:spPr>
        <p:txBody>
          <a:bodyPr/>
          <a:lstStyle/>
          <a:p>
            <a:pPr eaLnBrk="1" hangingPunct="1"/>
            <a:r>
              <a:rPr lang="el-GR" altLang="el-GR" sz="3200" smtClean="0"/>
              <a:t>Ιδανικές επιφάνειες για αγωνιστική δραστηριότητα</a:t>
            </a:r>
          </a:p>
        </p:txBody>
      </p:sp>
      <p:sp>
        <p:nvSpPr>
          <p:cNvPr id="3" name="Content Placeholder 2"/>
          <p:cNvSpPr>
            <a:spLocks noGrp="1"/>
          </p:cNvSpPr>
          <p:nvPr>
            <p:ph idx="1"/>
          </p:nvPr>
        </p:nvSpPr>
        <p:spPr>
          <a:xfrm>
            <a:off x="457200" y="1450975"/>
            <a:ext cx="4302125" cy="4752975"/>
          </a:xfrm>
        </p:spPr>
        <p:txBody>
          <a:bodyPr rtlCol="0">
            <a:normAutofit/>
          </a:bodyPr>
          <a:lstStyle/>
          <a:p>
            <a:pPr marL="0" indent="0" eaLnBrk="1" fontAlgn="auto" hangingPunct="1">
              <a:spcAft>
                <a:spcPts val="0"/>
              </a:spcAft>
              <a:buFont typeface="Arial" pitchFamily="34" charset="0"/>
              <a:buNone/>
              <a:defRPr/>
            </a:pPr>
            <a:r>
              <a:rPr lang="el-GR" sz="2400" b="1" dirty="0" smtClean="0"/>
              <a:t>Για κλειστά γήπεδα</a:t>
            </a:r>
          </a:p>
          <a:p>
            <a:pPr eaLnBrk="1" fontAlgn="auto" hangingPunct="1">
              <a:spcAft>
                <a:spcPts val="0"/>
              </a:spcAft>
              <a:buFont typeface="Arial" pitchFamily="34" charset="0"/>
              <a:buChar char="•"/>
              <a:defRPr/>
            </a:pPr>
            <a:r>
              <a:rPr lang="el-GR" sz="2400" dirty="0" smtClean="0"/>
              <a:t>Ξύλο (παρκέ)</a:t>
            </a:r>
          </a:p>
          <a:p>
            <a:pPr eaLnBrk="1" fontAlgn="auto" hangingPunct="1">
              <a:spcAft>
                <a:spcPts val="0"/>
              </a:spcAft>
              <a:buFont typeface="Arial" pitchFamily="34" charset="0"/>
              <a:buChar char="•"/>
              <a:defRPr/>
            </a:pPr>
            <a:r>
              <a:rPr lang="el-GR" sz="2400" dirty="0" err="1" smtClean="0"/>
              <a:t>Πολυμερικά</a:t>
            </a:r>
            <a:r>
              <a:rPr lang="el-GR" sz="2400" dirty="0" smtClean="0"/>
              <a:t> </a:t>
            </a:r>
            <a:r>
              <a:rPr lang="el-GR" sz="2400" dirty="0" err="1" smtClean="0"/>
              <a:t>δάπεδα(βινύλιο</a:t>
            </a:r>
            <a:r>
              <a:rPr lang="el-GR" sz="2400" dirty="0" smtClean="0"/>
              <a:t>, λινέλαιο, καουτσούκ)</a:t>
            </a:r>
          </a:p>
          <a:p>
            <a:pPr eaLnBrk="1" fontAlgn="auto" hangingPunct="1">
              <a:spcAft>
                <a:spcPts val="0"/>
              </a:spcAft>
              <a:buFont typeface="Arial" pitchFamily="34" charset="0"/>
              <a:buChar char="•"/>
              <a:defRPr/>
            </a:pPr>
            <a:r>
              <a:rPr lang="el-GR" sz="2400" dirty="0" smtClean="0"/>
              <a:t>Συνθετικά δάπεδα (τσόχα)</a:t>
            </a:r>
          </a:p>
          <a:p>
            <a:pPr marL="0" indent="0" eaLnBrk="1" fontAlgn="auto" hangingPunct="1">
              <a:spcAft>
                <a:spcPts val="0"/>
              </a:spcAft>
              <a:buFont typeface="Arial" pitchFamily="34" charset="0"/>
              <a:buNone/>
              <a:defRPr/>
            </a:pPr>
            <a:endParaRPr lang="el-GR" sz="2400" dirty="0"/>
          </a:p>
        </p:txBody>
      </p:sp>
      <p:sp>
        <p:nvSpPr>
          <p:cNvPr id="4" name="Content Placeholder 3"/>
          <p:cNvSpPr>
            <a:spLocks noGrp="1"/>
          </p:cNvSpPr>
          <p:nvPr>
            <p:ph sz="half" idx="4294967295"/>
          </p:nvPr>
        </p:nvSpPr>
        <p:spPr>
          <a:xfrm>
            <a:off x="4765675" y="1484313"/>
            <a:ext cx="4284663" cy="2590800"/>
          </a:xfrm>
        </p:spPr>
        <p:txBody>
          <a:bodyPr rtlCol="0">
            <a:normAutofit/>
          </a:bodyPr>
          <a:lstStyle/>
          <a:p>
            <a:pPr marL="0" indent="0" eaLnBrk="1" fontAlgn="auto" hangingPunct="1">
              <a:spcAft>
                <a:spcPts val="0"/>
              </a:spcAft>
              <a:buFont typeface="Arial" pitchFamily="34" charset="0"/>
              <a:buNone/>
              <a:defRPr/>
            </a:pPr>
            <a:r>
              <a:rPr lang="el-GR" sz="2400" b="1" dirty="0" smtClean="0"/>
              <a:t>Για ανοιχτά γήπεδα</a:t>
            </a:r>
          </a:p>
          <a:p>
            <a:pPr eaLnBrk="1" fontAlgn="auto" hangingPunct="1">
              <a:spcAft>
                <a:spcPts val="0"/>
              </a:spcAft>
              <a:buFontTx/>
              <a:buChar char="-"/>
              <a:defRPr/>
            </a:pPr>
            <a:r>
              <a:rPr lang="el-GR" sz="2400" dirty="0" smtClean="0"/>
              <a:t>Φυσικό χόρτο (λεία επιφάνεια)</a:t>
            </a:r>
          </a:p>
          <a:p>
            <a:pPr eaLnBrk="1" fontAlgn="auto" hangingPunct="1">
              <a:spcAft>
                <a:spcPts val="0"/>
              </a:spcAft>
              <a:buFontTx/>
              <a:buChar char="-"/>
              <a:defRPr/>
            </a:pPr>
            <a:r>
              <a:rPr lang="el-GR" sz="2400" dirty="0" smtClean="0"/>
              <a:t>Συνθετικός χλοοτάπητας</a:t>
            </a:r>
          </a:p>
          <a:p>
            <a:pPr eaLnBrk="1" fontAlgn="auto" hangingPunct="1">
              <a:spcAft>
                <a:spcPts val="0"/>
              </a:spcAft>
              <a:buFontTx/>
              <a:buChar char="-"/>
              <a:defRPr/>
            </a:pPr>
            <a:r>
              <a:rPr lang="el-GR" sz="2400" dirty="0" smtClean="0"/>
              <a:t>Ταρτάν</a:t>
            </a:r>
          </a:p>
          <a:p>
            <a:pPr eaLnBrk="1" fontAlgn="auto" hangingPunct="1">
              <a:spcAft>
                <a:spcPts val="0"/>
              </a:spcAft>
              <a:buFontTx/>
              <a:buChar char="-"/>
              <a:defRPr/>
            </a:pPr>
            <a:r>
              <a:rPr lang="el-GR" sz="2400" dirty="0" smtClean="0"/>
              <a:t>Πηλός και ακρυλικό</a:t>
            </a:r>
          </a:p>
          <a:p>
            <a:pPr marL="0" indent="0" eaLnBrk="1" fontAlgn="auto" hangingPunct="1">
              <a:spcAft>
                <a:spcPts val="0"/>
              </a:spcAft>
              <a:buFont typeface="Arial" pitchFamily="34" charset="0"/>
              <a:buNone/>
              <a:defRPr/>
            </a:pPr>
            <a:endParaRPr lang="el-GR" sz="2400" dirty="0"/>
          </a:p>
        </p:txBody>
      </p:sp>
      <p:sp>
        <p:nvSpPr>
          <p:cNvPr id="5" name="TextBox 4"/>
          <p:cNvSpPr txBox="1"/>
          <p:nvPr/>
        </p:nvSpPr>
        <p:spPr>
          <a:xfrm>
            <a:off x="41275" y="2997200"/>
            <a:ext cx="9144000" cy="922338"/>
          </a:xfrm>
          <a:prstGeom prst="rect">
            <a:avLst/>
          </a:prstGeom>
          <a:noFill/>
        </p:spPr>
        <p:txBody>
          <a:bodyPr>
            <a:spAutoFit/>
          </a:bodyPr>
          <a:lstStyle/>
          <a:p>
            <a:pPr marL="342900" indent="-342900" fontAlgn="auto">
              <a:spcBef>
                <a:spcPts val="0"/>
              </a:spcBef>
              <a:spcAft>
                <a:spcPts val="0"/>
              </a:spcAft>
              <a:buFont typeface="+mj-lt"/>
              <a:buAutoNum type="arabicPeriod"/>
              <a:defRPr/>
            </a:pPr>
            <a:endParaRPr lang="el-GR" dirty="0">
              <a:latin typeface="+mn-lt"/>
              <a:cs typeface="+mn-cs"/>
            </a:endParaRPr>
          </a:p>
          <a:p>
            <a:pPr marL="342900" indent="-342900" fontAlgn="auto">
              <a:spcBef>
                <a:spcPts val="0"/>
              </a:spcBef>
              <a:spcAft>
                <a:spcPts val="0"/>
              </a:spcAft>
              <a:buFont typeface="+mj-lt"/>
              <a:buAutoNum type="arabicPeriod"/>
              <a:defRPr/>
            </a:pPr>
            <a:endParaRPr lang="el-GR" dirty="0">
              <a:latin typeface="+mn-lt"/>
              <a:cs typeface="+mn-cs"/>
            </a:endParaRPr>
          </a:p>
          <a:p>
            <a:pPr fontAlgn="auto">
              <a:spcBef>
                <a:spcPts val="0"/>
              </a:spcBef>
              <a:spcAft>
                <a:spcPts val="0"/>
              </a:spcAft>
              <a:defRPr/>
            </a:pPr>
            <a:endParaRPr lang="el-GR" dirty="0">
              <a:latin typeface="+mn-lt"/>
              <a:cs typeface="+mn-cs"/>
            </a:endParaRPr>
          </a:p>
        </p:txBody>
      </p:sp>
      <p:pic>
        <p:nvPicPr>
          <p:cNvPr id="45062" name="Picture 4" descr="C:\Users\USER\Desktop\foto\ξηγνμ,.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4418013"/>
            <a:ext cx="2592387"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5" descr="C:\Users\USER\Desktop\foto\κκξηνβ.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4413250"/>
            <a:ext cx="24225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6" descr="C:\Users\USER\Desktop\foto\ηφγηγκξκ.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418013"/>
            <a:ext cx="2351087"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TextBox 5"/>
          <p:cNvSpPr txBox="1">
            <a:spLocks noChangeArrowheads="1"/>
          </p:cNvSpPr>
          <p:nvPr/>
        </p:nvSpPr>
        <p:spPr bwMode="auto">
          <a:xfrm>
            <a:off x="2339975" y="3459163"/>
            <a:ext cx="2736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(Benno M. et al. 1995)</a:t>
            </a:r>
            <a:endParaRPr lang="el-GR" altLang="el-GR" sz="180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68313" y="115888"/>
            <a:ext cx="8229600" cy="1081087"/>
          </a:xfrm>
        </p:spPr>
        <p:txBody>
          <a:bodyPr/>
          <a:lstStyle/>
          <a:p>
            <a:pPr eaLnBrk="1" hangingPunct="1"/>
            <a:r>
              <a:rPr lang="el-GR" altLang="el-GR" sz="2800" smtClean="0"/>
              <a:t>Ταξινόμηση αγωνιστικών επιφανειών για τρέξιμο κατά φθίνουσα σειρά προτίμησης</a:t>
            </a:r>
          </a:p>
        </p:txBody>
      </p:sp>
      <p:sp>
        <p:nvSpPr>
          <p:cNvPr id="3" name="Content Placeholder 2"/>
          <p:cNvSpPr>
            <a:spLocks noGrp="1"/>
          </p:cNvSpPr>
          <p:nvPr>
            <p:ph idx="1"/>
          </p:nvPr>
        </p:nvSpPr>
        <p:spPr>
          <a:xfrm>
            <a:off x="457200" y="1484313"/>
            <a:ext cx="8229600" cy="4752975"/>
          </a:xfrm>
        </p:spPr>
        <p:txBody>
          <a:bodyPr rtlCol="0">
            <a:normAutofit fontScale="70000" lnSpcReduction="20000"/>
          </a:bodyPr>
          <a:lstStyle/>
          <a:p>
            <a:pPr marL="514350" indent="-514350" eaLnBrk="1" fontAlgn="auto" hangingPunct="1">
              <a:spcAft>
                <a:spcPts val="0"/>
              </a:spcAft>
              <a:buFont typeface="+mj-lt"/>
              <a:buAutoNum type="arabicPeriod"/>
              <a:defRPr/>
            </a:pPr>
            <a:r>
              <a:rPr lang="el-GR" dirty="0" smtClean="0"/>
              <a:t>Χόρτο/γκαζόν </a:t>
            </a:r>
            <a:r>
              <a:rPr lang="el-GR" dirty="0"/>
              <a:t>(ομαλό έδαφος όχι ανώμαλο)</a:t>
            </a:r>
          </a:p>
          <a:p>
            <a:pPr marL="514350" indent="-514350" eaLnBrk="1" fontAlgn="auto" hangingPunct="1">
              <a:spcAft>
                <a:spcPts val="0"/>
              </a:spcAft>
              <a:buFont typeface="+mj-lt"/>
              <a:buAutoNum type="arabicPeriod"/>
              <a:defRPr/>
            </a:pPr>
            <a:r>
              <a:rPr lang="el-GR" dirty="0"/>
              <a:t>Μονοπάτια στο δάσος </a:t>
            </a:r>
            <a:r>
              <a:rPr lang="el-GR" dirty="0" smtClean="0"/>
              <a:t>(</a:t>
            </a:r>
            <a:r>
              <a:rPr lang="el-GR" dirty="0"/>
              <a:t>νωπό χορτάρι όχι σκληρό ή λασπώδες έδαφος)</a:t>
            </a:r>
          </a:p>
          <a:p>
            <a:pPr marL="514350" indent="-514350" eaLnBrk="1" fontAlgn="auto" hangingPunct="1">
              <a:spcAft>
                <a:spcPts val="0"/>
              </a:spcAft>
              <a:buFont typeface="+mj-lt"/>
              <a:buAutoNum type="arabicPeriod"/>
              <a:defRPr/>
            </a:pPr>
            <a:r>
              <a:rPr lang="el-GR" dirty="0"/>
              <a:t>Χωματόδρομος  </a:t>
            </a:r>
          </a:p>
          <a:p>
            <a:pPr marL="514350" indent="-514350" eaLnBrk="1" fontAlgn="auto" hangingPunct="1">
              <a:spcAft>
                <a:spcPts val="0"/>
              </a:spcAft>
              <a:buFont typeface="+mj-lt"/>
              <a:buAutoNum type="arabicPeriod"/>
              <a:defRPr/>
            </a:pPr>
            <a:r>
              <a:rPr lang="el-GR" dirty="0"/>
              <a:t>Μονοπάτι με τέφρα</a:t>
            </a:r>
          </a:p>
          <a:p>
            <a:pPr marL="514350" indent="-514350" eaLnBrk="1" fontAlgn="auto" hangingPunct="1">
              <a:spcAft>
                <a:spcPts val="0"/>
              </a:spcAft>
              <a:buFont typeface="+mj-lt"/>
              <a:buAutoNum type="arabicPeriod"/>
              <a:defRPr/>
            </a:pPr>
            <a:r>
              <a:rPr lang="el-GR" dirty="0"/>
              <a:t>Συνθετικό γήπεδο στίβου (ταρτάν)</a:t>
            </a:r>
          </a:p>
          <a:p>
            <a:pPr marL="514350" indent="-514350" eaLnBrk="1" fontAlgn="auto" hangingPunct="1">
              <a:spcAft>
                <a:spcPts val="0"/>
              </a:spcAft>
              <a:buFont typeface="+mj-lt"/>
              <a:buAutoNum type="arabicPeriod"/>
              <a:defRPr/>
            </a:pPr>
            <a:r>
              <a:rPr lang="el-GR" dirty="0"/>
              <a:t>Κυλιομένος τάπητας (διάδρομος)</a:t>
            </a:r>
          </a:p>
          <a:p>
            <a:pPr marL="514350" indent="-514350" eaLnBrk="1" fontAlgn="auto" hangingPunct="1">
              <a:spcAft>
                <a:spcPts val="0"/>
              </a:spcAft>
              <a:buFont typeface="+mj-lt"/>
              <a:buAutoNum type="arabicPeriod"/>
              <a:defRPr/>
            </a:pPr>
            <a:r>
              <a:rPr lang="el-GR" dirty="0"/>
              <a:t>Άσφαλτος</a:t>
            </a:r>
          </a:p>
          <a:p>
            <a:pPr marL="514350" indent="-514350" eaLnBrk="1" fontAlgn="auto" hangingPunct="1">
              <a:spcAft>
                <a:spcPts val="0"/>
              </a:spcAft>
              <a:buFont typeface="+mj-lt"/>
              <a:buAutoNum type="arabicPeriod"/>
              <a:defRPr/>
            </a:pPr>
            <a:r>
              <a:rPr lang="el-GR" dirty="0" smtClean="0"/>
              <a:t>Στεγνή </a:t>
            </a:r>
            <a:r>
              <a:rPr lang="el-GR" dirty="0"/>
              <a:t>άμμος</a:t>
            </a:r>
          </a:p>
          <a:p>
            <a:pPr marL="514350" indent="-514350" eaLnBrk="1" fontAlgn="auto" hangingPunct="1">
              <a:spcAft>
                <a:spcPts val="0"/>
              </a:spcAft>
              <a:buFont typeface="+mj-lt"/>
              <a:buAutoNum type="arabicPeriod"/>
              <a:defRPr/>
            </a:pPr>
            <a:r>
              <a:rPr lang="el-GR" dirty="0"/>
              <a:t>Υγρή άμμος</a:t>
            </a:r>
          </a:p>
          <a:p>
            <a:pPr marL="514350" indent="-514350" eaLnBrk="1" fontAlgn="auto" hangingPunct="1">
              <a:spcAft>
                <a:spcPts val="0"/>
              </a:spcAft>
              <a:buFont typeface="+mj-lt"/>
              <a:buAutoNum type="arabicPeriod"/>
              <a:defRPr/>
            </a:pPr>
            <a:r>
              <a:rPr lang="el-GR" dirty="0" smtClean="0"/>
              <a:t>Τσιμέντο</a:t>
            </a:r>
            <a:endParaRPr lang="en-US" dirty="0" smtClean="0"/>
          </a:p>
          <a:p>
            <a:pPr marL="0" indent="0" eaLnBrk="1" fontAlgn="auto" hangingPunct="1">
              <a:spcAft>
                <a:spcPts val="0"/>
              </a:spcAft>
              <a:buFont typeface="Arial" pitchFamily="34" charset="0"/>
              <a:buNone/>
              <a:defRPr/>
            </a:pPr>
            <a:endParaRPr lang="en-US" dirty="0" smtClean="0"/>
          </a:p>
          <a:p>
            <a:pPr marL="0" indent="0" eaLnBrk="1" fontAlgn="auto" hangingPunct="1">
              <a:spcAft>
                <a:spcPts val="0"/>
              </a:spcAft>
              <a:buFont typeface="Arial" pitchFamily="34" charset="0"/>
              <a:buNone/>
              <a:defRPr/>
            </a:pPr>
            <a:r>
              <a:rPr lang="en-US" dirty="0" smtClean="0"/>
              <a:t>(Peter Cavanagh  1980)</a:t>
            </a:r>
          </a:p>
          <a:p>
            <a:pPr marL="0" indent="0" eaLnBrk="1" fontAlgn="auto" hangingPunct="1">
              <a:spcAft>
                <a:spcPts val="0"/>
              </a:spcAft>
              <a:buFont typeface="Arial" pitchFamily="34" charset="0"/>
              <a:buNone/>
              <a:defRPr/>
            </a:pPr>
            <a:endParaRPr lang="el-GR" dirty="0"/>
          </a:p>
          <a:p>
            <a:pPr eaLnBrk="1" fontAlgn="auto" hangingPunct="1">
              <a:spcAft>
                <a:spcPts val="0"/>
              </a:spcAft>
              <a:buFont typeface="Arial" pitchFamily="34" charset="0"/>
              <a:buChar char="•"/>
              <a:defRPr/>
            </a:pPr>
            <a:endParaRPr lang="el-GR" dirty="0"/>
          </a:p>
        </p:txBody>
      </p:sp>
      <p:pic>
        <p:nvPicPr>
          <p:cNvPr id="46084" name="Picture 9" descr="C:\Users\USER\Desktop\foto\images (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5875" y="3357563"/>
            <a:ext cx="24542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85" name="Group 1"/>
          <p:cNvGrpSpPr>
            <a:grpSpLocks/>
          </p:cNvGrpSpPr>
          <p:nvPr/>
        </p:nvGrpSpPr>
        <p:grpSpPr bwMode="auto">
          <a:xfrm>
            <a:off x="5953125" y="5056188"/>
            <a:ext cx="2867025" cy="1590675"/>
            <a:chOff x="3667125" y="3444875"/>
            <a:chExt cx="2867025" cy="1590675"/>
          </a:xfrm>
        </p:grpSpPr>
        <p:pic>
          <p:nvPicPr>
            <p:cNvPr id="46086" name="Picture 5" descr="C:\Users\USER\Desktop\foto\γυθ.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25" y="3444875"/>
              <a:ext cx="28670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12 - Ορθογώνιο"/>
            <p:cNvSpPr/>
            <p:nvPr/>
          </p:nvSpPr>
          <p:spPr>
            <a:xfrm>
              <a:off x="4929188" y="3571875"/>
              <a:ext cx="571500" cy="642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4" name="13 - Ορθογώνιο"/>
            <p:cNvSpPr/>
            <p:nvPr/>
          </p:nvSpPr>
          <p:spPr>
            <a:xfrm>
              <a:off x="5429250" y="4214812"/>
              <a:ext cx="914400" cy="214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68313" y="115888"/>
            <a:ext cx="8229600" cy="1081087"/>
          </a:xfrm>
        </p:spPr>
        <p:txBody>
          <a:bodyPr/>
          <a:lstStyle/>
          <a:p>
            <a:pPr eaLnBrk="1" hangingPunct="1"/>
            <a:r>
              <a:rPr lang="el-GR" altLang="el-GR" sz="3600" smtClean="0"/>
              <a:t>Συσκευές δοκιμής αγωνιστικών επιφανειών</a:t>
            </a:r>
          </a:p>
        </p:txBody>
      </p:sp>
      <p:sp>
        <p:nvSpPr>
          <p:cNvPr id="3" name="Content Placeholder 2"/>
          <p:cNvSpPr>
            <a:spLocks noGrp="1"/>
          </p:cNvSpPr>
          <p:nvPr>
            <p:ph idx="1"/>
          </p:nvPr>
        </p:nvSpPr>
        <p:spPr>
          <a:xfrm>
            <a:off x="457200" y="1484313"/>
            <a:ext cx="8229600" cy="4752975"/>
          </a:xfrm>
        </p:spPr>
        <p:txBody>
          <a:bodyPr rtlCol="0">
            <a:normAutofit/>
          </a:bodyPr>
          <a:lstStyle/>
          <a:p>
            <a:pPr marL="0" indent="0" eaLnBrk="1" fontAlgn="auto" hangingPunct="1">
              <a:spcAft>
                <a:spcPts val="0"/>
              </a:spcAft>
              <a:buFont typeface="Arial" pitchFamily="34" charset="0"/>
              <a:buNone/>
              <a:defRPr/>
            </a:pPr>
            <a:r>
              <a:rPr lang="el-GR" sz="2400" dirty="0" smtClean="0"/>
              <a:t>Οι αγωνιστικές επιφάνειες είναι σύνθετες δομές φτιαγμένες από διαφορετικά στρώματα.Αυτός είναι ο λόγος που υπάρχουν συσκευές μέτρησης της αντίδρασης της αγωνιστικής επιφάνειας  κατά την επαφή του αθλητή</a:t>
            </a:r>
            <a:endParaRPr lang="en-US" sz="2400" dirty="0" smtClean="0"/>
          </a:p>
          <a:p>
            <a:pPr marL="514350" indent="-514350" eaLnBrk="1" fontAlgn="auto" hangingPunct="1">
              <a:spcAft>
                <a:spcPts val="0"/>
              </a:spcAft>
              <a:buFont typeface="+mj-lt"/>
              <a:buAutoNum type="arabicPeriod"/>
              <a:defRPr/>
            </a:pPr>
            <a:r>
              <a:rPr lang="en-US" sz="2400" dirty="0" smtClean="0"/>
              <a:t>Berlin artificial athlete</a:t>
            </a:r>
          </a:p>
          <a:p>
            <a:pPr marL="514350" indent="-514350" eaLnBrk="1" fontAlgn="auto" hangingPunct="1">
              <a:spcAft>
                <a:spcPts val="0"/>
              </a:spcAft>
              <a:buFont typeface="+mj-lt"/>
              <a:buAutoNum type="arabicPeriod"/>
              <a:defRPr/>
            </a:pPr>
            <a:r>
              <a:rPr lang="en-US" sz="2400" dirty="0" smtClean="0"/>
              <a:t>Clegg impact hammer</a:t>
            </a:r>
          </a:p>
          <a:p>
            <a:pPr marL="514350" indent="-514350" eaLnBrk="1" fontAlgn="auto" hangingPunct="1">
              <a:spcAft>
                <a:spcPts val="0"/>
              </a:spcAft>
              <a:buFont typeface="+mj-lt"/>
              <a:buAutoNum type="arabicPeriod"/>
              <a:defRPr/>
            </a:pPr>
            <a:r>
              <a:rPr lang="en-US" sz="2400" dirty="0" smtClean="0"/>
              <a:t>LWD [load (kPa) –diflection (mm)]</a:t>
            </a:r>
          </a:p>
          <a:p>
            <a:pPr marL="0" indent="0" eaLnBrk="1" fontAlgn="auto" hangingPunct="1">
              <a:spcAft>
                <a:spcPts val="0"/>
              </a:spcAft>
              <a:buFont typeface="Arial" pitchFamily="34" charset="0"/>
              <a:buNone/>
              <a:defRPr/>
            </a:pPr>
            <a:endParaRPr lang="en-US" sz="2400" dirty="0" smtClean="0"/>
          </a:p>
          <a:p>
            <a:pPr marL="0" indent="0" eaLnBrk="1" fontAlgn="auto" hangingPunct="1">
              <a:spcAft>
                <a:spcPts val="0"/>
              </a:spcAft>
              <a:buFont typeface="Arial" pitchFamily="34" charset="0"/>
              <a:buNone/>
              <a:defRPr/>
            </a:pPr>
            <a:endParaRPr lang="el-GR" sz="2400" dirty="0"/>
          </a:p>
        </p:txBody>
      </p:sp>
      <p:graphicFrame>
        <p:nvGraphicFramePr>
          <p:cNvPr id="5" name="Content Placeholder 4"/>
          <p:cNvGraphicFramePr>
            <a:graphicFrameLocks noGrp="1"/>
          </p:cNvGraphicFramePr>
          <p:nvPr>
            <p:ph sz="half" idx="4294967295"/>
          </p:nvPr>
        </p:nvGraphicFramePr>
        <p:xfrm>
          <a:off x="323850" y="4508500"/>
          <a:ext cx="8424863" cy="2225675"/>
        </p:xfrm>
        <a:graphic>
          <a:graphicData uri="http://schemas.openxmlformats.org/drawingml/2006/table">
            <a:tbl>
              <a:tblPr firstRow="1" bandRow="1">
                <a:tableStyleId>{5C22544A-7EE6-4342-B048-85BDC9FD1C3A}</a:tableStyleId>
              </a:tblPr>
              <a:tblGrid>
                <a:gridCol w="4212432"/>
                <a:gridCol w="4212432"/>
              </a:tblGrid>
              <a:tr h="370946">
                <a:tc>
                  <a:txBody>
                    <a:bodyPr/>
                    <a:lstStyle/>
                    <a:p>
                      <a:r>
                        <a:rPr lang="el-GR" sz="1800" dirty="0" smtClean="0"/>
                        <a:t>ΤΥΠΟΣ ΕΠΙΦΑΝΕΙΑΣ</a:t>
                      </a:r>
                      <a:endParaRPr lang="el-GR" sz="1800" dirty="0"/>
                    </a:p>
                  </a:txBody>
                  <a:tcPr marT="45733" marB="45733"/>
                </a:tc>
                <a:tc>
                  <a:txBody>
                    <a:bodyPr/>
                    <a:lstStyle/>
                    <a:p>
                      <a:r>
                        <a:rPr lang="el-GR" sz="1800" dirty="0" smtClean="0"/>
                        <a:t>ΤΥΠΙΚΗ ΠΙΕΣΗ ΕΠΑΦΗΣ</a:t>
                      </a:r>
                      <a:endParaRPr lang="el-GR" sz="1800" dirty="0"/>
                    </a:p>
                  </a:txBody>
                  <a:tcPr marT="45733" marB="45733"/>
                </a:tc>
              </a:tr>
              <a:tr h="370946">
                <a:tc>
                  <a:txBody>
                    <a:bodyPr/>
                    <a:lstStyle/>
                    <a:p>
                      <a:r>
                        <a:rPr lang="el-GR" sz="1800" dirty="0" smtClean="0"/>
                        <a:t>Τσιμέντο</a:t>
                      </a:r>
                      <a:endParaRPr lang="el-GR" sz="1800" dirty="0"/>
                    </a:p>
                  </a:txBody>
                  <a:tcPr marT="45733" marB="45733"/>
                </a:tc>
                <a:tc>
                  <a:txBody>
                    <a:bodyPr/>
                    <a:lstStyle/>
                    <a:p>
                      <a:r>
                        <a:rPr lang="el-GR" sz="1800" dirty="0" smtClean="0"/>
                        <a:t>1700</a:t>
                      </a:r>
                      <a:r>
                        <a:rPr lang="en-US" sz="1800" dirty="0" smtClean="0"/>
                        <a:t> kPa</a:t>
                      </a:r>
                      <a:endParaRPr lang="el-GR" sz="1800" dirty="0"/>
                    </a:p>
                  </a:txBody>
                  <a:tcPr marT="45733" marB="45733"/>
                </a:tc>
              </a:tr>
              <a:tr h="370946">
                <a:tc>
                  <a:txBody>
                    <a:bodyPr/>
                    <a:lstStyle/>
                    <a:p>
                      <a:r>
                        <a:rPr lang="el-GR" sz="1800" dirty="0" smtClean="0"/>
                        <a:t>Ακρυλικό</a:t>
                      </a:r>
                    </a:p>
                  </a:txBody>
                  <a:tcPr marT="45733" marB="45733"/>
                </a:tc>
                <a:tc>
                  <a:txBody>
                    <a:bodyPr/>
                    <a:lstStyle/>
                    <a:p>
                      <a:r>
                        <a:rPr lang="el-GR" sz="1800" dirty="0" smtClean="0"/>
                        <a:t>1600</a:t>
                      </a:r>
                      <a:r>
                        <a:rPr lang="en-US" sz="1800" dirty="0" smtClean="0"/>
                        <a:t> kPa</a:t>
                      </a:r>
                      <a:endParaRPr lang="el-GR" sz="1800" dirty="0"/>
                    </a:p>
                  </a:txBody>
                  <a:tcPr marT="45733" marB="45733"/>
                </a:tc>
              </a:tr>
              <a:tr h="370946">
                <a:tc>
                  <a:txBody>
                    <a:bodyPr/>
                    <a:lstStyle/>
                    <a:p>
                      <a:r>
                        <a:rPr lang="en-US" sz="1800" dirty="0" smtClean="0"/>
                        <a:t>Macadam</a:t>
                      </a:r>
                      <a:r>
                        <a:rPr lang="el-GR" sz="1800" dirty="0" smtClean="0"/>
                        <a:t> (τέννις,</a:t>
                      </a:r>
                      <a:r>
                        <a:rPr lang="el-GR" sz="1800" baseline="0" dirty="0" smtClean="0"/>
                        <a:t> ντοτζμπολ)</a:t>
                      </a:r>
                    </a:p>
                  </a:txBody>
                  <a:tcPr marT="45733" marB="45733"/>
                </a:tc>
                <a:tc>
                  <a:txBody>
                    <a:bodyPr/>
                    <a:lstStyle/>
                    <a:p>
                      <a:r>
                        <a:rPr lang="el-GR" sz="1800" dirty="0" smtClean="0"/>
                        <a:t>1500</a:t>
                      </a:r>
                      <a:r>
                        <a:rPr lang="en-US" sz="1800" dirty="0" smtClean="0"/>
                        <a:t> kPa</a:t>
                      </a:r>
                      <a:endParaRPr lang="el-GR" sz="1800" dirty="0"/>
                    </a:p>
                  </a:txBody>
                  <a:tcPr marT="45733" marB="45733"/>
                </a:tc>
              </a:tr>
              <a:tr h="370946">
                <a:tc>
                  <a:txBody>
                    <a:bodyPr/>
                    <a:lstStyle/>
                    <a:p>
                      <a:r>
                        <a:rPr lang="el-GR" sz="1800" dirty="0" smtClean="0"/>
                        <a:t>Στίβος (ταρτάν)</a:t>
                      </a:r>
                      <a:endParaRPr lang="el-GR" sz="1800" dirty="0"/>
                    </a:p>
                  </a:txBody>
                  <a:tcPr marT="45733" marB="45733"/>
                </a:tc>
                <a:tc>
                  <a:txBody>
                    <a:bodyPr/>
                    <a:lstStyle/>
                    <a:p>
                      <a:r>
                        <a:rPr lang="el-GR" sz="1800" dirty="0" smtClean="0"/>
                        <a:t>900-1000</a:t>
                      </a:r>
                      <a:r>
                        <a:rPr lang="en-US" sz="1800" dirty="0" smtClean="0"/>
                        <a:t> kPa</a:t>
                      </a:r>
                      <a:endParaRPr lang="el-GR" sz="1800" dirty="0"/>
                    </a:p>
                  </a:txBody>
                  <a:tcPr marT="45733" marB="45733"/>
                </a:tc>
              </a:tr>
              <a:tr h="370946">
                <a:tc>
                  <a:txBody>
                    <a:bodyPr/>
                    <a:lstStyle/>
                    <a:p>
                      <a:r>
                        <a:rPr lang="el-GR" sz="1800" dirty="0" smtClean="0"/>
                        <a:t>Συνθετικό χόρτο/χλοοτάπητας</a:t>
                      </a:r>
                      <a:endParaRPr lang="el-GR" sz="1800" dirty="0"/>
                    </a:p>
                  </a:txBody>
                  <a:tcPr marT="45733" marB="45733"/>
                </a:tc>
                <a:tc>
                  <a:txBody>
                    <a:bodyPr/>
                    <a:lstStyle/>
                    <a:p>
                      <a:r>
                        <a:rPr lang="el-GR" sz="1800" dirty="0" smtClean="0"/>
                        <a:t>700-800</a:t>
                      </a:r>
                      <a:r>
                        <a:rPr lang="en-US" sz="1800" dirty="0" smtClean="0"/>
                        <a:t> kPa</a:t>
                      </a:r>
                      <a:endParaRPr lang="el-GR" sz="1800" dirty="0"/>
                    </a:p>
                  </a:txBody>
                  <a:tcPr marT="45733" marB="45733"/>
                </a:tc>
              </a:tr>
            </a:tbl>
          </a:graphicData>
        </a:graphic>
      </p:graphicFrame>
      <p:sp>
        <p:nvSpPr>
          <p:cNvPr id="47131" name="TextBox 3"/>
          <p:cNvSpPr txBox="1">
            <a:spLocks noChangeArrowheads="1"/>
          </p:cNvSpPr>
          <p:nvPr/>
        </p:nvSpPr>
        <p:spPr bwMode="auto">
          <a:xfrm>
            <a:off x="6011863" y="4065588"/>
            <a:ext cx="2663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(Colin Young et al. 2007)</a:t>
            </a:r>
            <a:endParaRPr lang="el-GR" altLang="el-GR" sz="180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68313" y="115888"/>
            <a:ext cx="8229600" cy="1081087"/>
          </a:xfrm>
        </p:spPr>
        <p:txBody>
          <a:bodyPr/>
          <a:lstStyle/>
          <a:p>
            <a:pPr eaLnBrk="1" hangingPunct="1"/>
            <a:r>
              <a:rPr lang="el-GR" altLang="el-GR" sz="3600" i="1" smtClean="0"/>
              <a:t>Αθλητικός εξοπλισμός</a:t>
            </a:r>
          </a:p>
        </p:txBody>
      </p:sp>
      <p:sp>
        <p:nvSpPr>
          <p:cNvPr id="48131" name="Content Placeholder 2"/>
          <p:cNvSpPr>
            <a:spLocks noGrp="1"/>
          </p:cNvSpPr>
          <p:nvPr>
            <p:ph idx="1"/>
          </p:nvPr>
        </p:nvSpPr>
        <p:spPr>
          <a:xfrm>
            <a:off x="457200" y="1484313"/>
            <a:ext cx="8229600" cy="4752975"/>
          </a:xfrm>
        </p:spPr>
        <p:txBody>
          <a:bodyPr/>
          <a:lstStyle/>
          <a:p>
            <a:pPr marL="0" indent="0" eaLnBrk="1" hangingPunct="1">
              <a:buFont typeface="Arial" charset="0"/>
              <a:buNone/>
            </a:pPr>
            <a:r>
              <a:rPr lang="el-GR" altLang="el-GR" sz="2400" smtClean="0"/>
              <a:t>Είναι εργαλεία που βοηθούν στην εκτέλεση των αθλημάτων και τα οποία πρέπει να είναι εργονομικά σχεδιασμένα.</a:t>
            </a:r>
          </a:p>
          <a:p>
            <a:pPr marL="0" indent="0" eaLnBrk="1" hangingPunct="1">
              <a:buFont typeface="Arial" charset="0"/>
              <a:buNone/>
            </a:pPr>
            <a:r>
              <a:rPr lang="el-GR" altLang="el-GR" sz="2400" smtClean="0"/>
              <a:t>Παραδείγματα:</a:t>
            </a:r>
          </a:p>
          <a:p>
            <a:pPr marL="0" indent="0" eaLnBrk="1" hangingPunct="1">
              <a:buFont typeface="Arial" charset="0"/>
              <a:buNone/>
            </a:pPr>
            <a:r>
              <a:rPr lang="el-GR" altLang="el-GR" sz="2400" smtClean="0"/>
              <a:t>σκυτάλη</a:t>
            </a:r>
          </a:p>
          <a:p>
            <a:pPr marL="0" indent="0" eaLnBrk="1" hangingPunct="1">
              <a:buFont typeface="Arial" charset="0"/>
              <a:buNone/>
            </a:pPr>
            <a:r>
              <a:rPr lang="el-GR" altLang="el-GR" sz="2400" smtClean="0"/>
              <a:t>στέκα μπιλιάρδου </a:t>
            </a:r>
          </a:p>
          <a:p>
            <a:pPr marL="0" indent="0" eaLnBrk="1" hangingPunct="1">
              <a:buFont typeface="Arial" charset="0"/>
              <a:buNone/>
            </a:pPr>
            <a:r>
              <a:rPr lang="el-GR" altLang="el-GR" sz="2400" smtClean="0"/>
              <a:t>σφύρα κροκέ</a:t>
            </a:r>
          </a:p>
          <a:p>
            <a:pPr marL="0" indent="0" eaLnBrk="1" hangingPunct="1">
              <a:buFont typeface="Arial" charset="0"/>
              <a:buNone/>
            </a:pPr>
            <a:r>
              <a:rPr lang="el-GR" altLang="el-GR" sz="2400" smtClean="0"/>
              <a:t>Ρακέτα τέννις</a:t>
            </a:r>
          </a:p>
          <a:p>
            <a:pPr marL="0" indent="0" eaLnBrk="1" hangingPunct="1">
              <a:buFont typeface="Arial" charset="0"/>
              <a:buNone/>
            </a:pPr>
            <a:r>
              <a:rPr lang="el-GR" altLang="el-GR" sz="2400" smtClean="0"/>
              <a:t>Όπλα ξιφασκίας</a:t>
            </a:r>
          </a:p>
          <a:p>
            <a:pPr marL="0" indent="0" eaLnBrk="1" hangingPunct="1">
              <a:buFont typeface="Arial" charset="0"/>
              <a:buNone/>
            </a:pPr>
            <a:endParaRPr lang="el-GR" altLang="el-GR" sz="2400" smtClean="0"/>
          </a:p>
          <a:p>
            <a:pPr marL="0" indent="0" eaLnBrk="1" hangingPunct="1">
              <a:buFont typeface="Arial" charset="0"/>
              <a:buNone/>
            </a:pPr>
            <a:endParaRPr lang="el-GR" altLang="el-GR" sz="2400" smtClean="0"/>
          </a:p>
        </p:txBody>
      </p:sp>
      <p:sp>
        <p:nvSpPr>
          <p:cNvPr id="48132" name="Content Placeholder 3"/>
          <p:cNvSpPr>
            <a:spLocks noGrp="1"/>
          </p:cNvSpPr>
          <p:nvPr>
            <p:ph sz="half" idx="4294967295"/>
          </p:nvPr>
        </p:nvSpPr>
        <p:spPr>
          <a:xfrm>
            <a:off x="4067175" y="2349500"/>
            <a:ext cx="4038600" cy="3321050"/>
          </a:xfrm>
        </p:spPr>
        <p:txBody>
          <a:bodyPr/>
          <a:lstStyle/>
          <a:p>
            <a:pPr marL="0" indent="0" eaLnBrk="1" hangingPunct="1">
              <a:buFont typeface="Arial" charset="0"/>
              <a:buNone/>
            </a:pPr>
            <a:r>
              <a:rPr lang="el-GR" altLang="el-GR" sz="2400" smtClean="0"/>
              <a:t>Μπάλες (ποδοσφαίρου, μπάσκετ, βόλλευ, χαντμπολ, τέννις, ράκμπι)</a:t>
            </a:r>
          </a:p>
          <a:p>
            <a:pPr marL="0" indent="0" eaLnBrk="1" hangingPunct="1">
              <a:buFont typeface="Arial" charset="0"/>
              <a:buNone/>
            </a:pPr>
            <a:r>
              <a:rPr lang="el-GR" altLang="el-GR" sz="2400" smtClean="0"/>
              <a:t>Όργανα ρυθμικής γυμναστικής(κορίνες, στεφάνια , κορδέλες)</a:t>
            </a:r>
          </a:p>
          <a:p>
            <a:pPr marL="0" indent="0" eaLnBrk="1" hangingPunct="1">
              <a:buFont typeface="Arial" charset="0"/>
              <a:buNone/>
            </a:pPr>
            <a:r>
              <a:rPr lang="el-GR" altLang="el-GR" sz="2400" smtClean="0"/>
              <a:t>Μπαστούνι (χόκει , γκολφ)</a:t>
            </a:r>
          </a:p>
          <a:p>
            <a:pPr marL="0" indent="0" eaLnBrk="1" hangingPunct="1">
              <a:buFont typeface="Arial" charset="0"/>
              <a:buNone/>
            </a:pPr>
            <a:endParaRPr lang="el-GR" altLang="el-GR" sz="2400" smtClean="0"/>
          </a:p>
        </p:txBody>
      </p:sp>
      <p:pic>
        <p:nvPicPr>
          <p:cNvPr id="48133" name="Picture 3"/>
          <p:cNvPicPr>
            <a:picLocks noChangeAspect="1" noChangeArrowheads="1"/>
          </p:cNvPicPr>
          <p:nvPr/>
        </p:nvPicPr>
        <p:blipFill>
          <a:blip r:embed="rId2">
            <a:extLst>
              <a:ext uri="{28A0092B-C50C-407E-A947-70E740481C1C}">
                <a14:useLocalDpi xmlns:a14="http://schemas.microsoft.com/office/drawing/2010/main" val="0"/>
              </a:ext>
            </a:extLst>
          </a:blip>
          <a:srcRect t="30522" b="28378"/>
          <a:stretch>
            <a:fillRect/>
          </a:stretch>
        </p:blipFill>
        <p:spPr bwMode="auto">
          <a:xfrm>
            <a:off x="4476750" y="5521325"/>
            <a:ext cx="374491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067300"/>
            <a:ext cx="262731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 Τίτλος"/>
          <p:cNvSpPr>
            <a:spLocks noGrp="1"/>
          </p:cNvSpPr>
          <p:nvPr>
            <p:ph type="title"/>
          </p:nvPr>
        </p:nvSpPr>
        <p:spPr>
          <a:xfrm>
            <a:off x="468313" y="115888"/>
            <a:ext cx="8229600" cy="1081087"/>
          </a:xfrm>
        </p:spPr>
        <p:txBody>
          <a:bodyPr rtlCol="0">
            <a:noAutofit/>
          </a:bodyPr>
          <a:lstStyle/>
          <a:p>
            <a:pPr eaLnBrk="1" fontAlgn="auto" hangingPunct="1">
              <a:spcAft>
                <a:spcPts val="0"/>
              </a:spcAft>
              <a:defRPr/>
            </a:pPr>
            <a:r>
              <a:rPr lang="el-GR" altLang="el-GR" sz="3600" dirty="0" smtClean="0">
                <a:latin typeface="+mn-lt"/>
              </a:rPr>
              <a:t>Μέθοδος και υλικό 1</a:t>
            </a:r>
          </a:p>
        </p:txBody>
      </p:sp>
      <p:sp>
        <p:nvSpPr>
          <p:cNvPr id="12291" name="3 - Υπότιτλος"/>
          <p:cNvSpPr>
            <a:spLocks noGrp="1"/>
          </p:cNvSpPr>
          <p:nvPr>
            <p:ph idx="1"/>
          </p:nvPr>
        </p:nvSpPr>
        <p:spPr>
          <a:xfrm>
            <a:off x="457200" y="1484313"/>
            <a:ext cx="8229600" cy="4752975"/>
          </a:xfrm>
        </p:spPr>
        <p:txBody>
          <a:bodyPr/>
          <a:lstStyle/>
          <a:p>
            <a:pPr eaLnBrk="1" hangingPunct="1"/>
            <a:r>
              <a:rPr lang="el-GR" altLang="el-GR" sz="2800" smtClean="0"/>
              <a:t>Διεξήχθη συστηματική μελέτη της επιστημονικά τεκμηριωμένης διεθνούς αρθρογραφίας και αναδείχθηκαν μελέτες οι οποίες υποστηρίζουν ότι η επαναλαμβανόμενη σωματική αυτή επιβάρυνση, σε συνδυασμό με το υπερβολικό, για το ανώριμο εφηβικό σκελετό, φορτίο δικαιολογεί την ανησυχία των γονέων και επικεντρώνει το ενδιαφέρον των ερευνητών. </a:t>
            </a:r>
            <a:endParaRPr lang="el-GR" altLang="el-GR" sz="2800" b="1" i="1"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endParaRPr lang="el-GR" altLang="el-GR" smtClean="0"/>
          </a:p>
        </p:txBody>
      </p:sp>
      <p:sp>
        <p:nvSpPr>
          <p:cNvPr id="49155" name="Content Placeholder 2"/>
          <p:cNvSpPr>
            <a:spLocks noGrp="1"/>
          </p:cNvSpPr>
          <p:nvPr>
            <p:ph sz="half" idx="1"/>
          </p:nvPr>
        </p:nvSpPr>
        <p:spPr>
          <a:xfrm>
            <a:off x="457200" y="1196975"/>
            <a:ext cx="4038600" cy="5040313"/>
          </a:xfrm>
        </p:spPr>
        <p:txBody>
          <a:bodyPr/>
          <a:lstStyle/>
          <a:p>
            <a:pPr eaLnBrk="1" hangingPunct="1"/>
            <a:endParaRPr lang="el-GR" altLang="el-GR" smtClean="0"/>
          </a:p>
        </p:txBody>
      </p:sp>
      <p:sp>
        <p:nvSpPr>
          <p:cNvPr id="49156" name="Content Placeholder 3"/>
          <p:cNvSpPr>
            <a:spLocks noGrp="1"/>
          </p:cNvSpPr>
          <p:nvPr>
            <p:ph sz="half" idx="2"/>
          </p:nvPr>
        </p:nvSpPr>
        <p:spPr>
          <a:xfrm>
            <a:off x="4648200" y="1196975"/>
            <a:ext cx="4038600" cy="5040313"/>
          </a:xfrm>
        </p:spPr>
        <p:txBody>
          <a:bodyPr/>
          <a:lstStyle/>
          <a:p>
            <a:pPr eaLnBrk="1" hangingPunct="1"/>
            <a:endParaRPr lang="el-GR" altLang="el-GR" smtClean="0"/>
          </a:p>
        </p:txBody>
      </p:sp>
      <p:pic>
        <p:nvPicPr>
          <p:cNvPr id="491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0425" y="1611313"/>
            <a:ext cx="365601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221163"/>
            <a:ext cx="1981200"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1431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25713"/>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125" y="4076700"/>
            <a:ext cx="218122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4350" y="4221163"/>
            <a:ext cx="2832100"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676775"/>
            <a:ext cx="2411413"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6188" y="7938"/>
            <a:ext cx="1547812"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86438" y="2266950"/>
            <a:ext cx="3357562"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86438" y="-6350"/>
            <a:ext cx="180975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0425" y="-6350"/>
            <a:ext cx="3656013"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68313" y="115888"/>
            <a:ext cx="8229600" cy="1081087"/>
          </a:xfrm>
        </p:spPr>
        <p:txBody>
          <a:bodyPr/>
          <a:lstStyle/>
          <a:p>
            <a:pPr eaLnBrk="1" hangingPunct="1"/>
            <a:r>
              <a:rPr lang="el-GR" altLang="el-GR" smtClean="0"/>
              <a:t>Προστατευτικός εξοπλισμός</a:t>
            </a:r>
          </a:p>
        </p:txBody>
      </p:sp>
      <p:sp>
        <p:nvSpPr>
          <p:cNvPr id="3" name="Content Placeholder 2"/>
          <p:cNvSpPr>
            <a:spLocks noGrp="1"/>
          </p:cNvSpPr>
          <p:nvPr>
            <p:ph idx="1"/>
          </p:nvPr>
        </p:nvSpPr>
        <p:spPr>
          <a:xfrm>
            <a:off x="457200" y="1484313"/>
            <a:ext cx="8229600" cy="4752975"/>
          </a:xfrm>
        </p:spPr>
        <p:txBody>
          <a:bodyPr rtlCol="0">
            <a:noAutofit/>
          </a:bodyPr>
          <a:lstStyle/>
          <a:p>
            <a:pPr marL="0" indent="0" eaLnBrk="1" fontAlgn="auto" hangingPunct="1">
              <a:spcAft>
                <a:spcPts val="0"/>
              </a:spcAft>
              <a:buFont typeface="Arial" pitchFamily="34" charset="0"/>
              <a:buNone/>
              <a:defRPr/>
            </a:pPr>
            <a:r>
              <a:rPr lang="el-GR" sz="2200" dirty="0" smtClean="0"/>
              <a:t>Σε αθλήματα δράσης (μπάσκετ, ποδηλασία) ή επαφής (</a:t>
            </a:r>
            <a:r>
              <a:rPr lang="el-GR" sz="2200" dirty="0" err="1" smtClean="0"/>
              <a:t>χόκει</a:t>
            </a:r>
            <a:r>
              <a:rPr lang="el-GR" sz="2200" dirty="0" smtClean="0"/>
              <a:t>, αμερικάνικο ποδόσφαιρο)</a:t>
            </a:r>
          </a:p>
          <a:p>
            <a:pPr marL="0" indent="0" eaLnBrk="1" fontAlgn="auto" hangingPunct="1">
              <a:spcAft>
                <a:spcPts val="0"/>
              </a:spcAft>
              <a:buFont typeface="Arial" pitchFamily="34" charset="0"/>
              <a:buNone/>
              <a:defRPr/>
            </a:pPr>
            <a:r>
              <a:rPr lang="el-GR" sz="2200" dirty="0" smtClean="0"/>
              <a:t>ή αθλήματα με κίνδυνο τραυματισμού από σύγκρουση με αντικείμενα (</a:t>
            </a:r>
            <a:r>
              <a:rPr lang="en-US" sz="2200" dirty="0" smtClean="0"/>
              <a:t>extreme sports)</a:t>
            </a:r>
          </a:p>
          <a:p>
            <a:pPr marL="0" indent="0" eaLnBrk="1" fontAlgn="auto" hangingPunct="1">
              <a:spcAft>
                <a:spcPts val="0"/>
              </a:spcAft>
              <a:buFont typeface="Arial" pitchFamily="34" charset="0"/>
              <a:buNone/>
              <a:defRPr/>
            </a:pPr>
            <a:r>
              <a:rPr lang="en-US" sz="2200" dirty="0" smtClean="0"/>
              <a:t>O </a:t>
            </a:r>
            <a:r>
              <a:rPr lang="el-GR" sz="2200" dirty="0" smtClean="0"/>
              <a:t>προστατευτικός εξοπλισμός περιλαμβάνει :</a:t>
            </a:r>
          </a:p>
          <a:p>
            <a:pPr eaLnBrk="1" fontAlgn="auto" hangingPunct="1">
              <a:spcAft>
                <a:spcPts val="0"/>
              </a:spcAft>
              <a:buFont typeface="Arial" pitchFamily="34" charset="0"/>
              <a:buChar char="•"/>
              <a:defRPr/>
            </a:pPr>
            <a:r>
              <a:rPr lang="el-GR" sz="2200" dirty="0" smtClean="0"/>
              <a:t>Κράνη</a:t>
            </a:r>
          </a:p>
          <a:p>
            <a:pPr eaLnBrk="1" fontAlgn="auto" hangingPunct="1">
              <a:spcAft>
                <a:spcPts val="0"/>
              </a:spcAft>
              <a:buFont typeface="Arial" pitchFamily="34" charset="0"/>
              <a:buChar char="•"/>
              <a:defRPr/>
            </a:pPr>
            <a:r>
              <a:rPr lang="el-GR" sz="2200" dirty="0" smtClean="0"/>
              <a:t>Μασελάκια </a:t>
            </a:r>
          </a:p>
          <a:p>
            <a:pPr eaLnBrk="1" fontAlgn="auto" hangingPunct="1">
              <a:spcAft>
                <a:spcPts val="0"/>
              </a:spcAft>
              <a:buFont typeface="Arial" pitchFamily="34" charset="0"/>
              <a:buChar char="•"/>
              <a:defRPr/>
            </a:pPr>
            <a:r>
              <a:rPr lang="el-GR" sz="2200" dirty="0" smtClean="0"/>
              <a:t>Μάσκα για τα μάτια</a:t>
            </a:r>
          </a:p>
          <a:p>
            <a:pPr eaLnBrk="1" fontAlgn="auto" hangingPunct="1">
              <a:spcAft>
                <a:spcPts val="0"/>
              </a:spcAft>
              <a:buFont typeface="Arial" pitchFamily="34" charset="0"/>
              <a:buChar char="•"/>
              <a:defRPr/>
            </a:pPr>
            <a:r>
              <a:rPr lang="el-GR" sz="2200" dirty="0" smtClean="0"/>
              <a:t>Γυαλιά ηλίου πολυκαρβονικά </a:t>
            </a:r>
          </a:p>
          <a:p>
            <a:pPr eaLnBrk="1" fontAlgn="auto" hangingPunct="1">
              <a:spcAft>
                <a:spcPts val="0"/>
              </a:spcAft>
              <a:buFont typeface="Arial" pitchFamily="34" charset="0"/>
              <a:buChar char="•"/>
              <a:defRPr/>
            </a:pPr>
            <a:r>
              <a:rPr lang="el-GR" sz="2200" dirty="0" smtClean="0"/>
              <a:t>Μάσκα προσώπου</a:t>
            </a:r>
          </a:p>
          <a:p>
            <a:pPr eaLnBrk="1" fontAlgn="auto" hangingPunct="1">
              <a:spcAft>
                <a:spcPts val="0"/>
              </a:spcAft>
              <a:buFont typeface="Arial" pitchFamily="34" charset="0"/>
              <a:buChar char="•"/>
              <a:defRPr/>
            </a:pPr>
            <a:r>
              <a:rPr lang="el-GR" sz="2200" dirty="0" smtClean="0"/>
              <a:t>Προστατευτικά καλύμματα </a:t>
            </a:r>
          </a:p>
          <a:p>
            <a:pPr eaLnBrk="1" fontAlgn="auto" hangingPunct="1">
              <a:spcAft>
                <a:spcPts val="0"/>
              </a:spcAft>
              <a:buFont typeface="Arial" pitchFamily="34" charset="0"/>
              <a:buChar char="•"/>
              <a:defRPr/>
            </a:pPr>
            <a:r>
              <a:rPr lang="el-GR" sz="2200" dirty="0" smtClean="0"/>
              <a:t>Σπασουάρ</a:t>
            </a:r>
          </a:p>
          <a:p>
            <a:pPr eaLnBrk="1" fontAlgn="auto" hangingPunct="1">
              <a:spcAft>
                <a:spcPts val="0"/>
              </a:spcAft>
              <a:buFont typeface="Arial" pitchFamily="34" charset="0"/>
              <a:buChar char="•"/>
              <a:defRPr/>
            </a:pPr>
            <a:r>
              <a:rPr lang="el-GR" sz="2200" dirty="0" smtClean="0"/>
              <a:t>Αθλητικά παπούτσια </a:t>
            </a:r>
          </a:p>
          <a:p>
            <a:pPr marL="0" indent="0" eaLnBrk="1" fontAlgn="auto" hangingPunct="1">
              <a:spcAft>
                <a:spcPts val="0"/>
              </a:spcAft>
              <a:buFont typeface="Arial" pitchFamily="34" charset="0"/>
              <a:buNone/>
              <a:defRPr/>
            </a:pPr>
            <a:endParaRPr lang="el-GR" sz="2200" dirty="0"/>
          </a:p>
        </p:txBody>
      </p:sp>
      <p:pic>
        <p:nvPicPr>
          <p:cNvPr id="501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3789363"/>
            <a:ext cx="19431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9388" y="2736850"/>
            <a:ext cx="241935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0" y="4292600"/>
            <a:ext cx="1944688"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2" descr="C:\Users\USER\Desktop\foto\images (2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7588" y="4868863"/>
            <a:ext cx="150812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endParaRPr lang="el-GR" altLang="el-GR" smtClean="0"/>
          </a:p>
        </p:txBody>
      </p:sp>
      <p:sp>
        <p:nvSpPr>
          <p:cNvPr id="51203" name="Content Placeholder 2"/>
          <p:cNvSpPr>
            <a:spLocks noGrp="1"/>
          </p:cNvSpPr>
          <p:nvPr>
            <p:ph sz="half" idx="1"/>
          </p:nvPr>
        </p:nvSpPr>
        <p:spPr>
          <a:xfrm>
            <a:off x="457200" y="1196975"/>
            <a:ext cx="4038600" cy="5040313"/>
          </a:xfrm>
        </p:spPr>
        <p:txBody>
          <a:bodyPr/>
          <a:lstStyle/>
          <a:p>
            <a:pPr eaLnBrk="1" hangingPunct="1"/>
            <a:endParaRPr lang="el-GR" altLang="el-GR" smtClean="0"/>
          </a:p>
        </p:txBody>
      </p:sp>
      <p:sp>
        <p:nvSpPr>
          <p:cNvPr id="51204" name="Content Placeholder 3"/>
          <p:cNvSpPr>
            <a:spLocks noGrp="1"/>
          </p:cNvSpPr>
          <p:nvPr>
            <p:ph sz="half" idx="2"/>
          </p:nvPr>
        </p:nvSpPr>
        <p:spPr>
          <a:xfrm>
            <a:off x="4648200" y="1196975"/>
            <a:ext cx="4038600" cy="5040313"/>
          </a:xfrm>
        </p:spPr>
        <p:txBody>
          <a:bodyPr/>
          <a:lstStyle/>
          <a:p>
            <a:pPr eaLnBrk="1" hangingPunct="1"/>
            <a:endParaRPr lang="el-GR" altLang="el-GR" smtClean="0"/>
          </a:p>
        </p:txBody>
      </p:sp>
      <p:pic>
        <p:nvPicPr>
          <p:cNvPr id="5120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5875"/>
            <a:ext cx="434975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4932363"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452278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313" y="2851150"/>
            <a:ext cx="3214687"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84500"/>
            <a:ext cx="32258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0"/>
            <a:ext cx="2357437"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3"/>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0" y="4365625"/>
            <a:ext cx="3143250" cy="2492375"/>
          </a:xfrm>
        </p:spPr>
      </p:pic>
      <p:pic>
        <p:nvPicPr>
          <p:cNvPr id="5223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0"/>
            <a:ext cx="2286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6125" y="3071813"/>
            <a:ext cx="2509838" cy="38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endParaRPr lang="el-GR" altLang="el-GR" smtClean="0"/>
          </a:p>
        </p:txBody>
      </p:sp>
      <p:sp>
        <p:nvSpPr>
          <p:cNvPr id="53251" name="Content Placeholder 3"/>
          <p:cNvSpPr>
            <a:spLocks noGrp="1"/>
          </p:cNvSpPr>
          <p:nvPr>
            <p:ph sz="half" idx="2"/>
          </p:nvPr>
        </p:nvSpPr>
        <p:spPr>
          <a:xfrm>
            <a:off x="4648200" y="1196975"/>
            <a:ext cx="4038600" cy="5040313"/>
          </a:xfrm>
        </p:spPr>
        <p:txBody>
          <a:bodyPr/>
          <a:lstStyle/>
          <a:p>
            <a:pPr eaLnBrk="1" hangingPunct="1"/>
            <a:endParaRPr lang="el-GR" altLang="el-GR" smtClean="0"/>
          </a:p>
        </p:txBody>
      </p:sp>
      <p:pic>
        <p:nvPicPr>
          <p:cNvPr id="532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2090738"/>
            <a:ext cx="4248150"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988" y="0"/>
            <a:ext cx="3529012"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4138" y="0"/>
            <a:ext cx="30099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4508500"/>
            <a:ext cx="3348037"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0"/>
            <a:ext cx="2833687"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9"/>
          <p:cNvPicPr>
            <a:picLocks noGrp="1" noChangeAspect="1" noChangeArrowheads="1"/>
          </p:cNvPicPr>
          <p:nvPr>
            <p:ph sz="half" idx="1"/>
          </p:nvPr>
        </p:nvPicPr>
        <p:blipFill>
          <a:blip r:embed="rId7">
            <a:extLst>
              <a:ext uri="{28A0092B-C50C-407E-A947-70E740481C1C}">
                <a14:useLocalDpi xmlns:a14="http://schemas.microsoft.com/office/drawing/2010/main" val="0"/>
              </a:ext>
            </a:extLst>
          </a:blip>
          <a:srcRect/>
          <a:stretch>
            <a:fillRect/>
          </a:stretch>
        </p:blipFill>
        <p:spPr>
          <a:xfrm>
            <a:off x="4763" y="3532188"/>
            <a:ext cx="2263775" cy="3325812"/>
          </a:xfrm>
        </p:spPr>
      </p:pic>
      <p:pic>
        <p:nvPicPr>
          <p:cNvPr id="5325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8538" y="4581525"/>
            <a:ext cx="352742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6688" y="2466975"/>
            <a:ext cx="262731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 Ορθογώνιο"/>
          <p:cNvSpPr/>
          <p:nvPr/>
        </p:nvSpPr>
        <p:spPr>
          <a:xfrm>
            <a:off x="6143625" y="142875"/>
            <a:ext cx="571500"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3" name="12 - Ορθογώνιο"/>
          <p:cNvSpPr/>
          <p:nvPr/>
        </p:nvSpPr>
        <p:spPr>
          <a:xfrm>
            <a:off x="1214438" y="714375"/>
            <a:ext cx="500062"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4" name="13 - Ορθογώνιο"/>
          <p:cNvSpPr/>
          <p:nvPr/>
        </p:nvSpPr>
        <p:spPr>
          <a:xfrm>
            <a:off x="1071563" y="3786188"/>
            <a:ext cx="35718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68313" y="115888"/>
            <a:ext cx="8229600" cy="1081087"/>
          </a:xfrm>
        </p:spPr>
        <p:txBody>
          <a:bodyPr/>
          <a:lstStyle/>
          <a:p>
            <a:pPr eaLnBrk="1" hangingPunct="1"/>
            <a:r>
              <a:rPr lang="el-GR" altLang="el-GR" smtClean="0"/>
              <a:t>Αθλητικά παπούτσια</a:t>
            </a:r>
          </a:p>
        </p:txBody>
      </p:sp>
      <p:pic>
        <p:nvPicPr>
          <p:cNvPr id="5427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95513" y="1484313"/>
            <a:ext cx="4752975" cy="4752975"/>
          </a:xfrm>
        </p:spPr>
      </p:pic>
      <p:pic>
        <p:nvPicPr>
          <p:cNvPr id="54276"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1355725"/>
            <a:ext cx="2916238" cy="2959100"/>
          </a:xfrm>
        </p:spPr>
      </p:pic>
      <p:sp>
        <p:nvSpPr>
          <p:cNvPr id="54277" name="TextBox 5"/>
          <p:cNvSpPr txBox="1">
            <a:spLocks noChangeArrowheads="1"/>
          </p:cNvSpPr>
          <p:nvPr/>
        </p:nvSpPr>
        <p:spPr bwMode="auto">
          <a:xfrm>
            <a:off x="125413" y="2420938"/>
            <a:ext cx="865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SPRINT</a:t>
            </a:r>
            <a:endParaRPr lang="el-GR" altLang="el-GR" sz="1800"/>
          </a:p>
        </p:txBody>
      </p:sp>
      <p:sp>
        <p:nvSpPr>
          <p:cNvPr id="54278" name="TextBox 7"/>
          <p:cNvSpPr txBox="1">
            <a:spLocks noChangeArrowheads="1"/>
          </p:cNvSpPr>
          <p:nvPr/>
        </p:nvSpPr>
        <p:spPr bwMode="auto">
          <a:xfrm>
            <a:off x="4673600" y="2819400"/>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RUNNING</a:t>
            </a:r>
            <a:endParaRPr lang="el-GR" altLang="el-GR" sz="1800"/>
          </a:p>
        </p:txBody>
      </p:sp>
      <p:pic>
        <p:nvPicPr>
          <p:cNvPr id="54279" name="Picture 2" descr="C:\Users\USER\Documents\papoutsia\longjum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92600"/>
            <a:ext cx="32766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TextBox 8"/>
          <p:cNvSpPr txBox="1">
            <a:spLocks noChangeArrowheads="1"/>
          </p:cNvSpPr>
          <p:nvPr/>
        </p:nvSpPr>
        <p:spPr bwMode="auto">
          <a:xfrm>
            <a:off x="125413" y="6488113"/>
            <a:ext cx="1277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LONGJUMP</a:t>
            </a:r>
            <a:endParaRPr lang="el-GR" altLang="el-GR" sz="1800"/>
          </a:p>
        </p:txBody>
      </p:sp>
      <p:pic>
        <p:nvPicPr>
          <p:cNvPr id="54281" name="Picture 3" descr="C:\Users\USER\Documents\papoutsia\javel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9313" y="3429000"/>
            <a:ext cx="320198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TextBox 9"/>
          <p:cNvSpPr txBox="1">
            <a:spLocks noChangeArrowheads="1"/>
          </p:cNvSpPr>
          <p:nvPr/>
        </p:nvSpPr>
        <p:spPr bwMode="auto">
          <a:xfrm>
            <a:off x="8172450" y="5013325"/>
            <a:ext cx="971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JAVELIN</a:t>
            </a:r>
            <a:endParaRPr lang="el-GR" altLang="el-GR" sz="1800"/>
          </a:p>
        </p:txBody>
      </p:sp>
      <p:pic>
        <p:nvPicPr>
          <p:cNvPr id="54283" name="Picture 4" descr="C:\Users\USER\Documents\papoutsia\highjum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1338263"/>
            <a:ext cx="2484437"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4" name="TextBox 10"/>
          <p:cNvSpPr txBox="1">
            <a:spLocks noChangeArrowheads="1"/>
          </p:cNvSpPr>
          <p:nvPr/>
        </p:nvSpPr>
        <p:spPr bwMode="auto">
          <a:xfrm>
            <a:off x="7812088" y="2136775"/>
            <a:ext cx="1314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HIGH JAMP</a:t>
            </a:r>
            <a:endParaRPr lang="el-GR" altLang="el-GR" sz="1800"/>
          </a:p>
        </p:txBody>
      </p:sp>
      <p:pic>
        <p:nvPicPr>
          <p:cNvPr id="54285" name="Picture 5" descr="C:\Users\USER\Documents\papoutsia\03nov-shoes-walker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221163"/>
            <a:ext cx="2803525"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6" name="TextBox 11"/>
          <p:cNvSpPr txBox="1">
            <a:spLocks noChangeArrowheads="1"/>
          </p:cNvSpPr>
          <p:nvPr/>
        </p:nvSpPr>
        <p:spPr bwMode="auto">
          <a:xfrm>
            <a:off x="4284663" y="6488113"/>
            <a:ext cx="1655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WALKING</a:t>
            </a:r>
            <a:endParaRPr lang="el-GR" altLang="el-GR" sz="18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USER\Desktop\foto\BASKET3.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225" y="395288"/>
            <a:ext cx="3140075" cy="2898775"/>
          </a:xfrm>
        </p:spPr>
      </p:pic>
      <p:pic>
        <p:nvPicPr>
          <p:cNvPr id="55299" name="Picture 3" descr="C:\Users\USER\Desktop\foto\fencing.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56325" y="3486150"/>
            <a:ext cx="2987675" cy="3028950"/>
          </a:xfrm>
        </p:spPr>
      </p:pic>
      <p:pic>
        <p:nvPicPr>
          <p:cNvPr id="55300" name="Picture 4" descr="C:\Users\USER\Desktop\foto\tennis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2650"/>
            <a:ext cx="30956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descr="C:\Users\USER\Desktop\foto\volle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115888"/>
            <a:ext cx="25034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5"/>
          <p:cNvSpPr txBox="1">
            <a:spLocks noChangeArrowheads="1"/>
          </p:cNvSpPr>
          <p:nvPr/>
        </p:nvSpPr>
        <p:spPr bwMode="auto">
          <a:xfrm>
            <a:off x="7696200" y="341313"/>
            <a:ext cx="10080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VOLLEY</a:t>
            </a:r>
          </a:p>
          <a:p>
            <a:pPr eaLnBrk="1" hangingPunct="1">
              <a:spcBef>
                <a:spcPct val="0"/>
              </a:spcBef>
              <a:buFontTx/>
              <a:buNone/>
            </a:pPr>
            <a:endParaRPr lang="el-GR" altLang="el-GR" sz="1800"/>
          </a:p>
        </p:txBody>
      </p:sp>
      <p:sp>
        <p:nvSpPr>
          <p:cNvPr id="55303" name="TextBox 6"/>
          <p:cNvSpPr txBox="1">
            <a:spLocks noChangeArrowheads="1"/>
          </p:cNvSpPr>
          <p:nvPr/>
        </p:nvSpPr>
        <p:spPr bwMode="auto">
          <a:xfrm>
            <a:off x="323850" y="614363"/>
            <a:ext cx="1008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BASKET</a:t>
            </a:r>
            <a:endParaRPr lang="el-GR" altLang="el-GR" sz="1800"/>
          </a:p>
        </p:txBody>
      </p:sp>
      <p:sp>
        <p:nvSpPr>
          <p:cNvPr id="55304" name="TextBox 7"/>
          <p:cNvSpPr txBox="1">
            <a:spLocks noChangeArrowheads="1"/>
          </p:cNvSpPr>
          <p:nvPr/>
        </p:nvSpPr>
        <p:spPr bwMode="auto">
          <a:xfrm>
            <a:off x="1331913" y="3609975"/>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TENNIS</a:t>
            </a:r>
            <a:endParaRPr lang="el-GR" altLang="el-GR" sz="1800"/>
          </a:p>
        </p:txBody>
      </p:sp>
      <p:sp>
        <p:nvSpPr>
          <p:cNvPr id="55305" name="TextBox 8"/>
          <p:cNvSpPr txBox="1">
            <a:spLocks noChangeArrowheads="1"/>
          </p:cNvSpPr>
          <p:nvPr/>
        </p:nvSpPr>
        <p:spPr bwMode="auto">
          <a:xfrm>
            <a:off x="6156325" y="5989638"/>
            <a:ext cx="1152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FENCING</a:t>
            </a:r>
            <a:endParaRPr lang="el-GR" altLang="el-GR" sz="1800"/>
          </a:p>
        </p:txBody>
      </p:sp>
      <p:pic>
        <p:nvPicPr>
          <p:cNvPr id="55306" name="Picture 6" descr="C:\Users\USER\Desktop\foto\HGFYUHJ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5625" y="341313"/>
            <a:ext cx="3348038" cy="553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7" name="TextBox 1"/>
          <p:cNvSpPr txBox="1">
            <a:spLocks noChangeArrowheads="1"/>
          </p:cNvSpPr>
          <p:nvPr/>
        </p:nvSpPr>
        <p:spPr bwMode="auto">
          <a:xfrm>
            <a:off x="3203575" y="6359525"/>
            <a:ext cx="2808288"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(Robert W. Bonstingl 1975)</a:t>
            </a:r>
            <a:endParaRPr lang="el-GR" altLang="el-GR" sz="180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68313" y="115888"/>
            <a:ext cx="8229600" cy="1081087"/>
          </a:xfrm>
        </p:spPr>
        <p:txBody>
          <a:bodyPr/>
          <a:lstStyle/>
          <a:p>
            <a:pPr eaLnBrk="1" hangingPunct="1"/>
            <a:r>
              <a:rPr lang="el-GR" altLang="el-GR" i="1" smtClean="0"/>
              <a:t>Βιβλιογραφία</a:t>
            </a:r>
          </a:p>
        </p:txBody>
      </p:sp>
      <p:sp>
        <p:nvSpPr>
          <p:cNvPr id="3" name="Content Placeholder 2"/>
          <p:cNvSpPr>
            <a:spLocks noGrp="1"/>
          </p:cNvSpPr>
          <p:nvPr>
            <p:ph idx="1"/>
          </p:nvPr>
        </p:nvSpPr>
        <p:spPr>
          <a:xfrm>
            <a:off x="457200" y="1484313"/>
            <a:ext cx="8229600" cy="4752975"/>
          </a:xfrm>
        </p:spPr>
        <p:txBody>
          <a:bodyPr rtlCol="0">
            <a:normAutofit/>
          </a:bodyPr>
          <a:lstStyle/>
          <a:p>
            <a:pPr eaLnBrk="1" fontAlgn="auto" hangingPunct="1">
              <a:spcAft>
                <a:spcPts val="0"/>
              </a:spcAft>
              <a:buFont typeface="Arial" pitchFamily="34" charset="0"/>
              <a:buChar char="•"/>
              <a:defRPr/>
            </a:pPr>
            <a:r>
              <a:rPr lang="el-GR" sz="1600" dirty="0" smtClean="0"/>
              <a:t>Μανδρούκας Κωνσταντίνος </a:t>
            </a:r>
            <a:r>
              <a:rPr lang="en-US" sz="1600" dirty="0" smtClean="0"/>
              <a:t>(</a:t>
            </a:r>
            <a:r>
              <a:rPr lang="el-GR" sz="1600" dirty="0" smtClean="0"/>
              <a:t>2001</a:t>
            </a:r>
            <a:r>
              <a:rPr lang="en-US" sz="1600" dirty="0" smtClean="0"/>
              <a:t>). </a:t>
            </a:r>
            <a:r>
              <a:rPr lang="el-GR" sz="1600" dirty="0" smtClean="0"/>
              <a:t>Εργονομία της επιβάρυνσης. Τ.Ε.Φ.Α.Α.-Α.Π.Θ.</a:t>
            </a:r>
            <a:endParaRPr lang="en-US" sz="1600" dirty="0" smtClean="0"/>
          </a:p>
          <a:p>
            <a:pPr eaLnBrk="1" fontAlgn="auto" hangingPunct="1">
              <a:spcAft>
                <a:spcPts val="0"/>
              </a:spcAft>
              <a:buFont typeface="Arial" pitchFamily="34" charset="0"/>
              <a:buChar char="•"/>
              <a:defRPr/>
            </a:pPr>
            <a:r>
              <a:rPr lang="en-US" sz="1600" dirty="0"/>
              <a:t>Greg Atkinson, Barry </a:t>
            </a:r>
            <a:r>
              <a:rPr lang="en-US" sz="1600" dirty="0" err="1" smtClean="0"/>
              <a:t>Drust</a:t>
            </a:r>
            <a:r>
              <a:rPr lang="en-US" sz="1600" dirty="0" smtClean="0"/>
              <a:t> (2010</a:t>
            </a:r>
            <a:r>
              <a:rPr lang="en-US" sz="1600" dirty="0"/>
              <a:t>). Seasonal Rhythms and Exercise</a:t>
            </a:r>
            <a:endParaRPr lang="en-US" sz="1600" dirty="0" smtClean="0"/>
          </a:p>
          <a:p>
            <a:pPr eaLnBrk="1" fontAlgn="auto" hangingPunct="1">
              <a:spcAft>
                <a:spcPts val="0"/>
              </a:spcAft>
              <a:buFont typeface="Arial" pitchFamily="34" charset="0"/>
              <a:buChar char="•"/>
              <a:defRPr/>
            </a:pPr>
            <a:r>
              <a:rPr lang="en-US" sz="1600" dirty="0" err="1"/>
              <a:t>Benno</a:t>
            </a:r>
            <a:r>
              <a:rPr lang="en-US" sz="1600" dirty="0"/>
              <a:t> M. </a:t>
            </a:r>
            <a:r>
              <a:rPr lang="en-US" sz="1600" dirty="0" err="1" smtClean="0"/>
              <a:t>Nigg</a:t>
            </a:r>
            <a:r>
              <a:rPr lang="el-GR" sz="1600" dirty="0" smtClean="0"/>
              <a:t>, Μ</a:t>
            </a:r>
            <a:r>
              <a:rPr lang="en-US" sz="1600" dirty="0" err="1" smtClean="0"/>
              <a:t>ichael</a:t>
            </a:r>
            <a:r>
              <a:rPr lang="en-US" sz="1600" dirty="0" smtClean="0"/>
              <a:t> Anton (1995). Energy aspects for elastic and </a:t>
            </a:r>
            <a:r>
              <a:rPr lang="en-US" sz="1600" dirty="0" err="1" smtClean="0"/>
              <a:t>viscoous</a:t>
            </a:r>
            <a:r>
              <a:rPr lang="en-US" sz="1600" dirty="0" smtClean="0"/>
              <a:t> shoe soles and playing surfaces.</a:t>
            </a:r>
            <a:endParaRPr lang="el-GR" sz="1600" dirty="0" smtClean="0"/>
          </a:p>
          <a:p>
            <a:pPr eaLnBrk="1" fontAlgn="auto" hangingPunct="1">
              <a:spcAft>
                <a:spcPts val="0"/>
              </a:spcAft>
              <a:buFont typeface="Arial" pitchFamily="34" charset="0"/>
              <a:buChar char="•"/>
              <a:defRPr/>
            </a:pPr>
            <a:r>
              <a:rPr lang="en-US" sz="1600" dirty="0" err="1" smtClean="0"/>
              <a:t>Benno</a:t>
            </a:r>
            <a:r>
              <a:rPr lang="en-US" sz="1600" dirty="0" smtClean="0"/>
              <a:t> M. </a:t>
            </a:r>
            <a:r>
              <a:rPr lang="en-US" sz="1600" dirty="0" err="1" smtClean="0"/>
              <a:t>Nigg</a:t>
            </a:r>
            <a:r>
              <a:rPr lang="en-US" sz="1600" dirty="0" smtClean="0"/>
              <a:t>, Ruud W. De Boer, Veronica Fisher (1995). </a:t>
            </a:r>
            <a:r>
              <a:rPr lang="en-US" sz="1600" dirty="0" err="1" smtClean="0"/>
              <a:t>Akinematic</a:t>
            </a:r>
            <a:r>
              <a:rPr lang="en-US" sz="1600" dirty="0" smtClean="0"/>
              <a:t> comparison of </a:t>
            </a:r>
            <a:r>
              <a:rPr lang="en-US" sz="1600" dirty="0" err="1" smtClean="0"/>
              <a:t>overground</a:t>
            </a:r>
            <a:r>
              <a:rPr lang="en-US" sz="1600" dirty="0" smtClean="0"/>
              <a:t> and treadmill running. Human Performance Laboratory. The University of Calgary.</a:t>
            </a:r>
          </a:p>
          <a:p>
            <a:pPr eaLnBrk="1" fontAlgn="auto" hangingPunct="1">
              <a:spcAft>
                <a:spcPts val="0"/>
              </a:spcAft>
              <a:buFont typeface="Arial" pitchFamily="34" charset="0"/>
              <a:buChar char="•"/>
              <a:defRPr/>
            </a:pPr>
            <a:r>
              <a:rPr lang="en-US" sz="1600" dirty="0" smtClean="0"/>
              <a:t>Colin Young, Paul Fleming (2007). A Review of Mechanical Impact Testing Devices for Sport Surfaces. </a:t>
            </a:r>
            <a:r>
              <a:rPr lang="en-US" sz="1600" dirty="0" err="1" smtClean="0"/>
              <a:t>Loughborough</a:t>
            </a:r>
            <a:r>
              <a:rPr lang="en-US" sz="1600" dirty="0" smtClean="0"/>
              <a:t> University.</a:t>
            </a:r>
          </a:p>
          <a:p>
            <a:pPr eaLnBrk="1" fontAlgn="auto" hangingPunct="1">
              <a:spcAft>
                <a:spcPts val="0"/>
              </a:spcAft>
              <a:buFont typeface="Arial" pitchFamily="34" charset="0"/>
              <a:buChar char="•"/>
              <a:defRPr/>
            </a:pPr>
            <a:r>
              <a:rPr lang="en-US" sz="1600" dirty="0" smtClean="0"/>
              <a:t>F. H. Froes </a:t>
            </a:r>
            <a:r>
              <a:rPr lang="en-US" sz="1600" dirty="0"/>
              <a:t>(1997). Is the Use of Advanced Materials in Sports Equipment Unethical</a:t>
            </a:r>
            <a:r>
              <a:rPr lang="en-US" sz="1600" dirty="0" smtClean="0"/>
              <a:t>? Journal JOM</a:t>
            </a:r>
          </a:p>
          <a:p>
            <a:pPr eaLnBrk="1" fontAlgn="auto" hangingPunct="1">
              <a:spcAft>
                <a:spcPts val="0"/>
              </a:spcAft>
              <a:buFont typeface="Arial" pitchFamily="34" charset="0"/>
              <a:buChar char="•"/>
              <a:defRPr/>
            </a:pPr>
            <a:r>
              <a:rPr lang="en-US" sz="1600" dirty="0" smtClean="0"/>
              <a:t>Peter Cavanagh (1980).Ground reaction forces in distance running. Biomechanics Laboratory. The </a:t>
            </a:r>
            <a:r>
              <a:rPr lang="en-US" sz="1600" dirty="0" err="1" smtClean="0"/>
              <a:t>Pensilvania</a:t>
            </a:r>
            <a:r>
              <a:rPr lang="en-US" sz="1600" dirty="0" smtClean="0"/>
              <a:t> University.</a:t>
            </a:r>
          </a:p>
          <a:p>
            <a:pPr eaLnBrk="1" fontAlgn="auto" hangingPunct="1">
              <a:spcAft>
                <a:spcPts val="0"/>
              </a:spcAft>
              <a:buFont typeface="Arial" pitchFamily="34" charset="0"/>
              <a:buChar char="•"/>
              <a:defRPr/>
            </a:pPr>
            <a:r>
              <a:rPr lang="en-US" sz="1600" dirty="0" smtClean="0"/>
              <a:t>Robert W. </a:t>
            </a:r>
            <a:r>
              <a:rPr lang="en-US" sz="1600" dirty="0" err="1" smtClean="0"/>
              <a:t>Bonstingl</a:t>
            </a:r>
            <a:r>
              <a:rPr lang="en-US" sz="1600" dirty="0" smtClean="0"/>
              <a:t> (1975). Torques developed by different types of shoes on various playing surfaces. Penn State Sports Research Institute.</a:t>
            </a:r>
          </a:p>
          <a:p>
            <a:pPr eaLnBrk="1" fontAlgn="auto" hangingPunct="1">
              <a:spcAft>
                <a:spcPts val="0"/>
              </a:spcAft>
              <a:buFont typeface="Arial" pitchFamily="34" charset="0"/>
              <a:buChar char="•"/>
              <a:defRPr/>
            </a:pPr>
            <a:r>
              <a:rPr lang="en-US" sz="1600" dirty="0" smtClean="0"/>
              <a:t>Stan </a:t>
            </a:r>
            <a:r>
              <a:rPr lang="en-US" sz="1600" dirty="0" err="1"/>
              <a:t>Lindstedt</a:t>
            </a:r>
            <a:r>
              <a:rPr lang="en-US" sz="1600" dirty="0"/>
              <a:t> </a:t>
            </a:r>
            <a:r>
              <a:rPr lang="en-US" sz="1600" dirty="0" smtClean="0"/>
              <a:t>(2003).</a:t>
            </a:r>
          </a:p>
          <a:p>
            <a:pPr eaLnBrk="1" fontAlgn="auto" hangingPunct="1">
              <a:spcAft>
                <a:spcPts val="0"/>
              </a:spcAft>
              <a:buFont typeface="Arial" pitchFamily="34" charset="0"/>
              <a:buChar char="•"/>
              <a:defRPr/>
            </a:pPr>
            <a:r>
              <a:rPr lang="en-US" sz="1600" dirty="0" smtClean="0"/>
              <a:t>Sten Grimmer (</a:t>
            </a:r>
            <a:r>
              <a:rPr lang="en-US" sz="1600" dirty="0"/>
              <a:t>2008). Running on uneven ground: leg adjustment to vertical steps and </a:t>
            </a:r>
            <a:r>
              <a:rPr lang="en-US" sz="1600" dirty="0" smtClean="0"/>
              <a:t>self-stability.</a:t>
            </a:r>
          </a:p>
          <a:p>
            <a:pPr eaLnBrk="1" fontAlgn="auto" hangingPunct="1">
              <a:spcAft>
                <a:spcPts val="0"/>
              </a:spcAft>
              <a:buFont typeface="Arial" pitchFamily="34" charset="0"/>
              <a:buChar char="•"/>
              <a:defRPr/>
            </a:pPr>
            <a:endParaRPr lang="el-GR" sz="1600" dirty="0"/>
          </a:p>
          <a:p>
            <a:pPr eaLnBrk="1" fontAlgn="auto" hangingPunct="1">
              <a:spcAft>
                <a:spcPts val="0"/>
              </a:spcAft>
              <a:buFont typeface="Arial" pitchFamily="34" charset="0"/>
              <a:buChar char="•"/>
              <a:defRPr/>
            </a:pPr>
            <a:endParaRPr lang="el-GR" sz="1600" dirty="0"/>
          </a:p>
          <a:p>
            <a:pPr eaLnBrk="1" fontAlgn="auto" hangingPunct="1">
              <a:spcAft>
                <a:spcPts val="0"/>
              </a:spcAft>
              <a:buFont typeface="Arial" pitchFamily="34" charset="0"/>
              <a:buChar char="•"/>
              <a:defRPr/>
            </a:pPr>
            <a:endParaRPr lang="el-GR" sz="1600" dirty="0" smtClean="0"/>
          </a:p>
          <a:p>
            <a:pPr marL="0" indent="0" eaLnBrk="1" fontAlgn="auto" hangingPunct="1">
              <a:spcAft>
                <a:spcPts val="0"/>
              </a:spcAft>
              <a:buFont typeface="Arial" pitchFamily="34" charset="0"/>
              <a:buNone/>
              <a:defRPr/>
            </a:pPr>
            <a:endParaRPr lang="el-GR" sz="1600" dirty="0" smtClean="0"/>
          </a:p>
          <a:p>
            <a:pPr eaLnBrk="1" fontAlgn="auto" hangingPunct="1">
              <a:spcAft>
                <a:spcPts val="0"/>
              </a:spcAft>
              <a:buFont typeface="Arial" pitchFamily="34" charset="0"/>
              <a:buChar char="•"/>
              <a:defRPr/>
            </a:pPr>
            <a:endParaRPr lang="el-GR" sz="1600" dirty="0"/>
          </a:p>
          <a:p>
            <a:pPr eaLnBrk="1" fontAlgn="auto" hangingPunct="1">
              <a:spcAft>
                <a:spcPts val="0"/>
              </a:spcAft>
              <a:buFont typeface="Arial" pitchFamily="34" charset="0"/>
              <a:buChar char="•"/>
              <a:defRPr/>
            </a:pPr>
            <a:endParaRPr lang="en-US" sz="1600" dirty="0" smtClean="0"/>
          </a:p>
          <a:p>
            <a:pPr eaLnBrk="1" fontAlgn="auto" hangingPunct="1">
              <a:spcAft>
                <a:spcPts val="0"/>
              </a:spcAft>
              <a:buFont typeface="Arial" pitchFamily="34" charset="0"/>
              <a:buChar char="•"/>
              <a:defRPr/>
            </a:pPr>
            <a:endParaRPr lang="en-US" sz="1600" dirty="0" smtClean="0"/>
          </a:p>
          <a:p>
            <a:pPr eaLnBrk="1" fontAlgn="auto" hangingPunct="1">
              <a:spcAft>
                <a:spcPts val="0"/>
              </a:spcAft>
              <a:buFont typeface="Arial" pitchFamily="34" charset="0"/>
              <a:buChar char="•"/>
              <a:defRPr/>
            </a:pPr>
            <a:endParaRPr lang="el-GR" sz="16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68313" y="115888"/>
            <a:ext cx="8229600" cy="1081087"/>
          </a:xfrm>
        </p:spPr>
        <p:txBody>
          <a:bodyPr/>
          <a:lstStyle/>
          <a:p>
            <a:pPr eaLnBrk="1" hangingPunct="1"/>
            <a:r>
              <a:rPr lang="el-GR" altLang="el-GR" i="1" smtClean="0"/>
              <a:t>Βιβλιογραφία</a:t>
            </a:r>
          </a:p>
        </p:txBody>
      </p:sp>
      <p:sp>
        <p:nvSpPr>
          <p:cNvPr id="3" name="Content Placeholder 2"/>
          <p:cNvSpPr>
            <a:spLocks noGrp="1"/>
          </p:cNvSpPr>
          <p:nvPr>
            <p:ph idx="1"/>
          </p:nvPr>
        </p:nvSpPr>
        <p:spPr>
          <a:xfrm>
            <a:off x="457200" y="1484313"/>
            <a:ext cx="8229600" cy="4752975"/>
          </a:xfrm>
        </p:spPr>
        <p:txBody>
          <a:bodyPr rtlCol="0">
            <a:normAutofit/>
          </a:bodyPr>
          <a:lstStyle/>
          <a:p>
            <a:pPr eaLnBrk="1" fontAlgn="auto" hangingPunct="1">
              <a:spcAft>
                <a:spcPts val="0"/>
              </a:spcAft>
              <a:buFont typeface="Arial" pitchFamily="34" charset="0"/>
              <a:buChar char="•"/>
              <a:defRPr/>
            </a:pPr>
            <a:r>
              <a:rPr lang="en-US" sz="1600" dirty="0" smtClean="0"/>
              <a:t>Thomas Reilly, A. Lees.(1984).Exercise </a:t>
            </a:r>
            <a:r>
              <a:rPr lang="en-US" sz="1600" dirty="0"/>
              <a:t>and sports equipment: some ergonomics aspects. Department of Sport &amp; Recreation </a:t>
            </a:r>
            <a:r>
              <a:rPr lang="en-US" sz="1600" dirty="0" smtClean="0"/>
              <a:t>Studies.</a:t>
            </a:r>
            <a:endParaRPr lang="en-US" sz="1600" dirty="0"/>
          </a:p>
          <a:p>
            <a:pPr eaLnBrk="1" fontAlgn="auto" hangingPunct="1">
              <a:spcAft>
                <a:spcPts val="0"/>
              </a:spcAft>
              <a:buFont typeface="Arial" pitchFamily="34" charset="0"/>
              <a:buChar char="•"/>
              <a:defRPr/>
            </a:pPr>
            <a:r>
              <a:rPr lang="en-US" sz="1600" dirty="0" smtClean="0"/>
              <a:t>Thomas Reilly, Julie </a:t>
            </a:r>
            <a:r>
              <a:rPr lang="en-US" sz="1600" dirty="0" err="1" smtClean="0"/>
              <a:t>Greeves</a:t>
            </a:r>
            <a:r>
              <a:rPr lang="en-US" sz="1600" dirty="0"/>
              <a:t> </a:t>
            </a:r>
            <a:r>
              <a:rPr lang="en-US" sz="1600" dirty="0" smtClean="0"/>
              <a:t>(2002).Advances in Sport, Leisure and Ergonomics. Taylor and Francis Group.</a:t>
            </a:r>
          </a:p>
          <a:p>
            <a:pPr eaLnBrk="1" fontAlgn="auto" hangingPunct="1">
              <a:spcAft>
                <a:spcPts val="0"/>
              </a:spcAft>
              <a:buFont typeface="Arial" pitchFamily="34" charset="0"/>
              <a:buChar char="•"/>
              <a:defRPr/>
            </a:pPr>
            <a:r>
              <a:rPr lang="en-US" sz="1600" dirty="0"/>
              <a:t>Thomas Reilly </a:t>
            </a:r>
            <a:r>
              <a:rPr lang="en-US" sz="1600" dirty="0" smtClean="0"/>
              <a:t>(2005).</a:t>
            </a:r>
          </a:p>
          <a:p>
            <a:pPr eaLnBrk="1" fontAlgn="auto" hangingPunct="1">
              <a:spcAft>
                <a:spcPts val="0"/>
              </a:spcAft>
              <a:buFont typeface="Arial" pitchFamily="34" charset="0"/>
              <a:buChar char="•"/>
              <a:defRPr/>
            </a:pPr>
            <a:r>
              <a:rPr lang="en-US" sz="1600" dirty="0"/>
              <a:t>Thomas </a:t>
            </a:r>
            <a:r>
              <a:rPr lang="en-US" sz="1600" dirty="0" smtClean="0"/>
              <a:t>Reilly, </a:t>
            </a:r>
            <a:r>
              <a:rPr lang="en-US" sz="1600" dirty="0" err="1" smtClean="0"/>
              <a:t>Gerg</a:t>
            </a:r>
            <a:r>
              <a:rPr lang="en-US" sz="1600" dirty="0" smtClean="0"/>
              <a:t> Atkinson (2009). Contemporary Sport, Leisure and </a:t>
            </a:r>
            <a:r>
              <a:rPr lang="en-US" sz="1600" dirty="0" err="1" smtClean="0"/>
              <a:t>Ergonimics</a:t>
            </a:r>
            <a:r>
              <a:rPr lang="en-US" sz="1600" dirty="0" smtClean="0"/>
              <a:t>. </a:t>
            </a:r>
            <a:r>
              <a:rPr lang="en-US" sz="1600" dirty="0" err="1" smtClean="0"/>
              <a:t>Routledge</a:t>
            </a:r>
            <a:r>
              <a:rPr lang="en-US" sz="1600" dirty="0" smtClean="0"/>
              <a:t> Magazine.</a:t>
            </a:r>
          </a:p>
          <a:p>
            <a:pPr eaLnBrk="1" fontAlgn="auto" hangingPunct="1">
              <a:spcAft>
                <a:spcPts val="0"/>
              </a:spcAft>
              <a:buFont typeface="Arial" pitchFamily="34" charset="0"/>
              <a:buChar char="•"/>
              <a:defRPr/>
            </a:pPr>
            <a:r>
              <a:rPr lang="en-US" sz="1600" dirty="0" smtClean="0"/>
              <a:t>Thomas Reilly (2010). Ergonomics in sport and physical activity: Enhancing performance and improving safety.</a:t>
            </a:r>
          </a:p>
          <a:p>
            <a:pPr marL="0" indent="0" eaLnBrk="1" fontAlgn="auto" hangingPunct="1">
              <a:spcAft>
                <a:spcPts val="0"/>
              </a:spcAft>
              <a:buFont typeface="Arial" pitchFamily="34" charset="0"/>
              <a:buNone/>
              <a:defRPr/>
            </a:pPr>
            <a:endParaRPr lang="el-GR" sz="1600" dirty="0" smtClean="0"/>
          </a:p>
          <a:p>
            <a:pPr eaLnBrk="1" fontAlgn="auto" hangingPunct="1">
              <a:spcAft>
                <a:spcPts val="0"/>
              </a:spcAft>
              <a:buFont typeface="Arial" pitchFamily="34" charset="0"/>
              <a:buChar char="•"/>
              <a:defRPr/>
            </a:pPr>
            <a:r>
              <a:rPr lang="en-US" sz="1600" dirty="0" smtClean="0"/>
              <a:t>http//.www.dsr.wa.gov.au. Sports surfaces.</a:t>
            </a:r>
          </a:p>
          <a:p>
            <a:pPr eaLnBrk="1" fontAlgn="auto" hangingPunct="1">
              <a:spcAft>
                <a:spcPts val="0"/>
              </a:spcAft>
              <a:buFont typeface="Arial" pitchFamily="34" charset="0"/>
              <a:buChar char="•"/>
              <a:defRPr/>
            </a:pPr>
            <a:r>
              <a:rPr lang="en-US" sz="1600" dirty="0" smtClean="0"/>
              <a:t>http//.www.lcphealth.ca. Ergonomics in Sport.</a:t>
            </a:r>
          </a:p>
          <a:p>
            <a:pPr eaLnBrk="1" fontAlgn="auto" hangingPunct="1">
              <a:spcAft>
                <a:spcPts val="0"/>
              </a:spcAft>
              <a:buFont typeface="Arial" pitchFamily="34" charset="0"/>
              <a:buChar char="•"/>
              <a:defRPr/>
            </a:pPr>
            <a:r>
              <a:rPr lang="en-US" sz="1600" dirty="0" smtClean="0"/>
              <a:t>http//.www.medic8.com. Sports protective equipment. Sports injury prevention.</a:t>
            </a:r>
          </a:p>
          <a:p>
            <a:pPr eaLnBrk="1" fontAlgn="auto" hangingPunct="1">
              <a:spcAft>
                <a:spcPts val="0"/>
              </a:spcAft>
              <a:buFont typeface="Arial" pitchFamily="34" charset="0"/>
              <a:buChar char="•"/>
              <a:defRPr/>
            </a:pPr>
            <a:r>
              <a:rPr lang="en-US" sz="1600" dirty="0"/>
              <a:t>http.www.runnersworld.co.uk. </a:t>
            </a:r>
            <a:r>
              <a:rPr lang="en-US" sz="1600" dirty="0" smtClean="0"/>
              <a:t>(2002)Marc Bloom, </a:t>
            </a:r>
            <a:r>
              <a:rPr lang="en-US" sz="1600" dirty="0"/>
              <a:t>Steve </a:t>
            </a:r>
            <a:r>
              <a:rPr lang="en-US" sz="1600" dirty="0" err="1" smtClean="0"/>
              <a:t>Smythe</a:t>
            </a:r>
            <a:r>
              <a:rPr lang="en-US" sz="1600" dirty="0"/>
              <a:t>. Top 10 Running </a:t>
            </a:r>
            <a:r>
              <a:rPr lang="en-US" sz="1600" dirty="0" smtClean="0"/>
              <a:t>Surfaces.</a:t>
            </a:r>
            <a:endParaRPr lang="en-US" sz="1600" dirty="0"/>
          </a:p>
          <a:p>
            <a:pPr eaLnBrk="1" fontAlgn="auto" hangingPunct="1">
              <a:spcAft>
                <a:spcPts val="0"/>
              </a:spcAft>
              <a:buFont typeface="Arial" pitchFamily="34" charset="0"/>
              <a:buChar char="•"/>
              <a:defRPr/>
            </a:pPr>
            <a:endParaRPr lang="el-GR" sz="1600" dirty="0" smtClean="0"/>
          </a:p>
          <a:p>
            <a:pPr eaLnBrk="1" fontAlgn="auto" hangingPunct="1">
              <a:spcAft>
                <a:spcPts val="0"/>
              </a:spcAft>
              <a:buFont typeface="Arial" pitchFamily="34" charset="0"/>
              <a:buChar char="•"/>
              <a:defRPr/>
            </a:pPr>
            <a:endParaRPr lang="el-GR" sz="1600" dirty="0"/>
          </a:p>
          <a:p>
            <a:pPr eaLnBrk="1" fontAlgn="auto" hangingPunct="1">
              <a:spcAft>
                <a:spcPts val="0"/>
              </a:spcAft>
              <a:buFont typeface="Arial" pitchFamily="34" charset="0"/>
              <a:buChar char="•"/>
              <a:defRPr/>
            </a:pPr>
            <a:endParaRPr lang="el-GR" sz="1600" dirty="0"/>
          </a:p>
          <a:p>
            <a:pPr eaLnBrk="1" fontAlgn="auto" hangingPunct="1">
              <a:spcAft>
                <a:spcPts val="0"/>
              </a:spcAft>
              <a:buFont typeface="Arial" pitchFamily="34" charset="0"/>
              <a:buChar char="•"/>
              <a:defRPr/>
            </a:pPr>
            <a:endParaRPr lang="el-GR" sz="1600" dirty="0" smtClean="0"/>
          </a:p>
          <a:p>
            <a:pPr marL="0" indent="0" eaLnBrk="1" fontAlgn="auto" hangingPunct="1">
              <a:spcAft>
                <a:spcPts val="0"/>
              </a:spcAft>
              <a:buFont typeface="Arial" pitchFamily="34" charset="0"/>
              <a:buNone/>
              <a:defRPr/>
            </a:pPr>
            <a:endParaRPr lang="el-GR" sz="1600" dirty="0" smtClean="0"/>
          </a:p>
          <a:p>
            <a:pPr eaLnBrk="1" fontAlgn="auto" hangingPunct="1">
              <a:spcAft>
                <a:spcPts val="0"/>
              </a:spcAft>
              <a:buFont typeface="Arial" pitchFamily="34" charset="0"/>
              <a:buChar char="•"/>
              <a:defRPr/>
            </a:pPr>
            <a:endParaRPr lang="el-GR" sz="1600" dirty="0"/>
          </a:p>
          <a:p>
            <a:pPr eaLnBrk="1" fontAlgn="auto" hangingPunct="1">
              <a:spcAft>
                <a:spcPts val="0"/>
              </a:spcAft>
              <a:buFont typeface="Arial" pitchFamily="34" charset="0"/>
              <a:buChar char="•"/>
              <a:defRPr/>
            </a:pPr>
            <a:endParaRPr lang="en-US" sz="1600" dirty="0" smtClean="0"/>
          </a:p>
          <a:p>
            <a:pPr eaLnBrk="1" fontAlgn="auto" hangingPunct="1">
              <a:spcAft>
                <a:spcPts val="0"/>
              </a:spcAft>
              <a:buFont typeface="Arial" pitchFamily="34" charset="0"/>
              <a:buChar char="•"/>
              <a:defRPr/>
            </a:pPr>
            <a:endParaRPr lang="en-US" sz="1600" dirty="0" smtClean="0"/>
          </a:p>
          <a:p>
            <a:pPr eaLnBrk="1" fontAlgn="auto" hangingPunct="1">
              <a:spcAft>
                <a:spcPts val="0"/>
              </a:spcAft>
              <a:buFont typeface="Arial" pitchFamily="34" charset="0"/>
              <a:buChar char="•"/>
              <a:defRPr/>
            </a:pPr>
            <a:endParaRPr lang="el-GR" sz="16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 Θέση περιεχομένου"/>
          <p:cNvSpPr>
            <a:spLocks noGrp="1"/>
          </p:cNvSpPr>
          <p:nvPr>
            <p:ph idx="1"/>
          </p:nvPr>
        </p:nvSpPr>
        <p:spPr>
          <a:xfrm>
            <a:off x="642938" y="0"/>
            <a:ext cx="7872412" cy="1428750"/>
          </a:xfrm>
        </p:spPr>
        <p:txBody>
          <a:bodyPr rtlCol="0">
            <a:normAutofit lnSpcReduction="10000"/>
          </a:bodyPr>
          <a:lstStyle/>
          <a:p>
            <a:pPr algn="ctr" eaLnBrk="1" fontAlgn="auto" hangingPunct="1">
              <a:spcAft>
                <a:spcPts val="0"/>
              </a:spcAft>
              <a:buFont typeface="Arial" pitchFamily="34" charset="0"/>
              <a:buNone/>
              <a:defRPr/>
            </a:pPr>
            <a:r>
              <a:rPr lang="el-GR" sz="4400" dirty="0" smtClean="0">
                <a:solidFill>
                  <a:schemeClr val="bg1"/>
                </a:solidFill>
              </a:rPr>
              <a:t>Εργονομία στο άθλημα της</a:t>
            </a:r>
            <a:r>
              <a:rPr lang="en-US" sz="4400" dirty="0" smtClean="0">
                <a:solidFill>
                  <a:schemeClr val="bg1"/>
                </a:solidFill>
              </a:rPr>
              <a:t> </a:t>
            </a:r>
            <a:r>
              <a:rPr lang="el-GR" sz="4400" dirty="0" smtClean="0">
                <a:solidFill>
                  <a:schemeClr val="bg1"/>
                </a:solidFill>
              </a:rPr>
              <a:t>ξιφασκίας</a:t>
            </a:r>
            <a:endParaRPr lang="el-GR" sz="4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 Τίτλος"/>
          <p:cNvSpPr>
            <a:spLocks noGrp="1"/>
          </p:cNvSpPr>
          <p:nvPr>
            <p:ph type="title"/>
          </p:nvPr>
        </p:nvSpPr>
        <p:spPr>
          <a:xfrm>
            <a:off x="468313" y="115888"/>
            <a:ext cx="8229600" cy="1081087"/>
          </a:xfrm>
        </p:spPr>
        <p:txBody>
          <a:bodyPr/>
          <a:lstStyle/>
          <a:p>
            <a:pPr eaLnBrk="1" hangingPunct="1"/>
            <a:r>
              <a:rPr lang="el-GR" altLang="el-GR" sz="3600" smtClean="0"/>
              <a:t>Μέθοδος και υλικό 2</a:t>
            </a:r>
            <a:endParaRPr lang="el-GR" altLang="el-GR" sz="3600" smtClean="0">
              <a:latin typeface="Arial" charset="0"/>
            </a:endParaRPr>
          </a:p>
        </p:txBody>
      </p:sp>
      <p:sp>
        <p:nvSpPr>
          <p:cNvPr id="9219" name="3 - Υπότιτλος"/>
          <p:cNvSpPr>
            <a:spLocks noGrp="1"/>
          </p:cNvSpPr>
          <p:nvPr>
            <p:ph idx="1"/>
          </p:nvPr>
        </p:nvSpPr>
        <p:spPr>
          <a:xfrm>
            <a:off x="457200" y="1484313"/>
            <a:ext cx="5770563" cy="4752975"/>
          </a:xfrm>
        </p:spPr>
        <p:txBody>
          <a:bodyPr rtlCol="0">
            <a:normAutofit lnSpcReduction="10000"/>
          </a:bodyPr>
          <a:lstStyle/>
          <a:p>
            <a:pPr eaLnBrk="1" fontAlgn="auto" hangingPunct="1">
              <a:lnSpc>
                <a:spcPct val="110000"/>
              </a:lnSpc>
              <a:spcAft>
                <a:spcPts val="0"/>
              </a:spcAft>
              <a:buFont typeface="Arial" pitchFamily="34" charset="0"/>
              <a:buChar char="•"/>
              <a:defRPr/>
            </a:pPr>
            <a:r>
              <a:rPr lang="el-GR" altLang="el-GR" sz="2800" dirty="0" smtClean="0"/>
              <a:t>Επιλέχτηκαν </a:t>
            </a:r>
            <a:r>
              <a:rPr lang="el-GR" altLang="el-GR" sz="2800" dirty="0"/>
              <a:t>οι μελέτες που αναφέρονται στην περίοδο της εφηβείας, δηλαδή </a:t>
            </a:r>
            <a:r>
              <a:rPr lang="el-GR" altLang="el-GR" sz="2800" dirty="0" smtClean="0"/>
              <a:t>στην περίοδο </a:t>
            </a:r>
            <a:r>
              <a:rPr lang="el-GR" altLang="el-GR" sz="2800" dirty="0"/>
              <a:t>κατά την οποία η σπονδυλική στήλη εμφανίζεται περισσότερο ευαίσθητη σε εξωτερικές επιδράσεις και ιδιαίτερα σε </a:t>
            </a:r>
            <a:r>
              <a:rPr lang="el-GR" altLang="el-GR" sz="2800" dirty="0" smtClean="0"/>
              <a:t>«</a:t>
            </a:r>
            <a:r>
              <a:rPr lang="el-GR" altLang="el-GR" sz="2800" b="1" dirty="0" smtClean="0">
                <a:solidFill>
                  <a:srgbClr val="004B82"/>
                </a:solidFill>
              </a:rPr>
              <a:t>καταναγκαστικά</a:t>
            </a:r>
            <a:r>
              <a:rPr lang="el-GR" altLang="el-GR" sz="2800" dirty="0" smtClean="0"/>
              <a:t>» </a:t>
            </a:r>
            <a:r>
              <a:rPr lang="el-GR" altLang="el-GR" sz="2800" dirty="0"/>
              <a:t>φορτία </a:t>
            </a:r>
            <a:r>
              <a:rPr lang="el-GR" altLang="el-GR" sz="2800" dirty="0" smtClean="0"/>
              <a:t>που </a:t>
            </a:r>
            <a:r>
              <a:rPr lang="el-GR" altLang="el-GR" sz="2800" dirty="0"/>
              <a:t>διαταράσσουν εύκολα την ισορροπία της. </a:t>
            </a:r>
            <a:endParaRPr lang="el-GR" altLang="el-GR" sz="2800" b="1" i="1" dirty="0" smtClean="0"/>
          </a:p>
        </p:txBody>
      </p:sp>
      <p:pic>
        <p:nvPicPr>
          <p:cNvPr id="2" name="Picture 2" descr="http://pixabay.com/static/uploads/photo/2013/07/12/13/27/balance-147053_640.png"/>
          <p:cNvPicPr>
            <a:picLocks noChangeAspect="1" noChangeArrowheads="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732496" y="2780928"/>
            <a:ext cx="3048001" cy="2362201"/>
          </a:xfrm>
          <a:prstGeom prst="rect">
            <a:avLst/>
          </a:prstGeom>
          <a:noFill/>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68313" y="115888"/>
            <a:ext cx="8229600" cy="1081087"/>
          </a:xfrm>
        </p:spPr>
        <p:txBody>
          <a:bodyPr/>
          <a:lstStyle/>
          <a:p>
            <a:r>
              <a:rPr lang="el-GR" altLang="el-GR" smtClean="0"/>
              <a:t>Ορισμός</a:t>
            </a:r>
          </a:p>
        </p:txBody>
      </p:sp>
      <p:sp>
        <p:nvSpPr>
          <p:cNvPr id="59395" name="2 - Θέση περιεχομένου"/>
          <p:cNvSpPr>
            <a:spLocks noGrp="1"/>
          </p:cNvSpPr>
          <p:nvPr>
            <p:ph idx="1"/>
          </p:nvPr>
        </p:nvSpPr>
        <p:spPr>
          <a:xfrm>
            <a:off x="457200" y="1484313"/>
            <a:ext cx="8229600" cy="4752975"/>
          </a:xfrm>
        </p:spPr>
        <p:txBody>
          <a:bodyPr/>
          <a:lstStyle/>
          <a:p>
            <a:pPr marL="0" indent="0" eaLnBrk="1" hangingPunct="1">
              <a:buFont typeface="Arial" charset="0"/>
              <a:buNone/>
            </a:pPr>
            <a:r>
              <a:rPr lang="el-GR" altLang="el-GR" sz="2800" smtClean="0"/>
              <a:t>Η ξιφασκία αποτελεί ένα άθλημα χειρισμού ξίφους και ασκείται με 3 διαφορετικά όπλα:</a:t>
            </a:r>
          </a:p>
          <a:p>
            <a:pPr marL="0" indent="0" eaLnBrk="1" hangingPunct="1">
              <a:buFont typeface="Arial" charset="0"/>
              <a:buNone/>
            </a:pPr>
            <a:r>
              <a:rPr lang="el-GR" altLang="el-GR" sz="2800" smtClean="0"/>
              <a:t>	Το «ξίφος ασκήσεως» (</a:t>
            </a:r>
            <a:r>
              <a:rPr lang="en-US" altLang="el-GR" sz="2800" smtClean="0"/>
              <a:t>Foil)</a:t>
            </a:r>
            <a:r>
              <a:rPr lang="el-GR" altLang="el-GR" sz="2800" smtClean="0"/>
              <a:t> </a:t>
            </a:r>
          </a:p>
          <a:p>
            <a:pPr marL="0" indent="0" eaLnBrk="1" hangingPunct="1">
              <a:buFont typeface="Arial" charset="0"/>
              <a:buNone/>
            </a:pPr>
            <a:r>
              <a:rPr lang="el-GR" altLang="el-GR" sz="2800" smtClean="0"/>
              <a:t>	Το «ξίφος μονομαχίας» </a:t>
            </a:r>
            <a:r>
              <a:rPr lang="en-US" altLang="el-GR" sz="2800" smtClean="0"/>
              <a:t>(Epee)</a:t>
            </a:r>
          </a:p>
          <a:p>
            <a:pPr marL="0" indent="0" eaLnBrk="1" hangingPunct="1">
              <a:buFont typeface="Arial" charset="0"/>
              <a:buNone/>
            </a:pPr>
            <a:r>
              <a:rPr lang="el-GR" altLang="el-GR" sz="2800" smtClean="0"/>
              <a:t>	Τη «σπάθη» (</a:t>
            </a:r>
            <a:r>
              <a:rPr lang="en-US" altLang="el-GR" sz="2800" smtClean="0"/>
              <a:t>Sampre)</a:t>
            </a:r>
            <a:endParaRPr lang="el-GR" altLang="el-GR" sz="2800" smtClean="0"/>
          </a:p>
          <a:p>
            <a:pPr marL="0" indent="0" eaLnBrk="1" hangingPunct="1">
              <a:buFont typeface="Arial" charset="0"/>
              <a:buNone/>
            </a:pPr>
            <a:r>
              <a:rPr lang="el-GR" altLang="el-GR" sz="2800" smtClean="0"/>
              <a:t>Στόχος κάθε αθλητή είναι να χτυπήσει σε συγκεκριμένα σημεία τον αντίπαλο, χωρίς να χτυπηθεί ο ίδιος (χρησιμοποιώντας χειρισμούς των κάτω άκρων-</a:t>
            </a:r>
            <a:r>
              <a:rPr lang="en-US" altLang="el-GR" sz="2800" smtClean="0"/>
              <a:t>footwork</a:t>
            </a:r>
            <a:r>
              <a:rPr lang="el-GR" altLang="el-GR" sz="2800" smtClean="0"/>
              <a:t>-</a:t>
            </a:r>
            <a:r>
              <a:rPr lang="en-US" altLang="el-GR" sz="2800" smtClean="0"/>
              <a:t> </a:t>
            </a:r>
            <a:r>
              <a:rPr lang="el-GR" altLang="el-GR" sz="2800" smtClean="0"/>
              <a:t>και χειρισμούς της λεπίδας)</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68313" y="115888"/>
            <a:ext cx="8229600" cy="1081087"/>
          </a:xfrm>
        </p:spPr>
        <p:txBody>
          <a:bodyPr/>
          <a:lstStyle/>
          <a:p>
            <a:r>
              <a:rPr lang="el-GR" altLang="el-GR" smtClean="0"/>
              <a:t>Ιστορική ανάδρομη</a:t>
            </a:r>
          </a:p>
        </p:txBody>
      </p:sp>
      <p:sp>
        <p:nvSpPr>
          <p:cNvPr id="58371" name="2 - Θέση περιεχομένου"/>
          <p:cNvSpPr>
            <a:spLocks noGrp="1"/>
          </p:cNvSpPr>
          <p:nvPr>
            <p:ph idx="1"/>
          </p:nvPr>
        </p:nvSpPr>
        <p:spPr>
          <a:xfrm>
            <a:off x="457200" y="1484313"/>
            <a:ext cx="8229600" cy="4752975"/>
          </a:xfrm>
        </p:spPr>
        <p:txBody>
          <a:bodyPr/>
          <a:lstStyle/>
          <a:p>
            <a:pPr marL="0" indent="0" eaLnBrk="1" hangingPunct="1">
              <a:buFont typeface="Arial" charset="0"/>
              <a:buNone/>
              <a:defRPr/>
            </a:pPr>
            <a:r>
              <a:rPr lang="el-GR" altLang="el-GR" sz="2800" dirty="0" smtClean="0"/>
              <a:t>Τον 15</a:t>
            </a:r>
            <a:r>
              <a:rPr lang="el-GR" altLang="el-GR" sz="2800" baseline="30000" dirty="0" smtClean="0"/>
              <a:t>ο</a:t>
            </a:r>
            <a:r>
              <a:rPr lang="el-GR" altLang="el-GR" sz="2800" dirty="0" smtClean="0"/>
              <a:t> αιώνα εμφανίστηκαν οι πρώτοι όμιλοι ξιφασκίας στην Ευρώπη.</a:t>
            </a:r>
            <a:r>
              <a:rPr lang="en-US" altLang="el-GR" sz="2800" dirty="0" smtClean="0"/>
              <a:t> </a:t>
            </a:r>
            <a:r>
              <a:rPr lang="el-GR" altLang="el-GR" sz="2800" dirty="0" smtClean="0"/>
              <a:t>Πρώτοι οι Ιταλοί και μετά οι Γάλλοι στην διάρκεια της Αναγέννησης εξάσκησαν την τέχνη της ξιφασκίας που μέχρι τα τέλη του 18</a:t>
            </a:r>
            <a:r>
              <a:rPr lang="el-GR" altLang="el-GR" sz="2800" baseline="30000" dirty="0" smtClean="0"/>
              <a:t>ου</a:t>
            </a:r>
            <a:r>
              <a:rPr lang="el-GR" altLang="el-GR" sz="2800" dirty="0" smtClean="0"/>
              <a:t> αιώνα την βελτίωναν συνεχώς.</a:t>
            </a:r>
            <a:r>
              <a:rPr lang="en-US" altLang="el-GR" sz="2800" dirty="0" smtClean="0"/>
              <a:t> </a:t>
            </a:r>
            <a:r>
              <a:rPr lang="el-GR" altLang="el-GR" sz="2800" dirty="0" smtClean="0"/>
              <a:t>Με την αναβίωση των Ολυμπιακών Αγώνων το 1896,η Ξιφασκία έγινε Ολυμπιακό άθλημα και το 1913 ιδρύθηκε η Διεθνής Ομοσπονδία Ξιφασκίας-</a:t>
            </a:r>
            <a:r>
              <a:rPr lang="en-US" altLang="el-GR" sz="2800" dirty="0" smtClean="0"/>
              <a:t>FIE(Fencing International Federation).</a:t>
            </a:r>
            <a:endParaRPr lang="el-GR" altLang="el-GR" sz="2800" dirty="0" smtClean="0"/>
          </a:p>
          <a:p>
            <a:pPr eaLnBrk="1" hangingPunct="1">
              <a:defRPr/>
            </a:pPr>
            <a:endParaRPr lang="el-GR" altLang="el-GR" sz="2800"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484313"/>
            <a:ext cx="8229600" cy="5257800"/>
          </a:xfrm>
        </p:spPr>
        <p:txBody>
          <a:bodyPr rtlCol="0">
            <a:normAutofit fontScale="62500" lnSpcReduction="20000"/>
          </a:bodyPr>
          <a:lstStyle/>
          <a:p>
            <a:pPr marL="0" indent="0" eaLnBrk="1" fontAlgn="auto" hangingPunct="1">
              <a:spcAft>
                <a:spcPts val="0"/>
              </a:spcAft>
              <a:buFont typeface="Arial" pitchFamily="34" charset="0"/>
              <a:buNone/>
              <a:defRPr/>
            </a:pPr>
            <a:r>
              <a:rPr lang="el-GR" sz="3700" dirty="0" smtClean="0"/>
              <a:t>Το 60,3 % των τραυματισμών είναι οξείς ενώ το 39,7% των τραυματισμών είναι υπέρχρησης (</a:t>
            </a:r>
            <a:r>
              <a:rPr lang="en-US" sz="3700" dirty="0" smtClean="0"/>
              <a:t>Jager, 2003)</a:t>
            </a:r>
            <a:endParaRPr lang="el-GR" sz="3700" dirty="0" smtClean="0"/>
          </a:p>
          <a:p>
            <a:pPr marL="0" indent="0" eaLnBrk="1" fontAlgn="auto" hangingPunct="1">
              <a:spcAft>
                <a:spcPts val="0"/>
              </a:spcAft>
              <a:buFont typeface="Arial" pitchFamily="34" charset="0"/>
              <a:buNone/>
              <a:defRPr/>
            </a:pPr>
            <a:r>
              <a:rPr lang="el-GR" sz="3700" dirty="0" smtClean="0"/>
              <a:t>Οι τραυματισμοί περιλαμβάνουν:</a:t>
            </a:r>
          </a:p>
          <a:p>
            <a:pPr eaLnBrk="1" fontAlgn="auto" hangingPunct="1">
              <a:spcAft>
                <a:spcPts val="0"/>
              </a:spcAft>
              <a:buFont typeface="Arial" pitchFamily="34" charset="0"/>
              <a:buChar char="•"/>
              <a:defRPr/>
            </a:pPr>
            <a:r>
              <a:rPr lang="en-US" sz="3700" dirty="0" smtClean="0"/>
              <a:t>26,1</a:t>
            </a:r>
            <a:r>
              <a:rPr lang="el-GR" sz="3700" dirty="0" smtClean="0"/>
              <a:t> </a:t>
            </a:r>
            <a:r>
              <a:rPr lang="en-US" sz="3700" dirty="0" smtClean="0"/>
              <a:t>%</a:t>
            </a:r>
            <a:r>
              <a:rPr lang="el-GR" sz="3700" dirty="0" smtClean="0"/>
              <a:t>  Θλάσεις                           63,6 %  Κάτω Άκρα</a:t>
            </a:r>
          </a:p>
          <a:p>
            <a:pPr eaLnBrk="1" fontAlgn="auto" hangingPunct="1">
              <a:spcAft>
                <a:spcPts val="0"/>
              </a:spcAft>
              <a:buFont typeface="Arial" pitchFamily="34" charset="0"/>
              <a:buChar char="•"/>
              <a:defRPr/>
            </a:pPr>
            <a:r>
              <a:rPr lang="el-GR" sz="3700" dirty="0" smtClean="0"/>
              <a:t>25,5 %  Διαστρέμματα                19,5 %  Άνω Άκρα</a:t>
            </a:r>
          </a:p>
          <a:p>
            <a:pPr eaLnBrk="1" fontAlgn="auto" hangingPunct="1">
              <a:spcAft>
                <a:spcPts val="0"/>
              </a:spcAft>
              <a:buFont typeface="Arial" pitchFamily="34" charset="0"/>
              <a:buChar char="•"/>
              <a:defRPr/>
            </a:pPr>
            <a:r>
              <a:rPr lang="el-GR" sz="3700" dirty="0" smtClean="0"/>
              <a:t>14,1 %  Τενοντίτιδες                    11,4 %  Κορμός</a:t>
            </a:r>
          </a:p>
          <a:p>
            <a:pPr eaLnBrk="1" fontAlgn="auto" hangingPunct="1">
              <a:spcAft>
                <a:spcPts val="0"/>
              </a:spcAft>
              <a:buFont typeface="Arial" pitchFamily="34" charset="0"/>
              <a:buChar char="•"/>
              <a:defRPr/>
            </a:pPr>
            <a:r>
              <a:rPr lang="el-GR" sz="3700" dirty="0" smtClean="0"/>
              <a:t>12,0 %  Μώλωπες                        2,2  %   Κεφάλι</a:t>
            </a:r>
          </a:p>
          <a:p>
            <a:pPr eaLnBrk="1" fontAlgn="auto" hangingPunct="1">
              <a:spcAft>
                <a:spcPts val="0"/>
              </a:spcAft>
              <a:buFont typeface="Arial" pitchFamily="34" charset="0"/>
              <a:buChar char="•"/>
              <a:defRPr/>
            </a:pPr>
            <a:r>
              <a:rPr lang="el-GR" sz="3700" dirty="0" smtClean="0"/>
              <a:t>7,6 %    Εξαρθρήματα</a:t>
            </a:r>
          </a:p>
          <a:p>
            <a:pPr eaLnBrk="1" fontAlgn="auto" hangingPunct="1">
              <a:spcAft>
                <a:spcPts val="0"/>
              </a:spcAft>
              <a:buFont typeface="Arial" pitchFamily="34" charset="0"/>
              <a:buChar char="•"/>
              <a:defRPr/>
            </a:pPr>
            <a:r>
              <a:rPr lang="el-GR" sz="3700" dirty="0" smtClean="0"/>
              <a:t>4,9 %    Κράμπες</a:t>
            </a:r>
          </a:p>
          <a:p>
            <a:pPr eaLnBrk="1" fontAlgn="auto" hangingPunct="1">
              <a:spcAft>
                <a:spcPts val="0"/>
              </a:spcAft>
              <a:buFont typeface="Arial" pitchFamily="34" charset="0"/>
              <a:buChar char="•"/>
              <a:defRPr/>
            </a:pPr>
            <a:r>
              <a:rPr lang="el-GR" sz="3700" dirty="0" smtClean="0"/>
              <a:t>4,4 %    Κατάγματα</a:t>
            </a:r>
            <a:r>
              <a:rPr lang="en-US" sz="3700" dirty="0" smtClean="0"/>
              <a:t>                                                                           </a:t>
            </a:r>
            <a:endParaRPr lang="el-GR" sz="3700" dirty="0" smtClean="0"/>
          </a:p>
          <a:p>
            <a:pPr eaLnBrk="1" fontAlgn="auto" hangingPunct="1">
              <a:spcAft>
                <a:spcPts val="0"/>
              </a:spcAft>
              <a:buFont typeface="Arial" pitchFamily="34" charset="0"/>
              <a:buChar char="•"/>
              <a:defRPr/>
            </a:pPr>
            <a:r>
              <a:rPr lang="el-GR" sz="3700" dirty="0" smtClean="0"/>
              <a:t>3,3 %    Ρήξεις</a:t>
            </a:r>
            <a:r>
              <a:rPr lang="en-US" sz="3700" dirty="0" smtClean="0"/>
              <a:t>                               </a:t>
            </a:r>
            <a:r>
              <a:rPr lang="en-US" sz="3500" dirty="0" smtClean="0"/>
              <a:t>     </a:t>
            </a:r>
            <a:r>
              <a:rPr lang="en-US" dirty="0" smtClean="0"/>
              <a:t>(Harmer, 2008)</a:t>
            </a:r>
          </a:p>
          <a:p>
            <a:pPr eaLnBrk="1" fontAlgn="auto" hangingPunct="1">
              <a:spcAft>
                <a:spcPts val="0"/>
              </a:spcAft>
              <a:buFont typeface="Arial" pitchFamily="34" charset="0"/>
              <a:buChar char="•"/>
              <a:defRPr/>
            </a:pPr>
            <a:endParaRPr lang="en-US" sz="3500" dirty="0" smtClean="0"/>
          </a:p>
          <a:p>
            <a:pPr eaLnBrk="1" fontAlgn="auto" hangingPunct="1">
              <a:spcAft>
                <a:spcPts val="0"/>
              </a:spcAft>
              <a:buFont typeface="Arial" pitchFamily="34" charset="0"/>
              <a:buChar char="•"/>
              <a:defRPr/>
            </a:pPr>
            <a:endParaRPr lang="en-US" sz="3500" dirty="0" smtClean="0"/>
          </a:p>
          <a:p>
            <a:pPr marL="0" indent="0" eaLnBrk="1" fontAlgn="auto" hangingPunct="1">
              <a:spcAft>
                <a:spcPts val="0"/>
              </a:spcAft>
              <a:buFont typeface="Arial" charset="0"/>
              <a:buNone/>
              <a:defRPr/>
            </a:pPr>
            <a:r>
              <a:rPr lang="el-GR" sz="2900" dirty="0" smtClean="0"/>
              <a:t>10 Θάνατοι έχουν γίνει από το 1937   </a:t>
            </a:r>
            <a:r>
              <a:rPr lang="en-US" sz="2900" dirty="0" smtClean="0"/>
              <a:t>(Parfitt 1964; Safra 1982; Crawfurd</a:t>
            </a:r>
            <a:r>
              <a:rPr lang="el-GR" sz="2900" dirty="0" smtClean="0"/>
              <a:t> </a:t>
            </a:r>
            <a:r>
              <a:rPr lang="en-US" sz="2900" dirty="0" smtClean="0"/>
              <a:t>1984, 1991; “Fencing match” 1990; “Fencer’s tragic”1994; “Ukrainian fencer” 2004; “Fencer dies” 2005;</a:t>
            </a:r>
            <a:r>
              <a:rPr lang="el-GR" sz="2900" dirty="0" smtClean="0"/>
              <a:t> </a:t>
            </a:r>
            <a:r>
              <a:rPr lang="en-US" sz="2900" dirty="0" smtClean="0"/>
              <a:t>“Smierc szermierza 2009”).</a:t>
            </a:r>
            <a:endParaRPr lang="el-GR" sz="2900" dirty="0" smtClean="0"/>
          </a:p>
          <a:p>
            <a:pPr marL="0" indent="0" eaLnBrk="1" fontAlgn="auto" hangingPunct="1">
              <a:spcAft>
                <a:spcPts val="0"/>
              </a:spcAft>
              <a:buFont typeface="Arial" charset="0"/>
              <a:buNone/>
              <a:defRPr/>
            </a:pPr>
            <a:endParaRPr lang="el-GR" dirty="0"/>
          </a:p>
        </p:txBody>
      </p:sp>
      <p:sp>
        <p:nvSpPr>
          <p:cNvPr id="61443" name="Title 1"/>
          <p:cNvSpPr>
            <a:spLocks noGrp="1"/>
          </p:cNvSpPr>
          <p:nvPr>
            <p:ph type="title"/>
          </p:nvPr>
        </p:nvSpPr>
        <p:spPr>
          <a:xfrm>
            <a:off x="468313" y="115888"/>
            <a:ext cx="8229600" cy="1081087"/>
          </a:xfrm>
        </p:spPr>
        <p:txBody>
          <a:bodyPr/>
          <a:lstStyle/>
          <a:p>
            <a:r>
              <a:rPr lang="el-GR" altLang="el-GR" smtClean="0"/>
              <a:t>Τραυματισμοί</a:t>
            </a:r>
          </a:p>
        </p:txBody>
      </p:sp>
      <p:pic>
        <p:nvPicPr>
          <p:cNvPr id="61444" name="3 - Εικόνα" descr="pictionary-fenc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1844675"/>
            <a:ext cx="17081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68313" y="115888"/>
            <a:ext cx="8229600" cy="1081087"/>
          </a:xfrm>
        </p:spPr>
        <p:txBody>
          <a:bodyPr/>
          <a:lstStyle/>
          <a:p>
            <a:r>
              <a:rPr lang="el-GR" altLang="el-GR" smtClean="0"/>
              <a:t>Παράγοντες τραυματισμών</a:t>
            </a:r>
          </a:p>
        </p:txBody>
      </p:sp>
      <p:sp>
        <p:nvSpPr>
          <p:cNvPr id="62467" name="2 - Θέση περιεχομένου"/>
          <p:cNvSpPr>
            <a:spLocks noGrp="1"/>
          </p:cNvSpPr>
          <p:nvPr>
            <p:ph idx="1"/>
          </p:nvPr>
        </p:nvSpPr>
        <p:spPr>
          <a:xfrm>
            <a:off x="457200" y="1484313"/>
            <a:ext cx="8229600" cy="4752975"/>
          </a:xfrm>
        </p:spPr>
        <p:txBody>
          <a:bodyPr/>
          <a:lstStyle/>
          <a:p>
            <a:pPr eaLnBrk="1" hangingPunct="1"/>
            <a:r>
              <a:rPr lang="el-GR" altLang="el-GR" sz="2800" smtClean="0"/>
              <a:t>Προσωπικοί παράγοντες</a:t>
            </a:r>
            <a:r>
              <a:rPr lang="en-US" altLang="el-GR" sz="2800" smtClean="0"/>
              <a:t> (48,3 %)</a:t>
            </a:r>
            <a:r>
              <a:rPr lang="el-GR" altLang="el-GR" sz="2800" smtClean="0"/>
              <a:t>: ανεπαρκής προθέρμανση, κακή τεχνική, κόπωση, επικίνδυνες τακτικές, ανεπαρκής φυσική κατάσταση, υπερβολική προπόνηση.</a:t>
            </a:r>
          </a:p>
          <a:p>
            <a:pPr eaLnBrk="1" hangingPunct="1"/>
            <a:r>
              <a:rPr lang="el-GR" altLang="el-GR" sz="2800" smtClean="0"/>
              <a:t>Εξοπλισμός και Εγκαταστάσεις (27,9 %)</a:t>
            </a:r>
          </a:p>
          <a:p>
            <a:pPr eaLnBrk="1" hangingPunct="1"/>
            <a:r>
              <a:rPr lang="el-GR" altLang="el-GR" sz="2800" smtClean="0"/>
              <a:t>Συμπεριφορά των άλλων (12,7 %): επικίνδυνες τακτικές του αντιπάλου, κακή διαιτησία και κακή προπόνηση.</a:t>
            </a:r>
          </a:p>
          <a:p>
            <a:pPr eaLnBrk="1" hangingPunct="1">
              <a:buFont typeface="Arial" charset="0"/>
              <a:buNone/>
            </a:pPr>
            <a:r>
              <a:rPr lang="en-US" altLang="el-GR" sz="2400" smtClean="0"/>
              <a:t>	</a:t>
            </a:r>
            <a:r>
              <a:rPr lang="el-GR" altLang="el-GR" sz="2400" smtClean="0"/>
              <a:t>( </a:t>
            </a:r>
            <a:r>
              <a:rPr lang="en-US" altLang="el-GR" sz="2400" smtClean="0"/>
              <a:t>Harmer, 2008)</a:t>
            </a:r>
            <a:endParaRPr lang="el-GR" altLang="el-GR"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68313" y="115888"/>
            <a:ext cx="8229600" cy="1081087"/>
          </a:xfrm>
        </p:spPr>
        <p:txBody>
          <a:bodyPr/>
          <a:lstStyle/>
          <a:p>
            <a:r>
              <a:rPr lang="el-GR" altLang="el-GR" smtClean="0"/>
              <a:t>Εργονομικές παρεμβάσεις στο άθλημα της ξιφασκίας</a:t>
            </a:r>
          </a:p>
        </p:txBody>
      </p:sp>
      <p:sp>
        <p:nvSpPr>
          <p:cNvPr id="61442" name="2 - Θέση περιεχομένου"/>
          <p:cNvSpPr>
            <a:spLocks noGrp="1"/>
          </p:cNvSpPr>
          <p:nvPr>
            <p:ph idx="1"/>
          </p:nvPr>
        </p:nvSpPr>
        <p:spPr>
          <a:xfrm>
            <a:off x="457200" y="1484313"/>
            <a:ext cx="8229600" cy="4752975"/>
          </a:xfrm>
        </p:spPr>
        <p:txBody>
          <a:bodyPr/>
          <a:lstStyle/>
          <a:p>
            <a:pPr marL="0" indent="0" eaLnBrk="1" hangingPunct="1">
              <a:buFont typeface="Arial" charset="0"/>
              <a:buNone/>
              <a:defRPr/>
            </a:pPr>
            <a:r>
              <a:rPr lang="el-GR" altLang="el-GR" sz="2800" dirty="0" smtClean="0"/>
              <a:t>Η εργονομία είναι πολύ σημαντική στην πρόληψη των τραυματισμών και εφαρμόζεται σε τρεις βασικούς τομείς:</a:t>
            </a:r>
          </a:p>
          <a:p>
            <a:pPr eaLnBrk="1" hangingPunct="1">
              <a:buFont typeface="Wingdings" pitchFamily="2" charset="2"/>
              <a:buChar char="§"/>
              <a:defRPr/>
            </a:pPr>
            <a:r>
              <a:rPr lang="el-GR" altLang="el-GR" sz="2800" dirty="0" smtClean="0"/>
              <a:t>Στον εξοπλισμό και τις εγκαταστάσεις 	</a:t>
            </a:r>
          </a:p>
          <a:p>
            <a:pPr eaLnBrk="1" hangingPunct="1">
              <a:buFont typeface="Wingdings" pitchFamily="2" charset="2"/>
              <a:buChar char="§"/>
              <a:defRPr/>
            </a:pPr>
            <a:r>
              <a:rPr lang="el-GR" altLang="el-GR" sz="2800" dirty="0" smtClean="0"/>
              <a:t>Στην εκτέλεση των τεχνικών </a:t>
            </a:r>
          </a:p>
          <a:p>
            <a:pPr eaLnBrk="1" hangingPunct="1">
              <a:buFont typeface="Wingdings" pitchFamily="2" charset="2"/>
              <a:buChar char="§"/>
              <a:defRPr/>
            </a:pPr>
            <a:r>
              <a:rPr lang="el-GR" altLang="el-GR" sz="2800" dirty="0" smtClean="0"/>
              <a:t>Στην προπονητική διαδικασία </a:t>
            </a:r>
          </a:p>
          <a:p>
            <a:pPr eaLnBrk="1" hangingPunct="1">
              <a:defRPr/>
            </a:pPr>
            <a:endParaRPr lang="el-GR" altLang="el-GR" sz="2800"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68313" y="115888"/>
            <a:ext cx="8229600" cy="1081087"/>
          </a:xfrm>
        </p:spPr>
        <p:txBody>
          <a:bodyPr/>
          <a:lstStyle/>
          <a:p>
            <a:r>
              <a:rPr lang="el-GR" altLang="el-GR" smtClean="0"/>
              <a:t>Μάσκα ξιφασκίας</a:t>
            </a:r>
          </a:p>
        </p:txBody>
      </p:sp>
      <p:pic>
        <p:nvPicPr>
          <p:cNvPr id="64515" name="Picture 2" descr="C:\Users\user\Desktop\εικονες\m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438" y="1341438"/>
            <a:ext cx="7731125"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68313" y="115888"/>
            <a:ext cx="8229600" cy="1081087"/>
          </a:xfrm>
        </p:spPr>
        <p:txBody>
          <a:bodyPr/>
          <a:lstStyle/>
          <a:p>
            <a:r>
              <a:rPr lang="el-GR" altLang="el-GR" smtClean="0"/>
              <a:t>Μάσκα ξιφασκίας</a:t>
            </a:r>
          </a:p>
        </p:txBody>
      </p:sp>
      <p:sp>
        <p:nvSpPr>
          <p:cNvPr id="3" name="2 - Θέση περιεχομένου"/>
          <p:cNvSpPr>
            <a:spLocks noGrp="1"/>
          </p:cNvSpPr>
          <p:nvPr>
            <p:ph idx="1"/>
          </p:nvPr>
        </p:nvSpPr>
        <p:spPr>
          <a:xfrm>
            <a:off x="457200" y="1484313"/>
            <a:ext cx="8229600" cy="5257800"/>
          </a:xfrm>
        </p:spPr>
        <p:txBody>
          <a:bodyPr rtlCol="0">
            <a:normAutofit/>
          </a:bodyPr>
          <a:lstStyle/>
          <a:p>
            <a:pPr eaLnBrk="1" fontAlgn="auto" hangingPunct="1">
              <a:spcAft>
                <a:spcPts val="0"/>
              </a:spcAft>
              <a:buFont typeface="Arial" pitchFamily="34" charset="0"/>
              <a:buNone/>
              <a:defRPr/>
            </a:pPr>
            <a:r>
              <a:rPr lang="en-US" sz="2000" dirty="0" smtClean="0"/>
              <a:t>	</a:t>
            </a:r>
            <a:r>
              <a:rPr lang="el-GR" sz="2000" dirty="0" smtClean="0"/>
              <a:t>Η μάσκα ξιφασκίας αποτελείται από 4 βασικά μέρη και ένα προαιρετικό 5</a:t>
            </a:r>
            <a:r>
              <a:rPr lang="el-GR" sz="2000" baseline="30000" dirty="0" smtClean="0"/>
              <a:t>ο</a:t>
            </a:r>
            <a:r>
              <a:rPr lang="el-GR" sz="2000" dirty="0" smtClean="0"/>
              <a:t> μέρος:</a:t>
            </a:r>
          </a:p>
          <a:p>
            <a:pPr eaLnBrk="1" fontAlgn="auto" hangingPunct="1">
              <a:spcAft>
                <a:spcPts val="0"/>
              </a:spcAft>
              <a:buFont typeface="Wingdings" pitchFamily="2" charset="2"/>
              <a:buChar char="Ø"/>
              <a:defRPr/>
            </a:pPr>
            <a:r>
              <a:rPr lang="el-GR" sz="2000" b="1" i="1" u="sng" dirty="0" smtClean="0"/>
              <a:t>Πλέγμα Ματιών (</a:t>
            </a:r>
            <a:r>
              <a:rPr lang="en-US" sz="2000" b="1" i="1" u="sng" dirty="0" smtClean="0"/>
              <a:t>Mesh)</a:t>
            </a:r>
            <a:r>
              <a:rPr lang="en-US" sz="2000" b="1" i="1" dirty="0" smtClean="0"/>
              <a:t>: </a:t>
            </a:r>
            <a:r>
              <a:rPr lang="el-GR" sz="2000" dirty="0" smtClean="0"/>
              <a:t>Έχει σχεδιαστεί για να προστατεύει το μέτωπο, τις πλαϊνές πλευρές του προσώπου και την κορυφή του κεφαλιού από χτυπήματα. Η κατασκευή του γίνεται από σφιχτό πλέγμα, χαλύβδινου σύρματος. </a:t>
            </a:r>
          </a:p>
          <a:p>
            <a:pPr eaLnBrk="1" fontAlgn="auto" hangingPunct="1">
              <a:spcAft>
                <a:spcPts val="0"/>
              </a:spcAft>
              <a:buFont typeface="Arial" pitchFamily="34" charset="0"/>
              <a:buNone/>
              <a:defRPr/>
            </a:pPr>
            <a:r>
              <a:rPr lang="el-GR" sz="2000" dirty="0" smtClean="0"/>
              <a:t>	Το πλέγμα θα πρέπει να είναι σε θέση να αντέξει 1000(+-10)Ν της δύναμης διείσδυσης και 8.5 </a:t>
            </a:r>
            <a:r>
              <a:rPr lang="en-US" sz="2000" dirty="0" smtClean="0"/>
              <a:t>J</a:t>
            </a:r>
            <a:r>
              <a:rPr lang="el-GR" sz="2000" dirty="0" smtClean="0"/>
              <a:t> της ενέργειας κρούσης.</a:t>
            </a:r>
          </a:p>
          <a:p>
            <a:pPr eaLnBrk="1" fontAlgn="auto" hangingPunct="1">
              <a:spcAft>
                <a:spcPts val="0"/>
              </a:spcAft>
              <a:buFont typeface="Arial" pitchFamily="34" charset="0"/>
              <a:buNone/>
              <a:defRPr/>
            </a:pPr>
            <a:r>
              <a:rPr lang="el-GR" sz="2000" dirty="0" smtClean="0"/>
              <a:t>	Οι διαδικασίες κατασκευής του πρέπει να εξασφαλίζουν:</a:t>
            </a:r>
          </a:p>
          <a:p>
            <a:pPr eaLnBrk="1" fontAlgn="auto" hangingPunct="1">
              <a:spcAft>
                <a:spcPts val="0"/>
              </a:spcAft>
              <a:buFont typeface="Wingdings" pitchFamily="2" charset="2"/>
              <a:buChar char="ü"/>
              <a:defRPr/>
            </a:pPr>
            <a:r>
              <a:rPr lang="el-GR" sz="2000" dirty="0" smtClean="0"/>
              <a:t>Εξαιρετική μηχανική αντοχή</a:t>
            </a:r>
          </a:p>
          <a:p>
            <a:pPr eaLnBrk="1" fontAlgn="auto" hangingPunct="1">
              <a:spcAft>
                <a:spcPts val="0"/>
              </a:spcAft>
              <a:buFont typeface="Wingdings" pitchFamily="2" charset="2"/>
              <a:buChar char="ü"/>
              <a:defRPr/>
            </a:pPr>
            <a:r>
              <a:rPr lang="el-GR" sz="2000" dirty="0" smtClean="0"/>
              <a:t>Υψηλό βαθμό οπτικής ικανότητας</a:t>
            </a:r>
          </a:p>
          <a:p>
            <a:pPr eaLnBrk="1" fontAlgn="auto" hangingPunct="1">
              <a:spcAft>
                <a:spcPts val="0"/>
              </a:spcAft>
              <a:buFont typeface="Wingdings" pitchFamily="2" charset="2"/>
              <a:buChar char="ü"/>
              <a:defRPr/>
            </a:pPr>
            <a:r>
              <a:rPr lang="el-GR" sz="2000" dirty="0" smtClean="0"/>
              <a:t>Άνεση για τον ξιφομάχο</a:t>
            </a:r>
          </a:p>
          <a:p>
            <a:pPr eaLnBrk="1" fontAlgn="auto" hangingPunct="1">
              <a:spcAft>
                <a:spcPts val="0"/>
              </a:spcAft>
              <a:buFont typeface="Wingdings" pitchFamily="2" charset="2"/>
              <a:buChar char="ü"/>
              <a:defRPr/>
            </a:pPr>
            <a:r>
              <a:rPr lang="el-GR" sz="2000" dirty="0" smtClean="0"/>
              <a:t>Επαρκή αντοχή στη φθορά                               </a:t>
            </a:r>
            <a:endParaRPr lang="el-GR" sz="2000" dirty="0"/>
          </a:p>
          <a:p>
            <a:pPr eaLnBrk="1" fontAlgn="auto" hangingPunct="1">
              <a:spcAft>
                <a:spcPts val="0"/>
              </a:spcAft>
              <a:buFont typeface="Wingdings" pitchFamily="2" charset="2"/>
              <a:buChar char="ü"/>
              <a:defRPr/>
            </a:pPr>
            <a:endParaRPr lang="el-GR" sz="2000" dirty="0" smtClean="0"/>
          </a:p>
          <a:p>
            <a:pPr marL="0" indent="0" eaLnBrk="1" fontAlgn="auto" hangingPunct="1">
              <a:spcAft>
                <a:spcPts val="0"/>
              </a:spcAft>
              <a:buFont typeface="Arial" charset="0"/>
              <a:buNone/>
              <a:defRPr/>
            </a:pPr>
            <a:r>
              <a:rPr lang="el-GR" sz="2000" dirty="0" smtClean="0"/>
              <a:t>(</a:t>
            </a:r>
            <a:r>
              <a:rPr lang="en-US" sz="2000" dirty="0" smtClean="0"/>
              <a:t>Farrell</a:t>
            </a:r>
            <a:r>
              <a:rPr lang="el-GR" sz="2000" dirty="0" smtClean="0"/>
              <a:t> </a:t>
            </a:r>
            <a:r>
              <a:rPr lang="en-US" sz="2000" dirty="0" smtClean="0"/>
              <a:t>Keith</a:t>
            </a:r>
            <a:r>
              <a:rPr lang="el-GR" sz="2000" dirty="0" smtClean="0"/>
              <a:t>, 2012)</a:t>
            </a:r>
          </a:p>
          <a:p>
            <a:pPr eaLnBrk="1" fontAlgn="auto" hangingPunct="1">
              <a:spcAft>
                <a:spcPts val="0"/>
              </a:spcAft>
              <a:buFont typeface="Arial" pitchFamily="34" charset="0"/>
              <a:buChar char="•"/>
              <a:defRPr/>
            </a:pPr>
            <a:endParaRPr lang="el-GR" sz="2000" dirty="0"/>
          </a:p>
        </p:txBody>
      </p:sp>
      <p:pic>
        <p:nvPicPr>
          <p:cNvPr id="65540" name="Picture 2" descr="C:\Users\user\Desktop\εικονες\m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4868863"/>
            <a:ext cx="215900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68313" y="115888"/>
            <a:ext cx="8229600" cy="1081087"/>
          </a:xfrm>
        </p:spPr>
        <p:txBody>
          <a:bodyPr/>
          <a:lstStyle/>
          <a:p>
            <a:r>
              <a:rPr lang="el-GR" altLang="el-GR" smtClean="0"/>
              <a:t>Μάσκα ξιφασκίας</a:t>
            </a:r>
          </a:p>
        </p:txBody>
      </p:sp>
      <p:sp>
        <p:nvSpPr>
          <p:cNvPr id="66563" name="2 - Θέση περιεχομένου"/>
          <p:cNvSpPr>
            <a:spLocks noGrp="1"/>
          </p:cNvSpPr>
          <p:nvPr>
            <p:ph idx="1"/>
          </p:nvPr>
        </p:nvSpPr>
        <p:spPr>
          <a:xfrm>
            <a:off x="457200" y="1484313"/>
            <a:ext cx="8229600" cy="4752975"/>
          </a:xfrm>
        </p:spPr>
        <p:txBody>
          <a:bodyPr/>
          <a:lstStyle/>
          <a:p>
            <a:pPr eaLnBrk="1" hangingPunct="1">
              <a:buFont typeface="Wingdings" pitchFamily="2" charset="2"/>
              <a:buChar char="Ø"/>
            </a:pPr>
            <a:r>
              <a:rPr lang="el-GR" altLang="el-GR" sz="2000" b="1" i="1" u="sng" smtClean="0"/>
              <a:t>«Προστατευτική Σαλιάρα» (</a:t>
            </a:r>
            <a:r>
              <a:rPr lang="en-US" altLang="el-GR" sz="2000" b="1" i="1" u="sng" smtClean="0"/>
              <a:t>Bib)</a:t>
            </a:r>
            <a:r>
              <a:rPr lang="en-US" altLang="el-GR" sz="2000" b="1" i="1" smtClean="0"/>
              <a:t>: </a:t>
            </a:r>
            <a:r>
              <a:rPr lang="el-GR" altLang="el-GR" sz="2000" smtClean="0"/>
              <a:t>Θα πρέπει να είναι κατασκευασμένο από εύκαμπτο υλικό. </a:t>
            </a:r>
          </a:p>
          <a:p>
            <a:pPr eaLnBrk="1" hangingPunct="1">
              <a:buFont typeface="Arial" charset="0"/>
              <a:buNone/>
            </a:pPr>
            <a:r>
              <a:rPr lang="el-GR" altLang="el-GR" sz="2000" smtClean="0"/>
              <a:t>	Ο κανονισμός της </a:t>
            </a:r>
            <a:r>
              <a:rPr lang="en-US" altLang="el-GR" sz="2000" smtClean="0"/>
              <a:t>FIE </a:t>
            </a:r>
            <a:r>
              <a:rPr lang="el-GR" altLang="el-GR" sz="2000" smtClean="0"/>
              <a:t>του1999 απαίτησε η «σαλιάρα» να έχει βάθος 10</a:t>
            </a:r>
            <a:r>
              <a:rPr lang="en-US" altLang="el-GR" sz="2000" smtClean="0"/>
              <a:t>mm</a:t>
            </a:r>
            <a:r>
              <a:rPr lang="el-GR" altLang="el-GR" sz="2000" smtClean="0"/>
              <a:t> μέχρι 12</a:t>
            </a:r>
            <a:r>
              <a:rPr lang="en-US" altLang="el-GR" sz="2000" smtClean="0"/>
              <a:t>mm</a:t>
            </a:r>
            <a:r>
              <a:rPr lang="el-GR" altLang="el-GR" sz="2000" smtClean="0"/>
              <a:t>. «Σαλιάρες» μεγαλύτερες από 120</a:t>
            </a:r>
            <a:r>
              <a:rPr lang="en-US" altLang="el-GR" sz="2000" smtClean="0"/>
              <a:t>mm </a:t>
            </a:r>
            <a:r>
              <a:rPr lang="el-GR" altLang="el-GR" sz="2000" smtClean="0"/>
              <a:t>ή με υπερβολική ακαμψία, μπορεί να προκαλέσουν ανύψωση της μάσκας από το πρόσωπο του ξιφομάχου κατά τη χρήσης τους.</a:t>
            </a:r>
          </a:p>
          <a:p>
            <a:pPr eaLnBrk="1" hangingPunct="1">
              <a:buFont typeface="Arial" charset="0"/>
              <a:buNone/>
            </a:pPr>
            <a:r>
              <a:rPr lang="el-GR" altLang="el-GR" sz="2000" smtClean="0"/>
              <a:t>	Σε κάθε περίπτωση, το ύφασμα από το οποίο αποτελείται πρέπει να εξασφαλίζει ένα υψηλό βαθμό αντίστασης στη διείσδυση (ίσο ή μεγαλύτερο από 1600Ν).</a:t>
            </a:r>
          </a:p>
          <a:p>
            <a:pPr eaLnBrk="1" hangingPunct="1">
              <a:buFont typeface="Wingdings" pitchFamily="2" charset="2"/>
              <a:buChar char="Ø"/>
            </a:pPr>
            <a:r>
              <a:rPr lang="el-GR" altLang="el-GR" sz="2000" b="1" i="1" u="sng" smtClean="0"/>
              <a:t>Ενώσεις - Μεταλλικό Πλευρό (</a:t>
            </a:r>
            <a:r>
              <a:rPr lang="en-US" altLang="el-GR" sz="2000" b="1" i="1" u="sng" smtClean="0"/>
              <a:t>Joins and rib)</a:t>
            </a:r>
            <a:r>
              <a:rPr lang="el-GR" altLang="el-GR" sz="2000" smtClean="0"/>
              <a:t>: Τα διάφορα τμήματα της μάσκας συνδέονται μεταξύ τους με ενώσεις (οι οποίες πρέπει να είναι πολύ προσεκτικά κατασκευασμένες και ασφαλείς).</a:t>
            </a:r>
          </a:p>
          <a:p>
            <a:pPr eaLnBrk="1" hangingPunct="1">
              <a:buFont typeface="Wingdings" pitchFamily="2" charset="2"/>
              <a:buChar char="Ø"/>
            </a:pPr>
            <a:r>
              <a:rPr lang="el-GR" altLang="el-GR" sz="2000" b="1" i="1" u="sng" smtClean="0"/>
              <a:t>Ιμάντες/Λουράκια (</a:t>
            </a:r>
            <a:r>
              <a:rPr lang="en-US" altLang="el-GR" sz="2000" b="1" i="1" u="sng" smtClean="0"/>
              <a:t>Straps)</a:t>
            </a:r>
            <a:r>
              <a:rPr lang="en-US" altLang="el-GR" sz="2000" smtClean="0"/>
              <a:t>:</a:t>
            </a:r>
            <a:r>
              <a:rPr lang="el-GR" altLang="el-GR" sz="2000" smtClean="0"/>
              <a:t> Π ρέπει να εξασφαλίζει ότι η μάσκα διατηρείται στη σωστή θέση γύρω από το κεφάλι, καθώς και ότι παραμένει σε ιδανική θέση ακόμη και μετά από χτυπήματα ή κραδασμούς.</a:t>
            </a:r>
          </a:p>
          <a:p>
            <a:pPr eaLnBrk="1" hangingPunct="1">
              <a:buFont typeface="Arial" charset="0"/>
              <a:buNone/>
            </a:pPr>
            <a:r>
              <a:rPr lang="el-GR" altLang="el-GR" sz="2000" smtClean="0"/>
              <a:t>                                                                                              </a:t>
            </a:r>
          </a:p>
        </p:txBody>
      </p:sp>
      <p:sp>
        <p:nvSpPr>
          <p:cNvPr id="4" name="Rectangle 3"/>
          <p:cNvSpPr/>
          <p:nvPr/>
        </p:nvSpPr>
        <p:spPr>
          <a:xfrm>
            <a:off x="6732588" y="6381750"/>
            <a:ext cx="2028825" cy="368300"/>
          </a:xfrm>
          <a:prstGeom prst="rect">
            <a:avLst/>
          </a:prstGeom>
        </p:spPr>
        <p:txBody>
          <a:bodyPr wrap="none">
            <a:spAutoFit/>
          </a:bodyPr>
          <a:lstStyle/>
          <a:p>
            <a:pPr fontAlgn="auto">
              <a:spcAft>
                <a:spcPts val="0"/>
              </a:spcAft>
              <a:buFont typeface="Arial" pitchFamily="34" charset="0"/>
              <a:buNone/>
              <a:defRPr/>
            </a:pPr>
            <a:r>
              <a:rPr lang="el-GR" dirty="0">
                <a:latin typeface="+mn-lt"/>
              </a:rPr>
              <a:t>(</a:t>
            </a:r>
            <a:r>
              <a:rPr lang="en-US" dirty="0">
                <a:latin typeface="+mn-lt"/>
              </a:rPr>
              <a:t>Farrell</a:t>
            </a:r>
            <a:r>
              <a:rPr lang="el-GR" dirty="0">
                <a:latin typeface="+mn-lt"/>
              </a:rPr>
              <a:t> </a:t>
            </a:r>
            <a:r>
              <a:rPr lang="en-US" dirty="0">
                <a:latin typeface="+mn-lt"/>
              </a:rPr>
              <a:t>Keith</a:t>
            </a:r>
            <a:r>
              <a:rPr lang="el-GR" dirty="0">
                <a:latin typeface="+mn-lt"/>
              </a:rPr>
              <a:t>, 2012)</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 Τίτλος"/>
          <p:cNvSpPr>
            <a:spLocks noGrp="1"/>
          </p:cNvSpPr>
          <p:nvPr>
            <p:ph type="title"/>
          </p:nvPr>
        </p:nvSpPr>
        <p:spPr>
          <a:xfrm>
            <a:off x="468313" y="115888"/>
            <a:ext cx="8229600" cy="1081087"/>
          </a:xfrm>
        </p:spPr>
        <p:txBody>
          <a:bodyPr/>
          <a:lstStyle/>
          <a:p>
            <a:pPr algn="l" eaLnBrk="1" hangingPunct="1"/>
            <a:r>
              <a:rPr lang="el-GR" altLang="el-GR" sz="3900" smtClean="0"/>
              <a:t>Προστατευτική ενδυμασία</a:t>
            </a:r>
            <a:r>
              <a:rPr lang="en-US" altLang="el-GR" sz="3900" smtClean="0"/>
              <a:t> </a:t>
            </a:r>
            <a:r>
              <a:rPr lang="el-GR" altLang="el-GR" sz="3900" smtClean="0"/>
              <a:t>ξιφομάχου</a:t>
            </a:r>
          </a:p>
        </p:txBody>
      </p:sp>
      <p:pic>
        <p:nvPicPr>
          <p:cNvPr id="67587" name="3 - Θέση περιεχομένου" descr="Fencing jacket.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68575" y="3678238"/>
            <a:ext cx="4284663" cy="3071812"/>
          </a:xfrm>
        </p:spPr>
      </p:pic>
      <p:pic>
        <p:nvPicPr>
          <p:cNvPr id="67588" name="4 - Εικόνα" descr="Fencing plastr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341438"/>
            <a:ext cx="3522663"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997200"/>
            <a:ext cx="2420937"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341438"/>
            <a:ext cx="3500437"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468313" y="115888"/>
            <a:ext cx="8229600" cy="1081087"/>
          </a:xfrm>
        </p:spPr>
        <p:txBody>
          <a:bodyPr/>
          <a:lstStyle/>
          <a:p>
            <a:r>
              <a:rPr lang="el-GR" altLang="el-GR" sz="3900" smtClean="0">
                <a:solidFill>
                  <a:srgbClr val="000000"/>
                </a:solidFill>
              </a:rPr>
              <a:t>Προστατευτική ενδυμασία</a:t>
            </a:r>
            <a:r>
              <a:rPr lang="en-US" altLang="el-GR" sz="3900" smtClean="0">
                <a:solidFill>
                  <a:srgbClr val="000000"/>
                </a:solidFill>
              </a:rPr>
              <a:t> </a:t>
            </a:r>
            <a:r>
              <a:rPr lang="el-GR" altLang="el-GR" sz="3900" smtClean="0">
                <a:solidFill>
                  <a:srgbClr val="000000"/>
                </a:solidFill>
              </a:rPr>
              <a:t>ξιφομάχου</a:t>
            </a:r>
            <a:endParaRPr lang="el-GR" altLang="el-GR" smtClean="0"/>
          </a:p>
        </p:txBody>
      </p:sp>
      <p:sp>
        <p:nvSpPr>
          <p:cNvPr id="3" name="2 - Θέση περιεχομένου"/>
          <p:cNvSpPr>
            <a:spLocks noGrp="1"/>
          </p:cNvSpPr>
          <p:nvPr>
            <p:ph idx="1"/>
          </p:nvPr>
        </p:nvSpPr>
        <p:spPr>
          <a:xfrm>
            <a:off x="457200" y="1484313"/>
            <a:ext cx="8229600" cy="5257800"/>
          </a:xfrm>
        </p:spPr>
        <p:txBody>
          <a:bodyPr rtlCol="0">
            <a:normAutofit fontScale="77500" lnSpcReduction="20000"/>
          </a:bodyPr>
          <a:lstStyle/>
          <a:p>
            <a:pPr marL="0" indent="0" eaLnBrk="1" fontAlgn="auto" hangingPunct="1">
              <a:lnSpc>
                <a:spcPct val="120000"/>
              </a:lnSpc>
              <a:spcAft>
                <a:spcPts val="0"/>
              </a:spcAft>
              <a:buFont typeface="Arial" pitchFamily="34" charset="0"/>
              <a:buNone/>
              <a:defRPr/>
            </a:pPr>
            <a:r>
              <a:rPr lang="el-GR" sz="3000" dirty="0" smtClean="0"/>
              <a:t>Τα ρούχα ξιφασκίας είναι κατασκευασμένα από σκληρό βαμβάκι ή νάιλον. Το </a:t>
            </a:r>
            <a:r>
              <a:rPr lang="en-US" sz="3000" dirty="0" smtClean="0"/>
              <a:t>Kevlar</a:t>
            </a:r>
            <a:r>
              <a:rPr lang="el-GR" sz="3000" dirty="0" smtClean="0"/>
              <a:t> προστέθηκε στα σημαντικότερα τμήματα της στολής (σακάκι, παντελόνι, πλαστρόν, «σαλιάρα» μάσκας), μετά το περιστατικό του </a:t>
            </a:r>
            <a:r>
              <a:rPr lang="en-US" sz="3000" dirty="0" smtClean="0"/>
              <a:t>Smirnov</a:t>
            </a:r>
            <a:r>
              <a:rPr lang="el-GR" sz="3000" dirty="0" smtClean="0"/>
              <a:t> στο παγκόσμιο άθλημα της Ρώμης το 1982. Παρόλα αυτά, το </a:t>
            </a:r>
            <a:r>
              <a:rPr lang="en-US" sz="3000" dirty="0" smtClean="0"/>
              <a:t>Kevlar</a:t>
            </a:r>
            <a:r>
              <a:rPr lang="el-GR" sz="3000" dirty="0" smtClean="0"/>
              <a:t> καταστρέφεται από το χλώριο και το υπεριώδες φως, περιπλέκοντας έτσι τη διαδικασία καθαρισμού του. Τα τελευταία χρόνια, πολλά βαλλιστικά υφάσματα (όπως το </a:t>
            </a:r>
            <a:r>
              <a:rPr lang="en-US" sz="3000" dirty="0" smtClean="0"/>
              <a:t>Dyneema-</a:t>
            </a:r>
            <a:r>
              <a:rPr lang="el-GR" sz="3000" dirty="0" smtClean="0"/>
              <a:t>υψηλής ποιότητας πολυαιθυλένιο), που δεν έχουν τα μειονεκτήματα του </a:t>
            </a:r>
            <a:r>
              <a:rPr lang="en-US" sz="3000" dirty="0" smtClean="0"/>
              <a:t>Kevlar</a:t>
            </a:r>
            <a:r>
              <a:rPr lang="el-GR" sz="3000" dirty="0" smtClean="0"/>
              <a:t>, έχουν μελετηθεί.</a:t>
            </a:r>
          </a:p>
          <a:p>
            <a:pPr marL="0" indent="0" eaLnBrk="1" fontAlgn="auto" hangingPunct="1">
              <a:lnSpc>
                <a:spcPct val="120000"/>
              </a:lnSpc>
              <a:spcAft>
                <a:spcPts val="0"/>
              </a:spcAft>
              <a:buFont typeface="Arial" pitchFamily="34" charset="0"/>
              <a:buNone/>
              <a:defRPr/>
            </a:pPr>
            <a:r>
              <a:rPr lang="el-GR" sz="3000" dirty="0" smtClean="0"/>
              <a:t>Σύμφωνα με τους κανόνες του </a:t>
            </a:r>
            <a:r>
              <a:rPr lang="en-US" sz="3000" dirty="0" smtClean="0"/>
              <a:t>FEI</a:t>
            </a:r>
            <a:r>
              <a:rPr lang="el-GR" sz="3000" dirty="0" smtClean="0"/>
              <a:t>, ορίζεται πως τα ρούχα που χρησιμοποιούνται σε τουρνουά (σακάκι, πλαστρόν, παντελόνι) πρέπει να αντέχουν δύναμη 800 Ν.</a:t>
            </a:r>
            <a:endParaRPr lang="en-US" sz="3000" dirty="0" smtClean="0"/>
          </a:p>
          <a:p>
            <a:pPr eaLnBrk="1" fontAlgn="auto" hangingPunct="1">
              <a:spcAft>
                <a:spcPts val="0"/>
              </a:spcAft>
              <a:buFont typeface="Arial" pitchFamily="34" charset="0"/>
              <a:buNone/>
              <a:defRPr/>
            </a:pPr>
            <a:r>
              <a:rPr lang="en-US" dirty="0" smtClean="0"/>
              <a:t>							</a:t>
            </a:r>
            <a:r>
              <a:rPr lang="en-US" sz="2800" dirty="0" smtClean="0"/>
              <a:t> </a:t>
            </a:r>
            <a:r>
              <a:rPr lang="en-US" sz="2400" dirty="0" smtClean="0"/>
              <a:t>(Evangelista, Nick, 2000)</a:t>
            </a:r>
            <a:endParaRPr lang="el-G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p:cNvSpPr>
            <a:spLocks noGrp="1"/>
          </p:cNvSpPr>
          <p:nvPr>
            <p:ph type="title"/>
          </p:nvPr>
        </p:nvSpPr>
        <p:spPr>
          <a:xfrm>
            <a:off x="468313" y="115888"/>
            <a:ext cx="8229600" cy="1081087"/>
          </a:xfrm>
        </p:spPr>
        <p:txBody>
          <a:bodyPr/>
          <a:lstStyle/>
          <a:p>
            <a:pPr eaLnBrk="1" hangingPunct="1"/>
            <a:r>
              <a:rPr lang="el-GR" altLang="el-GR" sz="3600" smtClean="0"/>
              <a:t>Αποτελέσματα</a:t>
            </a:r>
            <a:endParaRPr lang="el-GR" altLang="el-GR" sz="5400" smtClean="0"/>
          </a:p>
        </p:txBody>
      </p:sp>
      <p:sp>
        <p:nvSpPr>
          <p:cNvPr id="14339" name="Rectangle 6"/>
          <p:cNvSpPr>
            <a:spLocks noGrp="1"/>
          </p:cNvSpPr>
          <p:nvPr>
            <p:ph idx="1"/>
          </p:nvPr>
        </p:nvSpPr>
        <p:spPr>
          <a:xfrm>
            <a:off x="457200" y="1484313"/>
            <a:ext cx="3970338" cy="4752975"/>
          </a:xfrm>
        </p:spPr>
        <p:txBody>
          <a:bodyPr/>
          <a:lstStyle/>
          <a:p>
            <a:pPr marL="0" indent="0" eaLnBrk="1" hangingPunct="1">
              <a:buClr>
                <a:schemeClr val="bg1"/>
              </a:buClr>
              <a:buFont typeface="Georgia" pitchFamily="18" charset="0"/>
              <a:buNone/>
            </a:pPr>
            <a:r>
              <a:rPr lang="el-GR" altLang="el-GR" sz="2400" smtClean="0"/>
              <a:t>Βρέθηκαν  Χ</a:t>
            </a:r>
            <a:r>
              <a:rPr lang="en-US" altLang="el-GR" sz="2400" smtClean="0"/>
              <a:t>;</a:t>
            </a:r>
            <a:r>
              <a:rPr lang="el-GR" altLang="el-GR" sz="2400" smtClean="0"/>
              <a:t> μελέτες που δείχνουν την εμφάνιση</a:t>
            </a:r>
            <a:r>
              <a:rPr lang="en-US" altLang="el-GR" sz="2400" smtClean="0"/>
              <a:t> </a:t>
            </a:r>
            <a:r>
              <a:rPr lang="el-GR" altLang="el-GR" sz="2400" smtClean="0"/>
              <a:t>χρόνιου μυοσκελετικού πόνου ακόμα από ___ μέχρι και σε ποσοστό </a:t>
            </a:r>
            <a:r>
              <a:rPr lang="el-GR" altLang="el-GR" sz="2400" b="1" smtClean="0"/>
              <a:t>77,</a:t>
            </a:r>
            <a:r>
              <a:rPr lang="en-US" altLang="el-GR" sz="2400" b="1" smtClean="0"/>
              <a:t>1%</a:t>
            </a:r>
            <a:r>
              <a:rPr lang="el-GR" altLang="el-GR" sz="2400" b="1" smtClean="0"/>
              <a:t> </a:t>
            </a:r>
            <a:r>
              <a:rPr lang="el-GR" altLang="el-GR" sz="2400" smtClean="0"/>
              <a:t>των εφήβων μαθητών</a:t>
            </a:r>
          </a:p>
          <a:p>
            <a:pPr marL="0" indent="0" eaLnBrk="1" hangingPunct="1">
              <a:buClr>
                <a:schemeClr val="bg1"/>
              </a:buClr>
              <a:buFont typeface="Georgia" pitchFamily="18" charset="0"/>
              <a:buNone/>
            </a:pPr>
            <a:r>
              <a:rPr lang="el-GR" altLang="el-GR" sz="2400" smtClean="0"/>
              <a:t>Μηχανές αναζήτησης</a:t>
            </a:r>
            <a:r>
              <a:rPr lang="en-US" altLang="el-GR" sz="2400" smtClean="0"/>
              <a:t>.</a:t>
            </a:r>
            <a:endParaRPr lang="el-GR" altLang="el-GR" sz="2400" smtClean="0"/>
          </a:p>
        </p:txBody>
      </p:sp>
      <p:sp>
        <p:nvSpPr>
          <p:cNvPr id="10244" name="Rectangle 7"/>
          <p:cNvSpPr>
            <a:spLocks noGrp="1"/>
          </p:cNvSpPr>
          <p:nvPr>
            <p:ph sz="quarter" idx="4294967295"/>
          </p:nvPr>
        </p:nvSpPr>
        <p:spPr>
          <a:xfrm>
            <a:off x="4572000" y="1341438"/>
            <a:ext cx="4392613" cy="5400675"/>
          </a:xfrm>
          <a:solidFill>
            <a:schemeClr val="bg1">
              <a:lumMod val="95000"/>
            </a:schemeClr>
          </a:solidFill>
        </p:spPr>
        <p:txBody>
          <a:bodyPr rtlCol="0">
            <a:noAutofit/>
          </a:bodyPr>
          <a:lstStyle/>
          <a:p>
            <a:pPr marL="0" indent="0" eaLnBrk="1" fontAlgn="auto" hangingPunct="1">
              <a:spcAft>
                <a:spcPts val="0"/>
              </a:spcAft>
              <a:buClr>
                <a:schemeClr val="bg1"/>
              </a:buClr>
              <a:buFont typeface="Georgia" pitchFamily="18" charset="0"/>
              <a:buNone/>
              <a:defRPr/>
            </a:pPr>
            <a:r>
              <a:rPr lang="el-GR" altLang="el-GR" sz="2200" b="1" dirty="0" smtClean="0"/>
              <a:t>Συχνότερες περιοχές επιβάρυνσης:</a:t>
            </a:r>
          </a:p>
          <a:p>
            <a:pPr eaLnBrk="1" fontAlgn="auto" hangingPunct="1">
              <a:spcAft>
                <a:spcPts val="0"/>
              </a:spcAft>
              <a:buClr>
                <a:schemeClr val="tx1"/>
              </a:buClr>
              <a:buFont typeface="Arial" pitchFamily="34" charset="0"/>
              <a:buChar char="•"/>
              <a:defRPr/>
            </a:pPr>
            <a:r>
              <a:rPr lang="el-GR" altLang="el-GR" sz="2200" dirty="0" smtClean="0"/>
              <a:t>οσφύς </a:t>
            </a:r>
            <a:br>
              <a:rPr lang="el-GR" altLang="el-GR" sz="2200" dirty="0" smtClean="0"/>
            </a:br>
            <a:r>
              <a:rPr lang="el-GR" altLang="el-GR" sz="2200" dirty="0" smtClean="0"/>
              <a:t>αν και δεν επαληθεύεται σε όλες τις έρευνες, </a:t>
            </a:r>
            <a:br>
              <a:rPr lang="el-GR" altLang="el-GR" sz="2200" dirty="0" smtClean="0"/>
            </a:br>
            <a:r>
              <a:rPr lang="el-GR" altLang="el-GR" sz="2200" dirty="0" smtClean="0"/>
              <a:t>εμφανίζεται σε ποσοστό</a:t>
            </a:r>
            <a:r>
              <a:rPr lang="el-GR" altLang="el-GR" sz="2200" b="1" dirty="0" smtClean="0"/>
              <a:t> 51%, 65% </a:t>
            </a:r>
            <a:r>
              <a:rPr lang="el-GR" altLang="el-GR" sz="2200" dirty="0" smtClean="0"/>
              <a:t>ή ακόμα και</a:t>
            </a:r>
            <a:r>
              <a:rPr lang="el-GR" altLang="el-GR" sz="2200" b="1" dirty="0" smtClean="0"/>
              <a:t> 74,4% </a:t>
            </a:r>
            <a:r>
              <a:rPr lang="el-GR" altLang="el-GR" sz="2200" dirty="0" smtClean="0"/>
              <a:t>των εφήβων χρηστών σχολικής τσάντας.</a:t>
            </a:r>
          </a:p>
          <a:p>
            <a:pPr eaLnBrk="1" fontAlgn="auto" hangingPunct="1">
              <a:spcAft>
                <a:spcPts val="0"/>
              </a:spcAft>
              <a:buClr>
                <a:schemeClr val="tx1"/>
              </a:buClr>
              <a:buFont typeface="Arial" pitchFamily="34" charset="0"/>
              <a:buChar char="•"/>
              <a:defRPr/>
            </a:pPr>
            <a:r>
              <a:rPr lang="el-GR" altLang="el-GR" sz="2200" b="1" dirty="0" smtClean="0"/>
              <a:t>θώρακας </a:t>
            </a:r>
            <a:r>
              <a:rPr lang="en-US" altLang="el-GR" sz="2200" b="1" dirty="0" smtClean="0"/>
              <a:t>;;;</a:t>
            </a:r>
            <a:endParaRPr lang="el-GR" altLang="el-GR" sz="2200" b="1" dirty="0" smtClean="0"/>
          </a:p>
          <a:p>
            <a:pPr eaLnBrk="1" fontAlgn="auto" hangingPunct="1">
              <a:spcAft>
                <a:spcPts val="0"/>
              </a:spcAft>
              <a:buClr>
                <a:schemeClr val="tx1"/>
              </a:buClr>
              <a:buFont typeface="Arial" pitchFamily="34" charset="0"/>
              <a:buChar char="•"/>
              <a:defRPr/>
            </a:pPr>
            <a:r>
              <a:rPr lang="el-GR" altLang="el-GR" sz="2200" b="1" dirty="0" smtClean="0"/>
              <a:t>αυχένας και ώμοι</a:t>
            </a:r>
          </a:p>
          <a:p>
            <a:pPr marL="268288" indent="0" eaLnBrk="1" fontAlgn="auto" hangingPunct="1">
              <a:spcAft>
                <a:spcPts val="0"/>
              </a:spcAft>
              <a:buClr>
                <a:schemeClr val="bg1"/>
              </a:buClr>
              <a:buFont typeface="Arial" pitchFamily="34" charset="0"/>
              <a:buNone/>
              <a:defRPr/>
            </a:pPr>
            <a:r>
              <a:rPr lang="el-GR" altLang="el-GR" sz="2200" dirty="0" smtClean="0"/>
              <a:t>σε ποσοστό 45% των εφήβων με </a:t>
            </a:r>
            <a:r>
              <a:rPr lang="el-GR" altLang="el-GR" sz="2200" dirty="0" err="1" smtClean="0"/>
              <a:t>μυοσκελετικές</a:t>
            </a:r>
            <a:r>
              <a:rPr lang="el-GR" altLang="el-GR" sz="2200" dirty="0" smtClean="0"/>
              <a:t> ενοχλήσεις, το</a:t>
            </a:r>
            <a:r>
              <a:rPr lang="el-GR" altLang="el-GR" sz="2200" b="1" dirty="0" smtClean="0"/>
              <a:t> 6% </a:t>
            </a:r>
            <a:r>
              <a:rPr lang="el-GR" altLang="el-GR" sz="2200" dirty="0" smtClean="0"/>
              <a:t>ανέφερε προβλήματα στην περιοχή του αυχένα και των ώμων</a:t>
            </a:r>
            <a:r>
              <a:rPr lang="el-GR" altLang="el-GR" sz="2200" dirty="0"/>
              <a:t>.</a:t>
            </a:r>
            <a:endParaRPr lang="el-GR" altLang="el-GR" sz="2200" dirty="0" smtClean="0"/>
          </a:p>
        </p:txBody>
      </p:sp>
      <p:sp>
        <p:nvSpPr>
          <p:cNvPr id="10246" name="Text Box 8"/>
          <p:cNvSpPr txBox="1">
            <a:spLocks noChangeArrowheads="1"/>
          </p:cNvSpPr>
          <p:nvPr/>
        </p:nvSpPr>
        <p:spPr bwMode="auto">
          <a:xfrm>
            <a:off x="439738" y="5229225"/>
            <a:ext cx="3844925" cy="1323975"/>
          </a:xfrm>
          <a:prstGeom prst="rect">
            <a:avLst/>
          </a:prstGeom>
          <a:noFill/>
          <a:ln>
            <a:noFill/>
          </a:ln>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defRPr/>
            </a:pPr>
            <a:r>
              <a:rPr lang="en-US" altLang="el-GR" sz="1600" b="0" dirty="0">
                <a:latin typeface="+mn-lt"/>
              </a:rPr>
              <a:t>(</a:t>
            </a:r>
            <a:r>
              <a:rPr lang="en-US" altLang="el-GR" sz="1600" b="0" dirty="0" err="1">
                <a:latin typeface="+mn-lt"/>
              </a:rPr>
              <a:t>Iyer</a:t>
            </a:r>
            <a:r>
              <a:rPr lang="en-US" altLang="el-GR" sz="1600" b="0" dirty="0">
                <a:latin typeface="+mn-lt"/>
              </a:rPr>
              <a:t> SR 2001,Whittfield J et al 2005, </a:t>
            </a:r>
            <a:r>
              <a:rPr lang="en-US" altLang="el-GR" sz="1600" b="0" dirty="0" err="1">
                <a:latin typeface="+mn-lt"/>
              </a:rPr>
              <a:t>Cottalorda</a:t>
            </a:r>
            <a:r>
              <a:rPr lang="en-US" altLang="el-GR" sz="1600" b="0" dirty="0">
                <a:latin typeface="+mn-lt"/>
              </a:rPr>
              <a:t> J et al 2004, </a:t>
            </a:r>
            <a:r>
              <a:rPr lang="en-US" altLang="el-GR" sz="1600" b="0" dirty="0" err="1">
                <a:latin typeface="+mn-lt"/>
              </a:rPr>
              <a:t>Wiersema</a:t>
            </a:r>
            <a:r>
              <a:rPr lang="en-US" altLang="el-GR" sz="1600" b="0" dirty="0">
                <a:latin typeface="+mn-lt"/>
              </a:rPr>
              <a:t> BM et al 2003, Pascoe DD et al 1997, </a:t>
            </a:r>
            <a:r>
              <a:rPr lang="en-US" altLang="el-GR" sz="1600" b="0" dirty="0" err="1">
                <a:latin typeface="+mn-lt"/>
              </a:rPr>
              <a:t>Negrini</a:t>
            </a:r>
            <a:r>
              <a:rPr lang="en-US" altLang="el-GR" sz="1600" b="0" dirty="0">
                <a:latin typeface="+mn-lt"/>
              </a:rPr>
              <a:t> S et al 2002, </a:t>
            </a:r>
            <a:r>
              <a:rPr lang="en-US" altLang="el-GR" sz="1600" b="0" dirty="0" err="1">
                <a:latin typeface="+mn-lt"/>
              </a:rPr>
              <a:t>Sheir-Neiss</a:t>
            </a:r>
            <a:r>
              <a:rPr lang="en-US" altLang="el-GR" sz="1600" b="0" dirty="0">
                <a:latin typeface="+mn-lt"/>
              </a:rPr>
              <a:t> GI et al 2003, van Gent C et al 2003) </a:t>
            </a:r>
            <a:endParaRPr lang="el-GR" altLang="el-GR" sz="1600" b="0" dirty="0">
              <a:latin typeface="+mn-l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68313" y="115888"/>
            <a:ext cx="8229600" cy="1081087"/>
          </a:xfrm>
        </p:spPr>
        <p:txBody>
          <a:bodyPr/>
          <a:lstStyle/>
          <a:p>
            <a:r>
              <a:rPr lang="el-GR" altLang="el-GR" sz="3900" smtClean="0">
                <a:solidFill>
                  <a:srgbClr val="000000"/>
                </a:solidFill>
              </a:rPr>
              <a:t>Προστατευτική ενδυμασία</a:t>
            </a:r>
            <a:r>
              <a:rPr lang="en-US" altLang="el-GR" sz="3900" smtClean="0">
                <a:solidFill>
                  <a:srgbClr val="000000"/>
                </a:solidFill>
              </a:rPr>
              <a:t> </a:t>
            </a:r>
            <a:r>
              <a:rPr lang="el-GR" altLang="el-GR" sz="3900" smtClean="0">
                <a:solidFill>
                  <a:srgbClr val="000000"/>
                </a:solidFill>
              </a:rPr>
              <a:t>ξιφομάχου</a:t>
            </a:r>
            <a:endParaRPr lang="el-GR" altLang="el-GR" smtClean="0"/>
          </a:p>
        </p:txBody>
      </p:sp>
      <p:sp>
        <p:nvSpPr>
          <p:cNvPr id="3" name="2 - Θέση περιεχομένου"/>
          <p:cNvSpPr>
            <a:spLocks noGrp="1"/>
          </p:cNvSpPr>
          <p:nvPr>
            <p:ph idx="1"/>
          </p:nvPr>
        </p:nvSpPr>
        <p:spPr>
          <a:xfrm>
            <a:off x="457200" y="1484313"/>
            <a:ext cx="7210425" cy="5257800"/>
          </a:xfrm>
        </p:spPr>
        <p:txBody>
          <a:bodyPr rtlCol="0">
            <a:normAutofit fontScale="62500" lnSpcReduction="20000"/>
          </a:bodyPr>
          <a:lstStyle/>
          <a:p>
            <a:pPr marL="0" indent="0" eaLnBrk="1" fontAlgn="auto" hangingPunct="1">
              <a:spcAft>
                <a:spcPts val="0"/>
              </a:spcAft>
              <a:buFont typeface="Arial" pitchFamily="34" charset="0"/>
              <a:buNone/>
              <a:defRPr/>
            </a:pPr>
            <a:r>
              <a:rPr lang="el-GR" b="1" i="1" u="sng" dirty="0" smtClean="0"/>
              <a:t>Εφαρμοστό –Εργονομικό Σακάκι</a:t>
            </a:r>
            <a:r>
              <a:rPr lang="en-US" b="1" i="1" u="sng" dirty="0" smtClean="0"/>
              <a:t> (</a:t>
            </a:r>
            <a:r>
              <a:rPr lang="el-GR" b="1" i="1" u="sng" dirty="0" smtClean="0"/>
              <a:t>Βέστα)</a:t>
            </a:r>
          </a:p>
          <a:p>
            <a:pPr marL="0" indent="0" eaLnBrk="1" fontAlgn="auto" hangingPunct="1">
              <a:spcAft>
                <a:spcPts val="0"/>
              </a:spcAft>
              <a:buFont typeface="Arial" pitchFamily="34" charset="0"/>
              <a:buNone/>
              <a:defRPr/>
            </a:pPr>
            <a:r>
              <a:rPr lang="el-GR" dirty="0" smtClean="0"/>
              <a:t>Είναι κατασκευασμένο να καλύπτει και τη βουβωνική περιοχή. Ενώ ένα μικρό «</a:t>
            </a:r>
            <a:r>
              <a:rPr lang="en-US" dirty="0" smtClean="0"/>
              <a:t>gorget</a:t>
            </a:r>
            <a:r>
              <a:rPr lang="el-GR" dirty="0" smtClean="0"/>
              <a:t>» (ύφασμα ραμμένο γύρω από το γιακά) συμβάλλει στην πρόληψη του αθλητή από τη λεπίδα του αντιπάλου.</a:t>
            </a:r>
          </a:p>
          <a:p>
            <a:pPr marL="0" indent="0" eaLnBrk="1" fontAlgn="auto" hangingPunct="1">
              <a:spcAft>
                <a:spcPts val="0"/>
              </a:spcAft>
              <a:buFont typeface="Arial" pitchFamily="34" charset="0"/>
              <a:buNone/>
              <a:defRPr/>
            </a:pPr>
            <a:r>
              <a:rPr lang="el-GR" b="1" i="1" u="sng" dirty="0" err="1" smtClean="0"/>
              <a:t>Πλαστρόν</a:t>
            </a:r>
            <a:r>
              <a:rPr lang="el-GR" b="1" i="1" u="sng" dirty="0" smtClean="0"/>
              <a:t>- Επιστήθιο </a:t>
            </a:r>
          </a:p>
          <a:p>
            <a:pPr marL="0" indent="0" eaLnBrk="1" fontAlgn="auto" hangingPunct="1">
              <a:spcAft>
                <a:spcPts val="0"/>
              </a:spcAft>
              <a:buFont typeface="Arial" pitchFamily="34" charset="0"/>
              <a:buNone/>
              <a:defRPr/>
            </a:pPr>
            <a:r>
              <a:rPr lang="el-GR" dirty="0" smtClean="0"/>
              <a:t>Φοριέται κάτω από το σακάκι και προσφέρει διπλή προστασία στο άνω μέρος του βραχίονα. Επίσης, δεν πρέπει να έχει ραφή στην περιοχή της μασχάλης, διότι θα αποτελεί ασθενές σημείο.</a:t>
            </a:r>
          </a:p>
          <a:p>
            <a:pPr marL="0" indent="0" eaLnBrk="1" fontAlgn="auto" hangingPunct="1">
              <a:spcAft>
                <a:spcPts val="0"/>
              </a:spcAft>
              <a:buFont typeface="Arial" pitchFamily="34" charset="0"/>
              <a:buNone/>
              <a:defRPr/>
            </a:pPr>
            <a:r>
              <a:rPr lang="el-GR" b="1" i="1" u="sng" dirty="0" smtClean="0"/>
              <a:t>Γυναικείο Επιστήθιο</a:t>
            </a:r>
            <a:r>
              <a:rPr lang="en-US" b="1" i="1" u="sng" dirty="0" smtClean="0"/>
              <a:t> </a:t>
            </a:r>
            <a:r>
              <a:rPr lang="el-GR" b="1" i="1" u="sng" dirty="0" smtClean="0"/>
              <a:t>(</a:t>
            </a:r>
            <a:r>
              <a:rPr lang="en-US" b="1" i="1" u="sng" dirty="0" smtClean="0"/>
              <a:t>Chest</a:t>
            </a:r>
            <a:r>
              <a:rPr lang="el-GR" b="1" i="1" u="sng" dirty="0" smtClean="0"/>
              <a:t> </a:t>
            </a:r>
            <a:r>
              <a:rPr lang="en-US" b="1" i="1" u="sng" dirty="0" smtClean="0"/>
              <a:t>protector</a:t>
            </a:r>
            <a:r>
              <a:rPr lang="el-GR" b="1" i="1" u="sng" dirty="0" smtClean="0"/>
              <a:t>)</a:t>
            </a:r>
          </a:p>
          <a:p>
            <a:pPr marL="0" indent="0" eaLnBrk="1" fontAlgn="auto" hangingPunct="1">
              <a:spcAft>
                <a:spcPts val="0"/>
              </a:spcAft>
              <a:buFont typeface="Arial" pitchFamily="34" charset="0"/>
              <a:buNone/>
              <a:defRPr/>
            </a:pPr>
            <a:r>
              <a:rPr lang="el-GR" dirty="0" smtClean="0"/>
              <a:t>Είναι φτιαγμένο από σκληρό πλαστικό και προστατεύει το γυναικείο στήθος από τα χτυπήματα. Είναι υποχρεωτικό σε κάθε αγώνα, ακόμα και κατά τη διάρκεια της προπόνησης</a:t>
            </a:r>
          </a:p>
          <a:p>
            <a:pPr marL="0" indent="0" eaLnBrk="1" fontAlgn="auto" hangingPunct="1">
              <a:spcAft>
                <a:spcPts val="0"/>
              </a:spcAft>
              <a:buFont typeface="Arial" pitchFamily="34" charset="0"/>
              <a:buNone/>
              <a:defRPr/>
            </a:pPr>
            <a:r>
              <a:rPr lang="el-GR" b="1" i="1" u="sng" dirty="0" smtClean="0"/>
              <a:t>Γάντι για το χέρι που κρατάει το όπλο</a:t>
            </a:r>
          </a:p>
          <a:p>
            <a:pPr marL="0" indent="0" eaLnBrk="1" fontAlgn="auto" hangingPunct="1">
              <a:spcAft>
                <a:spcPts val="0"/>
              </a:spcAft>
              <a:buFont typeface="Arial" pitchFamily="34" charset="0"/>
              <a:buNone/>
              <a:defRPr/>
            </a:pPr>
            <a:r>
              <a:rPr lang="el-GR" dirty="0" smtClean="0"/>
              <a:t>Είναι σιδερόπλεκτο. Λειτουργεί προστατευτικά ως προς τη λεπίδα του αντιπάλου, ενώ παρέχει και ένα καλό κράτημα της λαβής του όπλου.</a:t>
            </a:r>
            <a:endParaRPr lang="en-US" dirty="0" smtClean="0"/>
          </a:p>
          <a:p>
            <a:pPr marL="0" indent="0" eaLnBrk="1" fontAlgn="auto" hangingPunct="1">
              <a:spcAft>
                <a:spcPts val="0"/>
              </a:spcAft>
              <a:buFont typeface="Arial" pitchFamily="34" charset="0"/>
              <a:buNone/>
              <a:defRPr/>
            </a:pPr>
            <a:r>
              <a:rPr lang="en-US" dirty="0" smtClean="0"/>
              <a:t>							</a:t>
            </a:r>
            <a:r>
              <a:rPr lang="en-US" sz="3600" dirty="0" smtClean="0"/>
              <a:t> </a:t>
            </a:r>
            <a:r>
              <a:rPr lang="en-US" sz="2400" dirty="0" smtClean="0"/>
              <a:t>(Evangelista, Nick, 2000)</a:t>
            </a:r>
            <a:endParaRPr lang="el-GR" dirty="0"/>
          </a:p>
        </p:txBody>
      </p:sp>
      <p:pic>
        <p:nvPicPr>
          <p:cNvPr id="69636" name="4 - Εικόνα" descr="Fencing jack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3175" y="1628775"/>
            <a:ext cx="134461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5 - Εικόνα" descr="Fencing plastr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2375" y="2997200"/>
            <a:ext cx="139382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75" y="4581525"/>
            <a:ext cx="1401763"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3"/>
          <p:cNvSpPr>
            <a:spLocks noGrp="1"/>
          </p:cNvSpPr>
          <p:nvPr>
            <p:ph type="title"/>
          </p:nvPr>
        </p:nvSpPr>
        <p:spPr>
          <a:xfrm>
            <a:off x="468313" y="115888"/>
            <a:ext cx="8229600" cy="1081087"/>
          </a:xfrm>
        </p:spPr>
        <p:txBody>
          <a:bodyPr/>
          <a:lstStyle/>
          <a:p>
            <a:r>
              <a:rPr lang="el-GR" altLang="el-GR" sz="3900" smtClean="0">
                <a:solidFill>
                  <a:srgbClr val="000000"/>
                </a:solidFill>
              </a:rPr>
              <a:t>Προστατευτική ενδυμασία</a:t>
            </a:r>
            <a:r>
              <a:rPr lang="en-US" altLang="el-GR" sz="3900" smtClean="0">
                <a:solidFill>
                  <a:srgbClr val="000000"/>
                </a:solidFill>
              </a:rPr>
              <a:t> </a:t>
            </a:r>
            <a:r>
              <a:rPr lang="el-GR" altLang="el-GR" sz="3900" smtClean="0">
                <a:solidFill>
                  <a:srgbClr val="000000"/>
                </a:solidFill>
              </a:rPr>
              <a:t>ξιφομάχου</a:t>
            </a:r>
            <a:endParaRPr lang="el-GR" altLang="el-GR" smtClean="0"/>
          </a:p>
        </p:txBody>
      </p:sp>
      <p:sp>
        <p:nvSpPr>
          <p:cNvPr id="3" name="2 - Θέση περιεχομένου"/>
          <p:cNvSpPr>
            <a:spLocks noGrp="1"/>
          </p:cNvSpPr>
          <p:nvPr>
            <p:ph idx="1"/>
          </p:nvPr>
        </p:nvSpPr>
        <p:spPr>
          <a:xfrm>
            <a:off x="457200" y="1484313"/>
            <a:ext cx="7354888" cy="4752975"/>
          </a:xfrm>
        </p:spPr>
        <p:txBody>
          <a:bodyPr rtlCol="0">
            <a:normAutofit fontScale="70000" lnSpcReduction="20000"/>
          </a:bodyPr>
          <a:lstStyle/>
          <a:p>
            <a:pPr marL="0" indent="0" eaLnBrk="1" fontAlgn="auto" hangingPunct="1">
              <a:lnSpc>
                <a:spcPct val="120000"/>
              </a:lnSpc>
              <a:spcAft>
                <a:spcPts val="0"/>
              </a:spcAft>
              <a:buFont typeface="Arial" pitchFamily="34" charset="0"/>
              <a:buNone/>
              <a:defRPr/>
            </a:pPr>
            <a:r>
              <a:rPr lang="el-GR" sz="3100" b="1" i="1" u="sng" dirty="0" smtClean="0"/>
              <a:t>Παντελόνι - Βράκα</a:t>
            </a:r>
          </a:p>
          <a:p>
            <a:pPr marL="0" indent="0" eaLnBrk="1" fontAlgn="auto" hangingPunct="1">
              <a:lnSpc>
                <a:spcPct val="120000"/>
              </a:lnSpc>
              <a:spcAft>
                <a:spcPts val="0"/>
              </a:spcAft>
              <a:buFont typeface="Arial" pitchFamily="34" charset="0"/>
              <a:buNone/>
              <a:defRPr/>
            </a:pPr>
            <a:r>
              <a:rPr lang="el-GR" sz="3100" dirty="0" smtClean="0"/>
              <a:t>Πρέπει να έχει τουλάχιστον 10 εκ. αλληλοεπικάλυψη με το σακάκι και να είναι εξοπλισμένες και με τιράντες ώστε να συνδυάζονται άνετα με τη </a:t>
            </a:r>
            <a:r>
              <a:rPr lang="el-GR" sz="3100" dirty="0" err="1" smtClean="0"/>
              <a:t>βέστα</a:t>
            </a:r>
            <a:r>
              <a:rPr lang="el-GR" sz="3100" dirty="0" smtClean="0"/>
              <a:t>.</a:t>
            </a:r>
            <a:endParaRPr lang="en-US" sz="3100" dirty="0" smtClean="0"/>
          </a:p>
          <a:p>
            <a:pPr marL="0" indent="0" eaLnBrk="1" fontAlgn="auto" hangingPunct="1">
              <a:lnSpc>
                <a:spcPct val="120000"/>
              </a:lnSpc>
              <a:spcAft>
                <a:spcPts val="0"/>
              </a:spcAft>
              <a:buFont typeface="Arial" pitchFamily="34" charset="0"/>
              <a:buNone/>
              <a:defRPr/>
            </a:pPr>
            <a:r>
              <a:rPr lang="el-GR" sz="3100" b="1" i="1" u="sng" dirty="0" smtClean="0"/>
              <a:t>Κάλτσες </a:t>
            </a:r>
            <a:endParaRPr lang="el-GR" sz="3100" dirty="0" smtClean="0"/>
          </a:p>
          <a:p>
            <a:pPr marL="0" indent="0" eaLnBrk="1" fontAlgn="auto" hangingPunct="1">
              <a:lnSpc>
                <a:spcPct val="120000"/>
              </a:lnSpc>
              <a:spcAft>
                <a:spcPts val="0"/>
              </a:spcAft>
              <a:buFont typeface="Arial" pitchFamily="34" charset="0"/>
              <a:buNone/>
              <a:defRPr/>
            </a:pPr>
            <a:r>
              <a:rPr lang="el-GR" sz="3100" dirty="0" smtClean="0"/>
              <a:t>Είναι χοντρές, βαμβακερές και φτάνουν ψηλά ως το γόνατο ώστε να καλύπτουν το κάτω μέρος του παντελονιού. </a:t>
            </a:r>
          </a:p>
          <a:p>
            <a:pPr marL="0" indent="0" eaLnBrk="1" fontAlgn="auto" hangingPunct="1">
              <a:lnSpc>
                <a:spcPct val="120000"/>
              </a:lnSpc>
              <a:spcAft>
                <a:spcPts val="0"/>
              </a:spcAft>
              <a:buFont typeface="Arial" pitchFamily="34" charset="0"/>
              <a:buNone/>
              <a:defRPr/>
            </a:pPr>
            <a:r>
              <a:rPr lang="el-GR" sz="3100" b="1" i="1" u="sng" dirty="0" smtClean="0"/>
              <a:t>Παπούτσια</a:t>
            </a:r>
            <a:r>
              <a:rPr lang="el-GR" sz="3100" dirty="0" smtClean="0"/>
              <a:t> </a:t>
            </a:r>
          </a:p>
          <a:p>
            <a:pPr marL="0" indent="0" eaLnBrk="1" fontAlgn="auto" hangingPunct="1">
              <a:lnSpc>
                <a:spcPct val="120000"/>
              </a:lnSpc>
              <a:spcAft>
                <a:spcPts val="0"/>
              </a:spcAft>
              <a:buFont typeface="Arial" pitchFamily="34" charset="0"/>
              <a:buNone/>
              <a:defRPr/>
            </a:pPr>
            <a:r>
              <a:rPr lang="el-GR" sz="3100" dirty="0" smtClean="0"/>
              <a:t>Όλα τα αθλητικά παπούτσια μπορούν να φορεθούν στην ξιφασκία μα τα ειδικά παπούτσια ξιφασκίας είναι ειδικά μελετημένα να ανταποκρίνονται στις κινήσεις του αθλήματος.</a:t>
            </a:r>
            <a:endParaRPr lang="en-US" sz="3100" dirty="0" smtClean="0"/>
          </a:p>
          <a:p>
            <a:pPr eaLnBrk="1" fontAlgn="auto" hangingPunct="1">
              <a:spcAft>
                <a:spcPts val="0"/>
              </a:spcAft>
              <a:buFont typeface="Arial" pitchFamily="34" charset="0"/>
              <a:buNone/>
              <a:defRPr/>
            </a:pPr>
            <a:r>
              <a:rPr lang="en-US" dirty="0" smtClean="0"/>
              <a:t>						</a:t>
            </a:r>
            <a:r>
              <a:rPr lang="en-US" sz="3600" dirty="0" smtClean="0"/>
              <a:t> </a:t>
            </a:r>
            <a:r>
              <a:rPr lang="en-US" sz="2400" dirty="0" smtClean="0"/>
              <a:t>(Evangelista, Nick, 2000)</a:t>
            </a:r>
            <a:endParaRPr lang="el-GR" dirty="0"/>
          </a:p>
        </p:txBody>
      </p:sp>
      <p:pic>
        <p:nvPicPr>
          <p:cNvPr id="706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1552575"/>
            <a:ext cx="12858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5"/>
          <p:cNvSpPr>
            <a:spLocks noGrp="1"/>
          </p:cNvSpPr>
          <p:nvPr>
            <p:ph type="title"/>
          </p:nvPr>
        </p:nvSpPr>
        <p:spPr>
          <a:xfrm>
            <a:off x="468313" y="115888"/>
            <a:ext cx="8229600" cy="1081087"/>
          </a:xfrm>
        </p:spPr>
        <p:txBody>
          <a:bodyPr/>
          <a:lstStyle/>
          <a:p>
            <a:r>
              <a:rPr lang="el-GR" altLang="el-GR" sz="3900" smtClean="0">
                <a:solidFill>
                  <a:srgbClr val="000000"/>
                </a:solidFill>
              </a:rPr>
              <a:t>Προστατευτική ενδυμασία</a:t>
            </a:r>
            <a:r>
              <a:rPr lang="en-US" altLang="el-GR" sz="3900" smtClean="0">
                <a:solidFill>
                  <a:srgbClr val="000000"/>
                </a:solidFill>
              </a:rPr>
              <a:t> </a:t>
            </a:r>
            <a:r>
              <a:rPr lang="el-GR" altLang="el-GR" sz="3900" smtClean="0">
                <a:solidFill>
                  <a:srgbClr val="000000"/>
                </a:solidFill>
              </a:rPr>
              <a:t>ξιφομάχου</a:t>
            </a:r>
            <a:endParaRPr lang="el-GR" altLang="el-GR" smtClean="0"/>
          </a:p>
        </p:txBody>
      </p:sp>
      <p:sp>
        <p:nvSpPr>
          <p:cNvPr id="3" name="2 - Θέση περιεχομένου"/>
          <p:cNvSpPr>
            <a:spLocks noGrp="1"/>
          </p:cNvSpPr>
          <p:nvPr>
            <p:ph idx="1"/>
          </p:nvPr>
        </p:nvSpPr>
        <p:spPr>
          <a:xfrm>
            <a:off x="457200" y="1484313"/>
            <a:ext cx="8229600" cy="5257800"/>
          </a:xfrm>
        </p:spPr>
        <p:txBody>
          <a:bodyPr rtlCol="0">
            <a:normAutofit fontScale="62500" lnSpcReduction="20000"/>
          </a:bodyPr>
          <a:lstStyle/>
          <a:p>
            <a:pPr eaLnBrk="1" fontAlgn="auto" hangingPunct="1">
              <a:spcAft>
                <a:spcPts val="0"/>
              </a:spcAft>
              <a:buFont typeface="Arial" pitchFamily="34" charset="0"/>
              <a:buNone/>
              <a:defRPr/>
            </a:pPr>
            <a:r>
              <a:rPr lang="el-GR" sz="3400" b="1" u="sng" dirty="0" smtClean="0"/>
              <a:t>Για τα παπούτσια ξιφασκίας προτείνονται τα εξής:</a:t>
            </a:r>
            <a:endParaRPr lang="en-US" sz="3400" b="1" u="sng" dirty="0" smtClean="0"/>
          </a:p>
          <a:p>
            <a:pPr eaLnBrk="1" fontAlgn="auto" hangingPunct="1">
              <a:spcAft>
                <a:spcPts val="0"/>
              </a:spcAft>
              <a:buFont typeface="Arial" pitchFamily="34" charset="0"/>
              <a:buChar char="•"/>
              <a:defRPr/>
            </a:pPr>
            <a:r>
              <a:rPr lang="el-GR" sz="3400" dirty="0" smtClean="0"/>
              <a:t>Στο πάνω μέρος να ενσωματωθεί μία σειρά από θηλιές ιμάντων, που δημιουργούν κάτι σαν ένα είδος «σανδαλιού», προσφέροντας έτσι σταθερότητα.</a:t>
            </a:r>
          </a:p>
          <a:p>
            <a:pPr eaLnBrk="1" fontAlgn="auto" hangingPunct="1">
              <a:spcAft>
                <a:spcPts val="0"/>
              </a:spcAft>
              <a:buFont typeface="Arial" pitchFamily="34" charset="0"/>
              <a:buChar char="•"/>
              <a:defRPr/>
            </a:pPr>
            <a:r>
              <a:rPr lang="el-GR" sz="3400" dirty="0" smtClean="0"/>
              <a:t>Η έσω πλευρά της οπίσθιας μεριάς του παπουτσιού να ενισχυθεί με θερμοπλαστικά και συνθετικό δέρμα αντοχής  30.000 κύκλων σε μία μηχανική τριβή. </a:t>
            </a:r>
          </a:p>
          <a:p>
            <a:pPr eaLnBrk="1" fontAlgn="auto" hangingPunct="1">
              <a:spcAft>
                <a:spcPts val="0"/>
              </a:spcAft>
              <a:buFont typeface="Arial" pitchFamily="34" charset="0"/>
              <a:buChar char="•"/>
              <a:defRPr/>
            </a:pPr>
            <a:r>
              <a:rPr lang="el-GR" sz="3400" dirty="0" smtClean="0"/>
              <a:t>Η ενδιάμεση σόλα πρέπει να είναι φτιαγμένη από υλικά που προσφέρουν καλή απορρόφηση των κραδασμών και να διατηρούν τη μάζα του παπουτσιού χαμηλή. </a:t>
            </a:r>
          </a:p>
          <a:p>
            <a:pPr eaLnBrk="1" fontAlgn="auto" hangingPunct="1">
              <a:spcAft>
                <a:spcPts val="0"/>
              </a:spcAft>
              <a:buFont typeface="Arial" pitchFamily="34" charset="0"/>
              <a:buChar char="•"/>
              <a:defRPr/>
            </a:pPr>
            <a:r>
              <a:rPr lang="el-GR" sz="3400" dirty="0" smtClean="0"/>
              <a:t>Το οπίσθιο τμήμα της φτέρνας να είναι κατασκευασμένο από </a:t>
            </a:r>
            <a:r>
              <a:rPr lang="en-US" sz="3400" dirty="0" smtClean="0"/>
              <a:t>Poron</a:t>
            </a:r>
            <a:r>
              <a:rPr lang="el-GR" sz="3400" dirty="0" smtClean="0"/>
              <a:t> (ένας τύπος αφρού ουρεθάνης), που μειώνει τους κραδασμούς και τις δυνάμεις, έχοντας παράλληλα υψηλή ελαστικότητα.</a:t>
            </a:r>
          </a:p>
          <a:p>
            <a:pPr eaLnBrk="1" fontAlgn="auto" hangingPunct="1">
              <a:spcAft>
                <a:spcPts val="0"/>
              </a:spcAft>
              <a:buFont typeface="Arial" pitchFamily="34" charset="0"/>
              <a:buChar char="•"/>
              <a:defRPr/>
            </a:pPr>
            <a:r>
              <a:rPr lang="el-GR" sz="3400" dirty="0" smtClean="0"/>
              <a:t>Το μπροστινό τμήμα να χρησιμοποιεί το </a:t>
            </a:r>
            <a:r>
              <a:rPr lang="en-US" sz="3400" dirty="0" smtClean="0"/>
              <a:t>Phylon, </a:t>
            </a:r>
            <a:r>
              <a:rPr lang="el-GR" sz="3400" dirty="0" smtClean="0"/>
              <a:t>ένα ελαφρύ προστατευτικό υλικό, ανθεκτικό στη συμπίεση.</a:t>
            </a:r>
          </a:p>
          <a:p>
            <a:pPr eaLnBrk="1" fontAlgn="auto" hangingPunct="1">
              <a:spcAft>
                <a:spcPts val="0"/>
              </a:spcAft>
              <a:buFont typeface="Arial" pitchFamily="34" charset="0"/>
              <a:buChar char="•"/>
              <a:defRPr/>
            </a:pPr>
            <a:r>
              <a:rPr lang="el-GR" sz="3400" dirty="0" smtClean="0"/>
              <a:t>Η εξωτερική σόλα πρέπει να είναι αρκετά ανθεκτική, χρησιμοποιώντας το υλικό </a:t>
            </a:r>
            <a:r>
              <a:rPr lang="en-US" sz="3400" dirty="0" smtClean="0"/>
              <a:t>DRC.</a:t>
            </a:r>
            <a:endParaRPr lang="el-GR" sz="3400" dirty="0" smtClean="0"/>
          </a:p>
          <a:p>
            <a:pPr eaLnBrk="1" fontAlgn="auto" hangingPunct="1">
              <a:spcAft>
                <a:spcPts val="0"/>
              </a:spcAft>
              <a:buFont typeface="Arial" pitchFamily="34" charset="0"/>
              <a:buChar char="•"/>
              <a:defRPr/>
            </a:pPr>
            <a:endParaRPr lang="el-GR"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468313" y="115888"/>
            <a:ext cx="8229600" cy="1081087"/>
          </a:xfrm>
        </p:spPr>
        <p:txBody>
          <a:bodyPr/>
          <a:lstStyle/>
          <a:p>
            <a:r>
              <a:rPr lang="el-GR" altLang="el-GR" smtClean="0"/>
              <a:t>Εγκαταστάσεις </a:t>
            </a:r>
          </a:p>
        </p:txBody>
      </p:sp>
      <p:sp>
        <p:nvSpPr>
          <p:cNvPr id="72707" name="2 - Θέση περιεχομένου"/>
          <p:cNvSpPr>
            <a:spLocks noGrp="1"/>
          </p:cNvSpPr>
          <p:nvPr>
            <p:ph idx="1"/>
          </p:nvPr>
        </p:nvSpPr>
        <p:spPr>
          <a:xfrm>
            <a:off x="457200" y="1484313"/>
            <a:ext cx="8229600" cy="4752975"/>
          </a:xfrm>
        </p:spPr>
        <p:txBody>
          <a:bodyPr/>
          <a:lstStyle/>
          <a:p>
            <a:pPr eaLnBrk="1" hangingPunct="1"/>
            <a:r>
              <a:rPr lang="el-GR" altLang="el-GR" sz="2000" smtClean="0"/>
              <a:t>Αποφυγή σκληρών δαπέδων και χρήση επιφανειών με επαρκή απορρόφηση των κραδασμών</a:t>
            </a:r>
          </a:p>
          <a:p>
            <a:pPr eaLnBrk="1" hangingPunct="1"/>
            <a:r>
              <a:rPr lang="el-GR" altLang="el-GR" sz="2000" smtClean="0"/>
              <a:t>Καθαρισμός σκόνης και βρωμιάς που προκαλεί ολισθηρότητα στην πίστα διεξαγωγής του αθλήματος</a:t>
            </a:r>
          </a:p>
          <a:p>
            <a:pPr eaLnBrk="1" hangingPunct="1"/>
            <a:r>
              <a:rPr lang="el-GR" altLang="el-GR" sz="2000" smtClean="0"/>
              <a:t>Σωστή τοποθέτηση του καρουλιού με το ηλεκτρικό καλώδιο μέτρησης πόντων έτσι ώστε να μην παρουσιάζει κίνδυνο για τον ξιφομάχο</a:t>
            </a:r>
          </a:p>
          <a:p>
            <a:pPr eaLnBrk="1" hangingPunct="1"/>
            <a:r>
              <a:rPr lang="el-GR" altLang="el-GR" sz="2000" smtClean="0"/>
              <a:t>Σωστές αποστάσεις μεταξύ των λωρίδων που διαχωρίζουν τους χώρους που κινούνται οι ξιφομάχοι</a:t>
            </a:r>
          </a:p>
          <a:p>
            <a:pPr eaLnBrk="1" hangingPunct="1"/>
            <a:r>
              <a:rPr lang="el-GR" altLang="el-GR" sz="2000" smtClean="0"/>
              <a:t>Ιατρική κάλυψη για όλους τους αγώνες</a:t>
            </a:r>
            <a:r>
              <a:rPr lang="en-US" altLang="el-GR" sz="2000" smtClean="0"/>
              <a:t>             </a:t>
            </a:r>
            <a:r>
              <a:rPr lang="en-US" altLang="el-GR" sz="1600" smtClean="0"/>
              <a:t>(Harmer, 2008)</a:t>
            </a:r>
          </a:p>
          <a:p>
            <a:pPr eaLnBrk="1" hangingPunct="1"/>
            <a:endParaRPr lang="en-US" altLang="el-GR" sz="2000" smtClean="0"/>
          </a:p>
          <a:p>
            <a:pPr eaLnBrk="1" hangingPunct="1">
              <a:buFont typeface="Arial" charset="0"/>
              <a:buNone/>
            </a:pPr>
            <a:r>
              <a:rPr lang="en-US" altLang="el-GR" sz="2000" smtClean="0"/>
              <a:t>	</a:t>
            </a:r>
          </a:p>
          <a:p>
            <a:pPr eaLnBrk="1" hangingPunct="1"/>
            <a:endParaRPr lang="en-US" altLang="el-GR" sz="2000" smtClean="0"/>
          </a:p>
          <a:p>
            <a:pPr eaLnBrk="1" hangingPunct="1"/>
            <a:endParaRPr lang="el-GR" altLang="el-GR" sz="2800" smtClean="0"/>
          </a:p>
        </p:txBody>
      </p:sp>
      <p:pic>
        <p:nvPicPr>
          <p:cNvPr id="72708" name="Picture 2" descr="C:\Users\user\Desktop\εικονες\pis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4611688"/>
            <a:ext cx="7775575"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68313" y="115888"/>
            <a:ext cx="8229600" cy="1081087"/>
          </a:xfrm>
        </p:spPr>
        <p:txBody>
          <a:bodyPr/>
          <a:lstStyle/>
          <a:p>
            <a:r>
              <a:rPr lang="el-GR" altLang="el-GR" smtClean="0"/>
              <a:t>Ξίφη</a:t>
            </a:r>
          </a:p>
        </p:txBody>
      </p:sp>
      <p:sp>
        <p:nvSpPr>
          <p:cNvPr id="73731" name="2 - Θέση περιεχομένου"/>
          <p:cNvSpPr>
            <a:spLocks noGrp="1"/>
          </p:cNvSpPr>
          <p:nvPr>
            <p:ph idx="1"/>
          </p:nvPr>
        </p:nvSpPr>
        <p:spPr>
          <a:xfrm>
            <a:off x="457200" y="1484313"/>
            <a:ext cx="8229600" cy="4752975"/>
          </a:xfrm>
        </p:spPr>
        <p:txBody>
          <a:bodyPr/>
          <a:lstStyle/>
          <a:p>
            <a:pPr eaLnBrk="1" hangingPunct="1"/>
            <a:r>
              <a:rPr lang="el-GR" altLang="el-GR" sz="2400" i="1" smtClean="0"/>
              <a:t>Στο άθλημα τις ξιφασκίας χρησιμοποιούνται 3 διαφορετικά ξίφη:</a:t>
            </a:r>
          </a:p>
          <a:p>
            <a:pPr eaLnBrk="1" hangingPunct="1"/>
            <a:endParaRPr lang="el-GR" altLang="el-GR" sz="2400" smtClean="0"/>
          </a:p>
        </p:txBody>
      </p:sp>
      <p:pic>
        <p:nvPicPr>
          <p:cNvPr id="73732" name="Picture 2" descr="C:\Users\user\Desktop\εικονες\372941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138" y="2420938"/>
            <a:ext cx="618172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68313" y="115888"/>
            <a:ext cx="8229600" cy="1081087"/>
          </a:xfrm>
        </p:spPr>
        <p:txBody>
          <a:bodyPr/>
          <a:lstStyle/>
          <a:p>
            <a:r>
              <a:rPr lang="el-GR" altLang="el-GR" smtClean="0"/>
              <a:t>Ξίφη</a:t>
            </a:r>
          </a:p>
        </p:txBody>
      </p:sp>
      <p:sp>
        <p:nvSpPr>
          <p:cNvPr id="3" name="2 - Θέση περιεχομένου"/>
          <p:cNvSpPr>
            <a:spLocks noGrp="1"/>
          </p:cNvSpPr>
          <p:nvPr>
            <p:ph idx="1"/>
          </p:nvPr>
        </p:nvSpPr>
        <p:spPr>
          <a:xfrm>
            <a:off x="457200" y="1484313"/>
            <a:ext cx="8229600" cy="5257800"/>
          </a:xfrm>
        </p:spPr>
        <p:txBody>
          <a:bodyPr rtlCol="0">
            <a:normAutofit fontScale="85000" lnSpcReduction="10000"/>
          </a:bodyPr>
          <a:lstStyle/>
          <a:p>
            <a:pPr eaLnBrk="1" fontAlgn="auto" hangingPunct="1">
              <a:lnSpc>
                <a:spcPct val="120000"/>
              </a:lnSpc>
              <a:spcAft>
                <a:spcPts val="0"/>
              </a:spcAft>
              <a:buFont typeface="Arial" pitchFamily="34" charset="0"/>
              <a:buChar char="•"/>
              <a:defRPr/>
            </a:pPr>
            <a:r>
              <a:rPr lang="el-GR" sz="2500" b="1" i="1" u="sng" dirty="0" smtClean="0"/>
              <a:t>ΞΙΦΟΣ ΑΣΚΗΣΗΣ (</a:t>
            </a:r>
            <a:r>
              <a:rPr lang="en-US" sz="2500" b="1" i="1" u="sng" dirty="0" smtClean="0"/>
              <a:t>FOIL)</a:t>
            </a:r>
            <a:r>
              <a:rPr lang="el-GR" sz="2500" b="1" i="1" u="sng" dirty="0" smtClean="0"/>
              <a:t>:</a:t>
            </a:r>
            <a:r>
              <a:rPr lang="en-US" sz="2500" dirty="0" smtClean="0"/>
              <a:t> </a:t>
            </a:r>
            <a:r>
              <a:rPr lang="el-GR" sz="2500" dirty="0" smtClean="0"/>
              <a:t>Είναι κατασκευασμένο από χάλυβα, χαμηλών εκπομπών άνθρακα. Χαρακτηρίζεται από ευλυγισία προκειμένου να αποφεύγονται τόσο οι τραυματισμοί όσο και η θραύση της λεπίδας. Επίσης, υπάρχουν 2 τύποι λαβών, η «ευθεία λαβή» και η «λαβή πιστόλι», ενώ το προστατευτικό στη λαβή του ξίφους έχει διάμετρο 9.5-12 εκ. σε διεθνείς διαγωνισμούς. Το μέγιστο μήκος του όπλου είναι 110 εκ. και το μέγιστο βάρος 500 </a:t>
            </a:r>
            <a:r>
              <a:rPr lang="en-US" sz="2500" dirty="0" smtClean="0"/>
              <a:t>gr.</a:t>
            </a:r>
            <a:endParaRPr lang="el-GR" sz="2500" dirty="0" smtClean="0"/>
          </a:p>
          <a:p>
            <a:pPr eaLnBrk="1" fontAlgn="auto" hangingPunct="1">
              <a:lnSpc>
                <a:spcPct val="120000"/>
              </a:lnSpc>
              <a:spcAft>
                <a:spcPts val="0"/>
              </a:spcAft>
              <a:buFont typeface="Arial" pitchFamily="34" charset="0"/>
              <a:buChar char="•"/>
              <a:defRPr/>
            </a:pPr>
            <a:r>
              <a:rPr lang="el-GR" sz="2500" b="1" i="1" u="sng" dirty="0" smtClean="0"/>
              <a:t>ΣΠΑΘΗ (</a:t>
            </a:r>
            <a:r>
              <a:rPr lang="en-US" sz="2500" b="1" i="1" u="sng" dirty="0" smtClean="0"/>
              <a:t>SAMRE)</a:t>
            </a:r>
            <a:r>
              <a:rPr lang="el-GR" sz="2500" b="1" i="1" u="sng" dirty="0" smtClean="0"/>
              <a:t>:</a:t>
            </a:r>
            <a:r>
              <a:rPr lang="el-GR" sz="2500" dirty="0" smtClean="0"/>
              <a:t> Βασικά χαρακτηριστικά αυτού του όπλου είναι το «κουμπί» που υπάρχει στην άκρη της σπάθης και το προστατευτικό που καμπυλώνει γύρω από τη λαβή, παρέχοντας προστασία στο χέρι. Το μέγιστο μήκος του όπλου είναι 105 εκ. και το μέγιστο βάρος 500</a:t>
            </a:r>
            <a:r>
              <a:rPr lang="en-US" sz="2500" dirty="0" smtClean="0"/>
              <a:t> gr.</a:t>
            </a:r>
          </a:p>
          <a:p>
            <a:pPr eaLnBrk="1" fontAlgn="auto" hangingPunct="1">
              <a:lnSpc>
                <a:spcPct val="120000"/>
              </a:lnSpc>
              <a:spcAft>
                <a:spcPts val="0"/>
              </a:spcAft>
              <a:buFont typeface="Arial" pitchFamily="34" charset="0"/>
              <a:buChar char="•"/>
              <a:defRPr/>
            </a:pPr>
            <a:r>
              <a:rPr lang="el-GR" sz="2500" b="1" i="1" u="sng" dirty="0" smtClean="0"/>
              <a:t>ΞΙΦΟΣ ΜΟΝΟΜΑΧΙΑΣ </a:t>
            </a:r>
            <a:r>
              <a:rPr lang="en-US" sz="2500" b="1" i="1" u="sng" dirty="0" smtClean="0"/>
              <a:t>(EPEE):</a:t>
            </a:r>
            <a:r>
              <a:rPr lang="el-GR" sz="2500" dirty="0" smtClean="0"/>
              <a:t> Έχει προστατευτική καμπάνα κατασκευασμένη συνήθως από ανοξείδωτο χάλυβα. Το μέγιστο μήκος του είναι 110 εκ. και το μέγιστο βάρος του 770</a:t>
            </a:r>
            <a:r>
              <a:rPr lang="en-US" sz="2500" dirty="0" smtClean="0"/>
              <a:t> gr.</a:t>
            </a:r>
            <a:endParaRPr lang="el-GR" sz="2500" b="1" i="1" u="sng" dirty="0" smtClean="0"/>
          </a:p>
          <a:p>
            <a:pPr eaLnBrk="1" fontAlgn="auto" hangingPunct="1">
              <a:spcAft>
                <a:spcPts val="0"/>
              </a:spcAft>
              <a:buFont typeface="Arial" pitchFamily="34" charset="0"/>
              <a:buChar char="•"/>
              <a:defRPr/>
            </a:pPr>
            <a:endParaRPr lang="el-GR"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Users\user\Desktop\εικονες\ERGONOMIC HANDLE FOR A FENCING WEAP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88" y="1628775"/>
            <a:ext cx="6448425"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itle 2"/>
          <p:cNvSpPr>
            <a:spLocks noGrp="1"/>
          </p:cNvSpPr>
          <p:nvPr>
            <p:ph type="title"/>
          </p:nvPr>
        </p:nvSpPr>
        <p:spPr>
          <a:xfrm>
            <a:off x="468313" y="115888"/>
            <a:ext cx="8229600" cy="1081087"/>
          </a:xfrm>
        </p:spPr>
        <p:txBody>
          <a:bodyPr/>
          <a:lstStyle/>
          <a:p>
            <a:r>
              <a:rPr lang="el-GR" altLang="el-GR" smtClean="0"/>
              <a:t>Λαβή όπλου</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68313" y="115888"/>
            <a:ext cx="8229600" cy="1081087"/>
          </a:xfrm>
        </p:spPr>
        <p:txBody>
          <a:bodyPr/>
          <a:lstStyle/>
          <a:p>
            <a:r>
              <a:rPr lang="el-GR" altLang="el-GR" smtClean="0"/>
              <a:t>Λαβή όπλου</a:t>
            </a:r>
          </a:p>
        </p:txBody>
      </p:sp>
      <p:pic>
        <p:nvPicPr>
          <p:cNvPr id="76803" name="Picture 2" descr="C:\Users\user\Desktop\εικονες\foi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6613" y="1484313"/>
            <a:ext cx="7470775" cy="4752975"/>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179388" y="115888"/>
            <a:ext cx="8785225" cy="1081087"/>
          </a:xfrm>
        </p:spPr>
        <p:txBody>
          <a:bodyPr/>
          <a:lstStyle/>
          <a:p>
            <a:r>
              <a:rPr lang="el-GR" altLang="el-GR" sz="3600" smtClean="0"/>
              <a:t>Ενδεικτικά σημεία προσοχής στην εκτέλεση των τεχνικών της ξιφασκίας</a:t>
            </a:r>
          </a:p>
        </p:txBody>
      </p:sp>
      <p:sp>
        <p:nvSpPr>
          <p:cNvPr id="77827" name="2 - Θέση περιεχομένου"/>
          <p:cNvSpPr>
            <a:spLocks noGrp="1"/>
          </p:cNvSpPr>
          <p:nvPr>
            <p:ph idx="1"/>
          </p:nvPr>
        </p:nvSpPr>
        <p:spPr>
          <a:xfrm>
            <a:off x="457200" y="1484313"/>
            <a:ext cx="8229600" cy="4752975"/>
          </a:xfrm>
        </p:spPr>
        <p:txBody>
          <a:bodyPr/>
          <a:lstStyle/>
          <a:p>
            <a:pPr eaLnBrk="1" hangingPunct="1"/>
            <a:r>
              <a:rPr lang="el-GR" altLang="el-GR" sz="2200" smtClean="0"/>
              <a:t>Πρέπει να υπάρχει συγχρονισμός μεταξύ των μελών στην εκτέλεση κάθε κινητικού προτύπου (αποφεύγεται η τμηματική εκτέλεση, εκτός αν συντρέχουν λόγοι μεθοδολογικών περιορισμών)</a:t>
            </a:r>
          </a:p>
          <a:p>
            <a:pPr eaLnBrk="1" hangingPunct="1"/>
            <a:r>
              <a:rPr lang="el-GR" altLang="el-GR" sz="2200" smtClean="0"/>
              <a:t>Ο κορμός πρέπει να διατηρείται κάθετος, χωρίς να ακολουθεί τις κινήσεις των κάτω άκρων.</a:t>
            </a:r>
          </a:p>
          <a:p>
            <a:pPr eaLnBrk="1" hangingPunct="1"/>
            <a:r>
              <a:rPr lang="el-GR" altLang="el-GR" sz="2200" smtClean="0"/>
              <a:t>Να αποφεύγεται η υπερβολική κάμψη του σώματος του αθλητή.</a:t>
            </a:r>
          </a:p>
          <a:p>
            <a:pPr eaLnBrk="1" hangingPunct="1"/>
            <a:r>
              <a:rPr lang="el-GR" altLang="el-GR" sz="2200" smtClean="0"/>
              <a:t>Υπερβολικές κινήσεις μεγάλου εύρους πρέπει να αποφεύγονται.</a:t>
            </a:r>
          </a:p>
          <a:p>
            <a:pPr eaLnBrk="1" hangingPunct="1"/>
            <a:r>
              <a:rPr lang="el-GR" altLang="el-GR" sz="2200" smtClean="0"/>
              <a:t>Αποφυγή ανεπαρκής χρήσης δακτύλων και υπερβολικής συμμετοχής καρπού.</a:t>
            </a:r>
          </a:p>
          <a:p>
            <a:pPr eaLnBrk="1" hangingPunct="1"/>
            <a:r>
              <a:rPr lang="el-GR" altLang="el-GR" sz="2200" smtClean="0"/>
              <a:t>Οι κινήσεις των δακτύλων και του καρπού πρέπει να είναι ελεγχόμενες και να προωθούν το σταθερό χειρισμό της λάμας.</a:t>
            </a:r>
          </a:p>
          <a:p>
            <a:pPr eaLnBrk="1" hangingPunct="1"/>
            <a:r>
              <a:rPr lang="el-GR" altLang="el-GR" sz="2200" smtClean="0"/>
              <a:t>Οι μύες της ωμικής ζώνης δε θα πρέπει να παραμένουν σε χαλαρή  θέση, αλλά να συμμετέχουν ενεργητικά.</a:t>
            </a:r>
          </a:p>
          <a:p>
            <a:pPr eaLnBrk="1" hangingPunct="1"/>
            <a:endParaRPr lang="el-GR" altLang="el-GR" sz="220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179388" y="115888"/>
            <a:ext cx="8785225" cy="1081087"/>
          </a:xfrm>
        </p:spPr>
        <p:txBody>
          <a:bodyPr/>
          <a:lstStyle/>
          <a:p>
            <a:r>
              <a:rPr lang="el-GR" altLang="el-GR" sz="3600" smtClean="0"/>
              <a:t>Ενδεικτικά σημεία προσοχής στην εκτέλεση των τεχνικών της ξιφασκίας</a:t>
            </a:r>
          </a:p>
        </p:txBody>
      </p:sp>
      <p:sp>
        <p:nvSpPr>
          <p:cNvPr id="78851" name="2 - Θέση περιεχομένου"/>
          <p:cNvSpPr>
            <a:spLocks noGrp="1"/>
          </p:cNvSpPr>
          <p:nvPr>
            <p:ph idx="1"/>
          </p:nvPr>
        </p:nvSpPr>
        <p:spPr>
          <a:xfrm>
            <a:off x="457200" y="1484313"/>
            <a:ext cx="8229600" cy="5257800"/>
          </a:xfrm>
        </p:spPr>
        <p:txBody>
          <a:bodyPr/>
          <a:lstStyle/>
          <a:p>
            <a:pPr eaLnBrk="1" hangingPunct="1"/>
            <a:r>
              <a:rPr lang="el-GR" altLang="el-GR" sz="1800" smtClean="0"/>
              <a:t>Να διατηρείται η νοητή γραμμή που ενώνει τα πέλματα του ασκούμενου.</a:t>
            </a:r>
          </a:p>
          <a:p>
            <a:pPr eaLnBrk="1" hangingPunct="1"/>
            <a:r>
              <a:rPr lang="el-GR" altLang="el-GR" sz="1800" smtClean="0"/>
              <a:t>Τα γόνατα του ασκούμενου παραμένουν λυγισμένα έτσι ώστε η απόσταση του ΚΒ από το έδαφος να παραμένει σταθερή.</a:t>
            </a:r>
          </a:p>
          <a:p>
            <a:pPr eaLnBrk="1" hangingPunct="1"/>
            <a:r>
              <a:rPr lang="el-GR" altLang="el-GR" sz="1800" smtClean="0"/>
              <a:t>Ο επιμήκης άξονας του στέρνου πρέπει να συμπίπτει με τη διχοτόμο της γωνίας που σχηματίζουν τα πέλματα.</a:t>
            </a:r>
          </a:p>
          <a:p>
            <a:pPr eaLnBrk="1" hangingPunct="1"/>
            <a:r>
              <a:rPr lang="el-GR" altLang="el-GR" sz="1800" smtClean="0"/>
              <a:t>Οι κινήσεις των «βημάτων» πρέπει να χαρακτηρίζονται από ισορροπία, καλή επαφή με το έδαφος, πλαστικότητα, χαλαρότητα και ετοιμότητα (δημιουργώντας ένα ανεξάρτητο κινητικό πρότυπο)</a:t>
            </a:r>
          </a:p>
          <a:p>
            <a:pPr eaLnBrk="1" hangingPunct="1"/>
            <a:r>
              <a:rPr lang="el-GR" altLang="el-GR" sz="1800" smtClean="0"/>
              <a:t>Αποφεύγουμε τα άλματα όσο είναι εφικτό κατά την κίνηση.</a:t>
            </a:r>
          </a:p>
          <a:p>
            <a:pPr eaLnBrk="1" hangingPunct="1"/>
            <a:r>
              <a:rPr lang="el-GR" altLang="el-GR" sz="1800" smtClean="0"/>
              <a:t>Πρέπει να υπάρχει σωστός προσανατολισμός των πελμάτων.</a:t>
            </a:r>
          </a:p>
          <a:p>
            <a:pPr eaLnBrk="1" hangingPunct="1"/>
            <a:r>
              <a:rPr lang="el-GR" altLang="el-GR" sz="1800" smtClean="0"/>
              <a:t>Στην εκτέλεση της τεχνικής πρέπει να ακολουθείται ο συντομότερος δρόμος, για εξοικονόμηση ενέργειας από τον αθλητή.</a:t>
            </a:r>
          </a:p>
          <a:p>
            <a:pPr eaLnBrk="1" hangingPunct="1"/>
            <a:r>
              <a:rPr lang="el-GR" altLang="el-GR" sz="1800" smtClean="0"/>
              <a:t>Η κόπωση θα πρέπει να προλαμβάνεται καθώς δημιουργεί σύγχυση και αποσυντονισμό των κινήσεων.</a:t>
            </a:r>
          </a:p>
          <a:p>
            <a:pPr eaLnBrk="1" hangingPunct="1"/>
            <a:r>
              <a:rPr lang="el-GR" altLang="el-GR" sz="1800" smtClean="0"/>
              <a:t>Θα πρέπει να επισημανθεί πως σε κάθε τεχνική υπάρχουν πιθανά λάθη και αυτό επιβάλλει το σωστό προπονητικό σχεδιασμό του και τη συνεχή επίβλεψη του αθλητή από τον προπονητή του</a:t>
            </a:r>
            <a:endParaRPr lang="en-US" altLang="el-GR" sz="1800" smtClean="0"/>
          </a:p>
        </p:txBody>
      </p:sp>
      <p:sp>
        <p:nvSpPr>
          <p:cNvPr id="4" name="Rectangle 3"/>
          <p:cNvSpPr/>
          <p:nvPr/>
        </p:nvSpPr>
        <p:spPr>
          <a:xfrm>
            <a:off x="5724525" y="6237288"/>
            <a:ext cx="4572000" cy="538162"/>
          </a:xfrm>
          <a:prstGeom prst="rect">
            <a:avLst/>
          </a:prstGeom>
        </p:spPr>
        <p:txBody>
          <a:bodyPr>
            <a:spAutoFit/>
          </a:bodyPr>
          <a:lstStyle/>
          <a:p>
            <a:pPr fontAlgn="auto">
              <a:spcAft>
                <a:spcPts val="0"/>
              </a:spcAft>
              <a:buFont typeface="Arial" pitchFamily="34" charset="0"/>
              <a:buNone/>
              <a:defRPr/>
            </a:pPr>
            <a:r>
              <a:rPr lang="en-US" dirty="0">
                <a:latin typeface="+mn-lt"/>
              </a:rPr>
              <a:t>	                                                                              </a:t>
            </a:r>
            <a:r>
              <a:rPr lang="el-GR" sz="1100" dirty="0">
                <a:latin typeface="+mn-lt"/>
              </a:rPr>
              <a:t>(</a:t>
            </a:r>
            <a:r>
              <a:rPr lang="el-GR" sz="1100" dirty="0" err="1">
                <a:latin typeface="+mn-lt"/>
              </a:rPr>
              <a:t>Τσολάκης</a:t>
            </a:r>
            <a:r>
              <a:rPr lang="el-GR" sz="1100" dirty="0">
                <a:latin typeface="+mn-lt"/>
              </a:rPr>
              <a:t> και συνεργάτες, 1999)</a:t>
            </a:r>
            <a:endParaRPr lang="el-GR" sz="1600" dirty="0">
              <a:latin typeface="+mn-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Τίτλος"/>
          <p:cNvSpPr>
            <a:spLocks noGrp="1"/>
          </p:cNvSpPr>
          <p:nvPr>
            <p:ph type="title"/>
          </p:nvPr>
        </p:nvSpPr>
        <p:spPr>
          <a:xfrm>
            <a:off x="468313" y="115888"/>
            <a:ext cx="8229600" cy="1081087"/>
          </a:xfrm>
        </p:spPr>
        <p:txBody>
          <a:bodyPr/>
          <a:lstStyle/>
          <a:p>
            <a:pPr eaLnBrk="1" hangingPunct="1"/>
            <a:r>
              <a:rPr lang="el-GR" altLang="el-GR" sz="3600" smtClean="0"/>
              <a:t>Αποτελέσματα</a:t>
            </a:r>
          </a:p>
        </p:txBody>
      </p:sp>
      <p:sp>
        <p:nvSpPr>
          <p:cNvPr id="11267" name="3 - Υπότιτλος"/>
          <p:cNvSpPr>
            <a:spLocks noGrp="1"/>
          </p:cNvSpPr>
          <p:nvPr>
            <p:ph idx="1"/>
          </p:nvPr>
        </p:nvSpPr>
        <p:spPr>
          <a:xfrm>
            <a:off x="457200" y="1484313"/>
            <a:ext cx="8229600" cy="4752975"/>
          </a:xfrm>
        </p:spPr>
        <p:txBody>
          <a:bodyPr rtlCol="0">
            <a:normAutofit/>
          </a:bodyPr>
          <a:lstStyle/>
          <a:p>
            <a:pPr marL="0" indent="0" eaLnBrk="1" fontAlgn="auto" hangingPunct="1">
              <a:spcAft>
                <a:spcPts val="0"/>
              </a:spcAft>
              <a:buFont typeface="Arial" pitchFamily="34" charset="0"/>
              <a:buNone/>
              <a:defRPr/>
            </a:pPr>
            <a:r>
              <a:rPr lang="el-GR" altLang="el-GR" sz="2800" dirty="0" smtClean="0"/>
              <a:t>Οι </a:t>
            </a:r>
            <a:r>
              <a:rPr lang="el-GR" altLang="el-GR" sz="2800" dirty="0"/>
              <a:t>κύριοι μηχανισμοί </a:t>
            </a:r>
            <a:r>
              <a:rPr lang="el-GR" altLang="el-GR" sz="2800" dirty="0" err="1"/>
              <a:t>μυοσκελετικού</a:t>
            </a:r>
            <a:r>
              <a:rPr lang="el-GR" altLang="el-GR" sz="2800" dirty="0"/>
              <a:t> τραυματισμού, σύμφωνα με τους περισσότερους ερευνητές</a:t>
            </a:r>
            <a:r>
              <a:rPr lang="el-GR" altLang="el-GR" sz="2800" baseline="30000" dirty="0"/>
              <a:t> </a:t>
            </a:r>
            <a:r>
              <a:rPr lang="el-GR" altLang="el-GR" sz="2800" dirty="0"/>
              <a:t>είναι</a:t>
            </a:r>
            <a:r>
              <a:rPr lang="el-GR" altLang="el-GR" sz="2800" dirty="0" smtClean="0"/>
              <a:t>:</a:t>
            </a:r>
          </a:p>
          <a:p>
            <a:pPr marL="514350" indent="-514350" eaLnBrk="1" fontAlgn="auto" hangingPunct="1">
              <a:spcAft>
                <a:spcPts val="0"/>
              </a:spcAft>
              <a:buFont typeface="+mj-lt"/>
              <a:buAutoNum type="arabicPeriod"/>
              <a:defRPr/>
            </a:pPr>
            <a:r>
              <a:rPr lang="el-GR" altLang="el-GR" sz="2800" dirty="0" smtClean="0"/>
              <a:t>Σηκώνοντας </a:t>
            </a:r>
            <a:r>
              <a:rPr lang="el-GR" altLang="el-GR" sz="2800" dirty="0"/>
              <a:t>τη σχολική τσάντα για να φορεθεί (8</a:t>
            </a:r>
            <a:r>
              <a:rPr lang="el-GR" altLang="el-GR" sz="2800" dirty="0" smtClean="0"/>
              <a:t>%)</a:t>
            </a:r>
          </a:p>
          <a:p>
            <a:pPr marL="514350" indent="-514350" eaLnBrk="1" fontAlgn="auto" hangingPunct="1">
              <a:spcAft>
                <a:spcPts val="0"/>
              </a:spcAft>
              <a:buFont typeface="+mj-lt"/>
              <a:buAutoNum type="arabicPeriod"/>
              <a:defRPr/>
            </a:pPr>
            <a:r>
              <a:rPr lang="el-GR" altLang="el-GR" sz="2800" dirty="0" smtClean="0"/>
              <a:t>Κατά </a:t>
            </a:r>
            <a:r>
              <a:rPr lang="el-GR" altLang="el-GR" sz="2800" dirty="0"/>
              <a:t>τη διάρκεια όπου η σχολική τσάντα είναι φορεμένη (13%) </a:t>
            </a:r>
            <a:r>
              <a:rPr lang="el-GR" altLang="el-GR" sz="2800" dirty="0" smtClean="0"/>
              <a:t>και</a:t>
            </a:r>
          </a:p>
          <a:p>
            <a:pPr marL="514350" indent="-514350" eaLnBrk="1" fontAlgn="auto" hangingPunct="1">
              <a:spcAft>
                <a:spcPts val="0"/>
              </a:spcAft>
              <a:buFont typeface="+mj-lt"/>
              <a:buAutoNum type="arabicPeriod"/>
              <a:defRPr/>
            </a:pPr>
            <a:r>
              <a:rPr lang="el-GR" altLang="el-GR" sz="2800" dirty="0" smtClean="0"/>
              <a:t>Βγάζοντας </a:t>
            </a:r>
            <a:r>
              <a:rPr lang="el-GR" altLang="el-GR" sz="2800" dirty="0"/>
              <a:t>τη σχολική τσάντα (2%)</a:t>
            </a:r>
            <a:br>
              <a:rPr lang="el-GR" altLang="el-GR" sz="2800" dirty="0"/>
            </a:br>
            <a:endParaRPr lang="el-GR" altLang="el-GR" b="1" i="1"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916113"/>
            <a:ext cx="7656512"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68313" y="115888"/>
            <a:ext cx="8229600" cy="1081087"/>
          </a:xfrm>
        </p:spPr>
        <p:txBody>
          <a:bodyPr/>
          <a:lstStyle/>
          <a:p>
            <a:r>
              <a:rPr lang="el-GR" altLang="el-GR" smtClean="0"/>
              <a:t>Προπονητική διαδικασία</a:t>
            </a:r>
          </a:p>
        </p:txBody>
      </p:sp>
      <p:sp>
        <p:nvSpPr>
          <p:cNvPr id="80899" name="2 - Θέση περιεχομένου"/>
          <p:cNvSpPr>
            <a:spLocks noGrp="1"/>
          </p:cNvSpPr>
          <p:nvPr>
            <p:ph idx="1"/>
          </p:nvPr>
        </p:nvSpPr>
        <p:spPr>
          <a:xfrm>
            <a:off x="457200" y="1484313"/>
            <a:ext cx="8229600" cy="4752975"/>
          </a:xfrm>
        </p:spPr>
        <p:txBody>
          <a:bodyPr/>
          <a:lstStyle/>
          <a:p>
            <a:pPr eaLnBrk="1" hangingPunct="1"/>
            <a:r>
              <a:rPr lang="el-GR" altLang="el-GR" sz="2400" smtClean="0"/>
              <a:t>Οι ιδιαιτερότητες καθώς και η φύση του αθλήματος, επιβάλλουν το σωστό σχεδιασμό της προπονητικής διαδικασίας, ο οποίος θα στοχεύει στην: </a:t>
            </a:r>
            <a:endParaRPr lang="en-US" altLang="el-GR" sz="2400" smtClean="0"/>
          </a:p>
          <a:p>
            <a:pPr eaLnBrk="1" hangingPunct="1">
              <a:buFont typeface="Wingdings" pitchFamily="2" charset="2"/>
              <a:buChar char="ü"/>
            </a:pPr>
            <a:r>
              <a:rPr lang="el-GR" altLang="el-GR" sz="2400" smtClean="0"/>
              <a:t>προώθηση αυξημένων ικανοτήτων φυσικής κατάστασης όπως ταχύτητα, αντοχή, δύναμη, ισορροπία, ευελιξία και ευκινησία.</a:t>
            </a:r>
          </a:p>
          <a:p>
            <a:pPr eaLnBrk="1" hangingPunct="1">
              <a:buFont typeface="Wingdings" pitchFamily="2" charset="2"/>
              <a:buChar char="ü"/>
            </a:pPr>
            <a:r>
              <a:rPr lang="el-GR" altLang="el-GR" sz="2400" smtClean="0"/>
              <a:t>ανάπτυξη αθλητικής ψυχολογίας, για την κατάλληλη ψυχική και πνευματική κατάσταση ενός αθλητή, καθώς και για την απόκτηση ανεπτυγμένων δεξιοτήτων συλλογισμού (όπως η λογική, η στρατηγική, η τακτική και ο αυτοέλεγχος)</a:t>
            </a:r>
          </a:p>
          <a:p>
            <a:pPr eaLnBrk="1" hangingPunct="1"/>
            <a:endParaRPr lang="el-GR" altLang="el-GR"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68313" y="115888"/>
            <a:ext cx="8229600" cy="1081087"/>
          </a:xfrm>
        </p:spPr>
        <p:txBody>
          <a:bodyPr/>
          <a:lstStyle/>
          <a:p>
            <a:r>
              <a:rPr lang="el-GR" altLang="el-GR" smtClean="0"/>
              <a:t>Ασκήσεις ταχύτητας</a:t>
            </a:r>
          </a:p>
        </p:txBody>
      </p:sp>
      <p:sp>
        <p:nvSpPr>
          <p:cNvPr id="3" name="2 - Θέση περιεχομένου"/>
          <p:cNvSpPr>
            <a:spLocks noGrp="1"/>
          </p:cNvSpPr>
          <p:nvPr>
            <p:ph idx="1"/>
          </p:nvPr>
        </p:nvSpPr>
        <p:spPr>
          <a:xfrm>
            <a:off x="457200" y="1484313"/>
            <a:ext cx="8229600" cy="5257800"/>
          </a:xfrm>
        </p:spPr>
        <p:txBody>
          <a:bodyPr rtlCol="0">
            <a:normAutofit fontScale="40000" lnSpcReduction="20000"/>
          </a:bodyPr>
          <a:lstStyle/>
          <a:p>
            <a:pPr eaLnBrk="1" fontAlgn="auto" hangingPunct="1">
              <a:lnSpc>
                <a:spcPct val="120000"/>
              </a:lnSpc>
              <a:spcAft>
                <a:spcPts val="0"/>
              </a:spcAft>
              <a:buFont typeface="Arial" pitchFamily="34" charset="0"/>
              <a:buNone/>
              <a:defRPr/>
            </a:pPr>
            <a:r>
              <a:rPr lang="el-GR" sz="5000" dirty="0" smtClean="0"/>
              <a:t>Η βελτίωση της ταχύτητας επιτυγχάνεται με:</a:t>
            </a:r>
          </a:p>
          <a:p>
            <a:pPr eaLnBrk="1" fontAlgn="auto" hangingPunct="1">
              <a:lnSpc>
                <a:spcPct val="120000"/>
              </a:lnSpc>
              <a:spcAft>
                <a:spcPts val="0"/>
              </a:spcAft>
              <a:buFont typeface="Arial" pitchFamily="34" charset="0"/>
              <a:buChar char="•"/>
              <a:defRPr/>
            </a:pPr>
            <a:r>
              <a:rPr lang="el-GR" sz="5000" dirty="0" smtClean="0"/>
              <a:t>Δρομικές ασκήσεις (κινητικά πρότυπα αθλήματος με επιβάρυνση-αντίσταση)</a:t>
            </a:r>
          </a:p>
          <a:p>
            <a:pPr eaLnBrk="1" fontAlgn="auto" hangingPunct="1">
              <a:lnSpc>
                <a:spcPct val="120000"/>
              </a:lnSpc>
              <a:spcAft>
                <a:spcPts val="0"/>
              </a:spcAft>
              <a:buFont typeface="Arial" pitchFamily="34" charset="0"/>
              <a:buChar char="•"/>
              <a:defRPr/>
            </a:pPr>
            <a:r>
              <a:rPr lang="el-GR" sz="5000" dirty="0" smtClean="0"/>
              <a:t>Δρομικές επαναλήψεις</a:t>
            </a:r>
          </a:p>
          <a:p>
            <a:pPr eaLnBrk="1" fontAlgn="auto" hangingPunct="1">
              <a:lnSpc>
                <a:spcPct val="120000"/>
              </a:lnSpc>
              <a:spcAft>
                <a:spcPts val="0"/>
              </a:spcAft>
              <a:buFont typeface="Arial" pitchFamily="34" charset="0"/>
              <a:buChar char="•"/>
              <a:defRPr/>
            </a:pPr>
            <a:r>
              <a:rPr lang="el-GR" sz="5000" dirty="0" smtClean="0"/>
              <a:t>Αλτικές ασκήσεις</a:t>
            </a:r>
          </a:p>
          <a:p>
            <a:pPr eaLnBrk="1" fontAlgn="auto" hangingPunct="1">
              <a:lnSpc>
                <a:spcPct val="120000"/>
              </a:lnSpc>
              <a:spcAft>
                <a:spcPts val="0"/>
              </a:spcAft>
              <a:buFont typeface="Arial" pitchFamily="34" charset="0"/>
              <a:buChar char="•"/>
              <a:defRPr/>
            </a:pPr>
            <a:r>
              <a:rPr lang="el-GR" sz="5000" dirty="0" smtClean="0"/>
              <a:t>Ασκήσεις τεχνικής με ξίφος                  </a:t>
            </a:r>
            <a:r>
              <a:rPr lang="el-GR" sz="2400" dirty="0" smtClean="0"/>
              <a:t>(Τσολάκης και συνεργάτες, 1999)</a:t>
            </a:r>
          </a:p>
          <a:p>
            <a:pPr eaLnBrk="1" fontAlgn="auto" hangingPunct="1">
              <a:spcAft>
                <a:spcPts val="0"/>
              </a:spcAft>
              <a:buFont typeface="Arial" pitchFamily="34" charset="0"/>
              <a:buChar char="•"/>
              <a:defRPr/>
            </a:pPr>
            <a:endParaRPr lang="el-GR" dirty="0" smtClean="0"/>
          </a:p>
          <a:p>
            <a:pPr marL="0" indent="0" eaLnBrk="1" fontAlgn="auto" hangingPunct="1">
              <a:lnSpc>
                <a:spcPct val="120000"/>
              </a:lnSpc>
              <a:spcAft>
                <a:spcPts val="0"/>
              </a:spcAft>
              <a:buFont typeface="Arial" pitchFamily="34" charset="0"/>
              <a:buNone/>
              <a:defRPr/>
            </a:pPr>
            <a:r>
              <a:rPr lang="el-GR" sz="5000" dirty="0" smtClean="0"/>
              <a:t>Η προπόνηση ταχύτητας εφαρμόζεται τόσο στην περίοδο προετοιμασίας (γενικοί μέθοδοι βελτίωσης), όσο και στην αγωνιστική περίοδο (ειδικές μέθοδοι: πλειομετρικές προσαρμοσμένες στα κινητικά πρότυπα)</a:t>
            </a:r>
          </a:p>
          <a:p>
            <a:pPr marL="0" indent="0" eaLnBrk="1" fontAlgn="auto" hangingPunct="1">
              <a:lnSpc>
                <a:spcPct val="120000"/>
              </a:lnSpc>
              <a:spcAft>
                <a:spcPts val="0"/>
              </a:spcAft>
              <a:buFont typeface="Arial" pitchFamily="34" charset="0"/>
              <a:buNone/>
              <a:defRPr/>
            </a:pPr>
            <a:endParaRPr lang="el-GR" sz="5000" b="1" dirty="0" smtClean="0"/>
          </a:p>
          <a:p>
            <a:pPr marL="0" indent="0" eaLnBrk="1" fontAlgn="auto" hangingPunct="1">
              <a:lnSpc>
                <a:spcPct val="120000"/>
              </a:lnSpc>
              <a:spcAft>
                <a:spcPts val="0"/>
              </a:spcAft>
              <a:buFont typeface="Arial" pitchFamily="34" charset="0"/>
              <a:buNone/>
              <a:defRPr/>
            </a:pPr>
            <a:r>
              <a:rPr lang="el-GR" sz="5000" b="1" dirty="0" smtClean="0"/>
              <a:t>ΠΡΟΣΟΧΗ</a:t>
            </a:r>
          </a:p>
          <a:p>
            <a:pPr marL="0" indent="0" eaLnBrk="1" fontAlgn="auto" hangingPunct="1">
              <a:lnSpc>
                <a:spcPct val="120000"/>
              </a:lnSpc>
              <a:spcAft>
                <a:spcPts val="0"/>
              </a:spcAft>
              <a:buFont typeface="Arial" pitchFamily="34" charset="0"/>
              <a:buNone/>
              <a:defRPr/>
            </a:pPr>
            <a:r>
              <a:rPr lang="el-GR" sz="5000" dirty="0" smtClean="0"/>
              <a:t>Η βελτίωση της ταχύτητας μέσω κινήσεων τεχνικής στο ατομικό μάθημα, μπορεί να εφαρμοστεί αφού έχουν σταθεροποιηθεί τα αντίστοιχα κινητικά πρότυπα.</a:t>
            </a:r>
          </a:p>
          <a:p>
            <a:pPr marL="0" indent="0" eaLnBrk="1" fontAlgn="auto" hangingPunct="1">
              <a:spcAft>
                <a:spcPts val="0"/>
              </a:spcAft>
              <a:buFont typeface="Arial" pitchFamily="34" charset="0"/>
              <a:buNone/>
              <a:defRPr/>
            </a:pPr>
            <a:r>
              <a:rPr lang="el-GR" dirty="0" smtClean="0"/>
              <a:t>	</a:t>
            </a:r>
          </a:p>
          <a:p>
            <a:pPr marL="0" indent="0" eaLnBrk="1" fontAlgn="auto" hangingPunct="1">
              <a:spcAft>
                <a:spcPts val="0"/>
              </a:spcAft>
              <a:buFont typeface="Arial" pitchFamily="34" charset="0"/>
              <a:buChar char="•"/>
              <a:defRPr/>
            </a:pPr>
            <a:endParaRPr lang="el-GR"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468313" y="115888"/>
            <a:ext cx="8229600" cy="1081087"/>
          </a:xfrm>
        </p:spPr>
        <p:txBody>
          <a:bodyPr/>
          <a:lstStyle/>
          <a:p>
            <a:r>
              <a:rPr lang="el-GR" altLang="el-GR" smtClean="0"/>
              <a:t>Ασκήσεις αντοχής</a:t>
            </a:r>
          </a:p>
        </p:txBody>
      </p:sp>
      <p:sp>
        <p:nvSpPr>
          <p:cNvPr id="82947" name="2 - Θέση περιεχομένου"/>
          <p:cNvSpPr>
            <a:spLocks noGrp="1"/>
          </p:cNvSpPr>
          <p:nvPr>
            <p:ph idx="1"/>
          </p:nvPr>
        </p:nvSpPr>
        <p:spPr>
          <a:xfrm>
            <a:off x="457200" y="1484313"/>
            <a:ext cx="8229600" cy="4752975"/>
          </a:xfrm>
        </p:spPr>
        <p:txBody>
          <a:bodyPr/>
          <a:lstStyle/>
          <a:p>
            <a:pPr eaLnBrk="1" hangingPunct="1">
              <a:buFont typeface="Arial" charset="0"/>
              <a:buNone/>
            </a:pPr>
            <a:endParaRPr lang="el-GR" altLang="el-GR" sz="2200" smtClean="0"/>
          </a:p>
          <a:p>
            <a:pPr eaLnBrk="1" hangingPunct="1"/>
            <a:r>
              <a:rPr lang="el-GR" altLang="el-GR" sz="2400" smtClean="0"/>
              <a:t>Η αερόβια ικανότητα συμβάλλει στη διατήρηση της επιθυμητής έντασης, αυξάνοντας την ικανότητα παραγωγής έργου για το χρονικό διάστημα που απαιτείται.</a:t>
            </a:r>
          </a:p>
          <a:p>
            <a:pPr eaLnBrk="1" hangingPunct="1"/>
            <a:endParaRPr lang="el-GR" altLang="el-GR" sz="2400" smtClean="0"/>
          </a:p>
          <a:p>
            <a:pPr eaLnBrk="1" hangingPunct="1"/>
            <a:r>
              <a:rPr lang="el-GR" altLang="el-GR" sz="2400" smtClean="0"/>
              <a:t>Η βελτίωση της αερόβιας ικανότητας επιδιώκεται κατά τη διάρκεια της περιόδου προετοιμασίας με:</a:t>
            </a:r>
          </a:p>
          <a:p>
            <a:pPr eaLnBrk="1" hangingPunct="1">
              <a:buFont typeface="Arial" charset="0"/>
              <a:buNone/>
            </a:pPr>
            <a:r>
              <a:rPr lang="el-GR" altLang="el-GR" sz="2400" smtClean="0"/>
              <a:t>	Διάφορα παιχνίδια διάρκειας 40-50 λεπτών, όπως το ποδόσφαιρο, η καλαθοσφαίριση κλπ.</a:t>
            </a:r>
          </a:p>
          <a:p>
            <a:pPr eaLnBrk="1" hangingPunct="1">
              <a:buFont typeface="Arial" charset="0"/>
              <a:buNone/>
            </a:pPr>
            <a:r>
              <a:rPr lang="el-GR" altLang="el-GR" sz="2200" smtClean="0"/>
              <a:t>	</a:t>
            </a:r>
            <a:r>
              <a:rPr lang="en-US" altLang="el-GR" sz="2200" smtClean="0"/>
              <a:t>                                                            </a:t>
            </a:r>
            <a:r>
              <a:rPr lang="el-GR" altLang="el-GR" sz="2200" smtClean="0"/>
              <a:t> </a:t>
            </a:r>
            <a:r>
              <a:rPr lang="el-GR" altLang="el-GR" sz="1800" smtClean="0"/>
              <a:t>(Τσολάκης και συνεργάτες, 1999)</a:t>
            </a:r>
          </a:p>
          <a:p>
            <a:pPr eaLnBrk="1" hangingPunct="1"/>
            <a:endParaRPr lang="el-GR" altLang="el-GR"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3 - Εικόν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7175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4 - Εικόν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25" y="0"/>
            <a:ext cx="1643063"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5 - Εικόνα" descr="http://www.physio-aid.gr/images/articles/4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0"/>
            <a:ext cx="250031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6 - Εικόνα" descr="http://www.physio-aid.gr/images/articles/46/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6625" y="0"/>
            <a:ext cx="1857375"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7 - Εικόνα" descr="http://www.physio-aid.gr/images/articles/46/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5125" y="2214563"/>
            <a:ext cx="242887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8 - Εικόνα" descr="http://www.bioenergiacenter.gr/bio/media/me%20mpalak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6313" y="2214563"/>
            <a:ext cx="14287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9 - Εικόνα" descr="http://www.physio-aid.gr/images/articles/46/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785938"/>
            <a:ext cx="22145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7" name="10 - Εικόνα" descr="http://www.physio-aid.gr/images/articles/46/1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643438"/>
            <a:ext cx="2500313"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8" name="11 - Εικόνα" descr="http://www.physio-aid.gr/images/articles/46/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8875" y="2500313"/>
            <a:ext cx="2214563"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9" name="12 - Εικόνα" descr="http://www.physio-aid.gr/images/articles/46/1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00375" y="4857750"/>
            <a:ext cx="20002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0" name="13 - Εικόνα" descr="http://www.bioenergiacenter.gr/bio/media/ektasi%20me%20lastiho.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95925" y="4619625"/>
            <a:ext cx="364807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12 - Ορθογώνιο"/>
          <p:cNvSpPr/>
          <p:nvPr/>
        </p:nvSpPr>
        <p:spPr>
          <a:xfrm>
            <a:off x="785813" y="214313"/>
            <a:ext cx="914400"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4" name="13 - Ορθογώνιο"/>
          <p:cNvSpPr/>
          <p:nvPr/>
        </p:nvSpPr>
        <p:spPr>
          <a:xfrm>
            <a:off x="3000375" y="500063"/>
            <a:ext cx="1057275"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5" name="14 - Ορθογώνιο"/>
          <p:cNvSpPr/>
          <p:nvPr/>
        </p:nvSpPr>
        <p:spPr>
          <a:xfrm>
            <a:off x="5429250" y="0"/>
            <a:ext cx="1414463"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6" name="15 - Ορθογώνιο"/>
          <p:cNvSpPr/>
          <p:nvPr/>
        </p:nvSpPr>
        <p:spPr>
          <a:xfrm>
            <a:off x="8072438" y="142875"/>
            <a:ext cx="914400" cy="214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7" name="16 - Ορθογώνιο"/>
          <p:cNvSpPr/>
          <p:nvPr/>
        </p:nvSpPr>
        <p:spPr>
          <a:xfrm>
            <a:off x="7358063" y="2428875"/>
            <a:ext cx="1428750"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8" name="17 - Ορθογώνιο"/>
          <p:cNvSpPr/>
          <p:nvPr/>
        </p:nvSpPr>
        <p:spPr>
          <a:xfrm>
            <a:off x="2714625" y="2500313"/>
            <a:ext cx="1200150"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9" name="18 - Ορθογώνιο"/>
          <p:cNvSpPr/>
          <p:nvPr/>
        </p:nvSpPr>
        <p:spPr>
          <a:xfrm>
            <a:off x="500063" y="1785938"/>
            <a:ext cx="1643062"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0" name="19 - Ορθογώνιο"/>
          <p:cNvSpPr/>
          <p:nvPr/>
        </p:nvSpPr>
        <p:spPr>
          <a:xfrm>
            <a:off x="785813" y="4786313"/>
            <a:ext cx="1628775"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1" name="20 - Ορθογώνιο"/>
          <p:cNvSpPr/>
          <p:nvPr/>
        </p:nvSpPr>
        <p:spPr>
          <a:xfrm>
            <a:off x="3429000" y="5072063"/>
            <a:ext cx="1343025" cy="214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5 - Εικόνα" descr="http://www.physio-aid.gr/images/articles/5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038" y="882650"/>
            <a:ext cx="28575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7 - Εικόνα" descr="http://www.physio-aid.gr/images/articles/4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4000500"/>
            <a:ext cx="2714625"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8 - Εικόνα" descr="http://www.physio-aid.gr/images/articles/4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438" y="862013"/>
            <a:ext cx="27146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11 - Εικόνα" descr="http://www.physio-aid.gr/images/articles/4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9050" y="4100513"/>
            <a:ext cx="2901950"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 Ορθογώνιο"/>
          <p:cNvSpPr/>
          <p:nvPr/>
        </p:nvSpPr>
        <p:spPr>
          <a:xfrm>
            <a:off x="5929313" y="882650"/>
            <a:ext cx="1571625" cy="214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4" name="13 - Ορθογώνιο"/>
          <p:cNvSpPr/>
          <p:nvPr/>
        </p:nvSpPr>
        <p:spPr>
          <a:xfrm>
            <a:off x="1500188" y="4071938"/>
            <a:ext cx="1628775" cy="214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cxnSp>
        <p:nvCxnSpPr>
          <p:cNvPr id="16" name="15 - Ευθεία γραμμή σύνδεσης"/>
          <p:cNvCxnSpPr/>
          <p:nvPr/>
        </p:nvCxnSpPr>
        <p:spPr>
          <a:xfrm rot="16200000" flipH="1">
            <a:off x="6679407" y="4679156"/>
            <a:ext cx="500062" cy="428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19 - Ευθεία γραμμή σύνδεσης"/>
          <p:cNvCxnSpPr/>
          <p:nvPr/>
        </p:nvCxnSpPr>
        <p:spPr>
          <a:xfrm rot="5400000" flipH="1" flipV="1">
            <a:off x="6643688" y="4643438"/>
            <a:ext cx="500062" cy="500062"/>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179388" y="115888"/>
            <a:ext cx="8785225" cy="1081087"/>
          </a:xfrm>
        </p:spPr>
        <p:txBody>
          <a:bodyPr/>
          <a:lstStyle/>
          <a:p>
            <a:r>
              <a:rPr lang="el-GR" altLang="el-GR" sz="3600" smtClean="0"/>
              <a:t>Μέσω των προγραμμάτων ενδυνάμωσης θα πρέπει να επιδιώκουμε:</a:t>
            </a:r>
          </a:p>
        </p:txBody>
      </p:sp>
      <p:sp>
        <p:nvSpPr>
          <p:cNvPr id="84994" name="2 - Θέση περιεχομένου"/>
          <p:cNvSpPr>
            <a:spLocks noGrp="1"/>
          </p:cNvSpPr>
          <p:nvPr>
            <p:ph idx="1"/>
          </p:nvPr>
        </p:nvSpPr>
        <p:spPr>
          <a:xfrm>
            <a:off x="457200" y="1484313"/>
            <a:ext cx="8229600" cy="4752975"/>
          </a:xfrm>
        </p:spPr>
        <p:txBody>
          <a:bodyPr/>
          <a:lstStyle/>
          <a:p>
            <a:pPr marL="0" indent="0" eaLnBrk="1" hangingPunct="1">
              <a:buFont typeface="Arial" charset="0"/>
              <a:buNone/>
              <a:defRPr/>
            </a:pPr>
            <a:r>
              <a:rPr lang="el-GR" altLang="el-GR" sz="2800" dirty="0" smtClean="0"/>
              <a:t>Μία αρμονική σχέση μεταξύ αγωνιστικών και ανταγωνιστικών μυϊκών ομάδων, η οποία όχι μόνο προστατεύει τους ιστούς από τραυματισμό, αλλά επιτρέπει στα μέλη να αναπτύξουν συντονισμένες κινήσεις βελτιώνοντας την απόδοση του αθλητή</a:t>
            </a:r>
            <a:r>
              <a:rPr lang="en-US" altLang="el-GR" sz="2800" dirty="0" smtClean="0"/>
              <a:t>, </a:t>
            </a:r>
            <a:r>
              <a:rPr lang="el-GR" altLang="el-GR" sz="2800" dirty="0" smtClean="0"/>
              <a:t>υπό την προϋπόθεση ότι εκτελούνται σε σωστές θέσεις .</a:t>
            </a:r>
          </a:p>
          <a:p>
            <a:pPr eaLnBrk="1" hangingPunct="1">
              <a:defRPr/>
            </a:pPr>
            <a:endParaRPr lang="el-GR" altLang="el-GR" sz="2800" dirty="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 Τίτλος"/>
          <p:cNvSpPr>
            <a:spLocks noGrp="1"/>
          </p:cNvSpPr>
          <p:nvPr>
            <p:ph type="title"/>
          </p:nvPr>
        </p:nvSpPr>
        <p:spPr>
          <a:xfrm>
            <a:off x="468313" y="115888"/>
            <a:ext cx="8229600" cy="1081087"/>
          </a:xfrm>
        </p:spPr>
        <p:txBody>
          <a:bodyPr/>
          <a:lstStyle/>
          <a:p>
            <a:pPr eaLnBrk="1" hangingPunct="1"/>
            <a:r>
              <a:rPr lang="el-GR" altLang="el-GR" i="1" smtClean="0"/>
              <a:t>Βιβλιογραφία</a:t>
            </a:r>
          </a:p>
        </p:txBody>
      </p:sp>
      <p:sp>
        <p:nvSpPr>
          <p:cNvPr id="87043" name="2 - Θέση περιεχομένου"/>
          <p:cNvSpPr>
            <a:spLocks noGrp="1"/>
          </p:cNvSpPr>
          <p:nvPr>
            <p:ph idx="1"/>
          </p:nvPr>
        </p:nvSpPr>
        <p:spPr>
          <a:xfrm>
            <a:off x="457200" y="1484313"/>
            <a:ext cx="8229600" cy="4752975"/>
          </a:xfrm>
        </p:spPr>
        <p:txBody>
          <a:bodyPr/>
          <a:lstStyle/>
          <a:p>
            <a:pPr eaLnBrk="1" hangingPunct="1"/>
            <a:r>
              <a:rPr lang="en-US" altLang="el-GR" sz="1400" smtClean="0"/>
              <a:t>Amberger, Johann Christoph (1999). </a:t>
            </a:r>
            <a:r>
              <a:rPr lang="en-US" altLang="el-GR" sz="1400" i="1" smtClean="0"/>
              <a:t>The Secret History of the Sword </a:t>
            </a:r>
            <a:endParaRPr lang="el-GR" altLang="el-GR" sz="1400" i="1" smtClean="0"/>
          </a:p>
          <a:p>
            <a:pPr eaLnBrk="1" hangingPunct="1"/>
            <a:r>
              <a:rPr lang="en-US" altLang="el-GR" sz="1400" smtClean="0"/>
              <a:t>Caine</a:t>
            </a:r>
            <a:r>
              <a:rPr lang="el-GR" altLang="el-GR" sz="1400" smtClean="0"/>
              <a:t> </a:t>
            </a:r>
            <a:r>
              <a:rPr lang="en-US" altLang="el-GR" sz="1400" smtClean="0"/>
              <a:t>D., Caine C., K. Lindner (eds.), Champaign, IL: Human Kinetics, (1996)</a:t>
            </a:r>
            <a:r>
              <a:rPr lang="el-GR" altLang="el-GR" sz="1400" smtClean="0"/>
              <a:t> </a:t>
            </a:r>
            <a:r>
              <a:rPr lang="en-US" altLang="el-GR" sz="1400" smtClean="0"/>
              <a:t>Fencing. pp. 186-195</a:t>
            </a:r>
          </a:p>
          <a:p>
            <a:pPr eaLnBrk="1" hangingPunct="1"/>
            <a:r>
              <a:rPr lang="en-US" altLang="el-GR" sz="1400" smtClean="0"/>
              <a:t>Carter, C., Heil, J. &amp; Zemper, E. (1993) What hurts and why—data from the 1992 USFA Fencing Injury Survey shows some common culprits. </a:t>
            </a:r>
            <a:r>
              <a:rPr lang="en-US" altLang="el-GR" sz="1400" i="1" smtClean="0"/>
              <a:t>American Fencing 43(3), 16–17, 29.</a:t>
            </a:r>
            <a:endParaRPr lang="en-US" altLang="el-GR" sz="1400" smtClean="0"/>
          </a:p>
          <a:p>
            <a:pPr eaLnBrk="1" hangingPunct="1"/>
            <a:r>
              <a:rPr lang="en-US" altLang="el-GR" sz="1400" smtClean="0"/>
              <a:t>European Standard EN 13567, July 2002. Protective Clothing - Hand, arm,</a:t>
            </a:r>
            <a:r>
              <a:rPr lang="el-GR" altLang="el-GR" sz="1400" smtClean="0"/>
              <a:t> </a:t>
            </a:r>
            <a:r>
              <a:rPr lang="en-US" altLang="el-GR" sz="1400" smtClean="0"/>
              <a:t>chest, abdomen, leg, genital and face protectors for fencers - Requirements and test</a:t>
            </a:r>
            <a:r>
              <a:rPr lang="el-GR" altLang="el-GR" sz="1400" smtClean="0"/>
              <a:t> </a:t>
            </a:r>
            <a:r>
              <a:rPr lang="en-US" altLang="el-GR" sz="1400" smtClean="0"/>
              <a:t>methods</a:t>
            </a:r>
          </a:p>
          <a:p>
            <a:pPr eaLnBrk="1" hangingPunct="1"/>
            <a:r>
              <a:rPr lang="en-US" altLang="el-GR" sz="1400" smtClean="0"/>
              <a:t>Harmer P,  (2010).</a:t>
            </a:r>
            <a:r>
              <a:rPr lang="en-US" altLang="el-GR" sz="1400" i="1" smtClean="0"/>
              <a:t> Exercise Science—Sports Medicine, Willamette University, Salem, Oregon, USA</a:t>
            </a:r>
          </a:p>
          <a:p>
            <a:pPr eaLnBrk="1" hangingPunct="1"/>
            <a:r>
              <a:rPr lang="en-US" altLang="el-GR" sz="1400" smtClean="0"/>
              <a:t>Harmer, P. (2008a) Incidence and characteristics of time-loss injuries in competitive fencing: A prospective, 5-year study of national competitions</a:t>
            </a:r>
          </a:p>
          <a:p>
            <a:pPr eaLnBrk="1" hangingPunct="1"/>
            <a:r>
              <a:rPr lang="en-US" altLang="el-GR" sz="1400" smtClean="0"/>
              <a:t>Keith Farrell (2012). Construction of a Fencing Mask</a:t>
            </a:r>
            <a:endParaRPr lang="el-GR" altLang="el-GR" sz="1400" smtClean="0"/>
          </a:p>
          <a:p>
            <a:pPr eaLnBrk="1" hangingPunct="1"/>
            <a:r>
              <a:rPr lang="en-US" altLang="el-GR" sz="1400" smtClean="0"/>
              <a:t>Patkin, M. (2001). A checklist for handle design. </a:t>
            </a:r>
            <a:r>
              <a:rPr lang="el-GR" altLang="el-GR" sz="1400" i="1" smtClean="0"/>
              <a:t>Ergonomics Australia On-Line</a:t>
            </a:r>
            <a:r>
              <a:rPr lang="el-GR" altLang="el-GR" sz="1400" smtClean="0"/>
              <a:t>, </a:t>
            </a:r>
            <a:r>
              <a:rPr lang="el-GR" altLang="el-GR" sz="1400" i="1" smtClean="0"/>
              <a:t>15</a:t>
            </a:r>
            <a:endParaRPr lang="el-GR" altLang="el-GR" sz="1400" smtClean="0"/>
          </a:p>
          <a:p>
            <a:pPr eaLnBrk="1" hangingPunct="1"/>
            <a:r>
              <a:rPr lang="en-US" altLang="el-GR" sz="1400" smtClean="0"/>
              <a:t>Reilly T. and Lees A. (1984). Exercise and sports equipment some ergonomics aspects. 154: 259-279 </a:t>
            </a:r>
          </a:p>
          <a:p>
            <a:pPr eaLnBrk="1" hangingPunct="1"/>
            <a:r>
              <a:rPr lang="en-US" altLang="el-GR" sz="1400" smtClean="0"/>
              <a:t>Reilly Thomas and Athinson Greg (2008). Contemporary Sport, Leisure and Ergonomics.  </a:t>
            </a:r>
            <a:endParaRPr lang="el-GR" altLang="el-GR" sz="1400" smtClean="0"/>
          </a:p>
          <a:p>
            <a:pPr eaLnBrk="1" hangingPunct="1"/>
            <a:r>
              <a:rPr lang="en-US" altLang="el-GR" sz="1400" smtClean="0"/>
              <a:t>Richard E. Howard (2006). Essentials of Fencing Technique</a:t>
            </a:r>
          </a:p>
          <a:p>
            <a:pPr eaLnBrk="1" hangingPunct="1"/>
            <a:r>
              <a:rPr lang="en-US" altLang="el-GR" sz="1400" smtClean="0"/>
              <a:t>Evangelista, Nick (2000). </a:t>
            </a:r>
            <a:r>
              <a:rPr lang="en-US" altLang="el-GR" sz="1400" i="1" smtClean="0"/>
              <a:t>The Inner Game of Fencing: Excellence in Form, Technique, Strategy, and Spirit</a:t>
            </a:r>
            <a:r>
              <a:rPr lang="en-US" altLang="el-GR" sz="1400" smtClean="0"/>
              <a:t>. Chicago</a:t>
            </a:r>
          </a:p>
          <a:p>
            <a:pPr eaLnBrk="1" hangingPunct="1"/>
            <a:r>
              <a:rPr lang="en-US" altLang="el-GR" sz="1400" u="sng" smtClean="0">
                <a:hlinkClick r:id="rId2"/>
              </a:rPr>
              <a:t>http://www.intechopen.com/</a:t>
            </a:r>
            <a:endParaRPr lang="el-GR" altLang="el-GR" sz="1400" smtClean="0"/>
          </a:p>
          <a:p>
            <a:pPr eaLnBrk="1" hangingPunct="1"/>
            <a:r>
              <a:rPr lang="el-GR" altLang="el-GR" sz="1400" u="sng" smtClean="0">
                <a:hlinkClick r:id="rId3"/>
              </a:rPr>
              <a:t>http://ergo.human.cornell.edu</a:t>
            </a:r>
            <a:endParaRPr lang="el-GR" altLang="el-GR" sz="1400" smtClean="0"/>
          </a:p>
          <a:p>
            <a:pPr eaLnBrk="1" hangingPunct="1"/>
            <a:r>
              <a:rPr lang="en-US" altLang="el-GR" sz="1400" u="sng" smtClean="0">
                <a:hlinkClick r:id="rId4"/>
              </a:rPr>
              <a:t>http://en.wikipedia.org/wiki/Fencing#cite_note-2</a:t>
            </a:r>
            <a:endParaRPr lang="el-GR" altLang="el-GR" sz="140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4 - Εικόνα" desc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 Θέση περιεχομένου"/>
          <p:cNvSpPr>
            <a:spLocks noGrp="1"/>
          </p:cNvSpPr>
          <p:nvPr>
            <p:ph idx="1"/>
          </p:nvPr>
        </p:nvSpPr>
        <p:spPr>
          <a:xfrm>
            <a:off x="428625" y="928688"/>
            <a:ext cx="8229600" cy="1071562"/>
          </a:xfrm>
        </p:spPr>
        <p:txBody>
          <a:bodyPr rtlCol="0">
            <a:normAutofit/>
          </a:bodyPr>
          <a:lstStyle/>
          <a:p>
            <a:pPr eaLnBrk="1" fontAlgn="auto" hangingPunct="1">
              <a:spcAft>
                <a:spcPts val="0"/>
              </a:spcAft>
              <a:buFont typeface="Arial" pitchFamily="34" charset="0"/>
              <a:buNone/>
              <a:defRPr/>
            </a:pPr>
            <a:r>
              <a:rPr lang="el-GR" sz="4600" b="1" i="1" dirty="0" smtClean="0">
                <a:solidFill>
                  <a:schemeClr val="bg1">
                    <a:lumMod val="95000"/>
                  </a:schemeClr>
                </a:solidFill>
              </a:rPr>
              <a:t>Εργονομία στην </a:t>
            </a:r>
            <a:r>
              <a:rPr lang="el-GR" sz="4600" b="1" i="1" dirty="0" err="1" smtClean="0">
                <a:solidFill>
                  <a:schemeClr val="bg1">
                    <a:lumMod val="95000"/>
                  </a:schemeClr>
                </a:solidFill>
              </a:rPr>
              <a:t>πετοσφαίριση</a:t>
            </a:r>
            <a:endParaRPr lang="el-GR" sz="4600" b="1" i="1"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468313" y="115888"/>
            <a:ext cx="8229600" cy="1081087"/>
          </a:xfrm>
        </p:spPr>
        <p:txBody>
          <a:bodyPr/>
          <a:lstStyle/>
          <a:p>
            <a:r>
              <a:rPr lang="el-GR" altLang="el-GR" smtClean="0"/>
              <a:t>Ορισμός</a:t>
            </a:r>
          </a:p>
        </p:txBody>
      </p:sp>
      <p:sp>
        <p:nvSpPr>
          <p:cNvPr id="3" name="2 - Θέση περιεχομένου"/>
          <p:cNvSpPr>
            <a:spLocks noGrp="1"/>
          </p:cNvSpPr>
          <p:nvPr>
            <p:ph idx="1"/>
          </p:nvPr>
        </p:nvSpPr>
        <p:spPr>
          <a:xfrm>
            <a:off x="457200" y="1484313"/>
            <a:ext cx="8229600" cy="4752975"/>
          </a:xfrm>
        </p:spPr>
        <p:txBody>
          <a:bodyPr rtlCol="0">
            <a:normAutofit/>
          </a:bodyPr>
          <a:lstStyle/>
          <a:p>
            <a:pPr marL="0" indent="0" eaLnBrk="1" fontAlgn="auto" hangingPunct="1">
              <a:spcAft>
                <a:spcPts val="0"/>
              </a:spcAft>
              <a:buFont typeface="Arial" pitchFamily="34" charset="0"/>
              <a:buNone/>
              <a:defRPr/>
            </a:pPr>
            <a:r>
              <a:rPr lang="el-GR" sz="2800" dirty="0" smtClean="0"/>
              <a:t>Η </a:t>
            </a:r>
            <a:r>
              <a:rPr lang="el-GR" sz="2800" b="1" dirty="0" smtClean="0"/>
              <a:t>πετοσφαίριση</a:t>
            </a:r>
            <a:r>
              <a:rPr lang="el-GR" sz="2800" dirty="0" smtClean="0"/>
              <a:t> (</a:t>
            </a:r>
            <a:r>
              <a:rPr lang="el-GR" sz="2800" i="1" dirty="0" smtClean="0"/>
              <a:t>volleyball</a:t>
            </a:r>
            <a:r>
              <a:rPr lang="el-GR" sz="2800" dirty="0" smtClean="0"/>
              <a:t>) είναι ένα ομαδικό ολυμπιακό άθλημα, το οποίο παίζεται από ανδρικές και γυναικείες ομάδες των έξι παικτών οι οποίοι  χρησιμοποιούν τις  τεχνικές του:</a:t>
            </a:r>
          </a:p>
          <a:p>
            <a:pPr marL="914400" lvl="1" indent="-514350" eaLnBrk="1" fontAlgn="auto" hangingPunct="1">
              <a:spcAft>
                <a:spcPts val="0"/>
              </a:spcAft>
              <a:buFont typeface="+mj-lt"/>
              <a:buAutoNum type="arabicPeriod"/>
              <a:defRPr/>
            </a:pPr>
            <a:r>
              <a:rPr lang="el-GR" dirty="0" smtClean="0"/>
              <a:t>Σέρβις</a:t>
            </a:r>
          </a:p>
          <a:p>
            <a:pPr marL="914400" lvl="1" indent="-514350" eaLnBrk="1" fontAlgn="auto" hangingPunct="1">
              <a:spcAft>
                <a:spcPts val="0"/>
              </a:spcAft>
              <a:buFont typeface="+mj-lt"/>
              <a:buAutoNum type="arabicPeriod"/>
              <a:defRPr/>
            </a:pPr>
            <a:r>
              <a:rPr lang="el-GR" dirty="0" smtClean="0"/>
              <a:t>Άμυνας</a:t>
            </a:r>
          </a:p>
          <a:p>
            <a:pPr marL="914400" lvl="1" indent="-514350" eaLnBrk="1" fontAlgn="auto" hangingPunct="1">
              <a:spcAft>
                <a:spcPts val="0"/>
              </a:spcAft>
              <a:buFont typeface="+mj-lt"/>
              <a:buAutoNum type="arabicPeriod"/>
              <a:defRPr/>
            </a:pPr>
            <a:r>
              <a:rPr lang="el-GR" dirty="0" smtClean="0"/>
              <a:t>Πάσας</a:t>
            </a:r>
          </a:p>
          <a:p>
            <a:pPr marL="914400" lvl="1" indent="-514350" eaLnBrk="1" fontAlgn="auto" hangingPunct="1">
              <a:spcAft>
                <a:spcPts val="0"/>
              </a:spcAft>
              <a:buFont typeface="+mj-lt"/>
              <a:buAutoNum type="arabicPeriod"/>
              <a:defRPr/>
            </a:pPr>
            <a:r>
              <a:rPr lang="el-GR" dirty="0" smtClean="0"/>
              <a:t>Μπλοκ</a:t>
            </a:r>
          </a:p>
          <a:p>
            <a:pPr marL="914400" lvl="1" indent="-514350" eaLnBrk="1" fontAlgn="auto" hangingPunct="1">
              <a:spcAft>
                <a:spcPts val="0"/>
              </a:spcAft>
              <a:buFont typeface="+mj-lt"/>
              <a:buAutoNum type="arabicPeriod"/>
              <a:defRPr/>
            </a:pPr>
            <a:r>
              <a:rPr lang="el-GR" dirty="0" smtClean="0"/>
              <a:t>Επίθεσης</a:t>
            </a:r>
          </a:p>
          <a:p>
            <a:pPr eaLnBrk="1" fontAlgn="auto" hangingPunct="1">
              <a:spcAft>
                <a:spcPts val="0"/>
              </a:spcAft>
              <a:buFont typeface="Arial" pitchFamily="34" charset="0"/>
              <a:buChar char="•"/>
              <a:defRPr/>
            </a:pPr>
            <a:endParaRPr lang="el-G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 Τίτλος"/>
          <p:cNvSpPr>
            <a:spLocks noGrp="1"/>
          </p:cNvSpPr>
          <p:nvPr>
            <p:ph type="title"/>
          </p:nvPr>
        </p:nvSpPr>
        <p:spPr>
          <a:xfrm>
            <a:off x="468313" y="115888"/>
            <a:ext cx="8229600" cy="1081087"/>
          </a:xfrm>
        </p:spPr>
        <p:txBody>
          <a:bodyPr/>
          <a:lstStyle/>
          <a:p>
            <a:pPr eaLnBrk="1" hangingPunct="1"/>
            <a:r>
              <a:rPr lang="el-GR" altLang="el-GR" sz="3600" smtClean="0"/>
              <a:t>Αποτελέσματα</a:t>
            </a:r>
          </a:p>
        </p:txBody>
      </p:sp>
      <p:sp>
        <p:nvSpPr>
          <p:cNvPr id="12291" name="3 - Υπότιτλος"/>
          <p:cNvSpPr>
            <a:spLocks noGrp="1"/>
          </p:cNvSpPr>
          <p:nvPr>
            <p:ph idx="1"/>
          </p:nvPr>
        </p:nvSpPr>
        <p:spPr>
          <a:xfrm>
            <a:off x="457200" y="1484313"/>
            <a:ext cx="8229600" cy="4752975"/>
          </a:xfrm>
        </p:spPr>
        <p:txBody>
          <a:bodyPr rtlCol="0">
            <a:normAutofit/>
          </a:bodyPr>
          <a:lstStyle/>
          <a:p>
            <a:pPr marL="63500" indent="0" eaLnBrk="1" fontAlgn="auto" hangingPunct="1">
              <a:spcAft>
                <a:spcPts val="0"/>
              </a:spcAft>
              <a:buClr>
                <a:schemeClr val="tx1"/>
              </a:buClr>
              <a:buFont typeface="Arial" pitchFamily="34" charset="0"/>
              <a:buNone/>
              <a:defRPr/>
            </a:pPr>
            <a:r>
              <a:rPr lang="el-GR" sz="2800" b="1" dirty="0" smtClean="0"/>
              <a:t>Παράμετροι που οδηγούν σε «τραυματισμό»</a:t>
            </a:r>
            <a:r>
              <a:rPr lang="en-US" sz="2800" b="1" dirty="0" smtClean="0"/>
              <a:t>:</a:t>
            </a:r>
            <a:endParaRPr lang="el-GR" altLang="el-GR" sz="2800" b="1" dirty="0" smtClean="0"/>
          </a:p>
          <a:p>
            <a:pPr marL="596900" indent="-533400" eaLnBrk="1" fontAlgn="auto" hangingPunct="1">
              <a:spcAft>
                <a:spcPts val="0"/>
              </a:spcAft>
              <a:buClr>
                <a:schemeClr val="tx1"/>
              </a:buClr>
              <a:buFont typeface="Trebuchet MS" pitchFamily="34" charset="0"/>
              <a:buAutoNum type="arabicPeriod"/>
              <a:defRPr/>
            </a:pPr>
            <a:r>
              <a:rPr lang="el-GR" altLang="el-GR" sz="2800" dirty="0" smtClean="0"/>
              <a:t>η θέση της σχολικής τσάντας, </a:t>
            </a:r>
          </a:p>
          <a:p>
            <a:pPr marL="596900" indent="-533400" eaLnBrk="1" fontAlgn="auto" hangingPunct="1">
              <a:spcAft>
                <a:spcPts val="0"/>
              </a:spcAft>
              <a:buClr>
                <a:schemeClr val="tx1"/>
              </a:buClr>
              <a:buFont typeface="Trebuchet MS" pitchFamily="34" charset="0"/>
              <a:buAutoNum type="arabicPeriod"/>
              <a:defRPr/>
            </a:pPr>
            <a:r>
              <a:rPr lang="el-GR" altLang="el-GR" sz="2800" dirty="0" smtClean="0"/>
              <a:t>το βάρος της και </a:t>
            </a:r>
          </a:p>
          <a:p>
            <a:pPr marL="596900" indent="-533400" eaLnBrk="1" fontAlgn="auto" hangingPunct="1">
              <a:spcAft>
                <a:spcPts val="0"/>
              </a:spcAft>
              <a:buClr>
                <a:schemeClr val="tx1"/>
              </a:buClr>
              <a:buFont typeface="Trebuchet MS" pitchFamily="34" charset="0"/>
              <a:buAutoNum type="arabicPeriod"/>
              <a:defRPr/>
            </a:pPr>
            <a:r>
              <a:rPr lang="el-GR" altLang="el-GR" sz="2800" dirty="0" smtClean="0"/>
              <a:t>ο σχεδιασμός της. </a:t>
            </a:r>
            <a:endParaRPr lang="el-GR" altLang="el-GR" dirty="0" smtClean="0">
              <a:latin typeface="Trebuchet MS"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468313" y="115888"/>
            <a:ext cx="8229600" cy="1081087"/>
          </a:xfrm>
        </p:spPr>
        <p:txBody>
          <a:bodyPr/>
          <a:lstStyle/>
          <a:p>
            <a:r>
              <a:rPr lang="el-GR" altLang="el-GR" smtClean="0"/>
              <a:t>Ιστορική ανάδρομη</a:t>
            </a:r>
          </a:p>
        </p:txBody>
      </p:sp>
      <p:sp>
        <p:nvSpPr>
          <p:cNvPr id="90115" name="2 - Θέση περιεχομένου"/>
          <p:cNvSpPr>
            <a:spLocks noGrp="1"/>
          </p:cNvSpPr>
          <p:nvPr>
            <p:ph idx="1"/>
          </p:nvPr>
        </p:nvSpPr>
        <p:spPr>
          <a:xfrm>
            <a:off x="457200" y="1484313"/>
            <a:ext cx="8229600" cy="4752975"/>
          </a:xfrm>
        </p:spPr>
        <p:txBody>
          <a:bodyPr/>
          <a:lstStyle/>
          <a:p>
            <a:pPr eaLnBrk="1" hangingPunct="1">
              <a:buFont typeface="Arial" charset="0"/>
              <a:buNone/>
            </a:pPr>
            <a:r>
              <a:rPr lang="el-GR" altLang="el-GR" smtClean="0">
                <a:solidFill>
                  <a:schemeClr val="bg1"/>
                </a:solidFill>
              </a:rPr>
              <a:t>	</a:t>
            </a:r>
            <a:r>
              <a:rPr lang="el-GR" altLang="el-GR" sz="2800" smtClean="0"/>
              <a:t>Η πετοσφαίριση επινοήθηκε το 1895 από τον Αμερικανό καθηγητή Γουίλιαμ Μόργκαν προσπαθώντας να δημιουργήσει ένα ομαδικό παιχνίδι κλειστού χώρου, χωρίς τον κίνδυνο τραυματισμών.</a:t>
            </a:r>
          </a:p>
          <a:p>
            <a:pPr eaLnBrk="1" hangingPunct="1">
              <a:buFont typeface="Arial" charset="0"/>
              <a:buNone/>
            </a:pPr>
            <a:endParaRPr lang="el-GR" altLang="el-GR" sz="2800" smtClean="0"/>
          </a:p>
          <a:p>
            <a:pPr eaLnBrk="1" hangingPunct="1">
              <a:buFont typeface="Arial" charset="0"/>
              <a:buNone/>
            </a:pPr>
            <a:r>
              <a:rPr lang="el-GR" altLang="el-GR" sz="2800" smtClean="0"/>
              <a:t>	Στην Ελλάδα οι πρώτες ομάδες βόλεϊ εμφανίστηκαν στα τέλη της δεκαετίας 1910-20 </a:t>
            </a:r>
          </a:p>
          <a:p>
            <a:pPr eaLnBrk="1" hangingPunct="1">
              <a:buFont typeface="Arial" charset="0"/>
              <a:buNone/>
            </a:pPr>
            <a:endParaRPr lang="el-GR" altLang="el-GR" sz="2800"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468313" y="115888"/>
            <a:ext cx="8229600" cy="1081087"/>
          </a:xfrm>
        </p:spPr>
        <p:txBody>
          <a:bodyPr/>
          <a:lstStyle/>
          <a:p>
            <a:r>
              <a:rPr lang="el-GR" altLang="el-GR" smtClean="0"/>
              <a:t>Συχνότεροι τραυματισμοί</a:t>
            </a:r>
          </a:p>
        </p:txBody>
      </p:sp>
      <p:sp>
        <p:nvSpPr>
          <p:cNvPr id="91139" name="2 - Θέση περιεχομένου"/>
          <p:cNvSpPr>
            <a:spLocks noGrp="1"/>
          </p:cNvSpPr>
          <p:nvPr>
            <p:ph idx="1"/>
          </p:nvPr>
        </p:nvSpPr>
        <p:spPr>
          <a:xfrm>
            <a:off x="457200" y="1484313"/>
            <a:ext cx="8229600" cy="4752975"/>
          </a:xfrm>
        </p:spPr>
        <p:txBody>
          <a:bodyPr/>
          <a:lstStyle/>
          <a:p>
            <a:pPr eaLnBrk="1" hangingPunct="1"/>
            <a:r>
              <a:rPr lang="el-GR" altLang="el-GR" sz="2800" smtClean="0"/>
              <a:t>Ποδοκνημική 15-60%</a:t>
            </a:r>
          </a:p>
          <a:p>
            <a:pPr eaLnBrk="1" hangingPunct="1"/>
            <a:r>
              <a:rPr lang="el-GR" altLang="el-GR" sz="2800" smtClean="0"/>
              <a:t>Αντίχειρα ή άλλα δάκτυλα περίπου 10% </a:t>
            </a:r>
          </a:p>
          <a:p>
            <a:pPr eaLnBrk="1" hangingPunct="1"/>
            <a:r>
              <a:rPr lang="el-GR" altLang="el-GR" sz="2800" smtClean="0"/>
              <a:t>Γόνατο ή μηνίσκο περίπου 15​​% </a:t>
            </a:r>
          </a:p>
          <a:p>
            <a:pPr eaLnBrk="1" hangingPunct="1"/>
            <a:r>
              <a:rPr lang="el-GR" altLang="el-GR" sz="2800" smtClean="0"/>
              <a:t>Τενοντίτιδα επιγονατιδικού τένοντα έως το 80% </a:t>
            </a:r>
          </a:p>
          <a:p>
            <a:pPr eaLnBrk="1" hangingPunct="1"/>
            <a:r>
              <a:rPr lang="el-GR" altLang="el-GR" sz="2800" smtClean="0"/>
              <a:t>Τενοντίτιδα στον ώμο από 8-20% </a:t>
            </a:r>
          </a:p>
          <a:p>
            <a:pPr eaLnBrk="1" hangingPunct="1"/>
            <a:r>
              <a:rPr lang="el-GR" altLang="el-GR" sz="2800" smtClean="0"/>
              <a:t>Οσφύ από 10-14% </a:t>
            </a:r>
          </a:p>
          <a:p>
            <a:pPr eaLnBrk="1" hangingPunct="1"/>
            <a:endParaRPr lang="el-GR" altLang="el-GR" sz="2800"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468313" y="115888"/>
            <a:ext cx="8229600" cy="1081087"/>
          </a:xfrm>
        </p:spPr>
        <p:txBody>
          <a:bodyPr/>
          <a:lstStyle/>
          <a:p>
            <a:r>
              <a:rPr lang="el-GR" altLang="el-GR" smtClean="0"/>
              <a:t>Μηχανισμός κακώσεων</a:t>
            </a:r>
          </a:p>
        </p:txBody>
      </p:sp>
      <p:sp>
        <p:nvSpPr>
          <p:cNvPr id="92163" name="2 - Θέση περιεχομένου"/>
          <p:cNvSpPr>
            <a:spLocks noGrp="1"/>
          </p:cNvSpPr>
          <p:nvPr>
            <p:ph idx="1"/>
          </p:nvPr>
        </p:nvSpPr>
        <p:spPr>
          <a:xfrm>
            <a:off x="457200" y="1484313"/>
            <a:ext cx="8229600" cy="4752975"/>
          </a:xfrm>
        </p:spPr>
        <p:txBody>
          <a:bodyPr/>
          <a:lstStyle/>
          <a:p>
            <a:pPr eaLnBrk="1" hangingPunct="1">
              <a:buFont typeface="Wingdings" pitchFamily="2" charset="2"/>
              <a:buChar char="v"/>
            </a:pPr>
            <a:r>
              <a:rPr lang="el-GR" altLang="el-GR" sz="3000" smtClean="0"/>
              <a:t>Προσγείωση σε τεντωμένο γόνατο</a:t>
            </a:r>
          </a:p>
          <a:p>
            <a:pPr eaLnBrk="1" hangingPunct="1">
              <a:buFont typeface="Wingdings" pitchFamily="2" charset="2"/>
              <a:buChar char="v"/>
            </a:pPr>
            <a:r>
              <a:rPr lang="el-GR" altLang="el-GR" sz="3000" smtClean="0"/>
              <a:t>Ένα βήμα και στοπ </a:t>
            </a:r>
          </a:p>
          <a:p>
            <a:pPr eaLnBrk="1" hangingPunct="1">
              <a:buFont typeface="Wingdings" pitchFamily="2" charset="2"/>
              <a:buChar char="v"/>
            </a:pPr>
            <a:r>
              <a:rPr lang="el-GR" altLang="el-GR" sz="3000" smtClean="0"/>
              <a:t>Η υπερβολική χρήση της άρθρωσης του ώμου</a:t>
            </a:r>
          </a:p>
          <a:p>
            <a:pPr eaLnBrk="1" hangingPunct="1">
              <a:buFont typeface="Wingdings" pitchFamily="2" charset="2"/>
              <a:buChar char="v"/>
            </a:pPr>
            <a:r>
              <a:rPr lang="el-GR" altLang="el-GR" sz="3000" smtClean="0"/>
              <a:t>Αστάθεια στην άρθρωση του ώμου</a:t>
            </a:r>
          </a:p>
          <a:p>
            <a:pPr eaLnBrk="1" hangingPunct="1">
              <a:buFont typeface="Wingdings" pitchFamily="2" charset="2"/>
              <a:buChar char="v"/>
            </a:pPr>
            <a:r>
              <a:rPr lang="el-GR" altLang="el-GR" sz="3000" smtClean="0"/>
              <a:t>Φαινόμενο </a:t>
            </a:r>
            <a:r>
              <a:rPr lang="en-US" altLang="el-GR" sz="3000" smtClean="0"/>
              <a:t>SLAP</a:t>
            </a:r>
            <a:endParaRPr lang="el-GR" altLang="el-GR" sz="3000" smtClean="0"/>
          </a:p>
          <a:p>
            <a:pPr eaLnBrk="1" hangingPunct="1">
              <a:buFont typeface="Wingdings" pitchFamily="2" charset="2"/>
              <a:buChar char="v"/>
            </a:pPr>
            <a:r>
              <a:rPr lang="el-GR" altLang="el-GR" sz="3000" smtClean="0"/>
              <a:t>Συμπίεση του Υπερπλάτιου νεύρου </a:t>
            </a:r>
          </a:p>
          <a:p>
            <a:pPr eaLnBrk="1" hangingPunct="1">
              <a:buFont typeface="Arial" charset="0"/>
              <a:buNone/>
            </a:pPr>
            <a:endParaRPr lang="el-GR" altLang="el-GR" sz="2000" smtClean="0">
              <a:solidFill>
                <a:schemeClr val="bg1"/>
              </a:solidFill>
            </a:endParaRPr>
          </a:p>
          <a:p>
            <a:pPr algn="r" eaLnBrk="1" hangingPunct="1">
              <a:buFont typeface="Arial" charset="0"/>
              <a:buNone/>
            </a:pPr>
            <a:r>
              <a:rPr lang="el-GR" altLang="el-GR" sz="1800" smtClean="0"/>
              <a:t>(</a:t>
            </a:r>
            <a:r>
              <a:rPr lang="en-US" altLang="el-GR" sz="1800" smtClean="0"/>
              <a:t>Bahr R et al, J C Reeser</a:t>
            </a:r>
            <a:r>
              <a:rPr lang="el-GR" altLang="el-GR" sz="1800" smtClean="0"/>
              <a:t> </a:t>
            </a:r>
            <a:r>
              <a:rPr lang="en-US" altLang="el-GR" sz="1800" smtClean="0"/>
              <a:t>et al 1997</a:t>
            </a:r>
            <a:r>
              <a:rPr lang="el-GR" altLang="el-GR" sz="1800" smtClean="0"/>
              <a:t>)</a:t>
            </a:r>
          </a:p>
          <a:p>
            <a:pPr eaLnBrk="1" hangingPunct="1">
              <a:buFont typeface="Arial" charset="0"/>
              <a:buNone/>
            </a:pPr>
            <a:endParaRPr lang="el-GR" altLang="el-GR"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 Τίτλος"/>
          <p:cNvSpPr>
            <a:spLocks noGrp="1"/>
          </p:cNvSpPr>
          <p:nvPr>
            <p:ph type="title"/>
          </p:nvPr>
        </p:nvSpPr>
        <p:spPr>
          <a:xfrm>
            <a:off x="468313" y="115888"/>
            <a:ext cx="8229600" cy="1081087"/>
          </a:xfrm>
        </p:spPr>
        <p:txBody>
          <a:bodyPr/>
          <a:lstStyle/>
          <a:p>
            <a:pPr eaLnBrk="1" hangingPunct="1"/>
            <a:r>
              <a:rPr lang="el-GR" altLang="el-GR" sz="3600" smtClean="0"/>
              <a:t>Προσγείωση σε τεντωμένο γόνατο</a:t>
            </a:r>
          </a:p>
        </p:txBody>
      </p:sp>
      <p:sp>
        <p:nvSpPr>
          <p:cNvPr id="93187" name="2 - Θέση περιεχομένου"/>
          <p:cNvSpPr>
            <a:spLocks noGrp="1"/>
          </p:cNvSpPr>
          <p:nvPr>
            <p:ph idx="1"/>
          </p:nvPr>
        </p:nvSpPr>
        <p:spPr>
          <a:xfrm>
            <a:off x="3779838" y="3284538"/>
            <a:ext cx="4906962" cy="2952750"/>
          </a:xfrm>
        </p:spPr>
        <p:txBody>
          <a:bodyPr/>
          <a:lstStyle/>
          <a:p>
            <a:pPr algn="ctr" eaLnBrk="1" hangingPunct="1">
              <a:buFont typeface="Arial" charset="0"/>
              <a:buNone/>
            </a:pPr>
            <a:r>
              <a:rPr lang="el-GR" altLang="el-GR" sz="2200" i="1" smtClean="0"/>
              <a:t>Ένα βήμα και στοπ </a:t>
            </a:r>
          </a:p>
          <a:p>
            <a:pPr algn="ctr" eaLnBrk="1" hangingPunct="1"/>
            <a:endParaRPr lang="el-GR" altLang="el-GR" smtClean="0"/>
          </a:p>
        </p:txBody>
      </p:sp>
      <p:pic>
        <p:nvPicPr>
          <p:cNvPr id="931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773238"/>
            <a:ext cx="3214688"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3716338"/>
            <a:ext cx="52863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68313" y="115888"/>
            <a:ext cx="8229600" cy="1081087"/>
          </a:xfrm>
        </p:spPr>
        <p:txBody>
          <a:bodyPr/>
          <a:lstStyle/>
          <a:p>
            <a:r>
              <a:rPr lang="el-GR" altLang="el-GR" sz="3600" smtClean="0"/>
              <a:t>Εργονομική παρέμβαση στις τεχνικές και την προπόνηση</a:t>
            </a:r>
          </a:p>
        </p:txBody>
      </p:sp>
      <p:sp>
        <p:nvSpPr>
          <p:cNvPr id="3" name="2 - Θέση περιεχομένου"/>
          <p:cNvSpPr>
            <a:spLocks noGrp="1"/>
          </p:cNvSpPr>
          <p:nvPr>
            <p:ph idx="1"/>
          </p:nvPr>
        </p:nvSpPr>
        <p:spPr>
          <a:xfrm>
            <a:off x="457200" y="1484313"/>
            <a:ext cx="8229600" cy="4752975"/>
          </a:xfrm>
        </p:spPr>
        <p:txBody>
          <a:bodyPr rtlCol="0">
            <a:normAutofit fontScale="70000" lnSpcReduction="20000"/>
          </a:bodyPr>
          <a:lstStyle/>
          <a:p>
            <a:pPr eaLnBrk="1" fontAlgn="auto" hangingPunct="1">
              <a:spcAft>
                <a:spcPts val="0"/>
              </a:spcAft>
              <a:buFont typeface="Arial" pitchFamily="34" charset="0"/>
              <a:buNone/>
              <a:defRPr/>
            </a:pPr>
            <a:r>
              <a:rPr lang="el-GR" dirty="0" err="1" smtClean="0"/>
              <a:t>Σερβίς</a:t>
            </a:r>
            <a:r>
              <a:rPr lang="el-GR" dirty="0" smtClean="0"/>
              <a:t>:</a:t>
            </a:r>
          </a:p>
          <a:p>
            <a:pPr marL="447675" indent="-447675" eaLnBrk="1" fontAlgn="auto" hangingPunct="1">
              <a:lnSpc>
                <a:spcPct val="120000"/>
              </a:lnSpc>
              <a:spcAft>
                <a:spcPts val="0"/>
              </a:spcAft>
              <a:buFont typeface="+mj-lt"/>
              <a:buAutoNum type="romanLcPeriod"/>
              <a:defRPr/>
            </a:pPr>
            <a:r>
              <a:rPr lang="el-GR" dirty="0" smtClean="0"/>
              <a:t>Ο αθλητής πρέπει να ξεκινήσει με το αντίθετο πόδι από την πλευρά που θα χτυπήσει την μπάλα και το βάρος πρέπει να βρίσκεται στο πίσω πόδι. Η μπάλα επίσης πρέπει να κρατιέται και με τα δύο χέρια στο ύψος του ώμου .</a:t>
            </a:r>
          </a:p>
          <a:p>
            <a:pPr marL="447675" indent="-447675" eaLnBrk="1" fontAlgn="auto" hangingPunct="1">
              <a:lnSpc>
                <a:spcPct val="120000"/>
              </a:lnSpc>
              <a:spcAft>
                <a:spcPts val="0"/>
              </a:spcAft>
              <a:buFont typeface="+mj-lt"/>
              <a:buAutoNum type="romanLcPeriod"/>
              <a:defRPr/>
            </a:pPr>
            <a:r>
              <a:rPr lang="el-GR" dirty="0" smtClean="0"/>
              <a:t>Η μπάλα πρέπει να πεταχτεί είτε με τα δύο χέρια, είτε με το αντίθετο χέρι από αυτό που θα γίνει το σερβίς, ελαφρώς μπροστά από τον ώμου του χεριού που θα χρησιμοποιηθεί</a:t>
            </a:r>
          </a:p>
          <a:p>
            <a:pPr marL="447675" indent="-447675" eaLnBrk="1" fontAlgn="auto" hangingPunct="1">
              <a:lnSpc>
                <a:spcPct val="120000"/>
              </a:lnSpc>
              <a:spcAft>
                <a:spcPts val="0"/>
              </a:spcAft>
              <a:buFont typeface="+mj-lt"/>
              <a:buAutoNum type="romanLcPeriod"/>
              <a:defRPr/>
            </a:pPr>
            <a:r>
              <a:rPr lang="el-GR" dirty="0" smtClean="0"/>
              <a:t>Η εκτίναξη πρέπει να είναι από 0,9 - 1,2 m υψηλή και με κατεύθυνση προς το δίχτυ , ώστε ο αθλητής να φτάσει και να χτυπήσει την μπάλα στο υψηλότερο σημείο. </a:t>
            </a:r>
          </a:p>
          <a:p>
            <a:pPr eaLnBrk="1" fontAlgn="auto" hangingPunct="1">
              <a:spcAft>
                <a:spcPts val="0"/>
              </a:spcAft>
              <a:buFont typeface="Arial" pitchFamily="34" charset="0"/>
              <a:buNone/>
              <a:defRPr/>
            </a:pPr>
            <a:endParaRPr lang="el-GR" dirty="0" smtClean="0"/>
          </a:p>
          <a:p>
            <a:pPr algn="r" eaLnBrk="1" fontAlgn="auto" hangingPunct="1">
              <a:spcAft>
                <a:spcPts val="0"/>
              </a:spcAft>
              <a:buFont typeface="Arial" pitchFamily="34" charset="0"/>
              <a:buNone/>
              <a:defRPr/>
            </a:pPr>
            <a:r>
              <a:rPr lang="el-GR" sz="2000" dirty="0" smtClean="0"/>
              <a:t>(</a:t>
            </a:r>
            <a:r>
              <a:rPr lang="en-US" sz="2000" dirty="0" smtClean="0"/>
              <a:t>Cecile</a:t>
            </a:r>
            <a:r>
              <a:rPr lang="el-GR" sz="2000" dirty="0" smtClean="0"/>
              <a:t> </a:t>
            </a:r>
            <a:r>
              <a:rPr lang="en-US" sz="2000" dirty="0" smtClean="0"/>
              <a:t>Reynaud</a:t>
            </a:r>
            <a:r>
              <a:rPr lang="el-GR" sz="2000" dirty="0" smtClean="0"/>
              <a:t> et al</a:t>
            </a:r>
            <a:r>
              <a:rPr lang="en-US" sz="2000" dirty="0" smtClean="0"/>
              <a:t> 2011</a:t>
            </a:r>
            <a:r>
              <a:rPr lang="el-GR" sz="2000" dirty="0" smtClean="0"/>
              <a:t>)</a:t>
            </a:r>
          </a:p>
          <a:p>
            <a:pPr algn="r" eaLnBrk="1" fontAlgn="auto" hangingPunct="1">
              <a:spcAft>
                <a:spcPts val="0"/>
              </a:spcAft>
              <a:buFont typeface="Arial" pitchFamily="34" charset="0"/>
              <a:buNone/>
              <a:defRPr/>
            </a:pPr>
            <a:endParaRPr lang="el-GR" sz="2000" dirty="0" smtClean="0"/>
          </a:p>
          <a:p>
            <a:pPr algn="r" eaLnBrk="1" fontAlgn="auto" hangingPunct="1">
              <a:spcAft>
                <a:spcPts val="0"/>
              </a:spcAft>
              <a:buFont typeface="Arial" pitchFamily="34" charset="0"/>
              <a:buNone/>
              <a:defRPr/>
            </a:pPr>
            <a:endParaRPr lang="el-GR" sz="2000" dirty="0" smtClean="0"/>
          </a:p>
          <a:p>
            <a:pPr algn="r" eaLnBrk="1" fontAlgn="auto" hangingPunct="1">
              <a:spcAft>
                <a:spcPts val="0"/>
              </a:spcAft>
              <a:buFont typeface="Arial" pitchFamily="34" charset="0"/>
              <a:buNone/>
              <a:defRPr/>
            </a:pPr>
            <a:endParaRPr lang="en-US" sz="2000" dirty="0" smtClean="0"/>
          </a:p>
          <a:p>
            <a:pPr eaLnBrk="1" fontAlgn="auto" hangingPunct="1">
              <a:spcAft>
                <a:spcPts val="0"/>
              </a:spcAft>
              <a:buFont typeface="Arial" pitchFamily="34" charset="0"/>
              <a:buNone/>
              <a:defRPr/>
            </a:pPr>
            <a:endParaRPr lang="el-GR" dirty="0"/>
          </a:p>
        </p:txBody>
      </p:sp>
      <p:pic>
        <p:nvPicPr>
          <p:cNvPr id="94212" name="3 - Εικόνα" descr="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5441950"/>
            <a:ext cx="2376488"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468313" y="115888"/>
            <a:ext cx="8229600" cy="1081087"/>
          </a:xfrm>
        </p:spPr>
        <p:txBody>
          <a:bodyPr/>
          <a:lstStyle/>
          <a:p>
            <a:r>
              <a:rPr lang="el-GR" altLang="el-GR" sz="3600" smtClean="0">
                <a:solidFill>
                  <a:srgbClr val="000000"/>
                </a:solidFill>
              </a:rPr>
              <a:t>Εργονομική παρέμβαση στις τεχνικές και την προπόνηση</a:t>
            </a:r>
            <a:endParaRPr lang="el-GR" altLang="el-GR" smtClean="0"/>
          </a:p>
        </p:txBody>
      </p:sp>
      <p:sp>
        <p:nvSpPr>
          <p:cNvPr id="3" name="2 - Θέση περιεχομένου"/>
          <p:cNvSpPr>
            <a:spLocks noGrp="1"/>
          </p:cNvSpPr>
          <p:nvPr>
            <p:ph idx="1"/>
          </p:nvPr>
        </p:nvSpPr>
        <p:spPr>
          <a:xfrm>
            <a:off x="457200" y="1484313"/>
            <a:ext cx="8229600" cy="4752975"/>
          </a:xfrm>
        </p:spPr>
        <p:txBody>
          <a:bodyPr rtlCol="0">
            <a:normAutofit/>
          </a:bodyPr>
          <a:lstStyle/>
          <a:p>
            <a:pPr eaLnBrk="1" fontAlgn="auto" hangingPunct="1">
              <a:spcAft>
                <a:spcPts val="0"/>
              </a:spcAft>
              <a:buFont typeface="Arial" pitchFamily="34" charset="0"/>
              <a:buNone/>
              <a:defRPr/>
            </a:pPr>
            <a:r>
              <a:rPr lang="el-GR" sz="2000" b="1" u="sng" dirty="0" smtClean="0"/>
              <a:t>Άμυνα</a:t>
            </a:r>
            <a:r>
              <a:rPr lang="el-GR" sz="2000" dirty="0" smtClean="0"/>
              <a:t>:</a:t>
            </a:r>
          </a:p>
          <a:p>
            <a:pPr marL="447675" indent="-447675" eaLnBrk="1" fontAlgn="auto" hangingPunct="1">
              <a:spcAft>
                <a:spcPts val="0"/>
              </a:spcAft>
              <a:buFont typeface="+mj-lt"/>
              <a:buAutoNum type="romanLcPeriod"/>
              <a:defRPr/>
            </a:pPr>
            <a:r>
              <a:rPr lang="el-GR" sz="2000" dirty="0" smtClean="0"/>
              <a:t>Η επαφή με τη μπάλα να γίνεται όχι στην περιοχή της παλάμης αλλά στην περιοχή της κατώτερης περιοχής του πήχη</a:t>
            </a:r>
          </a:p>
          <a:p>
            <a:pPr marL="447675" indent="-447675" eaLnBrk="1" fontAlgn="auto" hangingPunct="1">
              <a:spcAft>
                <a:spcPts val="0"/>
              </a:spcAft>
              <a:buFont typeface="+mj-lt"/>
              <a:buAutoNum type="romanLcPeriod"/>
              <a:defRPr/>
            </a:pPr>
            <a:r>
              <a:rPr lang="el-GR" sz="2000" dirty="0" smtClean="0"/>
              <a:t>Τα πόδια να είναι ελαφρώς λυγισμένα και να τεντώνουν κατά την επαφή με την μπάλα.</a:t>
            </a:r>
          </a:p>
          <a:p>
            <a:pPr marL="447675" indent="-447675" eaLnBrk="1" fontAlgn="auto" hangingPunct="1">
              <a:spcAft>
                <a:spcPts val="0"/>
              </a:spcAft>
              <a:buFont typeface="+mj-lt"/>
              <a:buAutoNum type="romanLcPeriod"/>
              <a:defRPr/>
            </a:pPr>
            <a:r>
              <a:rPr lang="el-GR" sz="2000" dirty="0" smtClean="0"/>
              <a:t>Τα χέρια να είναι πάντα τεντωμένα-οι αγκώνες να μην λυγίζουν.</a:t>
            </a:r>
          </a:p>
          <a:p>
            <a:pPr marL="447675" indent="-447675" eaLnBrk="1" fontAlgn="auto" hangingPunct="1">
              <a:spcAft>
                <a:spcPts val="0"/>
              </a:spcAft>
              <a:buFont typeface="+mj-lt"/>
              <a:buAutoNum type="romanLcPeriod"/>
              <a:defRPr/>
            </a:pPr>
            <a:r>
              <a:rPr lang="el-GR" sz="2000" dirty="0" smtClean="0"/>
              <a:t>Το ένα πόδι να προηγείται του άλλου ανάλογα με το πού θέλουμε να στείλουμε την μπάλα.</a:t>
            </a:r>
          </a:p>
          <a:p>
            <a:pPr marL="447675" indent="-447675" eaLnBrk="1" fontAlgn="auto" hangingPunct="1">
              <a:spcAft>
                <a:spcPts val="0"/>
              </a:spcAft>
              <a:buFont typeface="+mj-lt"/>
              <a:buAutoNum type="romanLcPeriod"/>
              <a:defRPr/>
            </a:pPr>
            <a:r>
              <a:rPr lang="el-GR" sz="2000" dirty="0" smtClean="0"/>
              <a:t>Το βάρος του σώματος να είναι στις μύτες</a:t>
            </a:r>
          </a:p>
          <a:p>
            <a:pPr marL="447675" indent="-447675" eaLnBrk="1" fontAlgn="auto" hangingPunct="1">
              <a:spcAft>
                <a:spcPts val="0"/>
              </a:spcAft>
              <a:buFont typeface="+mj-lt"/>
              <a:buAutoNum type="romanLcPeriod"/>
              <a:defRPr/>
            </a:pPr>
            <a:r>
              <a:rPr lang="el-GR" sz="2000" dirty="0" smtClean="0"/>
              <a:t>Κατά την επαφή με την μπάλα το βάρος του σώματος να περνάει μπροστά φέρνοντας το ένα πόδι μπροστά από το άλλο</a:t>
            </a:r>
          </a:p>
          <a:p>
            <a:pPr eaLnBrk="1" fontAlgn="auto" hangingPunct="1">
              <a:spcAft>
                <a:spcPts val="0"/>
              </a:spcAft>
              <a:buFont typeface="Arial" pitchFamily="34" charset="0"/>
              <a:buChar char="•"/>
              <a:defRPr/>
            </a:pPr>
            <a:endParaRPr lang="el-GR" dirty="0"/>
          </a:p>
        </p:txBody>
      </p:sp>
      <p:pic>
        <p:nvPicPr>
          <p:cNvPr id="95236" name="3 - Εικόνα" descr="7.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5435600"/>
            <a:ext cx="233997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4 - Εικόνα" descr="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5435600"/>
            <a:ext cx="169227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468313" y="115888"/>
            <a:ext cx="8229600" cy="1081087"/>
          </a:xfrm>
        </p:spPr>
        <p:txBody>
          <a:bodyPr/>
          <a:lstStyle/>
          <a:p>
            <a:r>
              <a:rPr lang="el-GR" altLang="el-GR" sz="3600" smtClean="0">
                <a:solidFill>
                  <a:srgbClr val="000000"/>
                </a:solidFill>
              </a:rPr>
              <a:t>Εργονομική παρέμβαση στις τεχνικές και την προπόνηση</a:t>
            </a:r>
            <a:endParaRPr lang="el-GR" altLang="el-GR" smtClean="0"/>
          </a:p>
        </p:txBody>
      </p:sp>
      <p:sp>
        <p:nvSpPr>
          <p:cNvPr id="3" name="2 - Θέση περιεχομένου"/>
          <p:cNvSpPr>
            <a:spLocks noGrp="1"/>
          </p:cNvSpPr>
          <p:nvPr>
            <p:ph idx="1"/>
          </p:nvPr>
        </p:nvSpPr>
        <p:spPr>
          <a:xfrm>
            <a:off x="457200" y="1484313"/>
            <a:ext cx="8229600" cy="5184775"/>
          </a:xfrm>
        </p:spPr>
        <p:txBody>
          <a:bodyPr rtlCol="0">
            <a:normAutofit fontScale="47500" lnSpcReduction="20000"/>
          </a:bodyPr>
          <a:lstStyle/>
          <a:p>
            <a:pPr eaLnBrk="1" fontAlgn="auto" hangingPunct="1">
              <a:lnSpc>
                <a:spcPct val="120000"/>
              </a:lnSpc>
              <a:spcAft>
                <a:spcPts val="0"/>
              </a:spcAft>
              <a:buFont typeface="Arial" pitchFamily="34" charset="0"/>
              <a:buNone/>
              <a:defRPr/>
            </a:pPr>
            <a:r>
              <a:rPr lang="el-GR" sz="4200" b="1" u="sng" dirty="0" smtClean="0"/>
              <a:t>Πάσα (δάκτυλα):</a:t>
            </a:r>
          </a:p>
          <a:p>
            <a:pPr marL="447675" indent="-447675" eaLnBrk="1" fontAlgn="auto" hangingPunct="1">
              <a:lnSpc>
                <a:spcPct val="120000"/>
              </a:lnSpc>
              <a:spcAft>
                <a:spcPts val="0"/>
              </a:spcAft>
              <a:buFont typeface="+mj-lt"/>
              <a:buAutoNum type="romanLcPeriod"/>
              <a:defRPr/>
            </a:pPr>
            <a:r>
              <a:rPr lang="el-GR" sz="4200" dirty="0" smtClean="0"/>
              <a:t>Οι δύο αντίχειρες και οι δύο δείκτες να σχηματίζουν τριγωνάκι κατά την επαφή με την μπάλα.</a:t>
            </a:r>
          </a:p>
          <a:p>
            <a:pPr marL="447675" indent="-447675" eaLnBrk="1" fontAlgn="auto" hangingPunct="1">
              <a:lnSpc>
                <a:spcPct val="120000"/>
              </a:lnSpc>
              <a:spcAft>
                <a:spcPts val="0"/>
              </a:spcAft>
              <a:buFont typeface="+mj-lt"/>
              <a:buAutoNum type="romanLcPeriod"/>
              <a:defRPr/>
            </a:pPr>
            <a:r>
              <a:rPr lang="el-GR" sz="4200" dirty="0" smtClean="0"/>
              <a:t>Τα χέρια να τεντώνουν τελείως κατά την επαφή τους με την μπάλα.</a:t>
            </a:r>
          </a:p>
          <a:p>
            <a:pPr marL="447675" indent="-447675" eaLnBrk="1" fontAlgn="auto" hangingPunct="1">
              <a:lnSpc>
                <a:spcPct val="120000"/>
              </a:lnSpc>
              <a:spcAft>
                <a:spcPts val="0"/>
              </a:spcAft>
              <a:buFont typeface="+mj-lt"/>
              <a:buAutoNum type="romanLcPeriod"/>
              <a:defRPr/>
            </a:pPr>
            <a:r>
              <a:rPr lang="el-GR" sz="4200" dirty="0" smtClean="0"/>
              <a:t>Ένα από τα πόδια  να προωθείται του άλλου ανάλογα με το προς τα πού θέλουμε να στείλουμε την μπάλα(αριστερό για δεξιά και δεξί για αριστερά)</a:t>
            </a:r>
          </a:p>
          <a:p>
            <a:pPr marL="447675" indent="-447675" eaLnBrk="1" fontAlgn="auto" hangingPunct="1">
              <a:lnSpc>
                <a:spcPct val="120000"/>
              </a:lnSpc>
              <a:spcAft>
                <a:spcPts val="0"/>
              </a:spcAft>
              <a:buFont typeface="+mj-lt"/>
              <a:buAutoNum type="romanLcPeriod"/>
              <a:defRPr/>
            </a:pPr>
            <a:r>
              <a:rPr lang="el-GR" sz="4200" dirty="0" smtClean="0"/>
              <a:t>Τα πόδια  να τεντώνονται παράλληλα με τα χέρια .</a:t>
            </a:r>
          </a:p>
          <a:p>
            <a:pPr marL="447675" indent="-447675" eaLnBrk="1" fontAlgn="auto" hangingPunct="1">
              <a:lnSpc>
                <a:spcPct val="120000"/>
              </a:lnSpc>
              <a:spcAft>
                <a:spcPts val="0"/>
              </a:spcAft>
              <a:buFont typeface="+mj-lt"/>
              <a:buAutoNum type="romanLcPeriod"/>
              <a:defRPr/>
            </a:pPr>
            <a:r>
              <a:rPr lang="el-GR" sz="4200" dirty="0" smtClean="0"/>
              <a:t>Η μπάλα να βρίσκεται  πάντα πάνω από το κεφάλι  και κυρίως πάνω ακριβώς από το μέτωπο</a:t>
            </a:r>
            <a:endParaRPr lang="en-US" sz="4200" dirty="0" smtClean="0"/>
          </a:p>
          <a:p>
            <a:pPr marL="447675" indent="-447675" eaLnBrk="1" fontAlgn="auto" hangingPunct="1">
              <a:lnSpc>
                <a:spcPct val="120000"/>
              </a:lnSpc>
              <a:spcAft>
                <a:spcPts val="0"/>
              </a:spcAft>
              <a:buFont typeface="+mj-lt"/>
              <a:buAutoNum type="romanLcPeriod"/>
              <a:defRPr/>
            </a:pPr>
            <a:r>
              <a:rPr lang="el-GR" sz="4200" dirty="0" smtClean="0"/>
              <a:t>Οι ώμοι να κοιτούν προς την κατεύθυνση που πρέπει να σταλεί η μπάλα</a:t>
            </a:r>
          </a:p>
          <a:p>
            <a:pPr eaLnBrk="1" fontAlgn="auto" hangingPunct="1">
              <a:spcAft>
                <a:spcPts val="0"/>
              </a:spcAft>
              <a:buFont typeface="Arial" pitchFamily="34" charset="0"/>
              <a:buNone/>
              <a:defRPr/>
            </a:pPr>
            <a:r>
              <a:rPr lang="el-GR" sz="4200" dirty="0" smtClean="0"/>
              <a:t> </a:t>
            </a:r>
          </a:p>
          <a:p>
            <a:pPr algn="r" eaLnBrk="1" fontAlgn="auto" hangingPunct="1">
              <a:spcAft>
                <a:spcPts val="0"/>
              </a:spcAft>
              <a:buFont typeface="Arial" pitchFamily="34" charset="0"/>
              <a:buNone/>
              <a:defRPr/>
            </a:pPr>
            <a:r>
              <a:rPr lang="el-GR" sz="2400" dirty="0" smtClean="0"/>
              <a:t>(</a:t>
            </a:r>
            <a:r>
              <a:rPr lang="en-US" sz="2400" dirty="0" smtClean="0"/>
              <a:t>Cecile</a:t>
            </a:r>
            <a:r>
              <a:rPr lang="el-GR" sz="2400" dirty="0" smtClean="0"/>
              <a:t> </a:t>
            </a:r>
            <a:r>
              <a:rPr lang="en-US" sz="2400" dirty="0" smtClean="0"/>
              <a:t>Reynaud</a:t>
            </a:r>
            <a:r>
              <a:rPr lang="el-GR" sz="2400" dirty="0" smtClean="0"/>
              <a:t> et al</a:t>
            </a:r>
            <a:r>
              <a:rPr lang="en-US" sz="2400" dirty="0" smtClean="0"/>
              <a:t> 2011</a:t>
            </a:r>
            <a:r>
              <a:rPr lang="el-GR" sz="2400" dirty="0" smtClean="0"/>
              <a:t>)</a:t>
            </a:r>
            <a:endParaRPr lang="el-GR" dirty="0"/>
          </a:p>
        </p:txBody>
      </p:sp>
      <p:pic>
        <p:nvPicPr>
          <p:cNvPr id="96260" name="3 - Εικόνα" descr="1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5373688"/>
            <a:ext cx="228282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468313" y="115888"/>
            <a:ext cx="8229600" cy="1081087"/>
          </a:xfrm>
        </p:spPr>
        <p:txBody>
          <a:bodyPr/>
          <a:lstStyle/>
          <a:p>
            <a:r>
              <a:rPr lang="el-GR" altLang="el-GR" sz="3600" smtClean="0">
                <a:solidFill>
                  <a:srgbClr val="000000"/>
                </a:solidFill>
              </a:rPr>
              <a:t>Εργονομική παρέμβαση στις τεχνικές και την προπόνηση</a:t>
            </a:r>
            <a:endParaRPr lang="el-GR" altLang="el-GR" smtClean="0"/>
          </a:p>
        </p:txBody>
      </p:sp>
      <p:sp>
        <p:nvSpPr>
          <p:cNvPr id="3" name="2 - Θέση περιεχομένου"/>
          <p:cNvSpPr>
            <a:spLocks noGrp="1"/>
          </p:cNvSpPr>
          <p:nvPr>
            <p:ph idx="1"/>
          </p:nvPr>
        </p:nvSpPr>
        <p:spPr>
          <a:xfrm>
            <a:off x="457200" y="1484313"/>
            <a:ext cx="8229600" cy="4752975"/>
          </a:xfrm>
        </p:spPr>
        <p:txBody>
          <a:bodyPr rtlCol="0">
            <a:normAutofit/>
          </a:bodyPr>
          <a:lstStyle/>
          <a:p>
            <a:pPr eaLnBrk="1" fontAlgn="auto" hangingPunct="1">
              <a:spcAft>
                <a:spcPts val="0"/>
              </a:spcAft>
              <a:buFont typeface="Arial" pitchFamily="34" charset="0"/>
              <a:buNone/>
              <a:defRPr/>
            </a:pPr>
            <a:r>
              <a:rPr lang="el-GR" sz="2400" b="1" u="sng" dirty="0" smtClean="0"/>
              <a:t>Μπλοκ:</a:t>
            </a:r>
          </a:p>
          <a:p>
            <a:pPr marL="447675" indent="-447675" eaLnBrk="1" fontAlgn="auto" hangingPunct="1">
              <a:spcAft>
                <a:spcPts val="0"/>
              </a:spcAft>
              <a:buFont typeface="+mj-lt"/>
              <a:buAutoNum type="romanLcPeriod"/>
              <a:defRPr/>
            </a:pPr>
            <a:r>
              <a:rPr lang="el-GR" sz="2400" dirty="0" smtClean="0"/>
              <a:t>Καλή οπτική επαφή του αντίπαλου γηπέδου</a:t>
            </a:r>
          </a:p>
          <a:p>
            <a:pPr marL="447675" indent="-447675" eaLnBrk="1" fontAlgn="auto" hangingPunct="1">
              <a:spcAft>
                <a:spcPts val="0"/>
              </a:spcAft>
              <a:buFont typeface="+mj-lt"/>
              <a:buAutoNum type="romanLcPeriod"/>
              <a:defRPr/>
            </a:pPr>
            <a:r>
              <a:rPr lang="el-GR" sz="2400" dirty="0" smtClean="0"/>
              <a:t>Αναγνώριση των παιχτών της μπροστινής γραμμή.</a:t>
            </a:r>
          </a:p>
          <a:p>
            <a:pPr marL="447675" indent="-447675" eaLnBrk="1" fontAlgn="auto" hangingPunct="1">
              <a:spcAft>
                <a:spcPts val="0"/>
              </a:spcAft>
              <a:buFont typeface="+mj-lt"/>
              <a:buAutoNum type="romanLcPeriod"/>
              <a:defRPr/>
            </a:pPr>
            <a:r>
              <a:rPr lang="el-GR" sz="2400" dirty="0" smtClean="0"/>
              <a:t>Βήμα πλάγιο ή βήμα σταυρωτό.</a:t>
            </a:r>
          </a:p>
          <a:p>
            <a:pPr marL="447675" indent="-447675" eaLnBrk="1" fontAlgn="auto" hangingPunct="1">
              <a:spcAft>
                <a:spcPts val="0"/>
              </a:spcAft>
              <a:buFont typeface="+mj-lt"/>
              <a:buAutoNum type="romanLcPeriod"/>
              <a:defRPr/>
            </a:pPr>
            <a:r>
              <a:rPr lang="el-GR" sz="2400" dirty="0" smtClean="0"/>
              <a:t>Άλμα απευθείας με καλή κάμψη και των δύο γονάτων.</a:t>
            </a:r>
          </a:p>
          <a:p>
            <a:pPr marL="447675" indent="-447675" eaLnBrk="1" fontAlgn="auto" hangingPunct="1">
              <a:spcAft>
                <a:spcPts val="0"/>
              </a:spcAft>
              <a:buFont typeface="+mj-lt"/>
              <a:buAutoNum type="romanLcPeriod"/>
              <a:defRPr/>
            </a:pPr>
            <a:r>
              <a:rPr lang="el-GR" sz="2400" dirty="0" smtClean="0"/>
              <a:t>Τα δάκτυλα και οι αντίχειρες σε έκταση </a:t>
            </a:r>
          </a:p>
          <a:p>
            <a:pPr marL="447675" indent="-447675" eaLnBrk="1" fontAlgn="auto" hangingPunct="1">
              <a:spcAft>
                <a:spcPts val="0"/>
              </a:spcAft>
              <a:buFont typeface="Arial" pitchFamily="34" charset="0"/>
              <a:buChar char="•"/>
              <a:defRPr/>
            </a:pPr>
            <a:endParaRPr lang="el-GR" sz="2400" dirty="0"/>
          </a:p>
        </p:txBody>
      </p:sp>
      <p:pic>
        <p:nvPicPr>
          <p:cNvPr id="97284" name="3 - Εικόνα" descr="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4365625"/>
            <a:ext cx="390683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468313" y="115888"/>
            <a:ext cx="8229600" cy="1081087"/>
          </a:xfrm>
        </p:spPr>
        <p:txBody>
          <a:bodyPr/>
          <a:lstStyle/>
          <a:p>
            <a:r>
              <a:rPr lang="el-GR" altLang="el-GR" sz="3600" smtClean="0">
                <a:solidFill>
                  <a:srgbClr val="000000"/>
                </a:solidFill>
              </a:rPr>
              <a:t>Εργονομική παρέμβαση στις τεχνικές και την προπόνηση</a:t>
            </a:r>
            <a:endParaRPr lang="el-GR" altLang="el-GR" smtClean="0"/>
          </a:p>
        </p:txBody>
      </p:sp>
      <p:sp>
        <p:nvSpPr>
          <p:cNvPr id="3" name="2 - Θέση περιεχομένου"/>
          <p:cNvSpPr>
            <a:spLocks noGrp="1"/>
          </p:cNvSpPr>
          <p:nvPr>
            <p:ph idx="1"/>
          </p:nvPr>
        </p:nvSpPr>
        <p:spPr>
          <a:xfrm>
            <a:off x="457200" y="1484313"/>
            <a:ext cx="8507413" cy="4752975"/>
          </a:xfrm>
        </p:spPr>
        <p:txBody>
          <a:bodyPr rtlCol="0">
            <a:normAutofit/>
          </a:bodyPr>
          <a:lstStyle/>
          <a:p>
            <a:pPr eaLnBrk="1" fontAlgn="auto" hangingPunct="1">
              <a:spcAft>
                <a:spcPts val="0"/>
              </a:spcAft>
              <a:buFont typeface="Arial" pitchFamily="34" charset="0"/>
              <a:buNone/>
              <a:defRPr/>
            </a:pPr>
            <a:r>
              <a:rPr lang="el-GR" sz="2200" b="1" u="sng" dirty="0" smtClean="0"/>
              <a:t>Επίθεση (καρφί):</a:t>
            </a:r>
          </a:p>
          <a:p>
            <a:pPr marL="571500" indent="-571500" eaLnBrk="1" fontAlgn="auto" hangingPunct="1">
              <a:spcAft>
                <a:spcPts val="0"/>
              </a:spcAft>
              <a:buFont typeface="+mj-lt"/>
              <a:buAutoNum type="romanLcPeriod"/>
              <a:defRPr/>
            </a:pPr>
            <a:r>
              <a:rPr lang="el-GR" sz="2200" dirty="0" smtClean="0"/>
              <a:t>Γρήγορη προσέγγιση της μπάλας</a:t>
            </a:r>
          </a:p>
          <a:p>
            <a:pPr marL="571500" indent="-571500" eaLnBrk="1" fontAlgn="auto" hangingPunct="1">
              <a:spcAft>
                <a:spcPts val="0"/>
              </a:spcAft>
              <a:buFont typeface="+mj-lt"/>
              <a:buAutoNum type="romanLcPeriod"/>
              <a:defRPr/>
            </a:pPr>
            <a:r>
              <a:rPr lang="el-GR" sz="2200" dirty="0" smtClean="0"/>
              <a:t>Αιώρηση των άνω άκρων προς τα πίσω</a:t>
            </a:r>
          </a:p>
          <a:p>
            <a:pPr marL="571500" indent="-571500" eaLnBrk="1" fontAlgn="auto" hangingPunct="1">
              <a:spcAft>
                <a:spcPts val="0"/>
              </a:spcAft>
              <a:buFont typeface="+mj-lt"/>
              <a:buAutoNum type="romanLcPeriod"/>
              <a:defRPr/>
            </a:pPr>
            <a:r>
              <a:rPr lang="el-GR" sz="2200" dirty="0" smtClean="0"/>
              <a:t>Και τα δύο χέρια μπροστά βοηθώντας για ώθηση</a:t>
            </a:r>
          </a:p>
          <a:p>
            <a:pPr marL="571500" indent="-571500" eaLnBrk="1" fontAlgn="auto" hangingPunct="1">
              <a:spcAft>
                <a:spcPts val="0"/>
              </a:spcAft>
              <a:buFont typeface="+mj-lt"/>
              <a:buAutoNum type="romanLcPeriod"/>
              <a:defRPr/>
            </a:pPr>
            <a:r>
              <a:rPr lang="el-GR" sz="2200" dirty="0" smtClean="0"/>
              <a:t>Επαφή με την μπάλα μπροστά από τον ώμου από τον οποίο θα χτυπηθεί η μπάλα</a:t>
            </a:r>
          </a:p>
          <a:p>
            <a:pPr marL="571500" indent="-571500" eaLnBrk="1" fontAlgn="auto" hangingPunct="1">
              <a:spcAft>
                <a:spcPts val="0"/>
              </a:spcAft>
              <a:buFont typeface="+mj-lt"/>
              <a:buAutoNum type="romanLcPeriod"/>
              <a:defRPr/>
            </a:pPr>
            <a:r>
              <a:rPr lang="el-GR" sz="2200" dirty="0" smtClean="0"/>
              <a:t>Χτυπήματα που να δίνουν περιστροφές στη μπάλα</a:t>
            </a:r>
          </a:p>
          <a:p>
            <a:pPr marL="571500" indent="-571500" eaLnBrk="1" fontAlgn="auto" hangingPunct="1">
              <a:spcAft>
                <a:spcPts val="0"/>
              </a:spcAft>
              <a:buFont typeface="+mj-lt"/>
              <a:buAutoNum type="romanLcPeriod"/>
              <a:defRPr/>
            </a:pPr>
            <a:r>
              <a:rPr lang="el-GR" sz="2200" dirty="0" smtClean="0"/>
              <a:t>Χτύπημα με ανοιχτή παλάμη για να δίνεται κατεύθυνση στη μπάλα</a:t>
            </a:r>
          </a:p>
          <a:p>
            <a:pPr eaLnBrk="1" fontAlgn="auto" hangingPunct="1">
              <a:spcAft>
                <a:spcPts val="0"/>
              </a:spcAft>
              <a:buFont typeface="Arial" pitchFamily="34" charset="0"/>
              <a:buChar char="•"/>
              <a:defRPr/>
            </a:pPr>
            <a:endParaRPr lang="el-GR" sz="2200" dirty="0"/>
          </a:p>
        </p:txBody>
      </p:sp>
      <p:pic>
        <p:nvPicPr>
          <p:cNvPr id="98308" name="3 - Εικόνα" descr="11.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1500" y="4645025"/>
            <a:ext cx="31956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4 - TextBox"/>
          <p:cNvSpPr txBox="1">
            <a:spLocks noChangeArrowheads="1"/>
          </p:cNvSpPr>
          <p:nvPr/>
        </p:nvSpPr>
        <p:spPr bwMode="auto">
          <a:xfrm>
            <a:off x="107950" y="5373688"/>
            <a:ext cx="2820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n-US" altLang="el-GR" sz="1800"/>
              <a:t>Cecile</a:t>
            </a:r>
            <a:r>
              <a:rPr lang="el-GR" altLang="el-GR" sz="1800"/>
              <a:t> </a:t>
            </a:r>
            <a:r>
              <a:rPr lang="en-US" altLang="el-GR" sz="1800"/>
              <a:t>Reynaud</a:t>
            </a:r>
            <a:r>
              <a:rPr lang="el-GR" altLang="el-GR" sz="1800"/>
              <a:t> et al</a:t>
            </a:r>
            <a:r>
              <a:rPr lang="en-US" altLang="el-GR" sz="1800"/>
              <a:t> 2011</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68313" y="115888"/>
            <a:ext cx="8229600" cy="1081087"/>
          </a:xfrm>
        </p:spPr>
        <p:txBody>
          <a:bodyPr/>
          <a:lstStyle/>
          <a:p>
            <a:r>
              <a:rPr lang="el-GR" altLang="el-GR" sz="3600" smtClean="0"/>
              <a:t>Εργονομική παρέμβαση εξοπλισμός</a:t>
            </a:r>
          </a:p>
        </p:txBody>
      </p:sp>
      <p:sp>
        <p:nvSpPr>
          <p:cNvPr id="99331" name="2 - Θέση περιεχομένου"/>
          <p:cNvSpPr>
            <a:spLocks noGrp="1"/>
          </p:cNvSpPr>
          <p:nvPr>
            <p:ph idx="1"/>
          </p:nvPr>
        </p:nvSpPr>
        <p:spPr>
          <a:xfrm>
            <a:off x="457200" y="1484313"/>
            <a:ext cx="8229600" cy="4752975"/>
          </a:xfrm>
        </p:spPr>
        <p:txBody>
          <a:bodyPr/>
          <a:lstStyle/>
          <a:p>
            <a:pPr eaLnBrk="1" hangingPunct="1">
              <a:buFont typeface="Arial" charset="0"/>
              <a:buNone/>
            </a:pPr>
            <a:r>
              <a:rPr lang="el-GR" altLang="el-GR" sz="1900" b="1" i="1" smtClean="0"/>
              <a:t>Υποδήματα</a:t>
            </a:r>
          </a:p>
          <a:p>
            <a:pPr eaLnBrk="1" hangingPunct="1"/>
            <a:r>
              <a:rPr lang="el-GR" altLang="el-GR" sz="1900" smtClean="0"/>
              <a:t>Τα παπούτσια βόλεϊ  υποστηρίζουν  τους αστραγάλους και την ποδοκνημική, που επηρεάζονται από  τις φορτίσεις κατά τη διάρκεια του παιχνιδιού και πρεπει να είναι στο ύψος του αστραγάλου για μεγαλύτερη ασφάλεια και σταθερότητα</a:t>
            </a:r>
          </a:p>
          <a:p>
            <a:pPr eaLnBrk="1" hangingPunct="1"/>
            <a:r>
              <a:rPr lang="el-GR" altLang="el-GR" sz="1900" smtClean="0"/>
              <a:t>Η ενδιάμεση σόλα αποτρέπει το μεγαλύτερο ποσό των κραδασμών</a:t>
            </a:r>
          </a:p>
          <a:p>
            <a:pPr eaLnBrk="1" hangingPunct="1"/>
            <a:r>
              <a:rPr lang="el-GR" altLang="el-GR" sz="1900" smtClean="0"/>
              <a:t>πρέπει να είναι κατασκευασμένα από ελαφριά υλικά για την εξασφάλιση της γρήγορης μετακίνησης μέσα στο γήπεδο </a:t>
            </a:r>
          </a:p>
          <a:p>
            <a:pPr eaLnBrk="1" hangingPunct="1">
              <a:buFont typeface="Arial" charset="0"/>
              <a:buNone/>
            </a:pPr>
            <a:r>
              <a:rPr lang="el-GR" altLang="el-GR" sz="1900" b="1" i="1" smtClean="0"/>
              <a:t>Επιγονατίδες</a:t>
            </a:r>
          </a:p>
          <a:p>
            <a:pPr eaLnBrk="1" hangingPunct="1"/>
            <a:r>
              <a:rPr lang="el-GR" altLang="el-GR" sz="1900" smtClean="0"/>
              <a:t>Είναι κατασκευασμένες από ποικιλία υφασμάτων όπως βαμβάκι, πολυεστέρα και καουτσούκ .</a:t>
            </a:r>
          </a:p>
          <a:p>
            <a:pPr eaLnBrk="1" hangingPunct="1"/>
            <a:r>
              <a:rPr lang="el-GR" altLang="el-GR" sz="1900" smtClean="0"/>
              <a:t>Υπάρχουν 2 είδη επιγονατίδων  οι επίπεδες και οι φουσκωτές. Οι φουσκωτές είναι  οι πιο διαδεδομένες</a:t>
            </a:r>
          </a:p>
          <a:p>
            <a:pPr eaLnBrk="1" hangingPunct="1"/>
            <a:r>
              <a:rPr lang="el-GR" altLang="el-GR" sz="1900" smtClean="0"/>
              <a:t>Εκτός από την προστασία των γονάτων κατά την διάρκεια των πτώσεων οι επιγονατίδες, προστατεύουν επίσης τους συνδέσμους  από σοβαρό τραυματισμό</a:t>
            </a:r>
          </a:p>
          <a:p>
            <a:pPr eaLnBrk="1" hangingPunct="1">
              <a:buFont typeface="Arial" charset="0"/>
              <a:buNone/>
            </a:pPr>
            <a:endParaRPr lang="el-GR" altLang="el-GR" sz="190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 Τίτλος"/>
          <p:cNvSpPr>
            <a:spLocks noGrp="1"/>
          </p:cNvSpPr>
          <p:nvPr>
            <p:ph type="title"/>
          </p:nvPr>
        </p:nvSpPr>
        <p:spPr>
          <a:xfrm>
            <a:off x="468313" y="115888"/>
            <a:ext cx="8229600" cy="1081087"/>
          </a:xfrm>
        </p:spPr>
        <p:txBody>
          <a:bodyPr/>
          <a:lstStyle/>
          <a:p>
            <a:pPr eaLnBrk="1" hangingPunct="1"/>
            <a:r>
              <a:rPr lang="el-GR" altLang="el-GR" sz="3200" smtClean="0"/>
              <a:t>1. Η θέση της σχολικής τσάντας, ως προς το σώμα του εφήβου</a:t>
            </a:r>
          </a:p>
        </p:txBody>
      </p:sp>
      <p:sp>
        <p:nvSpPr>
          <p:cNvPr id="13316" name="4 - Θέση περιεχομένου"/>
          <p:cNvSpPr>
            <a:spLocks noGrp="1"/>
          </p:cNvSpPr>
          <p:nvPr>
            <p:ph idx="1"/>
          </p:nvPr>
        </p:nvSpPr>
        <p:spPr>
          <a:xfrm>
            <a:off x="457200" y="1484313"/>
            <a:ext cx="7210425" cy="4824412"/>
          </a:xfrm>
        </p:spPr>
        <p:txBody>
          <a:bodyPr rtlCol="0">
            <a:noAutofit/>
          </a:bodyPr>
          <a:lstStyle/>
          <a:p>
            <a:pPr marL="0" indent="0" eaLnBrk="1" fontAlgn="auto" hangingPunct="1">
              <a:spcAft>
                <a:spcPts val="0"/>
              </a:spcAft>
              <a:buFont typeface="Arial" pitchFamily="34" charset="0"/>
              <a:buNone/>
              <a:defRPr/>
            </a:pPr>
            <a:r>
              <a:rPr lang="el-GR" altLang="el-GR" sz="2100" dirty="0" smtClean="0"/>
              <a:t>Επιλέχτηκαν </a:t>
            </a:r>
            <a:r>
              <a:rPr lang="el-GR" altLang="el-GR" sz="2100" dirty="0"/>
              <a:t>και μελετήθηκαν </a:t>
            </a:r>
            <a:r>
              <a:rPr lang="el-GR" altLang="el-GR" sz="2100" dirty="0" smtClean="0"/>
              <a:t>τρεις </a:t>
            </a:r>
            <a:r>
              <a:rPr lang="el-GR" altLang="el-GR" sz="2100" dirty="0"/>
              <a:t>χαρακτηριστικές θέσεις τοποθέτησης του οπίσθιου βάρους της σχολικής τσάντας: </a:t>
            </a:r>
          </a:p>
          <a:p>
            <a:pPr eaLnBrk="1" fontAlgn="auto" hangingPunct="1">
              <a:spcAft>
                <a:spcPts val="0"/>
              </a:spcAft>
              <a:buFont typeface="Arial" pitchFamily="34" charset="0"/>
              <a:buChar char="•"/>
              <a:defRPr/>
            </a:pPr>
            <a:r>
              <a:rPr lang="el-GR" altLang="el-GR" sz="2100" dirty="0" smtClean="0"/>
              <a:t>στον </a:t>
            </a:r>
            <a:r>
              <a:rPr lang="el-GR" altLang="el-GR" sz="2100" dirty="0"/>
              <a:t>7ο θωρακικό [</a:t>
            </a:r>
            <a:r>
              <a:rPr lang="el-GR" altLang="el-GR" sz="2100" dirty="0" err="1"/>
              <a:t>Εικ.Α</a:t>
            </a:r>
            <a:r>
              <a:rPr lang="el-GR" altLang="el-GR" sz="2100" dirty="0"/>
              <a:t>],</a:t>
            </a:r>
          </a:p>
          <a:p>
            <a:pPr eaLnBrk="1" fontAlgn="auto" hangingPunct="1">
              <a:spcAft>
                <a:spcPts val="0"/>
              </a:spcAft>
              <a:buFont typeface="Arial" pitchFamily="34" charset="0"/>
              <a:buChar char="•"/>
              <a:defRPr/>
            </a:pPr>
            <a:r>
              <a:rPr lang="el-GR" altLang="el-GR" sz="2100" dirty="0" smtClean="0"/>
              <a:t>στον </a:t>
            </a:r>
            <a:r>
              <a:rPr lang="el-GR" altLang="el-GR" sz="2100" dirty="0"/>
              <a:t>12ο θωρακικό [</a:t>
            </a:r>
            <a:r>
              <a:rPr lang="el-GR" altLang="el-GR" sz="2100" dirty="0" err="1"/>
              <a:t>Εικ.Δ</a:t>
            </a:r>
            <a:r>
              <a:rPr lang="el-GR" altLang="el-GR" sz="2100" dirty="0"/>
              <a:t>] και </a:t>
            </a:r>
          </a:p>
          <a:p>
            <a:pPr eaLnBrk="1" fontAlgn="auto" hangingPunct="1">
              <a:spcAft>
                <a:spcPts val="0"/>
              </a:spcAft>
              <a:buFont typeface="Arial" pitchFamily="34" charset="0"/>
              <a:buChar char="•"/>
              <a:defRPr/>
            </a:pPr>
            <a:r>
              <a:rPr lang="el-GR" altLang="el-GR" sz="2100" dirty="0" smtClean="0"/>
              <a:t>στον </a:t>
            </a:r>
            <a:r>
              <a:rPr lang="el-GR" altLang="el-GR" sz="2100" dirty="0"/>
              <a:t>3ο οσφυϊκό σπόνδυλο [</a:t>
            </a:r>
            <a:r>
              <a:rPr lang="el-GR" altLang="el-GR" sz="2100" dirty="0" err="1"/>
              <a:t>Εικ.Κ</a:t>
            </a:r>
            <a:r>
              <a:rPr lang="el-GR" altLang="el-GR" sz="2100" dirty="0"/>
              <a:t>], κατόπιν φωτογράφησής τους </a:t>
            </a:r>
            <a:r>
              <a:rPr lang="el-GR" altLang="el-GR" sz="2100" dirty="0" smtClean="0"/>
              <a:t>σε </a:t>
            </a:r>
            <a:r>
              <a:rPr lang="el-GR" altLang="el-GR" sz="2100" dirty="0"/>
              <a:t>ανφάς και προφίλ.</a:t>
            </a:r>
          </a:p>
          <a:p>
            <a:pPr marL="0" indent="0" eaLnBrk="1" fontAlgn="auto" hangingPunct="1">
              <a:spcAft>
                <a:spcPts val="0"/>
              </a:spcAft>
              <a:buFont typeface="Arial" pitchFamily="34" charset="0"/>
              <a:buNone/>
              <a:defRPr/>
            </a:pPr>
            <a:r>
              <a:rPr lang="el-GR" altLang="el-GR" sz="2100" dirty="0" smtClean="0"/>
              <a:t>Από </a:t>
            </a:r>
            <a:r>
              <a:rPr lang="el-GR" altLang="el-GR" sz="2100" dirty="0"/>
              <a:t>τη μελέτη των οδηγών ανατομικών σημείων σε προφίλ (αυτί, 7ος αυχενικός, ώμος, μείζων </a:t>
            </a:r>
            <a:r>
              <a:rPr lang="el-GR" altLang="el-GR" sz="2100" dirty="0" err="1"/>
              <a:t>τροχαντήρας</a:t>
            </a:r>
            <a:r>
              <a:rPr lang="el-GR" altLang="el-GR" sz="2100" dirty="0"/>
              <a:t>, γόνατο και έξω σφυρό), παρατηρείται τόσο περισσότερη οριζόντια μετατόπισή τους, όσο ψηλότερα τοποθετείται το φορτίο. </a:t>
            </a:r>
          </a:p>
          <a:p>
            <a:pPr marL="0" indent="0" eaLnBrk="1" fontAlgn="auto" hangingPunct="1">
              <a:spcAft>
                <a:spcPts val="0"/>
              </a:spcAft>
              <a:buFont typeface="Arial" pitchFamily="34" charset="0"/>
              <a:buNone/>
              <a:defRPr/>
            </a:pPr>
            <a:r>
              <a:rPr lang="el-GR" altLang="el-GR" sz="2100" dirty="0" smtClean="0"/>
              <a:t>Οι </a:t>
            </a:r>
            <a:r>
              <a:rPr lang="el-GR" altLang="el-GR" sz="2100" dirty="0"/>
              <a:t>χαμηλότερες θέσεις της σχολικής τσάντας είναι αυτές που, κατά προσέγγιση στην περιοχή της οσφύς ή του ισχίου, πλησιάζουν τον άξονα του κέντρου βάρους του σώματος του εφήβου. </a:t>
            </a:r>
          </a:p>
        </p:txBody>
      </p:sp>
      <p:pic>
        <p:nvPicPr>
          <p:cNvPr id="17412" name="Picture 2" descr="1!"/>
          <p:cNvPicPr>
            <a:picLocks noChangeAspect="1" noChangeArrowheads="1"/>
          </p:cNvPicPr>
          <p:nvPr/>
        </p:nvPicPr>
        <p:blipFill>
          <a:blip r:embed="rId2">
            <a:extLst>
              <a:ext uri="{28A0092B-C50C-407E-A947-70E740481C1C}">
                <a14:useLocalDpi xmlns:a14="http://schemas.microsoft.com/office/drawing/2010/main" val="0"/>
              </a:ext>
            </a:extLst>
          </a:blip>
          <a:srcRect l="8546"/>
          <a:stretch>
            <a:fillRect/>
          </a:stretch>
        </p:blipFill>
        <p:spPr bwMode="auto">
          <a:xfrm>
            <a:off x="7667625" y="3154363"/>
            <a:ext cx="122555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 descr="2!"/>
          <p:cNvPicPr>
            <a:picLocks noChangeAspect="1" noChangeArrowheads="1"/>
          </p:cNvPicPr>
          <p:nvPr/>
        </p:nvPicPr>
        <p:blipFill>
          <a:blip r:embed="rId3">
            <a:extLst>
              <a:ext uri="{28A0092B-C50C-407E-A947-70E740481C1C}">
                <a14:useLocalDpi xmlns:a14="http://schemas.microsoft.com/office/drawing/2010/main" val="0"/>
              </a:ext>
            </a:extLst>
          </a:blip>
          <a:srcRect l="24817"/>
          <a:stretch>
            <a:fillRect/>
          </a:stretch>
        </p:blipFill>
        <p:spPr bwMode="auto">
          <a:xfrm>
            <a:off x="7667625" y="1374775"/>
            <a:ext cx="122555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 descr="3!"/>
          <p:cNvPicPr>
            <a:picLocks noChangeAspect="1" noChangeArrowheads="1"/>
          </p:cNvPicPr>
          <p:nvPr/>
        </p:nvPicPr>
        <p:blipFill>
          <a:blip r:embed="rId4">
            <a:extLst>
              <a:ext uri="{28A0092B-C50C-407E-A947-70E740481C1C}">
                <a14:useLocalDpi xmlns:a14="http://schemas.microsoft.com/office/drawing/2010/main" val="0"/>
              </a:ext>
            </a:extLst>
          </a:blip>
          <a:srcRect l="24986"/>
          <a:stretch>
            <a:fillRect/>
          </a:stretch>
        </p:blipFill>
        <p:spPr bwMode="auto">
          <a:xfrm>
            <a:off x="7667625" y="4937125"/>
            <a:ext cx="122555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8313" y="6381750"/>
            <a:ext cx="6624637" cy="307975"/>
          </a:xfrm>
          <a:prstGeom prst="rect">
            <a:avLst/>
          </a:prstGeom>
        </p:spPr>
        <p:txBody>
          <a:bodyPr>
            <a:spAutoFit/>
          </a:bodyPr>
          <a:lstStyle/>
          <a:p>
            <a:pPr>
              <a:buFont typeface="Georgia" pitchFamily="18" charset="0"/>
              <a:buNone/>
              <a:defRPr/>
            </a:pPr>
            <a:r>
              <a:rPr lang="en-US" altLang="el-GR" sz="1400" dirty="0">
                <a:latin typeface="+mn-lt"/>
                <a:cs typeface="+mn-cs"/>
              </a:rPr>
              <a:t>Grimmer K</a:t>
            </a:r>
            <a:r>
              <a:rPr lang="el-GR" altLang="el-GR" sz="1400" dirty="0">
                <a:latin typeface="+mn-lt"/>
                <a:cs typeface="+mn-cs"/>
              </a:rPr>
              <a:t>. και των συνεργατών της στο BMC, </a:t>
            </a:r>
            <a:r>
              <a:rPr lang="el-GR" altLang="el-GR" sz="1400" dirty="0" err="1">
                <a:latin typeface="+mn-lt"/>
                <a:cs typeface="+mn-cs"/>
              </a:rPr>
              <a:t>Musculoskeletal</a:t>
            </a:r>
            <a:r>
              <a:rPr lang="el-GR" altLang="el-GR" sz="1400" dirty="0">
                <a:latin typeface="+mn-lt"/>
                <a:cs typeface="+mn-cs"/>
              </a:rPr>
              <a:t> </a:t>
            </a:r>
            <a:r>
              <a:rPr lang="el-GR" altLang="el-GR" sz="1400" dirty="0" err="1">
                <a:latin typeface="+mn-lt"/>
                <a:cs typeface="+mn-cs"/>
              </a:rPr>
              <a:t>Disorders</a:t>
            </a:r>
            <a:r>
              <a:rPr lang="el-GR" altLang="el-GR" sz="1400" dirty="0">
                <a:latin typeface="+mn-lt"/>
                <a:cs typeface="+mn-cs"/>
              </a:rPr>
              <a:t>, Απρίλιος 2002.</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468313" y="115888"/>
            <a:ext cx="8229600" cy="1081087"/>
          </a:xfrm>
        </p:spPr>
        <p:txBody>
          <a:bodyPr/>
          <a:lstStyle/>
          <a:p>
            <a:r>
              <a:rPr lang="el-GR" altLang="el-GR" sz="3600" smtClean="0">
                <a:solidFill>
                  <a:srgbClr val="000000"/>
                </a:solidFill>
              </a:rPr>
              <a:t>Εργονομική παρέμβαση εξοπλισμός</a:t>
            </a:r>
            <a:endParaRPr lang="el-GR" altLang="el-GR" smtClean="0"/>
          </a:p>
        </p:txBody>
      </p:sp>
      <p:sp>
        <p:nvSpPr>
          <p:cNvPr id="100355" name="2 - Θέση περιεχομένου"/>
          <p:cNvSpPr>
            <a:spLocks noGrp="1"/>
          </p:cNvSpPr>
          <p:nvPr>
            <p:ph idx="1"/>
          </p:nvPr>
        </p:nvSpPr>
        <p:spPr>
          <a:xfrm>
            <a:off x="457200" y="1484313"/>
            <a:ext cx="8229600" cy="4752975"/>
          </a:xfrm>
        </p:spPr>
        <p:txBody>
          <a:bodyPr/>
          <a:lstStyle/>
          <a:p>
            <a:pPr eaLnBrk="1" hangingPunct="1">
              <a:buFont typeface="Arial" charset="0"/>
              <a:buNone/>
            </a:pPr>
            <a:r>
              <a:rPr lang="el-GR" altLang="el-GR" sz="2400" b="1" i="1" smtClean="0"/>
              <a:t>Σορτς spandex</a:t>
            </a:r>
          </a:p>
          <a:p>
            <a:pPr eaLnBrk="1" hangingPunct="1"/>
            <a:r>
              <a:rPr lang="el-GR" altLang="el-GR" sz="2400" smtClean="0"/>
              <a:t>Η χημική σύνθεση των σορτς spandex επιτρέπει να είναι μαλακό, αλλά και ανθεκτικό ταυτόχρονα</a:t>
            </a:r>
          </a:p>
          <a:p>
            <a:pPr eaLnBrk="1" hangingPunct="1"/>
            <a:r>
              <a:rPr lang="el-GR" altLang="el-GR" sz="2400" smtClean="0"/>
              <a:t>είναι ιδανικά για τους παίκτες βόλεϊ που είναι συνεχώς σε κίνηση και σε άλμα κατά τη διάρκεια των αγώνων</a:t>
            </a:r>
          </a:p>
          <a:p>
            <a:pPr eaLnBrk="1" hangingPunct="1">
              <a:buFont typeface="Arial" charset="0"/>
              <a:buNone/>
            </a:pPr>
            <a:r>
              <a:rPr lang="el-GR" altLang="el-GR" sz="2400" b="1" i="1" smtClean="0"/>
              <a:t>Μπάλα</a:t>
            </a:r>
          </a:p>
          <a:p>
            <a:pPr eaLnBrk="1" hangingPunct="1"/>
            <a:r>
              <a:rPr lang="el-GR" altLang="el-GR" sz="2400" smtClean="0"/>
              <a:t>Η μπάλα πρέπει να είναι σφαιρική, κατασκευασμένη από δέρμα ή συνθετικό δέρμα, έχουν περίμετρο 65-67 cm, με βάρος 260-280 g και πίεση στο εσωτερικό των 0,30 - 0,325 kg / cm </a:t>
            </a:r>
            <a:r>
              <a:rPr lang="el-GR" altLang="el-GR" sz="2400" baseline="30000" smtClean="0"/>
              <a:t>2</a:t>
            </a:r>
            <a:endParaRPr lang="el-GR" altLang="el-GR" sz="2400" smtClean="0"/>
          </a:p>
          <a:p>
            <a:pPr eaLnBrk="1" hangingPunct="1"/>
            <a:endParaRPr lang="el-GR" altLang="el-GR" sz="2800"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468313" y="115888"/>
            <a:ext cx="8229600" cy="1081087"/>
          </a:xfrm>
        </p:spPr>
        <p:txBody>
          <a:bodyPr/>
          <a:lstStyle/>
          <a:p>
            <a:r>
              <a:rPr lang="el-GR" altLang="el-GR" sz="3600" smtClean="0">
                <a:solidFill>
                  <a:srgbClr val="000000"/>
                </a:solidFill>
              </a:rPr>
              <a:t>Εργονομική παρέμβαση εξοπλισμός</a:t>
            </a:r>
            <a:endParaRPr lang="el-GR" altLang="el-GR" smtClean="0"/>
          </a:p>
        </p:txBody>
      </p:sp>
      <p:pic>
        <p:nvPicPr>
          <p:cNvPr id="101379" name="3 - Θέση περιεχομένου" descr="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412875"/>
            <a:ext cx="3889375" cy="2381250"/>
          </a:xfrm>
        </p:spPr>
      </p:pic>
      <p:pic>
        <p:nvPicPr>
          <p:cNvPr id="101380" name="4 - Εικόνα" descr="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341438"/>
            <a:ext cx="4429125"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5 - Εικόνα" descr="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64300" y="4387850"/>
            <a:ext cx="22098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7 - Εικόνα" descr="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675" y="4005263"/>
            <a:ext cx="2487613"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 Τίτλος"/>
          <p:cNvSpPr>
            <a:spLocks noGrp="1"/>
          </p:cNvSpPr>
          <p:nvPr>
            <p:ph type="title"/>
          </p:nvPr>
        </p:nvSpPr>
        <p:spPr>
          <a:xfrm>
            <a:off x="468313" y="115888"/>
            <a:ext cx="8229600" cy="1081087"/>
          </a:xfrm>
        </p:spPr>
        <p:txBody>
          <a:bodyPr/>
          <a:lstStyle/>
          <a:p>
            <a:pPr eaLnBrk="1" hangingPunct="1"/>
            <a:r>
              <a:rPr lang="el-GR" altLang="el-GR" smtClean="0"/>
              <a:t>Βιβλιογραφία</a:t>
            </a:r>
          </a:p>
        </p:txBody>
      </p:sp>
      <p:sp>
        <p:nvSpPr>
          <p:cNvPr id="102403" name="2 - Θέση περιεχομένου"/>
          <p:cNvSpPr>
            <a:spLocks noGrp="1"/>
          </p:cNvSpPr>
          <p:nvPr>
            <p:ph idx="1"/>
          </p:nvPr>
        </p:nvSpPr>
        <p:spPr>
          <a:xfrm>
            <a:off x="457200" y="1484313"/>
            <a:ext cx="8229600" cy="4752975"/>
          </a:xfrm>
        </p:spPr>
        <p:txBody>
          <a:bodyPr/>
          <a:lstStyle/>
          <a:p>
            <a:pPr eaLnBrk="1" hangingPunct="1"/>
            <a:r>
              <a:rPr lang="en-US" altLang="el-GR" sz="2000" smtClean="0"/>
              <a:t>Aagaard H, Jorgensen U. Injuries in elite volleyball. Scand J Med Sci Sports 1996: 6: 228-232.0 Munksgaard, 1996</a:t>
            </a:r>
            <a:endParaRPr lang="el-GR" altLang="el-GR" sz="2000" smtClean="0"/>
          </a:p>
          <a:p>
            <a:pPr eaLnBrk="1" hangingPunct="1"/>
            <a:r>
              <a:rPr lang="en-US" altLang="el-GR" sz="2000" smtClean="0"/>
              <a:t>Bahr R, Bahr IA. Incidence of acute volleyball injuries: a prospective</a:t>
            </a:r>
            <a:r>
              <a:rPr lang="el-GR" altLang="el-GR" sz="2000" smtClean="0"/>
              <a:t> </a:t>
            </a:r>
            <a:r>
              <a:rPr lang="en-US" altLang="el-GR" sz="2000" smtClean="0"/>
              <a:t>cohort study of injury mechanisms and risk factors</a:t>
            </a:r>
            <a:r>
              <a:rPr lang="el-GR" altLang="el-GR" sz="2000" smtClean="0"/>
              <a:t> </a:t>
            </a:r>
            <a:r>
              <a:rPr lang="en-US" altLang="el-GR" sz="2000" smtClean="0"/>
              <a:t>Scand J Med Sci Sports 1997: 7: 166-171. </a:t>
            </a:r>
            <a:r>
              <a:rPr lang="en-US" altLang="el-GR" sz="2000" i="1" smtClean="0"/>
              <a:t>0 </a:t>
            </a:r>
            <a:r>
              <a:rPr lang="en-US" altLang="el-GR" sz="2000" smtClean="0"/>
              <a:t>Munksgaard, 1997</a:t>
            </a:r>
            <a:r>
              <a:rPr lang="el-GR" altLang="el-GR" sz="2000" smtClean="0"/>
              <a:t> </a:t>
            </a:r>
          </a:p>
          <a:p>
            <a:pPr eaLnBrk="1" hangingPunct="1"/>
            <a:r>
              <a:rPr lang="en-US" altLang="el-GR" sz="2000" b="1" smtClean="0"/>
              <a:t>Cecile Reynaud ,Coaching Volleyball Technical and tactical,2011</a:t>
            </a:r>
            <a:endParaRPr lang="el-GR" altLang="el-GR" sz="2000" b="1" smtClean="0"/>
          </a:p>
          <a:p>
            <a:pPr eaLnBrk="1" hangingPunct="1"/>
            <a:r>
              <a:rPr lang="en-US" altLang="el-GR" sz="2000" smtClean="0"/>
              <a:t>J C Reeser, E Verhagen, W W Briner, T I Askeland, R Bahr</a:t>
            </a:r>
            <a:r>
              <a:rPr lang="el-GR" altLang="el-GR" sz="2000" smtClean="0"/>
              <a:t> </a:t>
            </a:r>
            <a:r>
              <a:rPr lang="en-US" altLang="el-GR" sz="2000" smtClean="0"/>
              <a:t>Strategies for the prevention of volleyball related injuries</a:t>
            </a:r>
            <a:r>
              <a:rPr lang="el-GR" altLang="el-GR" sz="2000" smtClean="0"/>
              <a:t>, </a:t>
            </a:r>
            <a:r>
              <a:rPr lang="en-US" altLang="el-GR" sz="2000" smtClean="0"/>
              <a:t>Br J Sports Med 2006;40:594–600. doi: 10.1136/bjsm.2005.018234</a:t>
            </a:r>
            <a:endParaRPr lang="el-GR" altLang="el-GR" sz="2000" smtClean="0"/>
          </a:p>
          <a:p>
            <a:pPr eaLnBrk="1" hangingPunct="1"/>
            <a:r>
              <a:rPr lang="en-US" altLang="el-GR" sz="2000" smtClean="0">
                <a:hlinkClick r:id="rId2"/>
              </a:rPr>
              <a:t>http://www.dynamicchiropractic.com/mpacms/dc/article.php?id=31670</a:t>
            </a:r>
            <a:endParaRPr lang="el-GR" altLang="el-GR" sz="2000" smtClean="0"/>
          </a:p>
          <a:p>
            <a:pPr eaLnBrk="1" hangingPunct="1"/>
            <a:r>
              <a:rPr lang="en-US" altLang="el-GR" sz="2000" smtClean="0">
                <a:hlinkClick r:id="rId3"/>
              </a:rPr>
              <a:t>http://smscsqlx.sasktelwebhosting.com/sasm-volleyball.pdf</a:t>
            </a:r>
            <a:endParaRPr lang="en-US" altLang="el-GR" sz="2000" smtClean="0"/>
          </a:p>
          <a:p>
            <a:pPr eaLnBrk="1" hangingPunct="1"/>
            <a:r>
              <a:rPr lang="en-US" altLang="el-GR" sz="2000" smtClean="0">
                <a:hlinkClick r:id="rId4"/>
              </a:rPr>
              <a:t>http://en.wikipedia.org/wiki/Volleyball</a:t>
            </a:r>
            <a:endParaRPr lang="en-US" altLang="el-GR" sz="2000" smtClean="0"/>
          </a:p>
          <a:p>
            <a:pPr eaLnBrk="1" hangingPunct="1"/>
            <a:endParaRPr lang="el-GR" altLang="el-GR" sz="2000"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Box 1"/>
          <p:cNvSpPr txBox="1">
            <a:spLocks noChangeArrowheads="1"/>
          </p:cNvSpPr>
          <p:nvPr/>
        </p:nvSpPr>
        <p:spPr bwMode="auto">
          <a:xfrm>
            <a:off x="0" y="16827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b="1">
                <a:solidFill>
                  <a:schemeClr val="bg1"/>
                </a:solidFill>
              </a:rPr>
              <a:t>        Εργονομία στο άθλημα της κωπηλασίας</a:t>
            </a:r>
          </a:p>
        </p:txBody>
      </p:sp>
    </p:spTree>
  </p:cSld>
  <p:clrMapOvr>
    <a:masterClrMapping/>
  </p:clrMapOvr>
  <p:transition>
    <p:random/>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68313" y="115888"/>
            <a:ext cx="8229600" cy="1081087"/>
          </a:xfrm>
        </p:spPr>
        <p:txBody>
          <a:bodyPr/>
          <a:lstStyle/>
          <a:p>
            <a:pPr eaLnBrk="1" hangingPunct="1"/>
            <a:r>
              <a:rPr lang="el-GR" altLang="el-GR" sz="3600" smtClean="0"/>
              <a:t>Ορισμός</a:t>
            </a:r>
          </a:p>
        </p:txBody>
      </p:sp>
      <p:sp>
        <p:nvSpPr>
          <p:cNvPr id="104451" name="Content Placeholder 2"/>
          <p:cNvSpPr>
            <a:spLocks noGrp="1"/>
          </p:cNvSpPr>
          <p:nvPr>
            <p:ph idx="1"/>
          </p:nvPr>
        </p:nvSpPr>
        <p:spPr>
          <a:xfrm>
            <a:off x="457200" y="1484313"/>
            <a:ext cx="8229600" cy="4752975"/>
          </a:xfrm>
        </p:spPr>
        <p:txBody>
          <a:bodyPr/>
          <a:lstStyle/>
          <a:p>
            <a:pPr marL="0" indent="0" eaLnBrk="1" hangingPunct="1">
              <a:buFont typeface="Arial" charset="0"/>
              <a:buNone/>
            </a:pPr>
            <a:r>
              <a:rPr lang="el-GR" altLang="el-GR" sz="2800" smtClean="0"/>
              <a:t>ΚΩΠΗΛΑΣΙΑ Ή ΕΡΕΣΙΑ:</a:t>
            </a:r>
          </a:p>
          <a:p>
            <a:pPr marL="0" indent="0" eaLnBrk="1" hangingPunct="1">
              <a:buFont typeface="Arial" charset="0"/>
              <a:buNone/>
            </a:pPr>
            <a:r>
              <a:rPr lang="el-GR" altLang="el-GR" sz="2800" smtClean="0"/>
              <a:t>Το άθλημα στο οποίο οι αθλητές αγωνίζονται σε μακρόστενα σκάφη τα οποία προωθούνται σε υδάτινη επιφάνεια (θάλασσα, λίμνη, ποταμό) με τη μυική δύναμη των αθλητών χρησιμοποιώντας ως μοχλούς ένα ή περισσότερα κουπιά.</a:t>
            </a:r>
          </a:p>
          <a:p>
            <a:pPr marL="0" indent="0" eaLnBrk="1" hangingPunct="1">
              <a:buFont typeface="Arial" charset="0"/>
              <a:buNone/>
            </a:pPr>
            <a:endParaRPr lang="el-GR" altLang="el-GR" sz="2800"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468313" y="115888"/>
            <a:ext cx="8229600" cy="1081087"/>
          </a:xfrm>
        </p:spPr>
        <p:txBody>
          <a:bodyPr/>
          <a:lstStyle/>
          <a:p>
            <a:pPr eaLnBrk="1" hangingPunct="1"/>
            <a:r>
              <a:rPr lang="el-GR" altLang="el-GR" sz="3600" smtClean="0"/>
              <a:t>Ιστορική ανάδρομη</a:t>
            </a:r>
          </a:p>
        </p:txBody>
      </p:sp>
      <p:sp>
        <p:nvSpPr>
          <p:cNvPr id="3" name="Content Placeholder 2"/>
          <p:cNvSpPr>
            <a:spLocks noGrp="1"/>
          </p:cNvSpPr>
          <p:nvPr>
            <p:ph idx="1"/>
          </p:nvPr>
        </p:nvSpPr>
        <p:spPr>
          <a:xfrm>
            <a:off x="457200" y="1484313"/>
            <a:ext cx="8229600" cy="5373687"/>
          </a:xfrm>
        </p:spPr>
        <p:txBody>
          <a:bodyPr rtlCol="0">
            <a:normAutofit fontScale="62500" lnSpcReduction="20000"/>
          </a:bodyPr>
          <a:lstStyle/>
          <a:p>
            <a:pPr eaLnBrk="1" fontAlgn="auto" hangingPunct="1">
              <a:spcAft>
                <a:spcPts val="0"/>
              </a:spcAft>
              <a:buFont typeface="Arial" pitchFamily="34" charset="0"/>
              <a:buChar char="•"/>
              <a:defRPr/>
            </a:pPr>
            <a:r>
              <a:rPr lang="el-GR" dirty="0" smtClean="0"/>
              <a:t>Σε μια αιγυπτιακή επιτύμβια επιγραφή του 1430 π.Χ., αναγράφεται ότι ο πολεμιστής Amenhotep II ήταν γνωστός για τα κατορθώματα του στην κωπηλασία.</a:t>
            </a:r>
          </a:p>
          <a:p>
            <a:pPr eaLnBrk="1" fontAlgn="auto" hangingPunct="1">
              <a:spcAft>
                <a:spcPts val="0"/>
              </a:spcAft>
              <a:buFont typeface="Arial" pitchFamily="34" charset="0"/>
              <a:buChar char="•"/>
              <a:defRPr/>
            </a:pPr>
            <a:r>
              <a:rPr lang="el-GR" dirty="0" smtClean="0"/>
              <a:t>Το 1715 έχουμε τον πρώτο επίσημο κωπηλατικό αγώνα στον κόσμο για το «Χιτώνιο και θυρεό του Ντόγγετ», διάσημου ηθοποιού της εποχής εκείνης στην Αγγλία.</a:t>
            </a:r>
          </a:p>
          <a:p>
            <a:pPr eaLnBrk="1" fontAlgn="auto" hangingPunct="1">
              <a:spcAft>
                <a:spcPts val="0"/>
              </a:spcAft>
              <a:buFont typeface="Arial" pitchFamily="34" charset="0"/>
              <a:buChar char="•"/>
              <a:defRPr/>
            </a:pPr>
            <a:r>
              <a:rPr lang="el-GR" dirty="0" smtClean="0"/>
              <a:t>Το 1811 γίνονται για πρώτη φορά επίσημοι κωπηλατικοί αγώνες στην Αμερική, μάλλον από Άγγλους μετανάστες, οπότε έχουμε τη διάδοση της κωπηλασίας εκεί.</a:t>
            </a:r>
          </a:p>
          <a:p>
            <a:pPr eaLnBrk="1" fontAlgn="auto" hangingPunct="1">
              <a:spcAft>
                <a:spcPts val="0"/>
              </a:spcAft>
              <a:buFont typeface="Arial" pitchFamily="34" charset="0"/>
              <a:buChar char="•"/>
              <a:defRPr/>
            </a:pPr>
            <a:r>
              <a:rPr lang="el-GR" dirty="0" smtClean="0"/>
              <a:t>Το 1814 αναφέρεται ότι έγιναν αγώνες κωπηλασίας στον ποταμό Ντη κοντά στο Τσέστερ, οι οποίοι περιείχαν και αγώνισμα γυναικών, πρωτοφανές για την εποχή εκείνη.</a:t>
            </a:r>
          </a:p>
          <a:p>
            <a:pPr eaLnBrk="1" fontAlgn="auto" hangingPunct="1">
              <a:spcAft>
                <a:spcPts val="0"/>
              </a:spcAft>
              <a:buFont typeface="Arial" pitchFamily="34" charset="0"/>
              <a:buChar char="•"/>
              <a:defRPr/>
            </a:pPr>
            <a:r>
              <a:rPr lang="el-GR" dirty="0" smtClean="0"/>
              <a:t>Το 1885 ιδρύεται το πρώτο κωπηλατικό σωματείο στη χώρα μας, ο όμιλος Ερετών Πειραιά που συνεχίζει τη δραστηριότητά του μέχρι σήμερα.</a:t>
            </a:r>
          </a:p>
          <a:p>
            <a:pPr eaLnBrk="1" fontAlgn="auto" hangingPunct="1">
              <a:spcAft>
                <a:spcPts val="0"/>
              </a:spcAft>
              <a:buFont typeface="Arial" pitchFamily="34" charset="0"/>
              <a:buChar char="•"/>
              <a:defRPr/>
            </a:pPr>
            <a:r>
              <a:rPr lang="el-GR" dirty="0" smtClean="0"/>
              <a:t>Το 1900 για πρώτη φορά εισάγωνται στους Ολυμπιακούς Αγώνες στο Παρίσι, κωπηλατικά αγωνίσματα.</a:t>
            </a:r>
          </a:p>
          <a:p>
            <a:pPr eaLnBrk="1" fontAlgn="auto" hangingPunct="1">
              <a:spcAft>
                <a:spcPts val="0"/>
              </a:spcAft>
              <a:buFont typeface="Arial" pitchFamily="34" charset="0"/>
              <a:buChar char="•"/>
              <a:defRPr/>
            </a:pPr>
            <a:r>
              <a:rPr lang="el-GR" dirty="0" smtClean="0"/>
              <a:t>Το 1906 πραγματοποιούνται οι πρώτοι Πανελλήνιοι αγώνες κωπηλασίας από την επιτροπή Ολυμπιακών Αγώνων.</a:t>
            </a:r>
          </a:p>
          <a:p>
            <a:pPr eaLnBrk="1" fontAlgn="auto" hangingPunct="1">
              <a:spcAft>
                <a:spcPts val="0"/>
              </a:spcAft>
              <a:buFont typeface="Arial" pitchFamily="34" charset="0"/>
              <a:buChar char="•"/>
              <a:defRPr/>
            </a:pPr>
            <a:endParaRPr lang="el-GR"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468313" y="115888"/>
            <a:ext cx="8229600" cy="1081087"/>
          </a:xfrm>
        </p:spPr>
        <p:txBody>
          <a:bodyPr/>
          <a:lstStyle/>
          <a:p>
            <a:pPr eaLnBrk="1" hangingPunct="1"/>
            <a:r>
              <a:rPr lang="el-GR" altLang="el-GR" smtClean="0"/>
              <a:t>Συχνότεροι τραυματισμοί</a:t>
            </a:r>
          </a:p>
        </p:txBody>
      </p:sp>
      <p:sp>
        <p:nvSpPr>
          <p:cNvPr id="3" name="Content Placeholder 2"/>
          <p:cNvSpPr>
            <a:spLocks noGrp="1"/>
          </p:cNvSpPr>
          <p:nvPr>
            <p:ph idx="1"/>
          </p:nvPr>
        </p:nvSpPr>
        <p:spPr>
          <a:xfrm>
            <a:off x="457200" y="1484313"/>
            <a:ext cx="8229600" cy="5257800"/>
          </a:xfrm>
        </p:spPr>
        <p:txBody>
          <a:bodyPr rtlCol="0">
            <a:normAutofit fontScale="62500" lnSpcReduction="20000"/>
          </a:bodyPr>
          <a:lstStyle/>
          <a:p>
            <a:pPr marL="0" indent="0" eaLnBrk="1" fontAlgn="auto" hangingPunct="1">
              <a:spcAft>
                <a:spcPts val="0"/>
              </a:spcAft>
              <a:buFont typeface="Arial" pitchFamily="34" charset="0"/>
              <a:buNone/>
              <a:defRPr/>
            </a:pPr>
            <a:r>
              <a:rPr lang="el-GR" dirty="0" smtClean="0"/>
              <a:t>Οι περισσότεροι τραυματισμοί κωπηλασίας προκαλούνται από την υπερβολική χρήση.</a:t>
            </a:r>
          </a:p>
          <a:p>
            <a:pPr marL="0" indent="0" eaLnBrk="1" fontAlgn="auto" hangingPunct="1">
              <a:spcAft>
                <a:spcPts val="0"/>
              </a:spcAft>
              <a:buFont typeface="Arial" pitchFamily="34" charset="0"/>
              <a:buNone/>
              <a:defRPr/>
            </a:pPr>
            <a:r>
              <a:rPr lang="el-GR" dirty="0" smtClean="0"/>
              <a:t> Στην εμφάνισή τους συμβάλλουν οι απότομες αλλαγές στο επίπεδο:</a:t>
            </a:r>
          </a:p>
          <a:p>
            <a:pPr eaLnBrk="1" fontAlgn="auto" hangingPunct="1">
              <a:spcAft>
                <a:spcPts val="0"/>
              </a:spcAft>
              <a:buFont typeface="Arial" pitchFamily="34" charset="0"/>
              <a:buChar char="•"/>
              <a:defRPr/>
            </a:pPr>
            <a:r>
              <a:rPr lang="el-GR" dirty="0" smtClean="0"/>
              <a:t> της προπόνησης</a:t>
            </a:r>
          </a:p>
          <a:p>
            <a:pPr eaLnBrk="1" fontAlgn="auto" hangingPunct="1">
              <a:spcAft>
                <a:spcPts val="0"/>
              </a:spcAft>
              <a:buFont typeface="Arial" pitchFamily="34" charset="0"/>
              <a:buChar char="•"/>
              <a:defRPr/>
            </a:pPr>
            <a:r>
              <a:rPr lang="el-GR" dirty="0"/>
              <a:t>τ</a:t>
            </a:r>
            <a:r>
              <a:rPr lang="el-GR" dirty="0" smtClean="0"/>
              <a:t>ης τεχνικής ή τον τύπο της λέμβου και</a:t>
            </a:r>
          </a:p>
          <a:p>
            <a:pPr eaLnBrk="1" fontAlgn="auto" hangingPunct="1">
              <a:spcAft>
                <a:spcPts val="0"/>
              </a:spcAft>
              <a:buFont typeface="Arial" pitchFamily="34" charset="0"/>
              <a:buChar char="•"/>
              <a:defRPr/>
            </a:pPr>
            <a:r>
              <a:rPr lang="el-GR" dirty="0" smtClean="0"/>
              <a:t> η ταχεία αύξηση του όγκου προπόνησης</a:t>
            </a:r>
          </a:p>
          <a:p>
            <a:pPr marL="0" indent="0" eaLnBrk="1" fontAlgn="auto" hangingPunct="1">
              <a:spcAft>
                <a:spcPts val="0"/>
              </a:spcAft>
              <a:buFont typeface="Arial" pitchFamily="34" charset="0"/>
              <a:buNone/>
              <a:defRPr/>
            </a:pPr>
            <a:endParaRPr lang="el-GR" dirty="0" smtClean="0"/>
          </a:p>
          <a:p>
            <a:pPr marL="0" indent="0" eaLnBrk="1" fontAlgn="auto" hangingPunct="1">
              <a:spcAft>
                <a:spcPts val="0"/>
              </a:spcAft>
              <a:buFont typeface="Arial" pitchFamily="34" charset="0"/>
              <a:buNone/>
              <a:defRPr/>
            </a:pPr>
            <a:r>
              <a:rPr lang="el-GR" dirty="0" smtClean="0"/>
              <a:t>Οι περισσότεροι τραυματισμοί κατάχρησης κωπηλασίας επηρεάζουν:</a:t>
            </a:r>
          </a:p>
          <a:p>
            <a:pPr eaLnBrk="1" fontAlgn="auto" hangingPunct="1">
              <a:spcAft>
                <a:spcPts val="0"/>
              </a:spcAft>
              <a:buFont typeface="Arial" pitchFamily="34" charset="0"/>
              <a:buChar char="•"/>
              <a:defRPr/>
            </a:pPr>
            <a:r>
              <a:rPr lang="el-GR" dirty="0" smtClean="0"/>
              <a:t> τον καρπό και το αντιβράχιο (τενοντοελυτίτιδα εκτεινόντων του καρπού)</a:t>
            </a:r>
          </a:p>
          <a:p>
            <a:pPr eaLnBrk="1" fontAlgn="auto" hangingPunct="1">
              <a:spcAft>
                <a:spcPts val="0"/>
              </a:spcAft>
              <a:buFont typeface="Arial" pitchFamily="34" charset="0"/>
              <a:buChar char="•"/>
              <a:defRPr/>
            </a:pPr>
            <a:r>
              <a:rPr lang="el-GR" dirty="0" smtClean="0"/>
              <a:t> θώρακα (κατάγματα κόπωσης πλευρών 10%)</a:t>
            </a:r>
          </a:p>
          <a:p>
            <a:pPr eaLnBrk="1" fontAlgn="auto" hangingPunct="1">
              <a:spcAft>
                <a:spcPts val="0"/>
              </a:spcAft>
              <a:buFont typeface="Arial" pitchFamily="34" charset="0"/>
              <a:buChar char="•"/>
              <a:defRPr/>
            </a:pPr>
            <a:r>
              <a:rPr lang="el-GR" dirty="0" smtClean="0"/>
              <a:t>το γόνατο (σύνδρομο λαγονοκνημιαίας ταινίας,επιγονατιδομηριαιος πόνος) και </a:t>
            </a:r>
          </a:p>
          <a:p>
            <a:pPr eaLnBrk="1" fontAlgn="auto" hangingPunct="1">
              <a:spcAft>
                <a:spcPts val="0"/>
              </a:spcAft>
              <a:buFont typeface="Arial" pitchFamily="34" charset="0"/>
              <a:buChar char="•"/>
              <a:defRPr/>
            </a:pPr>
            <a:r>
              <a:rPr lang="el-GR" dirty="0" smtClean="0"/>
              <a:t>την οσφυϊκή μοίρα της σπονδυλικής στήλης (οσφυαλγία-πρόπτωση δίσκου,2</a:t>
            </a:r>
            <a:r>
              <a:rPr lang="el-GR" baseline="30000" dirty="0" smtClean="0"/>
              <a:t>ος</a:t>
            </a:r>
            <a:r>
              <a:rPr lang="el-GR" dirty="0" smtClean="0"/>
              <a:t> σε συχνότητα).</a:t>
            </a:r>
            <a:endParaRPr lang="en-US" dirty="0" smtClean="0"/>
          </a:p>
          <a:p>
            <a:pPr marL="0" indent="0" eaLnBrk="1" fontAlgn="auto" hangingPunct="1">
              <a:spcAft>
                <a:spcPts val="0"/>
              </a:spcAft>
              <a:buFont typeface="Arial" pitchFamily="34" charset="0"/>
              <a:buNone/>
              <a:defRPr/>
            </a:pPr>
            <a:endParaRPr lang="en-US" sz="2900" dirty="0" smtClean="0"/>
          </a:p>
          <a:p>
            <a:pPr marL="0" indent="0" eaLnBrk="1" fontAlgn="auto" hangingPunct="1">
              <a:spcAft>
                <a:spcPts val="0"/>
              </a:spcAft>
              <a:buFont typeface="Arial" pitchFamily="34" charset="0"/>
              <a:buNone/>
              <a:defRPr/>
            </a:pPr>
            <a:r>
              <a:rPr lang="en-US" sz="2900" dirty="0" smtClean="0"/>
              <a:t>(stopsportsinjuries.org  2010)</a:t>
            </a:r>
            <a:endParaRPr lang="el-GR" sz="29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15888"/>
            <a:ext cx="8229600" cy="1081087"/>
          </a:xfrm>
        </p:spPr>
        <p:txBody>
          <a:bodyPr rtlCol="0">
            <a:normAutofit fontScale="90000"/>
          </a:bodyPr>
          <a:lstStyle/>
          <a:p>
            <a:pPr eaLnBrk="1" fontAlgn="auto" hangingPunct="1">
              <a:spcAft>
                <a:spcPts val="0"/>
              </a:spcAft>
              <a:defRPr/>
            </a:pPr>
            <a:r>
              <a:rPr lang="el-GR" dirty="0" smtClean="0"/>
              <a:t>Εργονομικές εφαρμογές στο άθλημα της κωπηλασίας</a:t>
            </a:r>
            <a:endParaRPr lang="el-GR" dirty="0"/>
          </a:p>
        </p:txBody>
      </p:sp>
      <p:sp>
        <p:nvSpPr>
          <p:cNvPr id="3" name="Content Placeholder 2"/>
          <p:cNvSpPr>
            <a:spLocks noGrp="1"/>
          </p:cNvSpPr>
          <p:nvPr>
            <p:ph idx="1"/>
          </p:nvPr>
        </p:nvSpPr>
        <p:spPr>
          <a:xfrm>
            <a:off x="457200" y="1484313"/>
            <a:ext cx="8229600" cy="4752975"/>
          </a:xfrm>
        </p:spPr>
        <p:txBody>
          <a:bodyPr rtlCol="0">
            <a:normAutofit/>
          </a:bodyPr>
          <a:lstStyle/>
          <a:p>
            <a:pPr marL="0" indent="0" eaLnBrk="1" fontAlgn="auto" hangingPunct="1">
              <a:spcAft>
                <a:spcPts val="0"/>
              </a:spcAft>
              <a:buFont typeface="Arial" pitchFamily="34" charset="0"/>
              <a:buNone/>
              <a:defRPr/>
            </a:pPr>
            <a:r>
              <a:rPr lang="el-GR" sz="2400" dirty="0" smtClean="0"/>
              <a:t>Οι εργονομικές παρεμβάσεις στο άθλημα της κωπηλασίας αφορούν:</a:t>
            </a:r>
          </a:p>
          <a:p>
            <a:pPr eaLnBrk="1" fontAlgn="auto" hangingPunct="1">
              <a:spcAft>
                <a:spcPts val="0"/>
              </a:spcAft>
              <a:buFont typeface="Arial" pitchFamily="34" charset="0"/>
              <a:buChar char="•"/>
              <a:defRPr/>
            </a:pPr>
            <a:r>
              <a:rPr lang="el-GR" sz="2400" dirty="0" smtClean="0"/>
              <a:t>Τη σωστή εκτέλεση των τεχνικών </a:t>
            </a:r>
          </a:p>
          <a:p>
            <a:pPr eaLnBrk="1" fontAlgn="auto" hangingPunct="1">
              <a:spcAft>
                <a:spcPts val="0"/>
              </a:spcAft>
              <a:buFont typeface="Arial" pitchFamily="34" charset="0"/>
              <a:buChar char="•"/>
              <a:defRPr/>
            </a:pPr>
            <a:r>
              <a:rPr lang="el-GR" sz="2400" dirty="0" smtClean="0"/>
              <a:t>Την προπονητική</a:t>
            </a:r>
          </a:p>
          <a:p>
            <a:pPr eaLnBrk="1" fontAlgn="auto" hangingPunct="1">
              <a:spcAft>
                <a:spcPts val="0"/>
              </a:spcAft>
              <a:buFont typeface="Arial" pitchFamily="34" charset="0"/>
              <a:buChar char="•"/>
              <a:defRPr/>
            </a:pPr>
            <a:r>
              <a:rPr lang="el-GR" sz="2400" dirty="0" smtClean="0"/>
              <a:t>Τα σωματομετρικά χαρακτηριστικά των αθλητών</a:t>
            </a:r>
          </a:p>
          <a:p>
            <a:pPr eaLnBrk="1" fontAlgn="auto" hangingPunct="1">
              <a:spcAft>
                <a:spcPts val="0"/>
              </a:spcAft>
              <a:buFont typeface="Arial" pitchFamily="34" charset="0"/>
              <a:buChar char="•"/>
              <a:defRPr/>
            </a:pPr>
            <a:r>
              <a:rPr lang="el-GR" sz="2400" dirty="0" smtClean="0"/>
              <a:t>Στον εξοπλισμό</a:t>
            </a:r>
          </a:p>
          <a:p>
            <a:pPr eaLnBrk="1" fontAlgn="auto" hangingPunct="1">
              <a:spcAft>
                <a:spcPts val="0"/>
              </a:spcAft>
              <a:buFont typeface="Arial" pitchFamily="34" charset="0"/>
              <a:buChar char="•"/>
              <a:defRPr/>
            </a:pPr>
            <a:r>
              <a:rPr lang="el-GR" sz="2400" dirty="0" smtClean="0"/>
              <a:t>Τις εγκαταστάσεις και το περιβάλλον</a:t>
            </a:r>
          </a:p>
          <a:p>
            <a:pPr eaLnBrk="1" fontAlgn="auto" hangingPunct="1">
              <a:spcAft>
                <a:spcPts val="0"/>
              </a:spcAft>
              <a:buFont typeface="Arial" pitchFamily="34" charset="0"/>
              <a:buChar char="•"/>
              <a:defRPr/>
            </a:pPr>
            <a:endParaRPr lang="el-GR" sz="24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468313" y="115888"/>
            <a:ext cx="8229600" cy="1081087"/>
          </a:xfrm>
        </p:spPr>
        <p:txBody>
          <a:bodyPr/>
          <a:lstStyle/>
          <a:p>
            <a:pPr eaLnBrk="1" hangingPunct="1"/>
            <a:r>
              <a:rPr lang="el-GR" altLang="el-GR" sz="3600" smtClean="0"/>
              <a:t>Σωστή τεχνική</a:t>
            </a:r>
            <a:br>
              <a:rPr lang="el-GR" altLang="el-GR" sz="3600" smtClean="0"/>
            </a:br>
            <a:r>
              <a:rPr lang="el-GR" altLang="el-GR" sz="3600" smtClean="0"/>
              <a:t>κωπηλατεργόμετρο ή εργόμετρο</a:t>
            </a:r>
          </a:p>
        </p:txBody>
      </p:sp>
      <p:sp>
        <p:nvSpPr>
          <p:cNvPr id="108547" name="Content Placeholder 2"/>
          <p:cNvSpPr>
            <a:spLocks noGrp="1"/>
          </p:cNvSpPr>
          <p:nvPr>
            <p:ph idx="1"/>
          </p:nvPr>
        </p:nvSpPr>
        <p:spPr>
          <a:xfrm>
            <a:off x="457200" y="1484313"/>
            <a:ext cx="8229600" cy="4752975"/>
          </a:xfrm>
        </p:spPr>
        <p:txBody>
          <a:bodyPr/>
          <a:lstStyle/>
          <a:p>
            <a:pPr marL="0" indent="0" eaLnBrk="1" hangingPunct="1">
              <a:buFont typeface="Arial" charset="0"/>
              <a:buNone/>
            </a:pPr>
            <a:r>
              <a:rPr lang="el-GR" altLang="el-GR" sz="2800" smtClean="0"/>
              <a:t>Ένας τύπος εργομέτρου που χρησιμοποιείται για προσομοίωση της τεχνικής της κωπηλατικής κίνησης (κουπιάς). Είναι δημοφιλές ως προπονητικό εργαλείο. Χρησιμοποιείται και σε αγώνες κλειστού χώρου. </a:t>
            </a:r>
          </a:p>
        </p:txBody>
      </p:sp>
      <p:pic>
        <p:nvPicPr>
          <p:cNvPr id="108548" name="Picture 2" descr="C:\Users\USER\Desktop\foto\ΚΩΠΗΛΑΣΙΑ\images (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3616325"/>
            <a:ext cx="29146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3" descr="C:\Users\USER\Desktop\foto\ΚΩΠΗΛΑΣΙΑ\images (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475038"/>
            <a:ext cx="256222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468313" y="115888"/>
            <a:ext cx="8229600" cy="1081087"/>
          </a:xfrm>
        </p:spPr>
        <p:txBody>
          <a:bodyPr/>
          <a:lstStyle/>
          <a:p>
            <a:pPr eaLnBrk="1" hangingPunct="1"/>
            <a:r>
              <a:rPr lang="el-GR" altLang="el-GR" smtClean="0"/>
              <a:t>Τεχνική στο εργόμετρο</a:t>
            </a:r>
          </a:p>
        </p:txBody>
      </p:sp>
      <p:sp>
        <p:nvSpPr>
          <p:cNvPr id="3" name="Content Placeholder 2"/>
          <p:cNvSpPr>
            <a:spLocks noGrp="1"/>
          </p:cNvSpPr>
          <p:nvPr>
            <p:ph idx="1"/>
          </p:nvPr>
        </p:nvSpPr>
        <p:spPr>
          <a:xfrm>
            <a:off x="457200" y="1484313"/>
            <a:ext cx="8229600" cy="4752975"/>
          </a:xfrm>
        </p:spPr>
        <p:txBody>
          <a:bodyPr rtlCol="0">
            <a:normAutofit/>
          </a:bodyPr>
          <a:lstStyle/>
          <a:p>
            <a:pPr marL="0" indent="0" eaLnBrk="1" fontAlgn="auto" hangingPunct="1">
              <a:spcAft>
                <a:spcPts val="0"/>
              </a:spcAft>
              <a:buFont typeface="Arial" pitchFamily="34" charset="0"/>
              <a:buNone/>
              <a:defRPr/>
            </a:pPr>
            <a:r>
              <a:rPr lang="el-GR" sz="2800" dirty="0" smtClean="0"/>
              <a:t>ΑΝΑΛΥΣΗ ΚΟΥΠΙΑΣ</a:t>
            </a:r>
          </a:p>
          <a:p>
            <a:pPr marL="0" indent="0" eaLnBrk="1" fontAlgn="auto" hangingPunct="1">
              <a:spcAft>
                <a:spcPts val="0"/>
              </a:spcAft>
              <a:buFont typeface="Arial" pitchFamily="34" charset="0"/>
              <a:buNone/>
              <a:defRPr/>
            </a:pPr>
            <a:r>
              <a:rPr lang="el-GR" sz="2800" dirty="0" smtClean="0"/>
              <a:t>4 ΦΑΣΕΙΣ:</a:t>
            </a:r>
          </a:p>
          <a:p>
            <a:pPr marL="514350" indent="-514350" eaLnBrk="1" fontAlgn="auto" hangingPunct="1">
              <a:spcAft>
                <a:spcPts val="0"/>
              </a:spcAft>
              <a:buFont typeface="+mj-lt"/>
              <a:buAutoNum type="arabicPeriod"/>
              <a:defRPr/>
            </a:pPr>
            <a:r>
              <a:rPr lang="el-GR" sz="2800" dirty="0" smtClean="0"/>
              <a:t>ΘΕΣΗ ΑΡΠΑΓΜΑΤΟΣ</a:t>
            </a:r>
          </a:p>
          <a:p>
            <a:pPr marL="514350" indent="-514350" eaLnBrk="1" fontAlgn="auto" hangingPunct="1">
              <a:spcAft>
                <a:spcPts val="0"/>
              </a:spcAft>
              <a:buFont typeface="+mj-lt"/>
              <a:buAutoNum type="arabicPeriod"/>
              <a:defRPr/>
            </a:pPr>
            <a:r>
              <a:rPr lang="el-GR" sz="2800" dirty="0" smtClean="0"/>
              <a:t>ΚΙΝΗΣΗ ΤΡΑΒΗΓΜΑΤΟΣ</a:t>
            </a:r>
          </a:p>
          <a:p>
            <a:pPr marL="514350" indent="-514350" eaLnBrk="1" fontAlgn="auto" hangingPunct="1">
              <a:spcAft>
                <a:spcPts val="0"/>
              </a:spcAft>
              <a:buFont typeface="+mj-lt"/>
              <a:buAutoNum type="arabicPeriod"/>
              <a:defRPr/>
            </a:pPr>
            <a:r>
              <a:rPr lang="el-GR" sz="2800" dirty="0" smtClean="0"/>
              <a:t>ΘΕΣΗ ΞΕΝΕΡΩΜΑΤΟΣ</a:t>
            </a:r>
          </a:p>
          <a:p>
            <a:pPr marL="514350" indent="-514350" eaLnBrk="1" fontAlgn="auto" hangingPunct="1">
              <a:spcAft>
                <a:spcPts val="0"/>
              </a:spcAft>
              <a:buFont typeface="+mj-lt"/>
              <a:buAutoNum type="arabicPeriod"/>
              <a:defRPr/>
            </a:pPr>
            <a:r>
              <a:rPr lang="el-GR" sz="2800" dirty="0" smtClean="0"/>
              <a:t>ΚΙΝΗΣΗ ΕΠΑΝΑΦΟΡΑΣ</a:t>
            </a:r>
            <a:endParaRPr lang="el-GR" sz="2800" dirty="0"/>
          </a:p>
        </p:txBody>
      </p:sp>
      <p:pic>
        <p:nvPicPr>
          <p:cNvPr id="109572" name="Picture 6" descr="C:\Users\USER\Pictures\kopilasia\Row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1412875"/>
            <a:ext cx="3198813"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ad6f079faa8db40536cb8fa787b1af72be1ebe1"/>
  <p:tag name="ISPRING_RESOURCE_PATHS_HASH_PRESENTER" val="e7854b833fc9118eafccef11bc64896b4f3338a"/>
</p:tagLst>
</file>

<file path=ppt/theme/theme1.xml><?xml version="1.0" encoding="utf-8"?>
<a:theme xmlns:a="http://schemas.openxmlformats.org/drawingml/2006/main" name="OC_template_updated">
  <a:themeElements>
    <a:clrScheme name="Custom 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652</TotalTime>
  <Words>6395</Words>
  <Application>Microsoft Office PowerPoint</Application>
  <PresentationFormat>On-screen Show (4:3)</PresentationFormat>
  <Paragraphs>720</Paragraphs>
  <Slides>118</Slides>
  <Notes>11</Notes>
  <HiddenSlides>0</HiddenSlides>
  <MMClips>0</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OC_template_updated</vt:lpstr>
      <vt:lpstr>Φυσικοθεραπεία σε ειδικές πληθυσμιακές μονάδες (Ε)</vt:lpstr>
      <vt:lpstr>Η επίδραση της σχολικής τσάντας στους μυς και στο σκελετό του εφήβου</vt:lpstr>
      <vt:lpstr>Σκοπός</vt:lpstr>
      <vt:lpstr>Μέθοδος και υλικό 1</vt:lpstr>
      <vt:lpstr>Μέθοδος και υλικό 2</vt:lpstr>
      <vt:lpstr>Αποτελέσματα</vt:lpstr>
      <vt:lpstr>Αποτελέσματα</vt:lpstr>
      <vt:lpstr>Αποτελέσματα</vt:lpstr>
      <vt:lpstr>1. Η θέση της σχολικής τσάντας, ως προς το σώμα του εφήβου</vt:lpstr>
      <vt:lpstr>2. Το βάρος της σχολικής τσάντας ως προς τη στάση σώματος του εφήβου</vt:lpstr>
      <vt:lpstr>2. Το βάρος της σχολικής τσάντας ως προς τη στάση σώματος του εφήβου</vt:lpstr>
      <vt:lpstr> Σημαντικότερες επιπτώσεις της στην υγεία:</vt:lpstr>
      <vt:lpstr> Σημαντικότερες επιπτώσεις της στην υγεία:</vt:lpstr>
      <vt:lpstr>Συμπεράσματα - προτάσεις</vt:lpstr>
      <vt:lpstr>Συμπεράσματα - προτάσεις</vt:lpstr>
      <vt:lpstr>PowerPoint Presentation</vt:lpstr>
      <vt:lpstr>Εργονομία στον αθλητισμό</vt:lpstr>
      <vt:lpstr>Εργονομία</vt:lpstr>
      <vt:lpstr>Η εργονομία στον αθλητισμό και  τη φυσική δραστηριότητα</vt:lpstr>
      <vt:lpstr>Η εργονομία στον αθλητισμό και  τη φυσική δραστηριότητα</vt:lpstr>
      <vt:lpstr>Η εργονομία στον αθλητισμό και  τη φυσική δραστηριότητα</vt:lpstr>
      <vt:lpstr>Η εργονομία στον αθλητισμό και  τη φυσική δραστηριότητα</vt:lpstr>
      <vt:lpstr>Η εργονομία στον αθλητισμό και  τη φυσική δραστηριότητα</vt:lpstr>
      <vt:lpstr>Προπονητική</vt:lpstr>
      <vt:lpstr>Εργόμετρα</vt:lpstr>
      <vt:lpstr>Βασικά εργόμετρα</vt:lpstr>
      <vt:lpstr>Ειδικά εργόμετρα</vt:lpstr>
      <vt:lpstr>Ειδικά εργόμετρα</vt:lpstr>
      <vt:lpstr>Ειδικά εργόμετρα</vt:lpstr>
      <vt:lpstr>Ειδικά εργόμετρα</vt:lpstr>
      <vt:lpstr>Εποχιακές διακυμάνσεις:</vt:lpstr>
      <vt:lpstr>Επίπεδα δραστηριότητας</vt:lpstr>
      <vt:lpstr> Περιβαλλοντικές συνθήκες</vt:lpstr>
      <vt:lpstr>Βιολογικοί ρυθμοί και περιβάλλον (Ενδογενείς κιρκάδειοι ρυθμοί)</vt:lpstr>
      <vt:lpstr>Αγωνιστικές επιφάνειες Ταξινόμηση επιφανειών κατά σειρά σκληρότητας (Cavanagh 1980)</vt:lpstr>
      <vt:lpstr>Ιδανικές επιφάνειες για αγωνιστική δραστηριότητα</vt:lpstr>
      <vt:lpstr>Ταξινόμηση αγωνιστικών επιφανειών για τρέξιμο κατά φθίνουσα σειρά προτίμησης</vt:lpstr>
      <vt:lpstr>Συσκευές δοκιμής αγωνιστικών επιφανειών</vt:lpstr>
      <vt:lpstr>Αθλητικός εξοπλισμός</vt:lpstr>
      <vt:lpstr>PowerPoint Presentation</vt:lpstr>
      <vt:lpstr>Προστατευτικός εξοπλισμός</vt:lpstr>
      <vt:lpstr>PowerPoint Presentation</vt:lpstr>
      <vt:lpstr>PowerPoint Presentation</vt:lpstr>
      <vt:lpstr>PowerPoint Presentation</vt:lpstr>
      <vt:lpstr>Αθλητικά παπούτσια</vt:lpstr>
      <vt:lpstr>PowerPoint Presentation</vt:lpstr>
      <vt:lpstr>Βιβλιογραφία</vt:lpstr>
      <vt:lpstr>Βιβλιογραφία</vt:lpstr>
      <vt:lpstr>PowerPoint Presentation</vt:lpstr>
      <vt:lpstr>Ορισμός</vt:lpstr>
      <vt:lpstr>Ιστορική ανάδρομη</vt:lpstr>
      <vt:lpstr>Τραυματισμοί</vt:lpstr>
      <vt:lpstr>Παράγοντες τραυματισμών</vt:lpstr>
      <vt:lpstr>Εργονομικές παρεμβάσεις στο άθλημα της ξιφασκίας</vt:lpstr>
      <vt:lpstr>Μάσκα ξιφασκίας</vt:lpstr>
      <vt:lpstr>Μάσκα ξιφασκίας</vt:lpstr>
      <vt:lpstr>Μάσκα ξιφασκίας</vt:lpstr>
      <vt:lpstr>Προστατευτική ενδυμασία ξιφομάχου</vt:lpstr>
      <vt:lpstr>Προστατευτική ενδυμασία ξιφομάχου</vt:lpstr>
      <vt:lpstr>Προστατευτική ενδυμασία ξιφομάχου</vt:lpstr>
      <vt:lpstr>Προστατευτική ενδυμασία ξιφομάχου</vt:lpstr>
      <vt:lpstr>Προστατευτική ενδυμασία ξιφομάχου</vt:lpstr>
      <vt:lpstr>Εγκαταστάσεις </vt:lpstr>
      <vt:lpstr>Ξίφη</vt:lpstr>
      <vt:lpstr>Ξίφη</vt:lpstr>
      <vt:lpstr>Λαβή όπλου</vt:lpstr>
      <vt:lpstr>Λαβή όπλου</vt:lpstr>
      <vt:lpstr>Ενδεικτικά σημεία προσοχής στην εκτέλεση των τεχνικών της ξιφασκίας</vt:lpstr>
      <vt:lpstr>Ενδεικτικά σημεία προσοχής στην εκτέλεση των τεχνικών της ξιφασκίας</vt:lpstr>
      <vt:lpstr>PowerPoint Presentation</vt:lpstr>
      <vt:lpstr>Προπονητική διαδικασία</vt:lpstr>
      <vt:lpstr>Ασκήσεις ταχύτητας</vt:lpstr>
      <vt:lpstr>Ασκήσεις αντοχής</vt:lpstr>
      <vt:lpstr>PowerPoint Presentation</vt:lpstr>
      <vt:lpstr>PowerPoint Presentation</vt:lpstr>
      <vt:lpstr>Μέσω των προγραμμάτων ενδυνάμωσης θα πρέπει να επιδιώκουμε:</vt:lpstr>
      <vt:lpstr>Βιβλιογραφία</vt:lpstr>
      <vt:lpstr>PowerPoint Presentation</vt:lpstr>
      <vt:lpstr>Ορισμός</vt:lpstr>
      <vt:lpstr>Ιστορική ανάδρομη</vt:lpstr>
      <vt:lpstr>Συχνότεροι τραυματισμοί</vt:lpstr>
      <vt:lpstr>Μηχανισμός κακώσεων</vt:lpstr>
      <vt:lpstr>Προσγείωση σε τεντωμένο γόνατο</vt:lpstr>
      <vt:lpstr>Εργονομική παρέμβαση στις τεχνικές και την προπόνηση</vt:lpstr>
      <vt:lpstr>Εργονομική παρέμβαση στις τεχνικές και την προπόνηση</vt:lpstr>
      <vt:lpstr>Εργονομική παρέμβαση στις τεχνικές και την προπόνηση</vt:lpstr>
      <vt:lpstr>Εργονομική παρέμβαση στις τεχνικές και την προπόνηση</vt:lpstr>
      <vt:lpstr>Εργονομική παρέμβαση στις τεχνικές και την προπόνηση</vt:lpstr>
      <vt:lpstr>Εργονομική παρέμβαση εξοπλισμός</vt:lpstr>
      <vt:lpstr>Εργονομική παρέμβαση εξοπλισμός</vt:lpstr>
      <vt:lpstr>Εργονομική παρέμβαση εξοπλισμός</vt:lpstr>
      <vt:lpstr>Βιβλιογραφία</vt:lpstr>
      <vt:lpstr>PowerPoint Presentation</vt:lpstr>
      <vt:lpstr>Ορισμός</vt:lpstr>
      <vt:lpstr>Ιστορική ανάδρομη</vt:lpstr>
      <vt:lpstr>Συχνότεροι τραυματισμοί</vt:lpstr>
      <vt:lpstr>Εργονομικές εφαρμογές στο άθλημα της κωπηλασίας</vt:lpstr>
      <vt:lpstr>Σωστή τεχνική κωπηλατεργόμετρο ή εργόμετρο</vt:lpstr>
      <vt:lpstr>Τεχνική στο εργόμετρο</vt:lpstr>
      <vt:lpstr>ΣΩΣΤΗ ΚΑΙ ΛΑΘΟΣ ΤΕΧΝΙΚΗ</vt:lpstr>
      <vt:lpstr>Τεχνικη στο κωπηλατήριο </vt:lpstr>
      <vt:lpstr>PowerPoint Presentation</vt:lpstr>
      <vt:lpstr>Τεχνική στη βάρκα Σημεία κλειδιά:</vt:lpstr>
      <vt:lpstr>Προπονητική - σημεία κλειδιά</vt:lpstr>
      <vt:lpstr>Εξοπλισμός - μέρη της λέμβου που παίζουν σημαντικό ρολό στη διατήρηση σωστής τεχνικής και στάσης σώματος </vt:lpstr>
      <vt:lpstr>PowerPoint Presentation</vt:lpstr>
      <vt:lpstr>Κουπιά</vt:lpstr>
      <vt:lpstr>Μεταφορά λέμβων</vt:lpstr>
      <vt:lpstr>Εργονομία στο χώρο του γυμναστηρίου ελευθέρα βάρη και όργανα</vt:lpstr>
      <vt:lpstr>PowerPoint Presentation</vt:lpstr>
      <vt:lpstr>Σωματομετρικά χαρακτηριστικά αθλητών</vt:lpstr>
      <vt:lpstr>Βιβλιογραφία</vt:lpstr>
      <vt:lpstr>Τέλος Ενότητας</vt:lpstr>
      <vt:lpstr>Σημειώματα</vt:lpstr>
      <vt:lpstr>Σημείωμα Αναφοράς</vt:lpstr>
      <vt:lpstr>Σημείωμα Αδειοδότησης</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opencourses@teiath.gr</dc:creator>
  <cp:lastModifiedBy>alex</cp:lastModifiedBy>
  <cp:revision>164</cp:revision>
  <dcterms:created xsi:type="dcterms:W3CDTF">2013-03-04T13:35:19Z</dcterms:created>
  <dcterms:modified xsi:type="dcterms:W3CDTF">2015-11-11T10:38:16Z</dcterms:modified>
</cp:coreProperties>
</file>