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2"/>
  </p:notesMasterIdLst>
  <p:handoutMasterIdLst>
    <p:handoutMasterId r:id="rId23"/>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6" r:id="rId15"/>
    <p:sldId id="270" r:id="rId16"/>
    <p:sldId id="271" r:id="rId17"/>
    <p:sldId id="277" r:id="rId18"/>
    <p:sldId id="278" r:id="rId19"/>
    <p:sldId id="273" r:id="rId20"/>
    <p:sldId id="275"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70" autoAdjust="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Προγραμματισμός &amp; Εφαρμογές Η/Υ (Θ) </a:t>
            </a:r>
            <a:endParaRPr lang="el-GR" b="1" dirty="0">
              <a:solidFill>
                <a:schemeClr val="tx1"/>
              </a:solidFill>
              <a:latin typeface="+mn-lt"/>
            </a:endParaRPr>
          </a:p>
        </p:txBody>
      </p:sp>
      <p:sp>
        <p:nvSpPr>
          <p:cNvPr id="11" name="Υπότιτλος 2"/>
          <p:cNvSpPr>
            <a:spLocks noGrp="1"/>
          </p:cNvSpPr>
          <p:nvPr>
            <p:ph type="subTitle" idx="1"/>
          </p:nvPr>
        </p:nvSpPr>
        <p:spPr>
          <a:xfrm>
            <a:off x="0" y="3068960"/>
            <a:ext cx="9144000" cy="2160240"/>
          </a:xfrm>
        </p:spPr>
        <p:txBody>
          <a:bodyPr>
            <a:normAutofit fontScale="47500" lnSpcReduction="20000"/>
          </a:bodyPr>
          <a:lstStyle/>
          <a:p>
            <a:r>
              <a:rPr lang="el-GR" sz="5900" b="1" dirty="0" smtClean="0"/>
              <a:t>Ενότητα 3</a:t>
            </a:r>
            <a:r>
              <a:rPr lang="el-GR" sz="5900" dirty="0" smtClean="0"/>
              <a:t>:</a:t>
            </a:r>
            <a:r>
              <a:rPr lang="en-US" sz="5900" dirty="0" smtClean="0"/>
              <a:t> </a:t>
            </a:r>
            <a:r>
              <a:rPr lang="el-GR" sz="5900" dirty="0"/>
              <a:t>Εισαγωγή στο Προγραμματισμό με τη FORTRAN 2003</a:t>
            </a:r>
            <a:r>
              <a:rPr lang="en-US" sz="5900" dirty="0"/>
              <a:t> (</a:t>
            </a:r>
            <a:r>
              <a:rPr lang="el-GR" sz="5900" dirty="0"/>
              <a:t>μέρος </a:t>
            </a:r>
            <a:r>
              <a:rPr lang="el-GR" sz="5900" dirty="0" smtClean="0"/>
              <a:t>3</a:t>
            </a:r>
            <a:r>
              <a:rPr lang="el-GR" sz="5900" baseline="30000" dirty="0" smtClean="0"/>
              <a:t>ο</a:t>
            </a:r>
            <a:r>
              <a:rPr lang="el-GR" sz="5900" dirty="0" smtClean="0"/>
              <a:t>) </a:t>
            </a:r>
            <a:endParaRPr lang="el-GR" sz="5900" dirty="0"/>
          </a:p>
          <a:p>
            <a:endParaRPr lang="en-US" sz="2400" dirty="0" smtClean="0"/>
          </a:p>
          <a:p>
            <a:r>
              <a:rPr lang="el-GR" sz="5100" dirty="0"/>
              <a:t>Δρ. Β.Χ. </a:t>
            </a:r>
            <a:r>
              <a:rPr lang="el-GR" sz="5100" smtClean="0"/>
              <a:t>Μούσας, </a:t>
            </a:r>
            <a:r>
              <a:rPr lang="el-GR" sz="5100" dirty="0"/>
              <a:t>Αναπληρωτής </a:t>
            </a:r>
            <a:r>
              <a:rPr lang="el-GR" sz="5100" dirty="0" smtClean="0"/>
              <a:t>Καθηγητής</a:t>
            </a:r>
          </a:p>
          <a:p>
            <a:r>
              <a:rPr lang="el-GR" sz="5100" dirty="0"/>
              <a:t>Τμήμα Πολιτικών Μηχανικών Τ.Ε. και Μηχανικών Τοπογραφίας </a:t>
            </a:r>
            <a:endParaRPr lang="el-GR" sz="5100" dirty="0" smtClean="0"/>
          </a:p>
          <a:p>
            <a:r>
              <a:rPr lang="el-GR" sz="5100" dirty="0" smtClean="0"/>
              <a:t>&amp; </a:t>
            </a:r>
            <a:r>
              <a:rPr lang="el-GR" sz="5100" dirty="0" err="1"/>
              <a:t>Γεωπληροφορικής</a:t>
            </a:r>
            <a:r>
              <a:rPr lang="el-GR" sz="5100" dirty="0"/>
              <a:t> Τ.Ε.</a:t>
            </a:r>
          </a:p>
        </p:txBody>
      </p:sp>
      <p:pic>
        <p:nvPicPr>
          <p:cNvPr id="12" name="Picture 11"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3"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5" name="Table 14"/>
          <p:cNvGraphicFramePr>
            <a:graphicFrameLocks noGrp="1"/>
          </p:cNvGraphicFramePr>
          <p:nvPr>
            <p:extLst>
              <p:ext uri="{D42A27DB-BD31-4B8C-83A1-F6EECF244321}">
                <p14:modId xmlns:p14="http://schemas.microsoft.com/office/powerpoint/2010/main" val="20487015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7"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84077"/>
                </a:solidFill>
              </a:rPr>
              <a:t>Εντολές ελέγχου </a:t>
            </a:r>
            <a:r>
              <a:rPr lang="el-GR" sz="3200" b="0" dirty="0" smtClean="0">
                <a:solidFill>
                  <a:srgbClr val="084077"/>
                </a:solidFill>
              </a:rPr>
              <a:t>(</a:t>
            </a:r>
            <a:r>
              <a:rPr lang="en-US" sz="3200" b="0" dirty="0" smtClean="0">
                <a:solidFill>
                  <a:srgbClr val="084077"/>
                </a:solidFill>
              </a:rPr>
              <a:t>3</a:t>
            </a:r>
            <a:r>
              <a:rPr lang="el-GR" sz="3200" b="0" dirty="0" smtClean="0">
                <a:solidFill>
                  <a:srgbClr val="084077"/>
                </a:solidFill>
              </a:rPr>
              <a:t> </a:t>
            </a:r>
            <a:r>
              <a:rPr lang="el-GR" sz="3200" b="0" dirty="0">
                <a:solidFill>
                  <a:srgbClr val="084077"/>
                </a:solidFill>
              </a:rPr>
              <a:t>από </a:t>
            </a:r>
            <a:r>
              <a:rPr lang="en-US" sz="3200" b="0" dirty="0" smtClean="0">
                <a:solidFill>
                  <a:srgbClr val="084077"/>
                </a:solidFill>
              </a:rPr>
              <a:t>3</a:t>
            </a:r>
            <a:r>
              <a:rPr lang="el-GR" sz="3200" b="0" dirty="0" smtClean="0">
                <a:solidFill>
                  <a:srgbClr val="084077"/>
                </a:solidFill>
              </a:rPr>
              <a:t>)</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sz="2800" b="1" dirty="0"/>
              <a:t>Η ΕΝΤΟΛΗ </a:t>
            </a:r>
            <a:r>
              <a:rPr lang="en-US" sz="2800" b="1" dirty="0"/>
              <a:t>SELECT CASE ... CASE ... END SELECT</a:t>
            </a:r>
          </a:p>
          <a:p>
            <a:pPr marL="0" indent="0">
              <a:buNone/>
            </a:pPr>
            <a:r>
              <a:rPr lang="el-GR" sz="2800" dirty="0"/>
              <a:t>Η εντολή </a:t>
            </a:r>
            <a:r>
              <a:rPr lang="en-US" sz="2800" dirty="0"/>
              <a:t>SELECT CASE </a:t>
            </a:r>
            <a:r>
              <a:rPr lang="el-GR" sz="2800" dirty="0"/>
              <a:t>δημιουργήθηκε για να αντικαθιστά ομοειδείς και επαναλαμβανόμενες εντολές του τύπου </a:t>
            </a:r>
            <a:r>
              <a:rPr lang="en-US" sz="2800" dirty="0"/>
              <a:t>IF...THEN...ELSE.</a:t>
            </a:r>
          </a:p>
          <a:p>
            <a:pPr marL="0" indent="0">
              <a:buNone/>
            </a:pPr>
            <a:r>
              <a:rPr lang="el-GR" sz="2800" dirty="0"/>
              <a:t>Η γενική μορφή της </a:t>
            </a:r>
            <a:r>
              <a:rPr lang="en-US" sz="2800" dirty="0"/>
              <a:t>CASE </a:t>
            </a:r>
            <a:r>
              <a:rPr lang="el-GR" sz="2800" dirty="0"/>
              <a:t>είναι η:</a:t>
            </a:r>
          </a:p>
          <a:p>
            <a:pPr marL="400050" lvl="1" indent="0">
              <a:buNone/>
            </a:pPr>
            <a:r>
              <a:rPr lang="en-US" sz="2600" dirty="0" smtClean="0"/>
              <a:t>SELECT </a:t>
            </a:r>
            <a:r>
              <a:rPr lang="en-US" sz="2600" dirty="0"/>
              <a:t>CASE </a:t>
            </a:r>
            <a:r>
              <a:rPr lang="el-GR" sz="2600" dirty="0"/>
              <a:t>μεταβλητή ή σταθερά</a:t>
            </a:r>
            <a:br>
              <a:rPr lang="el-GR" sz="2600" dirty="0"/>
            </a:br>
            <a:r>
              <a:rPr lang="el-GR" sz="2600" dirty="0"/>
              <a:t>  </a:t>
            </a:r>
            <a:r>
              <a:rPr lang="en-US" sz="2600" dirty="0"/>
              <a:t>CASE (</a:t>
            </a:r>
            <a:r>
              <a:rPr lang="el-GR" sz="2600" dirty="0"/>
              <a:t>τιμή 1)</a:t>
            </a:r>
            <a:br>
              <a:rPr lang="el-GR" sz="2600" dirty="0"/>
            </a:br>
            <a:r>
              <a:rPr lang="el-GR" sz="2600" dirty="0"/>
              <a:t>    εντολές</a:t>
            </a:r>
            <a:br>
              <a:rPr lang="el-GR" sz="2600" dirty="0"/>
            </a:br>
            <a:r>
              <a:rPr lang="el-GR" sz="2600" dirty="0"/>
              <a:t>  </a:t>
            </a:r>
            <a:r>
              <a:rPr lang="en-US" sz="2600" dirty="0"/>
              <a:t>CASE (</a:t>
            </a:r>
            <a:r>
              <a:rPr lang="el-GR" sz="2600" dirty="0"/>
              <a:t>τιμή 2)</a:t>
            </a:r>
            <a:br>
              <a:rPr lang="el-GR" sz="2600" dirty="0"/>
            </a:br>
            <a:r>
              <a:rPr lang="el-GR" sz="2600" dirty="0"/>
              <a:t>    εντολές</a:t>
            </a:r>
            <a:br>
              <a:rPr lang="el-GR" sz="2600" dirty="0"/>
            </a:br>
            <a:r>
              <a:rPr lang="el-GR" sz="2600" dirty="0"/>
              <a:t>  </a:t>
            </a:r>
            <a:r>
              <a:rPr lang="en-US" sz="2600" dirty="0"/>
              <a:t>CASE (</a:t>
            </a:r>
            <a:r>
              <a:rPr lang="el-GR" sz="2600" dirty="0"/>
              <a:t>τιμή 3)</a:t>
            </a:r>
            <a:br>
              <a:rPr lang="el-GR" sz="2600" dirty="0"/>
            </a:br>
            <a:r>
              <a:rPr lang="el-GR" sz="2600" dirty="0"/>
              <a:t>    εντολές</a:t>
            </a:r>
            <a:br>
              <a:rPr lang="el-GR" sz="2600" dirty="0"/>
            </a:br>
            <a:r>
              <a:rPr lang="el-GR" sz="2600" dirty="0"/>
              <a:t>  </a:t>
            </a:r>
            <a:r>
              <a:rPr lang="en-US" sz="2600" dirty="0"/>
              <a:t>CASE DEFAULT</a:t>
            </a:r>
            <a:br>
              <a:rPr lang="en-US" sz="2600" dirty="0"/>
            </a:br>
            <a:r>
              <a:rPr lang="en-US" sz="2600" dirty="0"/>
              <a:t>    </a:t>
            </a:r>
            <a:r>
              <a:rPr lang="el-GR" sz="2600" dirty="0"/>
              <a:t>εντολές</a:t>
            </a:r>
            <a:br>
              <a:rPr lang="el-GR" sz="2600" dirty="0"/>
            </a:br>
            <a:r>
              <a:rPr lang="en-US" sz="2600" dirty="0"/>
              <a:t>END SELECT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995765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84077"/>
                </a:solidFill>
              </a:rPr>
              <a:t>Οι λογικές εκφράσεις</a:t>
            </a:r>
            <a:endParaRPr lang="el-GR" dirty="0">
              <a:solidFill>
                <a:srgbClr val="084077"/>
              </a:solidFill>
            </a:endParaRPr>
          </a:p>
        </p:txBody>
      </p:sp>
      <p:sp>
        <p:nvSpPr>
          <p:cNvPr id="3" name="Θέση περιεχομένου 2"/>
          <p:cNvSpPr>
            <a:spLocks noGrp="1"/>
          </p:cNvSpPr>
          <p:nvPr>
            <p:ph idx="1"/>
          </p:nvPr>
        </p:nvSpPr>
        <p:spPr>
          <a:xfrm>
            <a:off x="457200" y="1196752"/>
            <a:ext cx="8435280" cy="5040560"/>
          </a:xfrm>
        </p:spPr>
        <p:txBody>
          <a:bodyPr>
            <a:normAutofit fontScale="92500"/>
          </a:bodyPr>
          <a:lstStyle/>
          <a:p>
            <a:pPr marL="0" indent="0">
              <a:buNone/>
            </a:pPr>
            <a:r>
              <a:rPr lang="el-GR" sz="2600" dirty="0"/>
              <a:t>Όπως και στις αριθμητικές πράξεις, οι λογικές πράξεις εκτελούνται από αριστερά προς τα δεξιά και σύμφωνα με τις παρενθέσεις και τη προτεραιότητα. </a:t>
            </a:r>
          </a:p>
          <a:p>
            <a:pPr marL="0" indent="0">
              <a:buNone/>
            </a:pPr>
            <a:r>
              <a:rPr lang="el-GR" sz="2600" dirty="0"/>
              <a:t>Η </a:t>
            </a:r>
            <a:r>
              <a:rPr lang="el-GR" sz="2600" b="1" dirty="0"/>
              <a:t>σειρά προτεραιότητας</a:t>
            </a:r>
            <a:r>
              <a:rPr lang="el-GR" sz="2600" dirty="0"/>
              <a:t> με την οποία υπολογίζεται μια λογική έκφραση είναι η παρακάτω:</a:t>
            </a:r>
          </a:p>
          <a:p>
            <a:pPr lvl="1">
              <a:buFont typeface="Arial" panose="020B0604020202020204" pitchFamily="34" charset="0"/>
              <a:buChar char="•"/>
            </a:pPr>
            <a:r>
              <a:rPr lang="el-GR" sz="2600" dirty="0"/>
              <a:t>οι αριθμητικές πράξεις</a:t>
            </a:r>
          </a:p>
          <a:p>
            <a:pPr lvl="1">
              <a:buFont typeface="Arial" panose="020B0604020202020204" pitchFamily="34" charset="0"/>
              <a:buChar char="•"/>
            </a:pPr>
            <a:r>
              <a:rPr lang="el-GR" sz="2600" dirty="0"/>
              <a:t>οι 6 τελεστές σύγκρισης</a:t>
            </a:r>
          </a:p>
          <a:p>
            <a:pPr lvl="1">
              <a:buFont typeface="Arial" panose="020B0604020202020204" pitchFamily="34" charset="0"/>
              <a:buChar char="•"/>
            </a:pPr>
            <a:r>
              <a:rPr lang="el-GR" sz="2600" dirty="0"/>
              <a:t>ο τελεστής .NOT.</a:t>
            </a:r>
          </a:p>
          <a:p>
            <a:pPr lvl="1">
              <a:buFont typeface="Arial" panose="020B0604020202020204" pitchFamily="34" charset="0"/>
              <a:buChar char="•"/>
            </a:pPr>
            <a:r>
              <a:rPr lang="el-GR" sz="2600" dirty="0"/>
              <a:t>ο τελεστής .AND.</a:t>
            </a:r>
          </a:p>
          <a:p>
            <a:pPr lvl="1">
              <a:buFont typeface="Arial" panose="020B0604020202020204" pitchFamily="34" charset="0"/>
              <a:buChar char="•"/>
            </a:pPr>
            <a:r>
              <a:rPr lang="el-GR" sz="2600" dirty="0"/>
              <a:t>ο τελεστής .OR.</a:t>
            </a:r>
          </a:p>
          <a:p>
            <a:pPr marL="0" indent="0">
              <a:buNone/>
            </a:pPr>
            <a:r>
              <a:rPr lang="el-GR" sz="2600" dirty="0"/>
              <a:t>Όπως και με τις αριθμητικές πράξεις μπορούμε να επηρεάσουμε τη παραπάνω σειρά υπολογισμού με τη χρήση παρενθέσεων (( )).</a:t>
            </a:r>
          </a:p>
          <a:p>
            <a:endParaRPr lang="el-GR" sz="26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45088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solidFill>
                  <a:srgbClr val="084077"/>
                </a:solidFill>
              </a:rPr>
              <a:t>Παράδειγμα</a:t>
            </a:r>
            <a:r>
              <a:rPr lang="en-US" sz="4400" dirty="0" smtClean="0">
                <a:solidFill>
                  <a:srgbClr val="084077"/>
                </a:solidFill>
              </a:rPr>
              <a:t> </a:t>
            </a:r>
            <a:r>
              <a:rPr lang="en-US" sz="3600" b="0" dirty="0" smtClean="0">
                <a:solidFill>
                  <a:srgbClr val="084077"/>
                </a:solidFill>
              </a:rPr>
              <a:t>(1 </a:t>
            </a:r>
            <a:r>
              <a:rPr lang="el-GR" sz="3600" b="0" dirty="0" smtClean="0">
                <a:solidFill>
                  <a:srgbClr val="084077"/>
                </a:solidFill>
              </a:rPr>
              <a:t>από</a:t>
            </a:r>
            <a:r>
              <a:rPr lang="en-US" sz="3600" b="0" dirty="0" smtClean="0">
                <a:solidFill>
                  <a:srgbClr val="084077"/>
                </a:solidFill>
              </a:rPr>
              <a:t> 2)</a:t>
            </a:r>
            <a:br>
              <a:rPr lang="en-US" sz="3600" b="0" dirty="0" smtClean="0">
                <a:solidFill>
                  <a:srgbClr val="084077"/>
                </a:solidFill>
              </a:rPr>
            </a:br>
            <a:r>
              <a:rPr lang="el-GR" sz="3600" b="0" dirty="0" smtClean="0">
                <a:solidFill>
                  <a:srgbClr val="084077"/>
                </a:solidFill>
              </a:rPr>
              <a:t>Λογικές </a:t>
            </a:r>
            <a:r>
              <a:rPr lang="el-GR" sz="3600" b="0" dirty="0">
                <a:solidFill>
                  <a:srgbClr val="084077"/>
                </a:solidFill>
              </a:rPr>
              <a:t>εκφράσεις</a:t>
            </a:r>
          </a:p>
        </p:txBody>
      </p:sp>
      <p:sp>
        <p:nvSpPr>
          <p:cNvPr id="3" name="Θέση περιεχομένου 2"/>
          <p:cNvSpPr>
            <a:spLocks noGrp="1"/>
          </p:cNvSpPr>
          <p:nvPr>
            <p:ph idx="1"/>
          </p:nvPr>
        </p:nvSpPr>
        <p:spPr>
          <a:xfrm>
            <a:off x="457200" y="1196752"/>
            <a:ext cx="8229600" cy="1728192"/>
          </a:xfrm>
        </p:spPr>
        <p:txBody>
          <a:bodyPr>
            <a:normAutofit/>
          </a:bodyPr>
          <a:lstStyle/>
          <a:p>
            <a:pPr marL="0" indent="0">
              <a:buNone/>
            </a:pPr>
            <a:r>
              <a:rPr lang="el-GR" sz="2400" dirty="0"/>
              <a:t>Να γραφεί πρόγραμμα που να υπολογίζει τις δυνάμεις (F) και τις ροπές (BΜ) κατά μήκος μίας </a:t>
            </a:r>
            <a:r>
              <a:rPr lang="el-GR" sz="2400" dirty="0" err="1"/>
              <a:t>αμφιέρειστης</a:t>
            </a:r>
            <a:r>
              <a:rPr lang="el-GR" sz="2400" dirty="0"/>
              <a:t> δοκού. Το τεχνικό πρόβλημα που θέλουμε να λύσουμε παρουσιάζεται στο παρακάτω σχήμα:</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pic>
        <p:nvPicPr>
          <p:cNvPr id="5" name="Εικόνα 4" title="σχήμα"/>
          <p:cNvPicPr>
            <a:picLocks noChangeAspect="1"/>
          </p:cNvPicPr>
          <p:nvPr/>
        </p:nvPicPr>
        <p:blipFill>
          <a:blip r:embed="rId2"/>
          <a:stretch>
            <a:fillRect/>
          </a:stretch>
        </p:blipFill>
        <p:spPr>
          <a:xfrm>
            <a:off x="3059832" y="2402591"/>
            <a:ext cx="4354291" cy="1518117"/>
          </a:xfrm>
          <a:prstGeom prst="rect">
            <a:avLst/>
          </a:prstGeom>
        </p:spPr>
      </p:pic>
      <mc:AlternateContent xmlns:mc="http://schemas.openxmlformats.org/markup-compatibility/2006" xmlns:a14="http://schemas.microsoft.com/office/drawing/2010/main">
        <mc:Choice Requires="a14">
          <p:sp>
            <p:nvSpPr>
              <p:cNvPr id="6" name="Ορθογώνιο 5"/>
              <p:cNvSpPr/>
              <p:nvPr/>
            </p:nvSpPr>
            <p:spPr>
              <a:xfrm>
                <a:off x="143508" y="3925568"/>
                <a:ext cx="8856984" cy="2800767"/>
              </a:xfrm>
              <a:prstGeom prst="rect">
                <a:avLst/>
              </a:prstGeom>
            </p:spPr>
            <p:txBody>
              <a:bodyPr wrap="square">
                <a:spAutoFit/>
              </a:bodyPr>
              <a:lstStyle/>
              <a:p>
                <a:r>
                  <a:rPr lang="el-GR" sz="2200" dirty="0" smtClean="0">
                    <a:latin typeface="+mn-lt"/>
                  </a:rPr>
                  <a:t>Οι τύποι που μας δίνουν τις δυνάμεις F(x) και τις ροπές BM(x) είναι:</a:t>
                </a:r>
              </a:p>
              <a:p>
                <a14:m>
                  <m:oMath xmlns:m="http://schemas.openxmlformats.org/officeDocument/2006/math">
                    <m:r>
                      <a:rPr lang="en-US" sz="2200" b="0" i="1" smtClean="0">
                        <a:latin typeface="Cambria Math" panose="02040503050406030204" pitchFamily="18" charset="0"/>
                      </a:rPr>
                      <m:t>𝐹𝑎</m:t>
                    </m:r>
                    <m:r>
                      <a:rPr lang="en-US" sz="2200" b="0" i="1" smtClean="0">
                        <a:latin typeface="Cambria Math" panose="02040503050406030204" pitchFamily="18" charset="0"/>
                      </a:rPr>
                      <m:t>+</m:t>
                    </m:r>
                    <m:r>
                      <a:rPr lang="en-US" sz="2200" b="0" i="1" smtClean="0">
                        <a:latin typeface="Cambria Math" panose="02040503050406030204" pitchFamily="18" charset="0"/>
                      </a:rPr>
                      <m:t>𝐹𝑏</m:t>
                    </m:r>
                    <m:r>
                      <a:rPr lang="en-US" sz="2200" b="0" i="1" smtClean="0">
                        <a:latin typeface="Cambria Math" panose="02040503050406030204" pitchFamily="18" charset="0"/>
                      </a:rPr>
                      <m:t>=2</m:t>
                    </m:r>
                    <m:r>
                      <a:rPr lang="en-US" sz="2200" b="0" i="1" smtClean="0">
                        <a:latin typeface="Cambria Math" panose="02040503050406030204" pitchFamily="18" charset="0"/>
                      </a:rPr>
                      <m:t>𝐹𝑎</m:t>
                    </m:r>
                    <m:r>
                      <a:rPr lang="en-US" sz="2200" b="0" i="1" smtClean="0">
                        <a:latin typeface="Cambria Math" panose="02040503050406030204" pitchFamily="18" charset="0"/>
                      </a:rPr>
                      <m:t>=</m:t>
                    </m:r>
                    <m:r>
                      <a:rPr lang="en-US" sz="2200" b="0" i="1" smtClean="0">
                        <a:latin typeface="Cambria Math" panose="02040503050406030204" pitchFamily="18" charset="0"/>
                      </a:rPr>
                      <m:t>𝑄</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𝑆𝐿</m:t>
                    </m:r>
                  </m:oMath>
                </a14:m>
                <a:r>
                  <a:rPr lang="en-US" sz="2200" dirty="0" smtClean="0">
                    <a:latin typeface="+mn-lt"/>
                  </a:rPr>
                  <a:t> ,  </a:t>
                </a:r>
                <a14:m>
                  <m:oMath xmlns:m="http://schemas.openxmlformats.org/officeDocument/2006/math">
                    <m:r>
                      <a:rPr lang="en-US" sz="2200" b="0" i="1" dirty="0" smtClean="0">
                        <a:latin typeface="Cambria Math" panose="02040503050406030204" pitchFamily="18" charset="0"/>
                      </a:rPr>
                      <m:t>𝐹</m:t>
                    </m:r>
                    <m:d>
                      <m:dPr>
                        <m:ctrlPr>
                          <a:rPr lang="en-US" sz="2200" b="0" i="1" dirty="0" smtClean="0">
                            <a:latin typeface="Cambria Math"/>
                          </a:rPr>
                        </m:ctrlPr>
                      </m:dPr>
                      <m:e>
                        <m:r>
                          <a:rPr lang="en-US" sz="2200" b="0" i="1" dirty="0" smtClean="0">
                            <a:latin typeface="Cambria Math" panose="02040503050406030204" pitchFamily="18" charset="0"/>
                          </a:rPr>
                          <m:t>𝑥</m:t>
                        </m:r>
                      </m:e>
                    </m:d>
                    <m:r>
                      <a:rPr lang="en-US" sz="2200" b="0" i="1" dirty="0" smtClean="0">
                        <a:latin typeface="Cambria Math" panose="02040503050406030204" pitchFamily="18" charset="0"/>
                      </a:rPr>
                      <m:t>=</m:t>
                    </m:r>
                    <m:r>
                      <a:rPr lang="en-US" sz="2200" b="0" i="1" dirty="0" smtClean="0">
                        <a:latin typeface="Cambria Math" panose="02040503050406030204" pitchFamily="18" charset="0"/>
                      </a:rPr>
                      <m:t>𝐹𝑎</m:t>
                    </m:r>
                    <m:r>
                      <a:rPr lang="en-US" sz="2200" b="0" i="1" dirty="0" smtClean="0">
                        <a:latin typeface="Cambria Math" panose="02040503050406030204" pitchFamily="18" charset="0"/>
                      </a:rPr>
                      <m:t>−</m:t>
                    </m:r>
                    <m:r>
                      <a:rPr lang="en-US" sz="2200" b="0" i="1" dirty="0" smtClean="0">
                        <a:latin typeface="Cambria Math" panose="02040503050406030204" pitchFamily="18" charset="0"/>
                      </a:rPr>
                      <m:t>𝑄</m:t>
                    </m:r>
                    <m:r>
                      <a:rPr lang="en-US" sz="2200" b="0" i="1" dirty="0" smtClean="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𝑥</m:t>
                    </m:r>
                  </m:oMath>
                </a14:m>
                <a:r>
                  <a:rPr lang="en-US" sz="2200" dirty="0" smtClean="0">
                    <a:latin typeface="+mn-lt"/>
                  </a:rPr>
                  <a:t>  ,  </a:t>
                </a:r>
              </a:p>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𝐵𝑀</m:t>
                      </m:r>
                      <m:d>
                        <m:dPr>
                          <m:ctrlPr>
                            <a:rPr lang="en-US" sz="2200" b="0" i="1" smtClean="0">
                              <a:latin typeface="Cambria Math"/>
                            </a:rPr>
                          </m:ctrlPr>
                        </m:dPr>
                        <m:e>
                          <m:r>
                            <a:rPr lang="en-US" sz="2200" b="0" i="1" smtClean="0">
                              <a:latin typeface="Cambria Math" panose="02040503050406030204" pitchFamily="18" charset="0"/>
                            </a:rPr>
                            <m:t>𝑥</m:t>
                          </m:r>
                        </m:e>
                      </m:d>
                      <m:r>
                        <a:rPr lang="en-US" sz="2200" b="0" i="1" smtClean="0">
                          <a:latin typeface="Cambria Math" panose="02040503050406030204" pitchFamily="18" charset="0"/>
                        </a:rPr>
                        <m:t>=</m:t>
                      </m:r>
                      <m:r>
                        <a:rPr lang="en-US" sz="2200" b="0" i="1" smtClean="0">
                          <a:latin typeface="Cambria Math" panose="02040503050406030204" pitchFamily="18" charset="0"/>
                        </a:rPr>
                        <m:t>𝐹𝑎</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𝑥</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𝑄</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𝑥</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𝑥</m:t>
                      </m:r>
                      <m:r>
                        <a:rPr lang="en-US" sz="2200" b="0" i="1" smtClean="0">
                          <a:latin typeface="Cambria Math" panose="02040503050406030204" pitchFamily="18" charset="0"/>
                          <a:ea typeface="Cambria Math" panose="02040503050406030204" pitchFamily="18" charset="0"/>
                        </a:rPr>
                        <m:t>/2</m:t>
                      </m:r>
                    </m:oMath>
                  </m:oMathPara>
                </a14:m>
                <a:endParaRPr lang="en-US" sz="2200" dirty="0" smtClean="0">
                  <a:latin typeface="+mn-lt"/>
                </a:endParaRPr>
              </a:p>
              <a:p>
                <a:r>
                  <a:rPr lang="el-GR" sz="2200" dirty="0">
                    <a:latin typeface="+mn-lt"/>
                  </a:rPr>
                  <a:t>Ο υπολογισμός της ροπής πραγματοποιείται βήμα-βήμα κατά μήκος της δοκού. Όσο περισσότερα είναι τα διαστήματα υπολογισμού (N), τόσο μικρότερο είναι το βήμα (</a:t>
                </a:r>
                <a:r>
                  <a:rPr lang="el-GR" sz="2200" dirty="0" err="1">
                    <a:latin typeface="+mn-lt"/>
                  </a:rPr>
                  <a:t>dL</a:t>
                </a:r>
                <a:r>
                  <a:rPr lang="el-GR" sz="2200" dirty="0">
                    <a:latin typeface="+mn-lt"/>
                  </a:rPr>
                  <a:t>) και τόσο μεγαλύτερη η ακρίβεια των αποτελεσμάτων. </a:t>
                </a:r>
              </a:p>
              <a:p>
                <a:endParaRPr lang="el-GR" sz="2200" dirty="0">
                  <a:latin typeface="+mn-lt"/>
                </a:endParaRPr>
              </a:p>
            </p:txBody>
          </p:sp>
        </mc:Choice>
        <mc:Fallback xmlns="">
          <p:sp>
            <p:nvSpPr>
              <p:cNvPr id="6" name="Ορθογώνιο 5"/>
              <p:cNvSpPr>
                <a:spLocks noRot="1" noChangeAspect="1" noMove="1" noResize="1" noEditPoints="1" noAdjustHandles="1" noChangeArrowheads="1" noChangeShapeType="1" noTextEdit="1"/>
              </p:cNvSpPr>
              <p:nvPr/>
            </p:nvSpPr>
            <p:spPr>
              <a:xfrm>
                <a:off x="143508" y="3925568"/>
                <a:ext cx="8856984" cy="2800767"/>
              </a:xfrm>
              <a:prstGeom prst="rect">
                <a:avLst/>
              </a:prstGeom>
              <a:blipFill rotWithShape="0">
                <a:blip r:embed="rId3"/>
                <a:stretch>
                  <a:fillRect l="-895" t="-1525"/>
                </a:stretch>
              </a:blipFill>
            </p:spPr>
            <p:txBody>
              <a:bodyPr/>
              <a:lstStyle/>
              <a:p>
                <a:r>
                  <a:rPr lang="el-GR">
                    <a:noFill/>
                  </a:rPr>
                  <a:t> </a:t>
                </a:r>
              </a:p>
            </p:txBody>
          </p:sp>
        </mc:Fallback>
      </mc:AlternateContent>
    </p:spTree>
    <p:extLst>
      <p:ext uri="{BB962C8B-B14F-4D97-AF65-F5344CB8AC3E}">
        <p14:creationId xmlns:p14="http://schemas.microsoft.com/office/powerpoint/2010/main" val="1953636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Παράδειγμα</a:t>
            </a:r>
            <a:r>
              <a:rPr lang="en-US" sz="4800" dirty="0">
                <a:solidFill>
                  <a:srgbClr val="084077"/>
                </a:solidFill>
              </a:rPr>
              <a:t> </a:t>
            </a:r>
            <a:r>
              <a:rPr lang="en-US" sz="3600" b="0" dirty="0" smtClean="0">
                <a:solidFill>
                  <a:srgbClr val="084077"/>
                </a:solidFill>
              </a:rPr>
              <a:t>(</a:t>
            </a:r>
            <a:r>
              <a:rPr lang="el-GR" sz="3600" b="0" dirty="0" smtClean="0">
                <a:solidFill>
                  <a:srgbClr val="084077"/>
                </a:solidFill>
              </a:rPr>
              <a:t>2</a:t>
            </a:r>
            <a:r>
              <a:rPr lang="en-US" sz="3600" b="0" dirty="0" smtClean="0">
                <a:solidFill>
                  <a:srgbClr val="084077"/>
                </a:solidFill>
              </a:rPr>
              <a:t> </a:t>
            </a:r>
            <a:r>
              <a:rPr lang="el-GR" sz="3600" b="0" dirty="0">
                <a:solidFill>
                  <a:srgbClr val="084077"/>
                </a:solidFill>
              </a:rPr>
              <a:t>από</a:t>
            </a:r>
            <a:r>
              <a:rPr lang="en-US" sz="3600" b="0" dirty="0">
                <a:solidFill>
                  <a:srgbClr val="084077"/>
                </a:solidFill>
              </a:rPr>
              <a:t> 2)</a:t>
            </a:r>
            <a:br>
              <a:rPr lang="en-US" sz="3600" b="0" dirty="0">
                <a:solidFill>
                  <a:srgbClr val="084077"/>
                </a:solidFill>
              </a:rPr>
            </a:br>
            <a:r>
              <a:rPr lang="el-GR" sz="3600" b="0" dirty="0">
                <a:solidFill>
                  <a:srgbClr val="084077"/>
                </a:solidFill>
              </a:rPr>
              <a:t>Λογικές εκφράσεις</a:t>
            </a:r>
            <a:endParaRPr lang="el-GR" sz="3600" dirty="0"/>
          </a:p>
        </p:txBody>
      </p:sp>
      <p:pic>
        <p:nvPicPr>
          <p:cNvPr id="5" name="Θέση περιεχομένου 4" title="Παράδειγμα"/>
          <p:cNvPicPr>
            <a:picLocks noGrp="1" noChangeAspect="1"/>
          </p:cNvPicPr>
          <p:nvPr>
            <p:ph idx="1"/>
          </p:nvPr>
        </p:nvPicPr>
        <p:blipFill>
          <a:blip r:embed="rId2"/>
          <a:stretch>
            <a:fillRect/>
          </a:stretch>
        </p:blipFill>
        <p:spPr>
          <a:xfrm>
            <a:off x="497784" y="1593756"/>
            <a:ext cx="4858933" cy="4176122"/>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6" name="Εικόνα 5" title="Παράδειγμα"/>
          <p:cNvPicPr>
            <a:picLocks noChangeAspect="1"/>
          </p:cNvPicPr>
          <p:nvPr/>
        </p:nvPicPr>
        <p:blipFill>
          <a:blip r:embed="rId3"/>
          <a:stretch>
            <a:fillRect/>
          </a:stretch>
        </p:blipFill>
        <p:spPr>
          <a:xfrm>
            <a:off x="6228184" y="1229170"/>
            <a:ext cx="2017951" cy="5127180"/>
          </a:xfrm>
          <a:prstGeom prst="rect">
            <a:avLst/>
          </a:prstGeom>
        </p:spPr>
      </p:pic>
    </p:spTree>
    <p:extLst>
      <p:ext uri="{BB962C8B-B14F-4D97-AF65-F5344CB8AC3E}">
        <p14:creationId xmlns:p14="http://schemas.microsoft.com/office/powerpoint/2010/main" val="3398015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84661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796041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Βασίλειος Μούσας 2014. Βασίλειος Μούσας. </a:t>
            </a:r>
            <a:r>
              <a:rPr lang="el-GR" sz="2000" dirty="0"/>
              <a:t>«Προγραμματισμός &amp; Εφαρμογές Η/Υ (Θ</a:t>
            </a:r>
            <a:r>
              <a:rPr lang="el-GR" sz="2000" dirty="0" smtClean="0"/>
              <a:t>). </a:t>
            </a:r>
            <a:r>
              <a:rPr lang="el-GR" sz="2000" dirty="0"/>
              <a:t>Ενότητα </a:t>
            </a:r>
            <a:r>
              <a:rPr lang="el-GR" sz="2000" dirty="0" smtClean="0"/>
              <a:t>3: </a:t>
            </a:r>
            <a:r>
              <a:rPr lang="el-GR" sz="2000" dirty="0"/>
              <a:t>Εισαγωγή στο Προγραμματισμό με τη FORTRAN 2003 (μέρος </a:t>
            </a:r>
            <a:r>
              <a:rPr lang="el-GR" sz="2000" dirty="0" smtClean="0"/>
              <a:t>3ο)».</a:t>
            </a:r>
            <a:endParaRPr lang="en-US" sz="2000" dirty="0" smtClean="0"/>
          </a:p>
          <a:p>
            <a:pPr marL="0" indent="0">
              <a:spcBef>
                <a:spcPts val="0"/>
              </a:spcBef>
              <a:buNone/>
            </a:pP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71684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489978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790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575234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84077"/>
                </a:solidFill>
              </a:rPr>
              <a:t>Εντολές επανάληψης</a:t>
            </a:r>
            <a:r>
              <a:rPr lang="en-US" dirty="0" smtClean="0">
                <a:solidFill>
                  <a:srgbClr val="084077"/>
                </a:solidFill>
              </a:rPr>
              <a:t> </a:t>
            </a:r>
            <a:r>
              <a:rPr lang="en-US" sz="3200" b="0" dirty="0" smtClean="0">
                <a:solidFill>
                  <a:srgbClr val="084077"/>
                </a:solidFill>
              </a:rPr>
              <a:t>(1 </a:t>
            </a:r>
            <a:r>
              <a:rPr lang="el-GR" sz="3200" b="0" dirty="0" smtClean="0">
                <a:solidFill>
                  <a:srgbClr val="084077"/>
                </a:solidFill>
              </a:rPr>
              <a:t>από 3)</a:t>
            </a:r>
            <a:endParaRPr lang="el-GR" sz="3200" b="0" dirty="0">
              <a:solidFill>
                <a:srgbClr val="084077"/>
              </a:solidFill>
            </a:endParaRPr>
          </a:p>
        </p:txBody>
      </p:sp>
      <p:sp>
        <p:nvSpPr>
          <p:cNvPr id="3" name="Θέση περιεχομένου 2"/>
          <p:cNvSpPr>
            <a:spLocks noGrp="1"/>
          </p:cNvSpPr>
          <p:nvPr>
            <p:ph idx="1"/>
          </p:nvPr>
        </p:nvSpPr>
        <p:spPr/>
        <p:txBody>
          <a:bodyPr>
            <a:noAutofit/>
          </a:bodyPr>
          <a:lstStyle/>
          <a:p>
            <a:pPr>
              <a:buNone/>
            </a:pPr>
            <a:r>
              <a:rPr lang="el-GR" sz="2400" b="1" dirty="0"/>
              <a:t>Η ΕΝΤΟΛΗ DO ... END DO</a:t>
            </a:r>
            <a:endParaRPr lang="el-GR" sz="2400" dirty="0"/>
          </a:p>
          <a:p>
            <a:pPr>
              <a:buNone/>
            </a:pPr>
            <a:r>
              <a:rPr lang="el-GR" sz="2400" dirty="0"/>
              <a:t>Για να επαναλάβουμε πολλές φορές μια ομάδα εντολών, πρέπει να την εντάξουμε μέσα σε ένα </a:t>
            </a:r>
            <a:r>
              <a:rPr lang="el-GR" sz="2400" b="1" dirty="0"/>
              <a:t>γκρουπ εντολών επανάληψης</a:t>
            </a:r>
            <a:r>
              <a:rPr lang="el-GR" sz="2400" dirty="0"/>
              <a:t> DO ... END DO. Το γκρουπ των εντολών επανάληψης έχει σαν πρώτη εντολή την εντολή DO, η οποία περιέχει και τον </a:t>
            </a:r>
            <a:r>
              <a:rPr lang="el-GR" sz="2400" b="1" dirty="0"/>
              <a:t>μετρητή των επαναλήψεων ή δείκτη</a:t>
            </a:r>
            <a:r>
              <a:rPr lang="el-GR" sz="2400" dirty="0"/>
              <a:t>, και σαν τελευταία εντολή την εντολή END DO (ή ENDDO).</a:t>
            </a:r>
          </a:p>
          <a:p>
            <a:pPr>
              <a:buNone/>
            </a:pPr>
            <a:r>
              <a:rPr lang="el-GR" sz="2400" dirty="0"/>
              <a:t>Η γενική μορφή της εντολής DO είναι η παρακάτω:</a:t>
            </a:r>
          </a:p>
          <a:p>
            <a:pPr>
              <a:buNone/>
            </a:pPr>
            <a:r>
              <a:rPr lang="el-GR" sz="2400" b="1" dirty="0"/>
              <a:t>	DO</a:t>
            </a:r>
            <a:r>
              <a:rPr lang="el-GR" sz="2400" dirty="0"/>
              <a:t> </a:t>
            </a:r>
            <a:r>
              <a:rPr lang="el-GR" sz="2400" i="1" dirty="0"/>
              <a:t>δείκτης</a:t>
            </a:r>
            <a:r>
              <a:rPr lang="el-GR" sz="2400" dirty="0"/>
              <a:t> = </a:t>
            </a:r>
            <a:r>
              <a:rPr lang="el-GR" sz="2400" i="1" dirty="0"/>
              <a:t>αρχή</a:t>
            </a:r>
            <a:r>
              <a:rPr lang="el-GR" sz="2400" dirty="0"/>
              <a:t>, </a:t>
            </a:r>
            <a:r>
              <a:rPr lang="el-GR" sz="2400" i="1" dirty="0"/>
              <a:t>τέλος</a:t>
            </a:r>
            <a:r>
              <a:rPr lang="el-GR" sz="2400" dirty="0"/>
              <a:t>, </a:t>
            </a:r>
            <a:r>
              <a:rPr lang="el-GR" sz="2400" i="1" dirty="0"/>
              <a:t>βήμα</a:t>
            </a:r>
            <a:r>
              <a:rPr lang="el-GR" sz="2400" dirty="0"/>
              <a:t/>
            </a:r>
            <a:br>
              <a:rPr lang="el-GR" sz="2400" dirty="0"/>
            </a:br>
            <a:r>
              <a:rPr lang="el-GR" sz="2400" dirty="0"/>
              <a:t>  εντολή 1</a:t>
            </a:r>
            <a:br>
              <a:rPr lang="el-GR" sz="2400" dirty="0"/>
            </a:br>
            <a:r>
              <a:rPr lang="el-GR" sz="2400" dirty="0"/>
              <a:t>  εντολή 2</a:t>
            </a:r>
            <a:br>
              <a:rPr lang="el-GR" sz="2400" dirty="0"/>
            </a:br>
            <a:r>
              <a:rPr lang="el-GR" sz="2400" dirty="0"/>
              <a:t>  ... κλπ.</a:t>
            </a:r>
            <a:br>
              <a:rPr lang="el-GR" sz="2400" dirty="0"/>
            </a:br>
            <a:r>
              <a:rPr lang="el-GR" sz="2400" b="1" dirty="0"/>
              <a:t>END DO</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32156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200514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Παραδείγματα</a:t>
            </a:r>
            <a:r>
              <a:rPr lang="el-GR" dirty="0">
                <a:solidFill>
                  <a:srgbClr val="084077"/>
                </a:solidFill>
              </a:rPr>
              <a:t> </a:t>
            </a:r>
            <a:r>
              <a:rPr lang="el-GR" sz="3600" b="0" dirty="0" smtClean="0">
                <a:solidFill>
                  <a:srgbClr val="084077"/>
                </a:solidFill>
              </a:rPr>
              <a:t>(1 </a:t>
            </a:r>
            <a:r>
              <a:rPr lang="el-GR" sz="3600" b="0" dirty="0">
                <a:solidFill>
                  <a:srgbClr val="084077"/>
                </a:solidFill>
              </a:rPr>
              <a:t>από </a:t>
            </a:r>
            <a:r>
              <a:rPr lang="el-GR" sz="3600" b="0" dirty="0" smtClean="0">
                <a:solidFill>
                  <a:srgbClr val="084077"/>
                </a:solidFill>
              </a:rPr>
              <a:t>2)</a:t>
            </a:r>
            <a:br>
              <a:rPr lang="el-GR" sz="3600" b="0" dirty="0" smtClean="0">
                <a:solidFill>
                  <a:srgbClr val="084077"/>
                </a:solidFill>
              </a:rPr>
            </a:br>
            <a:r>
              <a:rPr lang="el-GR" sz="3600" b="0" dirty="0">
                <a:solidFill>
                  <a:srgbClr val="084077"/>
                </a:solidFill>
              </a:rPr>
              <a:t>Εντολές επανάληψης</a:t>
            </a:r>
            <a:endParaRPr lang="el-GR" sz="36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r>
                  <a:rPr lang="el-GR" sz="2400" dirty="0" smtClean="0"/>
                  <a:t>Να γραφεί πρόγραμμα που να υπολογίζει το γινόμενο (</a:t>
                </a:r>
                <a:r>
                  <a:rPr lang="el-GR" sz="2400" dirty="0" err="1"/>
                  <a:t>Par</a:t>
                </a:r>
                <a:r>
                  <a:rPr lang="el-GR" sz="2400" dirty="0"/>
                  <a:t>) των ακεραίων αριθμών από το 1 έως έναν ακέραιο Ν (1x2x3x...</a:t>
                </a:r>
                <a:r>
                  <a:rPr lang="el-GR" sz="2400" dirty="0" err="1"/>
                  <a:t>xΝ</a:t>
                </a:r>
                <a:r>
                  <a:rPr lang="el-GR" sz="2400" dirty="0"/>
                  <a:t>). Το γινόμενο αυτό λέγεται Ν! παραγοντικό. Ο τύπος υπολογισμού είναι:</a:t>
                </a:r>
              </a:p>
              <a:p>
                <a:pPr marL="0" indent="0" algn="ctr">
                  <a:buNone/>
                </a:pPr>
                <a:r>
                  <a:rPr lang="el-GR" sz="2400" dirty="0" smtClean="0"/>
                  <a:t>Ν</a:t>
                </a:r>
                <a:r>
                  <a:rPr lang="el-GR" sz="2400" dirty="0"/>
                  <a:t>! = 1 x 2 x 3 x … x N</a:t>
                </a:r>
              </a:p>
              <a:p>
                <a:r>
                  <a:rPr lang="el-GR" sz="2400" dirty="0"/>
                  <a:t>Να γραφεί πρόγραμμα που να βρίσκει τους πρώτους Ν όρους της ακολουθίας αριθμών </a:t>
                </a:r>
                <a:r>
                  <a:rPr lang="el-GR" sz="2400" dirty="0" err="1"/>
                  <a:t>Fibonacci</a:t>
                </a:r>
                <a:r>
                  <a:rPr lang="el-GR" sz="2400" dirty="0"/>
                  <a:t>. Κάθε όρος είναι ίσος με το άθροισμα των δύο προηγουμένων όρων. Οι δύο πρώτοι όροι είναι οι (0 &amp; 1). Οι τύποι υπολογισμού είναι:</a:t>
                </a:r>
              </a:p>
              <a:p>
                <a:pPr marL="0" indent="0" algn="ctr">
                  <a:buNone/>
                </a:pPr>
                <a14:m>
                  <m:oMath xmlns:m="http://schemas.openxmlformats.org/officeDocument/2006/math">
                    <m:sSub>
                      <m:sSubPr>
                        <m:ctrlPr>
                          <a:rPr lang="el-GR" sz="2400" i="1" smtClean="0">
                            <a:latin typeface="Cambria Math"/>
                          </a:rPr>
                        </m:ctrlPr>
                      </m:sSubPr>
                      <m:e>
                        <m:r>
                          <m:rPr>
                            <m:sty m:val="p"/>
                          </m:rPr>
                          <a:rPr lang="en-US" sz="2400" b="0" i="0" smtClean="0">
                            <a:latin typeface="Cambria Math" panose="02040503050406030204" pitchFamily="18" charset="0"/>
                          </a:rPr>
                          <m:t>F</m:t>
                        </m:r>
                      </m:e>
                      <m:sub>
                        <m:r>
                          <a:rPr lang="en-US" sz="2400" b="0" i="1" smtClean="0">
                            <a:latin typeface="Cambria Math" panose="02040503050406030204" pitchFamily="18" charset="0"/>
                          </a:rPr>
                          <m:t>𝑁</m:t>
                        </m:r>
                      </m:sub>
                    </m:sSub>
                    <m:r>
                      <a:rPr lang="en-US" sz="2400" b="0" i="1" smtClean="0">
                        <a:latin typeface="Cambria Math" panose="02040503050406030204" pitchFamily="18" charset="0"/>
                      </a:rPr>
                      <m:t>=</m:t>
                    </m:r>
                    <m:sSub>
                      <m:sSubPr>
                        <m:ctrlPr>
                          <a:rPr lang="el-GR" sz="2400" i="1" smtClean="0">
                            <a:latin typeface="Cambria Math"/>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𝑁</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l-GR" sz="2400" i="1" smtClean="0">
                            <a:latin typeface="Cambria Math"/>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𝑁</m:t>
                        </m:r>
                        <m:r>
                          <a:rPr lang="en-US" sz="2400" b="0" i="1" smtClean="0">
                            <a:latin typeface="Cambria Math" panose="02040503050406030204" pitchFamily="18" charset="0"/>
                          </a:rPr>
                          <m:t>−2</m:t>
                        </m:r>
                      </m:sub>
                    </m:sSub>
                  </m:oMath>
                </a14:m>
                <a:r>
                  <a:rPr lang="en-US" sz="2400" dirty="0" smtClean="0"/>
                  <a:t>,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=0</m:t>
                    </m:r>
                  </m:oMath>
                </a14:m>
                <a:r>
                  <a:rPr lang="en-US" sz="2400" dirty="0" smtClean="0"/>
                  <a:t>,</a:t>
                </a:r>
                <a14:m>
                  <m:oMath xmlns:m="http://schemas.openxmlformats.org/officeDocument/2006/math">
                    <m:sSub>
                      <m:sSubPr>
                        <m:ctrlPr>
                          <a:rPr lang="en-US" sz="2400" i="1" dirty="0" smtClean="0">
                            <a:latin typeface="Cambria Math"/>
                          </a:rPr>
                        </m:ctrlPr>
                      </m:sSubPr>
                      <m:e>
                        <m:r>
                          <a:rPr lang="en-US" sz="2400" b="0" i="1" dirty="0" smtClean="0">
                            <a:latin typeface="Cambria Math" panose="02040503050406030204" pitchFamily="18" charset="0"/>
                          </a:rPr>
                          <m:t>𝐹</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=1</m:t>
                    </m:r>
                  </m:oMath>
                </a14:m>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1556"/>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709955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Παραδείγματα</a:t>
            </a:r>
            <a:r>
              <a:rPr lang="el-GR" dirty="0">
                <a:solidFill>
                  <a:srgbClr val="084077"/>
                </a:solidFill>
              </a:rPr>
              <a:t> </a:t>
            </a:r>
            <a:r>
              <a:rPr lang="el-GR" sz="3600" b="0" dirty="0" smtClean="0">
                <a:solidFill>
                  <a:srgbClr val="084077"/>
                </a:solidFill>
              </a:rPr>
              <a:t>(2 </a:t>
            </a:r>
            <a:r>
              <a:rPr lang="el-GR" sz="3600" b="0" dirty="0">
                <a:solidFill>
                  <a:srgbClr val="084077"/>
                </a:solidFill>
              </a:rPr>
              <a:t>από </a:t>
            </a:r>
            <a:r>
              <a:rPr lang="el-GR" sz="3600" b="0" dirty="0" smtClean="0">
                <a:solidFill>
                  <a:srgbClr val="084077"/>
                </a:solidFill>
              </a:rPr>
              <a:t>2)</a:t>
            </a:r>
            <a:r>
              <a:rPr lang="el-GR" sz="3600" b="0" dirty="0">
                <a:solidFill>
                  <a:srgbClr val="084077"/>
                </a:solidFill>
              </a:rPr>
              <a:t/>
            </a:r>
            <a:br>
              <a:rPr lang="el-GR" sz="3600" b="0" dirty="0">
                <a:solidFill>
                  <a:srgbClr val="084077"/>
                </a:solidFill>
              </a:rPr>
            </a:br>
            <a:r>
              <a:rPr lang="el-GR" sz="3600" b="0" dirty="0">
                <a:solidFill>
                  <a:srgbClr val="084077"/>
                </a:solidFill>
              </a:rPr>
              <a:t>Εντολές επανάληψης</a:t>
            </a:r>
            <a:endParaRPr lang="el-GR" sz="3600" dirty="0"/>
          </a:p>
        </p:txBody>
      </p:sp>
      <p:pic>
        <p:nvPicPr>
          <p:cNvPr id="5" name="Θέση περιεχομένου 4"/>
          <p:cNvPicPr>
            <a:picLocks noGrp="1" noChangeAspect="1"/>
          </p:cNvPicPr>
          <p:nvPr>
            <p:ph idx="1"/>
          </p:nvPr>
        </p:nvPicPr>
        <p:blipFill>
          <a:blip r:embed="rId2"/>
          <a:stretch>
            <a:fillRect/>
          </a:stretch>
        </p:blipFill>
        <p:spPr>
          <a:xfrm>
            <a:off x="395536" y="1196752"/>
            <a:ext cx="4621169" cy="2219136"/>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pic>
        <p:nvPicPr>
          <p:cNvPr id="6" name="Picture 2"/>
          <p:cNvPicPr>
            <a:picLocks noChangeAspect="1" noChangeArrowheads="1"/>
          </p:cNvPicPr>
          <p:nvPr/>
        </p:nvPicPr>
        <p:blipFill>
          <a:blip r:embed="rId3" cstate="print"/>
          <a:srcRect/>
          <a:stretch>
            <a:fillRect/>
          </a:stretch>
        </p:blipFill>
        <p:spPr bwMode="auto">
          <a:xfrm>
            <a:off x="3779912" y="3587288"/>
            <a:ext cx="5158333" cy="2825869"/>
          </a:xfrm>
          <a:prstGeom prst="rect">
            <a:avLst/>
          </a:prstGeom>
          <a:noFill/>
          <a:ln w="9525">
            <a:noFill/>
            <a:miter lim="800000"/>
            <a:headEnd/>
            <a:tailEnd/>
          </a:ln>
        </p:spPr>
      </p:pic>
    </p:spTree>
    <p:extLst>
      <p:ext uri="{BB962C8B-B14F-4D97-AF65-F5344CB8AC3E}">
        <p14:creationId xmlns:p14="http://schemas.microsoft.com/office/powerpoint/2010/main" val="974804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84077"/>
                </a:solidFill>
              </a:rPr>
              <a:t>Εντολές επανάληψης</a:t>
            </a:r>
            <a:r>
              <a:rPr lang="en-US" dirty="0">
                <a:solidFill>
                  <a:srgbClr val="084077"/>
                </a:solidFill>
              </a:rPr>
              <a:t> </a:t>
            </a:r>
            <a:r>
              <a:rPr lang="en-US" sz="3200" b="0" dirty="0" smtClean="0">
                <a:solidFill>
                  <a:srgbClr val="084077"/>
                </a:solidFill>
              </a:rPr>
              <a:t>(</a:t>
            </a:r>
            <a:r>
              <a:rPr lang="el-GR" sz="3200" b="0" dirty="0" smtClean="0">
                <a:solidFill>
                  <a:srgbClr val="084077"/>
                </a:solidFill>
              </a:rPr>
              <a:t>2</a:t>
            </a:r>
            <a:r>
              <a:rPr lang="en-US" sz="3200" b="0" dirty="0" smtClean="0">
                <a:solidFill>
                  <a:srgbClr val="084077"/>
                </a:solidFill>
              </a:rPr>
              <a:t> </a:t>
            </a:r>
            <a:r>
              <a:rPr lang="el-GR" sz="3200" b="0" dirty="0">
                <a:solidFill>
                  <a:srgbClr val="084077"/>
                </a:solidFill>
              </a:rPr>
              <a:t>από </a:t>
            </a:r>
            <a:r>
              <a:rPr lang="el-GR" sz="3200" b="0" dirty="0" smtClean="0">
                <a:solidFill>
                  <a:srgbClr val="084077"/>
                </a:solidFill>
              </a:rPr>
              <a:t>3)</a:t>
            </a:r>
            <a:endParaRPr lang="el-GR" dirty="0"/>
          </a:p>
        </p:txBody>
      </p:sp>
      <p:sp>
        <p:nvSpPr>
          <p:cNvPr id="3" name="Θέση περιεχομένου 2"/>
          <p:cNvSpPr>
            <a:spLocks noGrp="1"/>
          </p:cNvSpPr>
          <p:nvPr>
            <p:ph idx="1"/>
          </p:nvPr>
        </p:nvSpPr>
        <p:spPr/>
        <p:txBody>
          <a:bodyPr>
            <a:normAutofit fontScale="70000" lnSpcReduction="20000"/>
          </a:bodyPr>
          <a:lstStyle/>
          <a:p>
            <a:pPr>
              <a:buNone/>
            </a:pPr>
            <a:r>
              <a:rPr lang="en-US" b="1" dirty="0"/>
              <a:t>Η ΕΝΤΟΛΗ DO WHILE ... END DO</a:t>
            </a:r>
            <a:endParaRPr lang="el-GR" b="1" dirty="0"/>
          </a:p>
          <a:p>
            <a:pPr>
              <a:buNone/>
            </a:pPr>
            <a:r>
              <a:rPr lang="el-GR" dirty="0"/>
              <a:t>Όταν ο </a:t>
            </a:r>
            <a:r>
              <a:rPr lang="el-GR" b="1" dirty="0"/>
              <a:t>αριθμός των επαναλήψεων δεν είναι γνωστός</a:t>
            </a:r>
            <a:r>
              <a:rPr lang="el-GR" dirty="0"/>
              <a:t> πριν την έναρξη του βρόγχου, ή/και, όταν πρέπει να εξασφαλίσουμε ότι ο βρόγχος </a:t>
            </a:r>
            <a:r>
              <a:rPr lang="el-GR" b="1" dirty="0"/>
              <a:t>θα εκτελεστεί τουλάχιστον μια φορά</a:t>
            </a:r>
            <a:r>
              <a:rPr lang="el-GR" dirty="0"/>
              <a:t>, χρησιμοποιούμε την εντολή DO WHILE ... END DO, η οποία έχει παρόμοια δομή με τη DO.</a:t>
            </a:r>
          </a:p>
          <a:p>
            <a:pPr>
              <a:buNone/>
            </a:pPr>
            <a:r>
              <a:rPr lang="el-GR" b="1" dirty="0"/>
              <a:t>	DO WHILE</a:t>
            </a:r>
            <a:r>
              <a:rPr lang="el-GR" dirty="0"/>
              <a:t> (</a:t>
            </a:r>
            <a:r>
              <a:rPr lang="el-GR" i="1" dirty="0"/>
              <a:t>λογική έκφραση</a:t>
            </a:r>
            <a:r>
              <a:rPr lang="el-GR" dirty="0"/>
              <a:t>)</a:t>
            </a:r>
            <a:br>
              <a:rPr lang="el-GR" dirty="0"/>
            </a:br>
            <a:r>
              <a:rPr lang="el-GR" dirty="0"/>
              <a:t>  εντολή 1</a:t>
            </a:r>
            <a:br>
              <a:rPr lang="el-GR" dirty="0"/>
            </a:br>
            <a:r>
              <a:rPr lang="el-GR" dirty="0"/>
              <a:t>  εντολή 2</a:t>
            </a:r>
            <a:br>
              <a:rPr lang="el-GR" dirty="0"/>
            </a:br>
            <a:r>
              <a:rPr lang="el-GR" dirty="0"/>
              <a:t>  ... κλπ.</a:t>
            </a:r>
            <a:br>
              <a:rPr lang="el-GR" dirty="0"/>
            </a:br>
            <a:r>
              <a:rPr lang="el-GR" b="1" dirty="0"/>
              <a:t>END DO</a:t>
            </a:r>
            <a:endParaRPr lang="el-GR" dirty="0"/>
          </a:p>
          <a:p>
            <a:pPr>
              <a:buNone/>
            </a:pPr>
            <a:r>
              <a:rPr lang="el-GR" dirty="0"/>
              <a:t>Οι επαναλήψεις μέσα στη DO WHILE πραγματοποιούνται μόνον εφόσον η </a:t>
            </a:r>
            <a:r>
              <a:rPr lang="el-GR" i="1" dirty="0"/>
              <a:t>λογική έκφραση</a:t>
            </a:r>
            <a:r>
              <a:rPr lang="el-GR" dirty="0"/>
              <a:t> είναι αληθής (παίρνει τη τιμή TRUE).</a:t>
            </a:r>
          </a:p>
          <a:p>
            <a:pPr>
              <a:buNone/>
            </a:pPr>
            <a:r>
              <a:rPr lang="el-GR" dirty="0"/>
              <a:t>Η εντολή WHILE είναι απαραίτητη για προγράμματα που λύνουν προσεγγιστικά προβλήματα μηχανικών με αριθμητική ανάλυση, πεπερασμένα στοιχεία, κ.ά. όπου ο αριθμός των επαναλήψεων εξαρτάται από τη προσέγγιση στη βέλτιστη λύση.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331428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84077"/>
                </a:solidFill>
              </a:rPr>
              <a:t>Εντολές επανάληψης</a:t>
            </a:r>
            <a:r>
              <a:rPr lang="en-US" dirty="0">
                <a:solidFill>
                  <a:srgbClr val="084077"/>
                </a:solidFill>
              </a:rPr>
              <a:t> </a:t>
            </a:r>
            <a:r>
              <a:rPr lang="en-US" sz="3200" b="0" dirty="0" smtClean="0">
                <a:solidFill>
                  <a:srgbClr val="084077"/>
                </a:solidFill>
              </a:rPr>
              <a:t>(</a:t>
            </a:r>
            <a:r>
              <a:rPr lang="el-GR" sz="3200" b="0" dirty="0" smtClean="0">
                <a:solidFill>
                  <a:srgbClr val="084077"/>
                </a:solidFill>
              </a:rPr>
              <a:t>3</a:t>
            </a:r>
            <a:r>
              <a:rPr lang="en-US" sz="3200" b="0" dirty="0" smtClean="0">
                <a:solidFill>
                  <a:srgbClr val="084077"/>
                </a:solidFill>
              </a:rPr>
              <a:t> </a:t>
            </a:r>
            <a:r>
              <a:rPr lang="el-GR" sz="3200" b="0" dirty="0">
                <a:solidFill>
                  <a:srgbClr val="084077"/>
                </a:solidFill>
              </a:rPr>
              <a:t>από </a:t>
            </a:r>
            <a:r>
              <a:rPr lang="el-GR" sz="3200" b="0" dirty="0" smtClean="0">
                <a:solidFill>
                  <a:srgbClr val="084077"/>
                </a:solidFill>
              </a:rPr>
              <a:t>3)</a:t>
            </a:r>
            <a:endParaRPr lang="el-GR" dirty="0"/>
          </a:p>
        </p:txBody>
      </p:sp>
      <p:sp>
        <p:nvSpPr>
          <p:cNvPr id="3" name="Θέση περιεχομένου 2"/>
          <p:cNvSpPr>
            <a:spLocks noGrp="1"/>
          </p:cNvSpPr>
          <p:nvPr>
            <p:ph idx="1"/>
          </p:nvPr>
        </p:nvSpPr>
        <p:spPr/>
        <p:txBody>
          <a:bodyPr>
            <a:noAutofit/>
          </a:bodyPr>
          <a:lstStyle/>
          <a:p>
            <a:pPr>
              <a:buNone/>
            </a:pPr>
            <a:r>
              <a:rPr lang="el-GR" sz="2400" b="1" dirty="0"/>
              <a:t>ΟΙ ΕΝΤΟΛΕΣ EXIT &amp; CYCLE</a:t>
            </a:r>
            <a:endParaRPr lang="el-GR" sz="2400" dirty="0"/>
          </a:p>
          <a:p>
            <a:pPr>
              <a:buNone/>
            </a:pPr>
            <a:r>
              <a:rPr lang="el-GR" sz="2400" dirty="0"/>
              <a:t>Οι EXIT &amp; CYCLE χρησιμοποιούνται για τον </a:t>
            </a:r>
            <a:r>
              <a:rPr lang="el-GR" sz="2400" b="1" dirty="0"/>
              <a:t>πρόωρο τερματισμό</a:t>
            </a:r>
            <a:r>
              <a:rPr lang="el-GR" sz="2400" dirty="0"/>
              <a:t> των βρόγχων. </a:t>
            </a:r>
          </a:p>
          <a:p>
            <a:r>
              <a:rPr lang="el-GR" sz="2400" dirty="0"/>
              <a:t>Η εντολή </a:t>
            </a:r>
            <a:r>
              <a:rPr lang="el-GR" sz="2400" b="1" dirty="0"/>
              <a:t>EXIT</a:t>
            </a:r>
            <a:r>
              <a:rPr lang="el-GR" sz="2400" dirty="0"/>
              <a:t> διακόπτει τελείως τη εκτέλεση του βρόγχου και μεταφέρει την εκτέλεση στην εντολή που βρίσκεται μετά την END DO. Με την EXIT δεν πραγματοποιούνται οι υπόλοιπες επαναλήψεις του DO.</a:t>
            </a:r>
          </a:p>
          <a:p>
            <a:r>
              <a:rPr lang="el-GR" sz="2400" dirty="0"/>
              <a:t>Η εντολή </a:t>
            </a:r>
            <a:r>
              <a:rPr lang="el-GR" sz="2400" b="1" dirty="0"/>
              <a:t>CYCLE</a:t>
            </a:r>
            <a:r>
              <a:rPr lang="el-GR" sz="2400" dirty="0"/>
              <a:t> μεταφέρει την εκτέλεση πίσω στη DO για την επόμενη επανάληψη χωρίς να εκτελέσεις τις υπόλοιπες εντολές που περιέχονται μεταξύ της CYCLE και της END DO. Με την CYCLE πραγματοποιούνται οι υπόλοιπες επαναλήψεις του DO αλλά είναι πιο σύντομες γιατί εκτελούν λιγότερες εντολές.</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605457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84077"/>
                </a:solidFill>
              </a:rPr>
              <a:t>Εντολές ελέγχου </a:t>
            </a:r>
            <a:r>
              <a:rPr lang="el-GR" sz="3200" b="0" dirty="0" smtClean="0">
                <a:solidFill>
                  <a:srgbClr val="084077"/>
                </a:solidFill>
              </a:rPr>
              <a:t>(1 από </a:t>
            </a:r>
            <a:r>
              <a:rPr lang="en-US" sz="3200" b="0" dirty="0" smtClean="0">
                <a:solidFill>
                  <a:srgbClr val="084077"/>
                </a:solidFill>
              </a:rPr>
              <a:t>3</a:t>
            </a:r>
            <a:r>
              <a:rPr lang="el-GR" sz="3200" b="0" dirty="0" smtClean="0">
                <a:solidFill>
                  <a:srgbClr val="084077"/>
                </a:solidFill>
              </a:rPr>
              <a:t>)</a:t>
            </a:r>
            <a:endParaRPr lang="el-GR" sz="3200" b="0" dirty="0">
              <a:solidFill>
                <a:srgbClr val="084077"/>
              </a:solidFill>
            </a:endParaRPr>
          </a:p>
        </p:txBody>
      </p:sp>
      <p:sp>
        <p:nvSpPr>
          <p:cNvPr id="3" name="Θέση περιεχομένου 2"/>
          <p:cNvSpPr>
            <a:spLocks noGrp="1"/>
          </p:cNvSpPr>
          <p:nvPr>
            <p:ph idx="1"/>
          </p:nvPr>
        </p:nvSpPr>
        <p:spPr/>
        <p:txBody>
          <a:bodyPr>
            <a:normAutofit/>
          </a:bodyPr>
          <a:lstStyle/>
          <a:p>
            <a:pPr marL="0" indent="0">
              <a:buNone/>
            </a:pPr>
            <a:r>
              <a:rPr lang="el-GR" sz="2400" b="1" dirty="0"/>
              <a:t>Η ΕΝΤΟΛΗ IF ... THEN ... ELSE ... END IF</a:t>
            </a:r>
          </a:p>
          <a:p>
            <a:pPr marL="0" indent="0">
              <a:buNone/>
            </a:pPr>
            <a:r>
              <a:rPr lang="el-GR" sz="2400" dirty="0"/>
              <a:t>Η κυριότερη εντολή ελέγχου είναι η εντολή IF η οποία συναντάται σε διάφορες μορφές σύνταξης. Η πιο απλή μορφή της εντολής IF είναι η:</a:t>
            </a:r>
          </a:p>
          <a:p>
            <a:pPr marL="0" indent="0">
              <a:buNone/>
            </a:pPr>
            <a:r>
              <a:rPr lang="el-GR" sz="2400" dirty="0"/>
              <a:t>	IF (Λογική Έκφραση) εκτελέσιμη εντολή</a:t>
            </a:r>
          </a:p>
          <a:p>
            <a:pPr marL="0" indent="0">
              <a:buNone/>
            </a:pPr>
            <a:r>
              <a:rPr lang="el-GR" sz="2400" dirty="0"/>
              <a:t>Λίγο πιο σύνθετη είναι η περίπτωση που έχουμε παραπάνω από μία εκτελέσιμες εντολές, οπότε τις ομαδοποιούμε χρησιμοποιώντας τις λέξεις THEN και END IF (ή ENDIF):</a:t>
            </a:r>
          </a:p>
          <a:p>
            <a:pPr marL="0" indent="0">
              <a:buNone/>
            </a:pPr>
            <a:r>
              <a:rPr lang="el-GR" sz="2400" dirty="0"/>
              <a:t>	IF (Λογική Έκφραση) THEN</a:t>
            </a:r>
            <a:br>
              <a:rPr lang="el-GR" sz="2400" dirty="0"/>
            </a:br>
            <a:r>
              <a:rPr lang="el-GR" sz="2400" dirty="0"/>
              <a:t>  εντολές (αν η Λ.Έ. = Αληθής-</a:t>
            </a:r>
            <a:r>
              <a:rPr lang="el-GR" sz="2400" dirty="0" err="1"/>
              <a:t>true</a:t>
            </a:r>
            <a:r>
              <a:rPr lang="el-GR" sz="2400" dirty="0"/>
              <a:t>)</a:t>
            </a:r>
            <a:br>
              <a:rPr lang="el-GR" sz="2400" dirty="0"/>
            </a:br>
            <a:r>
              <a:rPr lang="el-GR" sz="2400" dirty="0"/>
              <a:t>END IF</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339518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84077"/>
                </a:solidFill>
              </a:rPr>
              <a:t>Εντολές ελέγχου </a:t>
            </a:r>
            <a:r>
              <a:rPr lang="el-GR" sz="3200" b="0" dirty="0" smtClean="0">
                <a:solidFill>
                  <a:srgbClr val="084077"/>
                </a:solidFill>
              </a:rPr>
              <a:t>(2 </a:t>
            </a:r>
            <a:r>
              <a:rPr lang="el-GR" sz="3200" b="0" dirty="0">
                <a:solidFill>
                  <a:srgbClr val="084077"/>
                </a:solidFill>
              </a:rPr>
              <a:t>από </a:t>
            </a:r>
            <a:r>
              <a:rPr lang="en-US" sz="3200" b="0" dirty="0" smtClean="0">
                <a:solidFill>
                  <a:srgbClr val="084077"/>
                </a:solidFill>
              </a:rPr>
              <a:t>3</a:t>
            </a:r>
            <a:r>
              <a:rPr lang="el-GR" sz="3200" b="0" dirty="0" smtClean="0">
                <a:solidFill>
                  <a:srgbClr val="084077"/>
                </a:solidFill>
              </a:rPr>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400" dirty="0"/>
              <a:t>Τέλος, η πιο σύνθετη διατύπωση της εντολής IF είναι αυτή η οποία περιλαμβάνει πολλές εναλλακτικές περιπτώσεις που χωρίζονται με εντολές ELSEIF:</a:t>
            </a:r>
          </a:p>
          <a:p>
            <a:pPr marL="0" indent="0">
              <a:buNone/>
            </a:pPr>
            <a:r>
              <a:rPr lang="el-GR" sz="2400" dirty="0"/>
              <a:t>	IF (Λογική Έκφραση 1) THEN</a:t>
            </a:r>
            <a:br>
              <a:rPr lang="el-GR" sz="2400" dirty="0"/>
            </a:br>
            <a:r>
              <a:rPr lang="el-GR" sz="2400" dirty="0"/>
              <a:t>  εντολές (αν η Λ.Έ. 1 = Αληθής-</a:t>
            </a:r>
            <a:r>
              <a:rPr lang="el-GR" sz="2400" dirty="0" err="1"/>
              <a:t>true</a:t>
            </a:r>
            <a:r>
              <a:rPr lang="el-GR" sz="2400" dirty="0"/>
              <a:t>)</a:t>
            </a:r>
            <a:br>
              <a:rPr lang="el-GR" sz="2400" dirty="0"/>
            </a:br>
            <a:r>
              <a:rPr lang="el-GR" sz="2400" dirty="0"/>
              <a:t>ELSEIF (Λογική Έκφραση 2) THEN</a:t>
            </a:r>
            <a:br>
              <a:rPr lang="el-GR" sz="2400" dirty="0"/>
            </a:br>
            <a:r>
              <a:rPr lang="el-GR" sz="2400" dirty="0"/>
              <a:t>  εντολές (αν η Λ.Έ. 2 = Αληθής-</a:t>
            </a:r>
            <a:r>
              <a:rPr lang="el-GR" sz="2400" dirty="0" err="1"/>
              <a:t>true</a:t>
            </a:r>
            <a:r>
              <a:rPr lang="el-GR" sz="2400" dirty="0"/>
              <a:t>)</a:t>
            </a:r>
            <a:br>
              <a:rPr lang="el-GR" sz="2400" dirty="0"/>
            </a:br>
            <a:r>
              <a:rPr lang="el-GR" sz="2400" dirty="0"/>
              <a:t>ELSEIF (Λογική Έκφραση 3) THEN</a:t>
            </a:r>
            <a:br>
              <a:rPr lang="el-GR" sz="2400" dirty="0"/>
            </a:br>
            <a:r>
              <a:rPr lang="el-GR" sz="2400" dirty="0"/>
              <a:t>  εντολές (αν η Λ.Έ. 3 = Αληθής-</a:t>
            </a:r>
            <a:r>
              <a:rPr lang="el-GR" sz="2400" dirty="0" err="1"/>
              <a:t>true</a:t>
            </a:r>
            <a:r>
              <a:rPr lang="el-GR" sz="2400" dirty="0"/>
              <a:t>)</a:t>
            </a:r>
            <a:br>
              <a:rPr lang="el-GR" sz="2400" dirty="0"/>
            </a:br>
            <a:r>
              <a:rPr lang="el-GR" sz="2400" dirty="0"/>
              <a:t>ELSE</a:t>
            </a:r>
            <a:br>
              <a:rPr lang="el-GR" sz="2400" dirty="0"/>
            </a:br>
            <a:r>
              <a:rPr lang="el-GR" sz="2400" dirty="0"/>
              <a:t>  εντολές (αν όλες οι Λ.Έ. = Ψευδείς-</a:t>
            </a:r>
            <a:r>
              <a:rPr lang="el-GR" sz="2400" dirty="0" err="1"/>
              <a:t>false</a:t>
            </a:r>
            <a:r>
              <a:rPr lang="el-GR" sz="2400" dirty="0"/>
              <a:t>)</a:t>
            </a:r>
            <a:br>
              <a:rPr lang="el-GR" sz="2400" dirty="0"/>
            </a:br>
            <a:r>
              <a:rPr lang="el-GR" sz="2400" dirty="0"/>
              <a:t>END IF</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543866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solidFill>
                  <a:srgbClr val="084077"/>
                </a:solidFill>
              </a:rPr>
              <a:t>Παράδειγμα</a:t>
            </a:r>
            <a:br>
              <a:rPr lang="el-GR" sz="4400" dirty="0" smtClean="0">
                <a:solidFill>
                  <a:srgbClr val="084077"/>
                </a:solidFill>
              </a:rPr>
            </a:br>
            <a:r>
              <a:rPr lang="el-GR" sz="3600" b="0" dirty="0">
                <a:solidFill>
                  <a:srgbClr val="084077"/>
                </a:solidFill>
              </a:rPr>
              <a:t>Εντολές ελέγχου</a:t>
            </a:r>
          </a:p>
        </p:txBody>
      </p:sp>
      <p:sp>
        <p:nvSpPr>
          <p:cNvPr id="3" name="Θέση περιεχομένου 2"/>
          <p:cNvSpPr>
            <a:spLocks noGrp="1"/>
          </p:cNvSpPr>
          <p:nvPr>
            <p:ph idx="1"/>
          </p:nvPr>
        </p:nvSpPr>
        <p:spPr>
          <a:xfrm>
            <a:off x="457200" y="1196752"/>
            <a:ext cx="5050904" cy="2304256"/>
          </a:xfrm>
        </p:spPr>
        <p:txBody>
          <a:bodyPr>
            <a:normAutofit/>
          </a:bodyPr>
          <a:lstStyle/>
          <a:p>
            <a:pPr marL="0" indent="0">
              <a:buNone/>
            </a:pPr>
            <a:r>
              <a:rPr lang="el-GR" sz="2400" dirty="0" smtClean="0"/>
              <a:t>Να γραφεί πρόγραμμα που να διερευνά και να λύνει τις εξισώσεις 1ου (</a:t>
            </a:r>
            <a:r>
              <a:rPr lang="el-GR" sz="2400" dirty="0" err="1"/>
              <a:t>Bx+C</a:t>
            </a:r>
            <a:r>
              <a:rPr lang="el-GR" sz="2400" dirty="0"/>
              <a:t>=0) &amp; 2ου βαθμού (Ax2 +</a:t>
            </a:r>
            <a:r>
              <a:rPr lang="el-GR" sz="2400" dirty="0" err="1"/>
              <a:t>Bx</a:t>
            </a:r>
            <a:r>
              <a:rPr lang="el-GR" sz="2400" dirty="0"/>
              <a:t> +C =0, τριώνυμο). Οι τύποι υπολογισμού είναι αντίστοιχα</a:t>
            </a:r>
            <a:r>
              <a:rPr lang="el-GR" sz="2400" dirty="0" smtClean="0"/>
              <a:t>:</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5" name="Εικόνα 4"/>
          <p:cNvPicPr>
            <a:picLocks noChangeAspect="1"/>
          </p:cNvPicPr>
          <p:nvPr/>
        </p:nvPicPr>
        <p:blipFill>
          <a:blip r:embed="rId2"/>
          <a:stretch>
            <a:fillRect/>
          </a:stretch>
        </p:blipFill>
        <p:spPr>
          <a:xfrm>
            <a:off x="5652120" y="1420453"/>
            <a:ext cx="3369897" cy="4514192"/>
          </a:xfrm>
          <a:prstGeom prst="rect">
            <a:avLst/>
          </a:prstGeom>
        </p:spPr>
      </p:pic>
      <mc:AlternateContent xmlns:mc="http://schemas.openxmlformats.org/markup-compatibility/2006" xmlns:a14="http://schemas.microsoft.com/office/drawing/2010/main">
        <mc:Choice Requires="a14">
          <p:sp>
            <p:nvSpPr>
              <p:cNvPr id="7" name="Ορθογώνιο 6"/>
              <p:cNvSpPr/>
              <p:nvPr/>
            </p:nvSpPr>
            <p:spPr>
              <a:xfrm>
                <a:off x="313184" y="3284984"/>
                <a:ext cx="4954561" cy="631840"/>
              </a:xfrm>
              <a:prstGeom prst="rect">
                <a:avLst/>
              </a:prstGeom>
            </p:spPr>
            <p:txBody>
              <a:bodyPr wrap="none">
                <a:spAutoFit/>
              </a:bodyPr>
              <a:lstStyle/>
              <a:p>
                <a:pPr marL="0" indent="0">
                  <a:buNone/>
                </a:pPr>
                <a14:m>
                  <m:oMath xmlns:m="http://schemas.openxmlformats.org/officeDocument/2006/math">
                    <m:r>
                      <a:rPr lang="el-GR" sz="2200" i="1">
                        <a:latin typeface="Cambria Math" panose="02040503050406030204" pitchFamily="18" charset="0"/>
                      </a:rPr>
                      <m:t>𝜒</m:t>
                    </m:r>
                    <m:r>
                      <a:rPr lang="el-GR" sz="2200" i="1">
                        <a:latin typeface="Cambria Math" panose="02040503050406030204" pitchFamily="18" charset="0"/>
                      </a:rPr>
                      <m:t>=</m:t>
                    </m:r>
                    <m:f>
                      <m:fPr>
                        <m:ctrlPr>
                          <a:rPr lang="el-GR" sz="2200" i="1">
                            <a:latin typeface="Cambria Math"/>
                          </a:rPr>
                        </m:ctrlPr>
                      </m:fPr>
                      <m:num>
                        <m:r>
                          <a:rPr lang="el-GR" sz="2200" i="1">
                            <a:latin typeface="Cambria Math" panose="02040503050406030204" pitchFamily="18" charset="0"/>
                          </a:rPr>
                          <m:t>−</m:t>
                        </m:r>
                        <m:r>
                          <m:rPr>
                            <m:sty m:val="p"/>
                          </m:rPr>
                          <a:rPr lang="en-US" sz="2200">
                            <a:latin typeface="Cambria Math" panose="02040503050406030204" pitchFamily="18" charset="0"/>
                          </a:rPr>
                          <m:t>C</m:t>
                        </m:r>
                      </m:num>
                      <m:den>
                        <m:r>
                          <a:rPr lang="en-US" sz="2200" i="1">
                            <a:latin typeface="Cambria Math" panose="02040503050406030204" pitchFamily="18" charset="0"/>
                          </a:rPr>
                          <m:t>𝐵</m:t>
                        </m:r>
                      </m:den>
                    </m:f>
                  </m:oMath>
                </a14:m>
                <a:r>
                  <a:rPr lang="en-US" sz="2200" dirty="0"/>
                  <a:t>, </a:t>
                </a:r>
                <a14:m>
                  <m:oMath xmlns:m="http://schemas.openxmlformats.org/officeDocument/2006/math">
                    <m:sSub>
                      <m:sSubPr>
                        <m:ctrlPr>
                          <a:rPr lang="en-US" sz="2200" i="1">
                            <a:latin typeface="Cambria Math"/>
                          </a:rPr>
                        </m:ctrlPr>
                      </m:sSubPr>
                      <m:e>
                        <m:r>
                          <a:rPr lang="en-US" sz="2200" i="1">
                            <a:latin typeface="Cambria Math" panose="02040503050406030204" pitchFamily="18" charset="0"/>
                          </a:rPr>
                          <m:t>𝑥</m:t>
                        </m:r>
                      </m:e>
                      <m:sub>
                        <m:r>
                          <a:rPr lang="en-US" sz="2200" i="1">
                            <a:latin typeface="Cambria Math" panose="02040503050406030204" pitchFamily="18" charset="0"/>
                          </a:rPr>
                          <m:t>1,2</m:t>
                        </m:r>
                      </m:sub>
                    </m:sSub>
                    <m:r>
                      <a:rPr lang="en-US" sz="2200" i="1">
                        <a:latin typeface="Cambria Math" panose="02040503050406030204" pitchFamily="18" charset="0"/>
                      </a:rPr>
                      <m:t>=</m:t>
                    </m:r>
                    <m:f>
                      <m:fPr>
                        <m:ctrlPr>
                          <a:rPr lang="en-US" sz="2200" i="1">
                            <a:latin typeface="Cambria Math"/>
                          </a:rPr>
                        </m:ctrlPr>
                      </m:fPr>
                      <m:num>
                        <m:r>
                          <a:rPr lang="en-US" sz="2200" i="1">
                            <a:latin typeface="Cambria Math" panose="02040503050406030204" pitchFamily="18" charset="0"/>
                          </a:rPr>
                          <m:t>−</m:t>
                        </m:r>
                        <m:r>
                          <a:rPr lang="en-US" sz="2200" i="1">
                            <a:latin typeface="Cambria Math" panose="02040503050406030204" pitchFamily="18" charset="0"/>
                          </a:rPr>
                          <m:t>𝐵</m:t>
                        </m:r>
                        <m:r>
                          <a:rPr lang="en-US" sz="2200" i="1">
                            <a:latin typeface="Cambria Math" panose="02040503050406030204" pitchFamily="18" charset="0"/>
                            <a:ea typeface="Cambria Math" panose="02040503050406030204" pitchFamily="18" charset="0"/>
                          </a:rPr>
                          <m:t>±</m:t>
                        </m:r>
                        <m:rad>
                          <m:radPr>
                            <m:degHide m:val="on"/>
                            <m:ctrlPr>
                              <a:rPr lang="en-US" sz="2200" i="1">
                                <a:latin typeface="Cambria Math"/>
                              </a:rPr>
                            </m:ctrlPr>
                          </m:radPr>
                          <m:deg/>
                          <m:e>
                            <m:r>
                              <a:rPr lang="en-US" sz="2200" i="1">
                                <a:latin typeface="Cambria Math" panose="02040503050406030204" pitchFamily="18" charset="0"/>
                              </a:rPr>
                              <m:t>𝐷</m:t>
                            </m:r>
                          </m:e>
                        </m:rad>
                      </m:num>
                      <m:den>
                        <m:r>
                          <a:rPr lang="en-US" sz="2200" i="1">
                            <a:latin typeface="Cambria Math" panose="02040503050406030204" pitchFamily="18" charset="0"/>
                          </a:rPr>
                          <m:t>2</m:t>
                        </m:r>
                        <m:r>
                          <a:rPr lang="en-US" sz="2200" i="1">
                            <a:latin typeface="Cambria Math" panose="02040503050406030204" pitchFamily="18" charset="0"/>
                          </a:rPr>
                          <m:t>𝐴</m:t>
                        </m:r>
                      </m:den>
                    </m:f>
                  </m:oMath>
                </a14:m>
                <a:r>
                  <a:rPr lang="en-US" sz="2200" dirty="0"/>
                  <a:t>, </a:t>
                </a:r>
                <a:r>
                  <a:rPr lang="el-GR" sz="2200" dirty="0"/>
                  <a:t>με </a:t>
                </a:r>
                <a14:m>
                  <m:oMath xmlns:m="http://schemas.openxmlformats.org/officeDocument/2006/math">
                    <m:r>
                      <a:rPr lang="en-US" sz="2200" i="1">
                        <a:latin typeface="Cambria Math" panose="02040503050406030204" pitchFamily="18" charset="0"/>
                      </a:rPr>
                      <m:t>𝐷</m:t>
                    </m:r>
                    <m:r>
                      <a:rPr lang="en-US" sz="2200" i="1">
                        <a:latin typeface="Cambria Math" panose="02040503050406030204" pitchFamily="18" charset="0"/>
                      </a:rPr>
                      <m:t>=</m:t>
                    </m:r>
                    <m:sSup>
                      <m:sSupPr>
                        <m:ctrlPr>
                          <a:rPr lang="en-US" sz="2200" i="1">
                            <a:latin typeface="Cambria Math"/>
                          </a:rPr>
                        </m:ctrlPr>
                      </m:sSupPr>
                      <m:e>
                        <m:r>
                          <a:rPr lang="en-US" sz="2200" i="1">
                            <a:latin typeface="Cambria Math" panose="02040503050406030204" pitchFamily="18" charset="0"/>
                          </a:rPr>
                          <m:t>𝐵</m:t>
                        </m:r>
                      </m:e>
                      <m:sup>
                        <m:r>
                          <a:rPr lang="en-US" sz="2200" i="1">
                            <a:latin typeface="Cambria Math" panose="02040503050406030204" pitchFamily="18" charset="0"/>
                          </a:rPr>
                          <m:t>2</m:t>
                        </m:r>
                      </m:sup>
                    </m:sSup>
                    <m:r>
                      <a:rPr lang="en-US" sz="2200" i="1">
                        <a:latin typeface="Cambria Math" panose="02040503050406030204" pitchFamily="18" charset="0"/>
                      </a:rPr>
                      <m:t>−4</m:t>
                    </m:r>
                    <m:r>
                      <a:rPr lang="en-US" sz="2200" i="1">
                        <a:latin typeface="Cambria Math" panose="02040503050406030204" pitchFamily="18" charset="0"/>
                      </a:rPr>
                      <m:t>𝐴𝐶</m:t>
                    </m:r>
                  </m:oMath>
                </a14:m>
                <a:endParaRPr lang="el-GR" sz="2200" dirty="0"/>
              </a:p>
            </p:txBody>
          </p:sp>
        </mc:Choice>
        <mc:Fallback xmlns="">
          <p:sp>
            <p:nvSpPr>
              <p:cNvPr id="7" name="Ορθογώνιο 6"/>
              <p:cNvSpPr>
                <a:spLocks noRot="1" noChangeAspect="1" noMove="1" noResize="1" noEditPoints="1" noAdjustHandles="1" noChangeArrowheads="1" noChangeShapeType="1" noTextEdit="1"/>
              </p:cNvSpPr>
              <p:nvPr/>
            </p:nvSpPr>
            <p:spPr>
              <a:xfrm>
                <a:off x="313184" y="3284984"/>
                <a:ext cx="4954561" cy="631840"/>
              </a:xfrm>
              <a:prstGeom prst="rect">
                <a:avLst/>
              </a:prstGeom>
              <a:blipFill rotWithShape="0">
                <a:blip r:embed="rId3"/>
                <a:stretch>
                  <a:fillRect b="-6731"/>
                </a:stretch>
              </a:blipFill>
            </p:spPr>
            <p:txBody>
              <a:bodyPr/>
              <a:lstStyle/>
              <a:p>
                <a:r>
                  <a:rPr lang="el-GR">
                    <a:noFill/>
                  </a:rPr>
                  <a:t> </a:t>
                </a:r>
              </a:p>
            </p:txBody>
          </p:sp>
        </mc:Fallback>
      </mc:AlternateContent>
    </p:spTree>
    <p:extLst>
      <p:ext uri="{BB962C8B-B14F-4D97-AF65-F5344CB8AC3E}">
        <p14:creationId xmlns:p14="http://schemas.microsoft.com/office/powerpoint/2010/main" val="3758996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f131b977400ad6f969c1185a5bfc6b362bac1a9"/>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18</TotalTime>
  <Words>1008</Words>
  <Application>Microsoft Office PowerPoint</Application>
  <PresentationFormat>On-screen Show (4:3)</PresentationFormat>
  <Paragraphs>136</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OC_template_updated</vt:lpstr>
      <vt:lpstr>Προγραμματισμός &amp; Εφαρμογές Η/Υ (Θ) </vt:lpstr>
      <vt:lpstr>Εντολές επανάληψης (1 από 3)</vt:lpstr>
      <vt:lpstr>Παραδείγματα (1 από 2) Εντολές επανάληψης</vt:lpstr>
      <vt:lpstr>Παραδείγματα (2 από 2) Εντολές επανάληψης</vt:lpstr>
      <vt:lpstr>Εντολές επανάληψης (2 από 3)</vt:lpstr>
      <vt:lpstr>Εντολές επανάληψης (3 από 3)</vt:lpstr>
      <vt:lpstr>Εντολές ελέγχου (1 από 3)</vt:lpstr>
      <vt:lpstr>Εντολές ελέγχου (2 από 3)</vt:lpstr>
      <vt:lpstr>Παράδειγμα Εντολές ελέγχου</vt:lpstr>
      <vt:lpstr>Εντολές ελέγχου (3 από 3)</vt:lpstr>
      <vt:lpstr>Οι λογικές εκφράσεις</vt:lpstr>
      <vt:lpstr>Παράδειγμα (1 από 2) Λογικές εκφράσεις</vt:lpstr>
      <vt:lpstr>Παράδειγμα (2 από 2) Λογικές εκφράσεις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13</cp:revision>
  <dcterms:created xsi:type="dcterms:W3CDTF">2014-01-20T12:50:07Z</dcterms:created>
  <dcterms:modified xsi:type="dcterms:W3CDTF">2015-02-24T15:57:15Z</dcterms:modified>
</cp:coreProperties>
</file>