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48"/>
  </p:notesMasterIdLst>
  <p:handoutMasterIdLst>
    <p:handoutMasterId r:id="rId49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257" r:id="rId41"/>
    <p:sldId id="262" r:id="rId42"/>
    <p:sldId id="264" r:id="rId43"/>
    <p:sldId id="303" r:id="rId44"/>
    <p:sldId id="304" r:id="rId45"/>
    <p:sldId id="266" r:id="rId46"/>
    <p:sldId id="261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0" d="100"/>
          <a:sy n="110" d="100"/>
        </p:scale>
        <p:origin x="184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13/12/2016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13/12/2016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3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1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9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0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8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3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1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9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6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6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15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8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1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5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0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3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4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8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Ναυπηγικό σχέδιο και αρχές </a:t>
            </a:r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casd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n-US" sz="2600" b="1" dirty="0" smtClean="0"/>
              <a:t>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Εμβαδομέτρηση – Υδροστατικό Διάγραμμα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Γεώργιος Κ. </a:t>
            </a:r>
            <a:r>
              <a:rPr lang="el-GR" sz="2200" dirty="0" err="1"/>
              <a:t>Χατζηκωνσταντής</a:t>
            </a:r>
            <a:r>
              <a:rPr lang="el-GR" sz="2200" dirty="0"/>
              <a:t> Επίκουρος Καθηγητής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Διπλ</a:t>
            </a:r>
            <a:r>
              <a:rPr lang="el-GR" sz="2200" dirty="0"/>
              <a:t>. Ναυπηγός Μηχανολόγος Μηχανικός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M.Sc</a:t>
            </a:r>
            <a:r>
              <a:rPr lang="el-GR" sz="2200" dirty="0"/>
              <a:t>. ‘’Διασφάλιση Ποιότητας’’, Τμήμα </a:t>
            </a:r>
            <a:r>
              <a:rPr lang="el-GR" sz="2200" dirty="0" smtClean="0"/>
              <a:t>Ναυπηγικών Μηχανικών ΤΕ</a:t>
            </a:r>
            <a:endParaRPr lang="el-GR" sz="2200" dirty="0"/>
          </a:p>
          <a:p>
            <a:pPr>
              <a:spcBef>
                <a:spcPts val="0"/>
              </a:spcBef>
            </a:pP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Πρώτος κανόνας του </a:t>
            </a:r>
            <a:r>
              <a:rPr lang="en-US" dirty="0"/>
              <a:t>S</a:t>
            </a:r>
            <a:r>
              <a:rPr lang="el-GR" dirty="0" err="1"/>
              <a:t>impson</a:t>
            </a:r>
            <a:r>
              <a:rPr lang="el-GR" dirty="0"/>
              <a:t> ή μέθοδος των παραβολών</a:t>
            </a:r>
            <a:r>
              <a:rPr lang="en-US" dirty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Ο 1</a:t>
            </a:r>
            <a:r>
              <a:rPr lang="el-GR" b="1" baseline="30000" dirty="0"/>
              <a:t>ος</a:t>
            </a:r>
            <a:r>
              <a:rPr lang="el-GR" b="1" dirty="0"/>
              <a:t> κανόνας του</a:t>
            </a:r>
            <a:r>
              <a:rPr lang="en-US" b="1" dirty="0"/>
              <a:t> Simpson</a:t>
            </a:r>
            <a:r>
              <a:rPr lang="el-GR" b="1" dirty="0"/>
              <a:t> προϋποθέτει  :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Η καμπύλη  μπορεί να είναι κυρτή ή κοίλη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spcBef>
                <a:spcPts val="2400"/>
              </a:spcBef>
            </a:pPr>
            <a:r>
              <a:rPr lang="el-GR" dirty="0" smtClean="0"/>
              <a:t>Ότι το τμήμα της καμπύλης μεταξύ δύο (-2-) τεταγμένων  είναι μια παραβολή 2</a:t>
            </a:r>
            <a:r>
              <a:rPr lang="el-GR" baseline="30000" dirty="0" smtClean="0"/>
              <a:t>ου</a:t>
            </a:r>
            <a:r>
              <a:rPr lang="el-GR" dirty="0" smtClean="0"/>
              <a:t> βαθμού ,  που σημαίνει ότι  </a:t>
            </a:r>
            <a:r>
              <a:rPr lang="el-GR" dirty="0"/>
              <a:t>το τμήμα μεταξύ των δυο τεταγμένων  δεν ακολουθεί  εναλλασσόμενη πορεία  (είναι κυρτό  ή κοίλο). </a:t>
            </a:r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Υπολογισμός εμβαδού επιφάνειας  [ΑΝΖΕΑ]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7525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[ΑΝΚΘΗΖΕΑ</a:t>
                </a:r>
                <a:r>
                  <a:rPr lang="el-GR" dirty="0"/>
                  <a:t>]   =  [ΑΝΚΘΓΒΑ]  +  [ΓΘΗΖΕΔΓ]   (1) , </a:t>
                </a:r>
                <a:r>
                  <a:rPr lang="el-GR" dirty="0" smtClean="0"/>
                  <a:t>όπου: [</a:t>
                </a:r>
                <a:r>
                  <a:rPr lang="el-GR" dirty="0"/>
                  <a:t>ΑΝΚΘΓΒΑ]  = [ΑΝΘΓ]  +  [ΝΚΘΛΝ] </a:t>
                </a:r>
                <a:r>
                  <a:rPr lang="el-GR" dirty="0" smtClean="0"/>
                  <a:t>(</a:t>
                </a:r>
                <a:r>
                  <a:rPr lang="el-GR" dirty="0"/>
                  <a:t>2)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ΑΝΘΓ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Υ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Υ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l-GR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dirty="0" smtClean="0"/>
                  <a:t>[</a:t>
                </a:r>
                <a:r>
                  <a:rPr lang="el-GR" dirty="0"/>
                  <a:t>ΝΚΘΛΝ]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dirty="0" smtClean="0"/>
                  <a:t> [ f2] </a:t>
                </a:r>
                <a:r>
                  <a:rPr lang="el-GR" dirty="0"/>
                  <a:t>, </a:t>
                </a:r>
                <a:r>
                  <a:rPr lang="el-GR" dirty="0" smtClean="0"/>
                  <a:t>όπου  </a:t>
                </a:r>
                <a:r>
                  <a:rPr lang="el-GR" dirty="0"/>
                  <a:t>f2   = εμβαδόν </a:t>
                </a:r>
                <a:r>
                  <a:rPr lang="el-GR" dirty="0" err="1"/>
                  <a:t>περιγεγραμμένου</a:t>
                </a:r>
                <a:r>
                  <a:rPr lang="el-GR" dirty="0"/>
                  <a:t> παραλληλόγραμμου  [ΝΜΙΘ] 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ΑΓ</m:t>
                              </m:r>
                            </m:e>
                          </m:acc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ΚΛ</m:t>
                              </m:r>
                            </m:e>
                          </m:acc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Υ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Υ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752528"/>
              </a:xfrm>
              <a:blipFill rotWithShape="0">
                <a:blip r:embed="rId2"/>
                <a:stretch>
                  <a:fillRect l="-1111" t="-10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Υπολογισμός εμβαδού επιφάνειας  [ΑΝΖΕΑ</a:t>
            </a:r>
            <a:r>
              <a:rPr lang="el-GR" dirty="0" smtClean="0"/>
              <a:t>]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752528"/>
              </a:xfrm>
            </p:spPr>
            <p:txBody>
              <a:bodyPr/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dirty="0" smtClean="0"/>
                  <a:t>Η (2)  δίδει: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ΑΝΚΘΓΒΑ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Υ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Υ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Υ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 smtClean="0"/>
                  <a:t>,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dirty="0"/>
                  <a:t>Με τον ίδιο τρόπο 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ΓΘΗΖΕΔΓ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Υ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Υ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Υ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l-GR" dirty="0"/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l-GR" dirty="0"/>
                  <a:t>Το συνολικό εμβαδόν  δίδεται από την (1)  και </a:t>
                </a:r>
                <a:r>
                  <a:rPr lang="el-GR" dirty="0" smtClean="0"/>
                  <a:t>είναι: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ΑΝΖΕΑ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+4∙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+2∙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+4∙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dirty="0"/>
                  <a:t>Ο 1ος Κανόνας του </a:t>
                </a:r>
                <a:r>
                  <a:rPr lang="el-GR" dirty="0" err="1"/>
                  <a:t>Simpson</a:t>
                </a:r>
                <a:r>
                  <a:rPr lang="el-GR" dirty="0"/>
                  <a:t> δίνει τα ακριβέστερα αποτελέσματα και έχει ευρύτατη εφαρμογή στους </a:t>
                </a:r>
                <a:r>
                  <a:rPr lang="el-GR" dirty="0" err="1"/>
                  <a:t>ναυπηγικούς</a:t>
                </a:r>
                <a:r>
                  <a:rPr lang="el-GR" dirty="0"/>
                  <a:t> υπολογισμούς.</a:t>
                </a: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752528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smtClean="0"/>
              <a:t>Υπολογίζεται το εμβαδόν  του νομέα  μέχρι την ίσαλο 4.</a:t>
            </a:r>
            <a:endParaRPr lang="el-GR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el-GR" b="1" smtClean="0"/>
              <a:t>2ος υπολογισμός: 1ο ΚΑΝΟΝΑ του  SIMPSON ,  Ισαπόσταση ισάλων λ = 0,50 m.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5328667" cy="261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18356" y="4969252"/>
            <a:ext cx="87953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ΣΗΜΕΙΩΣΗ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: Οι επιφάνειες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με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μπλε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χρώμα δεν περιλαμβάνονται στο υπολογισμένο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με τον κανόνα του τραπεζίου εμβαδόν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Α , δεδομένου ότι ο τρόπος εφαρμογής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εκείνου του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κανόνα συνδέει τα σημεία με ευθείες γραμμές  οι οποίες δεν πλησιάζουν την καμπύλη του σχήματος.</a:t>
            </a:r>
          </a:p>
        </p:txBody>
      </p:sp>
    </p:spTree>
    <p:extLst>
      <p:ext uri="{BB962C8B-B14F-4D97-AF65-F5344CB8AC3E}">
        <p14:creationId xmlns:p14="http://schemas.microsoft.com/office/powerpoint/2010/main" val="31964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l-GR" b="1" dirty="0" smtClean="0"/>
                  <a:t>Υπολογίζεται το εμβαδόν  του νομέα  μέχρι την ίσαλο 4.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1,98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2,35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2,46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2,50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4,176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𝜊𝜆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×4,176=8,352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2</a:t>
            </a:r>
            <a:r>
              <a:rPr lang="el-GR" sz="4400" baseline="30000" dirty="0" smtClean="0"/>
              <a:t>ος</a:t>
            </a:r>
            <a:r>
              <a:rPr lang="el-GR" sz="4400" dirty="0" smtClean="0"/>
              <a:t> Κανόνας του </a:t>
            </a:r>
            <a:r>
              <a:rPr lang="en-US" sz="4400" dirty="0" err="1" smtClean="0"/>
              <a:t>S</a:t>
            </a:r>
            <a:r>
              <a:rPr lang="el-GR" sz="4400" dirty="0" smtClean="0"/>
              <a:t>impson ή κανόνας των 3/8 </a:t>
            </a:r>
            <a:r>
              <a:rPr lang="el-GR" sz="3600" b="0" dirty="0" smtClean="0"/>
              <a:t>(1 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96144"/>
          </a:xfrm>
        </p:spPr>
        <p:txBody>
          <a:bodyPr/>
          <a:lstStyle/>
          <a:p>
            <a:r>
              <a:rPr lang="el-GR" dirty="0"/>
              <a:t>Η επιφάνεια , της οποίας ζητείται ο υπολογισμός των γεωμετρικών στοιχείων ,  διαιρείται συνολικά σε τμήματα πολλαπλάσια του -3-.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75" y="2492896"/>
            <a:ext cx="3888432" cy="2455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4451227" y="2852936"/>
                <a:ext cx="4680520" cy="1397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</a:rPr>
                  <a:t>Το εμβαδόν δίδεται από τη σχέση: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ΑΒΓΔΕΖΑ</m:t>
                          </m:r>
                        </m:e>
                      </m:d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+3∙</m:t>
                          </m:r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227" y="2852936"/>
                <a:ext cx="4680520" cy="1397627"/>
              </a:xfrm>
              <a:prstGeom prst="rect">
                <a:avLst/>
              </a:prstGeom>
              <a:blipFill rotWithShape="0">
                <a:blip r:embed="rId3"/>
                <a:stretch>
                  <a:fillRect l="-1693" t="-30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257530" y="5308500"/>
            <a:ext cx="8864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Η σχέση υπολογισμού του εμβαδού ισχύει με την προϋπόθεση ότι η καμπύλη που περικλείει την επιφάνεια είναι παραβολή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l-GR" sz="2400" baseline="30000" dirty="0" smtClean="0">
                <a:solidFill>
                  <a:prstClr val="black"/>
                </a:solidFill>
                <a:latin typeface="Calibri"/>
              </a:rPr>
              <a:t>ου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βαθμού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11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2</a:t>
            </a:r>
            <a:r>
              <a:rPr lang="el-GR" sz="4400" baseline="30000" dirty="0"/>
              <a:t>ος</a:t>
            </a:r>
            <a:r>
              <a:rPr lang="el-GR" sz="4400" dirty="0"/>
              <a:t> </a:t>
            </a:r>
            <a:r>
              <a:rPr lang="el-GR" sz="4400" dirty="0" smtClean="0"/>
              <a:t>Κανόνας </a:t>
            </a:r>
            <a:r>
              <a:rPr lang="el-GR" sz="4400" dirty="0"/>
              <a:t>του </a:t>
            </a:r>
            <a:r>
              <a:rPr lang="en-US" sz="4400" dirty="0"/>
              <a:t>S</a:t>
            </a:r>
            <a:r>
              <a:rPr lang="el-GR" sz="4400" dirty="0"/>
              <a:t>impson ή κανόνας των 3/8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Στο σχήμα η βάση ΑΒ είναι διαιρεμένη σε πολλαπλάσια του 3 , οι συντελεστές  του δεύτερου κανόνα του </a:t>
            </a:r>
            <a:r>
              <a:rPr lang="el-GR" dirty="0" err="1"/>
              <a:t>Simpson</a:t>
            </a:r>
            <a:r>
              <a:rPr lang="el-GR" dirty="0"/>
              <a:t>  ( 1  3   3   1 )  γράφονται για κάθε επιμέρους τμήμα όπως φαίνεται , και η σχέση υπολογισμού του εμβαδού της επιφάνειας  ΑΒΓΔ είναι :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6619"/>
            <a:ext cx="5251351" cy="222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649" y="5013176"/>
                <a:ext cx="8860701" cy="791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ΑΒΓΔ</m:t>
                          </m:r>
                        </m:e>
                      </m:d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Ε</m:t>
                      </m:r>
                      <m:r>
                        <a:rPr lang="el-GR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49" y="5013176"/>
                <a:ext cx="8860701" cy="7910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8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3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sz="3200" b="0" dirty="0" smtClean="0"/>
              <a:t>(1 από 5)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70398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dirty="0"/>
              <a:t>Το εμβαδόν της επιφάνειας θα υπολογιστεί σύμφωνα με τον </a:t>
            </a:r>
            <a:r>
              <a:rPr lang="el-GR" b="1" dirty="0"/>
              <a:t>1ο Κανόνα του </a:t>
            </a:r>
            <a:r>
              <a:rPr lang="el-GR" b="1" dirty="0" smtClean="0"/>
              <a:t>SIMPSON </a:t>
            </a:r>
            <a:r>
              <a:rPr lang="el-GR" dirty="0"/>
              <a:t>, με τη βασική </a:t>
            </a:r>
            <a:r>
              <a:rPr lang="el-GR" dirty="0" err="1"/>
              <a:t>ισαπόσταση</a:t>
            </a:r>
            <a:r>
              <a:rPr lang="el-GR" dirty="0"/>
              <a:t> των ισάλων που είναι 0,50 μ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Εδώ  τα διαστήματα  BL – WL1  , WL1  – WL2  , WL2  – WL3 , WL3  – WL4     διαιρούνται σε </a:t>
            </a:r>
            <a:r>
              <a:rPr lang="el-GR" dirty="0" err="1"/>
              <a:t>ισαποστάσεις</a:t>
            </a:r>
            <a:r>
              <a:rPr lang="el-GR" dirty="0"/>
              <a:t>  χαράσσοντας τις ενδιάμεσες ισάλους   ½ , 1 ½ , 2 ½ , 3 ½  με  </a:t>
            </a:r>
            <a:r>
              <a:rPr lang="el-GR" dirty="0" err="1"/>
              <a:t>ισαπόσταση</a:t>
            </a:r>
            <a:r>
              <a:rPr lang="el-GR" dirty="0"/>
              <a:t> </a:t>
            </a:r>
            <a:r>
              <a:rPr lang="el-GR" dirty="0" smtClean="0"/>
              <a:t>= 0,25μ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588" y="4067150"/>
            <a:ext cx="6337300" cy="234156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70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3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5)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Υπολογίζονται τα επιμέρους εμβαδά και αθροίζονται με κοινό παράγοντα το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: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1: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1×0,10+4×1,58+1×1,98</m:t>
                          </m:r>
                        </m:e>
                      </m:d>
                    </m:oMath>
                  </m:oMathPara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WL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2: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1,98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2,22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2,35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2−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WL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3: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2,35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3−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WL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4: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46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3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sz="3200" b="0" dirty="0" smtClean="0"/>
              <a:t>(</a:t>
            </a:r>
            <a:r>
              <a:rPr lang="en-US" sz="3200" b="0" dirty="0" smtClean="0"/>
              <a:t>3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5)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2492896"/>
                <a:ext cx="9144000" cy="20882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Αθροίζοντας είναι :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1×0,10+4×1,58+1×1,98</m:t>
                          </m:r>
                        </m:e>
                      </m:d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1,98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2,22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2,35</m:t>
                          </m:r>
                        </m:e>
                      </m:d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2,35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2,42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2,46</m:t>
                          </m:r>
                        </m:e>
                      </m:d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2,46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2,49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2,50</m:t>
                          </m:r>
                        </m:e>
                      </m:d>
                    </m:oMath>
                  </m:oMathPara>
                </a14:m>
                <a:endParaRPr lang="el-GR" sz="2000" dirty="0"/>
              </a:p>
              <a:p>
                <a:pPr marL="0" indent="0">
                  <a:buNone/>
                </a:pPr>
                <a:endParaRPr lang="el-GR" sz="1800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492896"/>
                <a:ext cx="9144000" cy="2088232"/>
              </a:xfrm>
              <a:blipFill rotWithShape="0">
                <a:blip r:embed="rId2"/>
                <a:stretch>
                  <a:fillRect l="-1000" t="-23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Μέθοδοι υπολογισμού στοιχείων της γάστρας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200" dirty="0"/>
              <a:t>Το πλοίο </a:t>
            </a:r>
            <a:r>
              <a:rPr lang="el-GR" sz="2200" dirty="0" smtClean="0"/>
              <a:t>έχει, </a:t>
            </a:r>
            <a:r>
              <a:rPr lang="el-GR" sz="2200" dirty="0"/>
              <a:t>εκτός λίγων </a:t>
            </a:r>
            <a:r>
              <a:rPr lang="el-GR" sz="2200" dirty="0" smtClean="0"/>
              <a:t>εξαιρέσεων,  </a:t>
            </a:r>
            <a:r>
              <a:rPr lang="el-GR" sz="2200" dirty="0"/>
              <a:t>ένα σχήμα που δεν αντιστοιχεί σε γνωστά γεωμετρικά σχήματα. 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Η εξωτερική επιφάνεια του πλοίου περιγράφεται με το σχέδιο των </a:t>
            </a:r>
            <a:r>
              <a:rPr lang="el-GR" sz="2200" dirty="0" err="1"/>
              <a:t>ναυπηγικών</a:t>
            </a:r>
            <a:r>
              <a:rPr lang="el-GR" sz="2200" dirty="0"/>
              <a:t> γραμμών. 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Οι καμπύλες των ναυπηγικών γραμμών δεν έχουν γνωστή μαθηματική εξίσωση </a:t>
            </a:r>
            <a:r>
              <a:rPr lang="el-GR" sz="2200" dirty="0" smtClean="0"/>
              <a:t>και </a:t>
            </a:r>
            <a:r>
              <a:rPr lang="el-GR" sz="2200" dirty="0"/>
              <a:t>τα γεωμετρικά στοιχεία δεν μπορούν να υπολογιστούν με εφαρμογή γνωστών μαθηματικών τύπων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Στις περισσότερες των περιπτώσεων είναι γνωστό ένα σύνολο </a:t>
            </a:r>
            <a:r>
              <a:rPr lang="el-GR" sz="2200" dirty="0" smtClean="0"/>
              <a:t>τιμών </a:t>
            </a:r>
            <a:r>
              <a:rPr lang="el-GR" sz="2200" dirty="0"/>
              <a:t>ή μια καμπύλη 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Για τον προσδιορισμό των γεωμετρικών χαρακτηριστικών στοιχείων της γάστρας (εμβαδά, όγκοι, κέντρα </a:t>
            </a:r>
            <a:r>
              <a:rPr lang="el-GR" sz="2200" dirty="0" smtClean="0"/>
              <a:t>βάρους, </a:t>
            </a:r>
            <a:r>
              <a:rPr lang="el-GR" sz="2200" dirty="0"/>
              <a:t>κέντρα </a:t>
            </a:r>
            <a:r>
              <a:rPr lang="el-GR" sz="2200" dirty="0" smtClean="0"/>
              <a:t>όγκου, </a:t>
            </a:r>
            <a:r>
              <a:rPr lang="el-GR" sz="2200" dirty="0"/>
              <a:t>ροπές αδρανείας </a:t>
            </a:r>
            <a:r>
              <a:rPr lang="el-GR" sz="2200" dirty="0" err="1"/>
              <a:t>κ.λ.π</a:t>
            </a:r>
            <a:r>
              <a:rPr lang="el-GR" sz="2200" dirty="0" smtClean="0"/>
              <a:t>.), </a:t>
            </a:r>
            <a:r>
              <a:rPr lang="el-GR" sz="2200" dirty="0"/>
              <a:t>χρησιμοποιούνται προσεγγιστικές μέθοδοι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3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5)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040560"/>
              </a:xfrm>
            </p:spPr>
            <p:txBody>
              <a:bodyPr/>
              <a:lstStyle/>
              <a:p>
                <a:r>
                  <a:rPr lang="el-GR" dirty="0" smtClean="0"/>
                  <a:t>Στην παραπάνω σχέση με κοινό παράγοντα το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dirty="0" smtClean="0"/>
                  <a:t> , είναι: </a:t>
                </a:r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×0,10+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×1,58</m:t>
                              </m:r>
                            </m:e>
                          </m:d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×1×1,98+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4×2,22+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1×2,35+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4×2,42</m:t>
                              </m:r>
                            </m:e>
                          </m:d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1×2,46+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4×2,49+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1×2,50</m:t>
                          </m:r>
                        </m:e>
                      </m:d>
                    </m:oMath>
                  </m:oMathPara>
                </a14:m>
                <a:endParaRPr lang="el-GR" sz="2000" dirty="0" smtClean="0"/>
              </a:p>
              <a:p>
                <a:pPr marL="0" indent="0">
                  <a:buNone/>
                </a:pPr>
                <a:endParaRPr lang="el-GR" sz="2000" dirty="0" smtClean="0"/>
              </a:p>
              <a:p>
                <a:pPr marL="0" indent="0">
                  <a:buNone/>
                </a:pPr>
                <a:r>
                  <a:rPr lang="el-GR" dirty="0"/>
                  <a:t>Μετά τις πράξεις είναι :  Α = 4,250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𝜊𝜆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×4,250=8,500</m:t>
                    </m:r>
                  </m:oMath>
                </a14:m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040560"/>
              </a:xfrm>
              <a:blipFill rotWithShape="0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3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sz="3200" b="0" dirty="0" smtClean="0"/>
              <a:t>(5 </a:t>
            </a:r>
            <a:r>
              <a:rPr lang="el-GR" sz="3200" b="0" dirty="0"/>
              <a:t>από 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/>
          <a:lstStyle/>
          <a:p>
            <a:r>
              <a:rPr lang="el-GR" dirty="0"/>
              <a:t>Εάν η επιφάνεια χωρίζεται σε 7 </a:t>
            </a:r>
            <a:r>
              <a:rPr lang="el-GR" dirty="0" err="1"/>
              <a:t>ισαποστάσεις</a:t>
            </a:r>
            <a:r>
              <a:rPr lang="el-GR" dirty="0"/>
              <a:t> (όχι πολλαπλάσιες του -3- αλλά άρτιος αριθμός </a:t>
            </a:r>
            <a:r>
              <a:rPr lang="el-GR" dirty="0" err="1"/>
              <a:t>ισαποστάσεων</a:t>
            </a:r>
            <a:r>
              <a:rPr lang="el-GR" dirty="0"/>
              <a:t>  ή περιττός αριθμός </a:t>
            </a:r>
            <a:r>
              <a:rPr lang="el-GR" dirty="0" err="1"/>
              <a:t>τεταγμένων</a:t>
            </a:r>
            <a:r>
              <a:rPr lang="el-GR" dirty="0"/>
              <a:t>)  , τότε μπορεί να χρησιμοποιηθεί είτε ο πρώτος κανόνας , είτε ο </a:t>
            </a:r>
            <a:r>
              <a:rPr lang="el-GR" dirty="0" smtClean="0"/>
              <a:t>δεύτερος (συνδυασμός </a:t>
            </a:r>
            <a:r>
              <a:rPr lang="el-GR" dirty="0"/>
              <a:t>κανόνων </a:t>
            </a:r>
            <a:r>
              <a:rPr lang="el-GR" dirty="0" err="1"/>
              <a:t>Simpson</a:t>
            </a:r>
            <a:r>
              <a:rPr lang="el-GR" dirty="0"/>
              <a:t>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30442"/>
            <a:ext cx="6236221" cy="329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5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 smtClean="0"/>
              <a:t>(Συνδυασμός </a:t>
            </a:r>
            <a:r>
              <a:rPr lang="el-GR" b="1" dirty="0"/>
              <a:t>των -2- κανόνων του SIMPSON )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2117638"/>
            <a:ext cx="705802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7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Υπολογίζεται το </a:t>
            </a:r>
            <a:r>
              <a:rPr lang="el-GR" b="1" dirty="0" smtClean="0"/>
              <a:t>εμβαδόν: </a:t>
            </a:r>
            <a:endParaRPr lang="el-GR" b="1" dirty="0"/>
          </a:p>
          <a:p>
            <a:pPr>
              <a:spcBef>
                <a:spcPts val="2400"/>
              </a:spcBef>
            </a:pPr>
            <a:r>
              <a:rPr lang="el-GR" dirty="0" smtClean="0"/>
              <a:t>Των </a:t>
            </a:r>
            <a:r>
              <a:rPr lang="el-GR" dirty="0"/>
              <a:t>διαστημάτων BL – WL1  και WL1  – WL2 χρησιμοποιώντας τον  </a:t>
            </a:r>
            <a:r>
              <a:rPr lang="el-GR" b="1" dirty="0" smtClean="0"/>
              <a:t>2</a:t>
            </a:r>
            <a:r>
              <a:rPr lang="el-GR" b="1" baseline="30000" dirty="0" smtClean="0"/>
              <a:t>ο</a:t>
            </a:r>
            <a:r>
              <a:rPr lang="el-GR" b="1" dirty="0" smtClean="0"/>
              <a:t> ΚΑΝΟΝΑ </a:t>
            </a:r>
            <a:r>
              <a:rPr lang="el-GR" b="1" dirty="0"/>
              <a:t>του  SIMPSON  </a:t>
            </a:r>
            <a:r>
              <a:rPr lang="el-GR" dirty="0"/>
              <a:t>διαιρώντας  τα διαστήματα αυτά σε τρείς </a:t>
            </a:r>
            <a:r>
              <a:rPr lang="el-GR" dirty="0" err="1"/>
              <a:t>ισαποστάσεις</a:t>
            </a:r>
            <a:r>
              <a:rPr lang="el-GR" dirty="0"/>
              <a:t> το καθένα με </a:t>
            </a:r>
            <a:r>
              <a:rPr lang="el-GR" dirty="0" err="1"/>
              <a:t>ισαπόσταση</a:t>
            </a:r>
            <a:r>
              <a:rPr lang="el-GR" dirty="0"/>
              <a:t>  , δηλαδή  λ1 = 0,1667 μ. και  λ2 = 0,1667 μ</a:t>
            </a:r>
            <a:r>
              <a:rPr lang="el-GR" dirty="0" smtClean="0"/>
              <a:t>. 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Των </a:t>
            </a:r>
            <a:r>
              <a:rPr lang="el-GR" dirty="0"/>
              <a:t>διαστημάτων  WL2  – WL3 , WL3  – WL4    χρησιμοποιώντας τον  </a:t>
            </a:r>
            <a:r>
              <a:rPr lang="el-GR" b="1" dirty="0"/>
              <a:t>1ο ΚΑΝΟΝΑ του  SIMPSON </a:t>
            </a:r>
            <a:r>
              <a:rPr lang="el-GR" dirty="0"/>
              <a:t>με την </a:t>
            </a:r>
            <a:r>
              <a:rPr lang="el-GR" dirty="0" err="1"/>
              <a:t>ισαπόσταση</a:t>
            </a:r>
            <a:r>
              <a:rPr lang="el-GR" dirty="0"/>
              <a:t>   λ = 0,500 </a:t>
            </a:r>
            <a:r>
              <a:rPr lang="el-GR" dirty="0" smtClean="0"/>
              <a:t>μ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WL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1: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1×0,10+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+1×1,98</m:t>
                          </m:r>
                        </m:e>
                      </m:d>
                    </m:oMath>
                  </m:oMathPara>
                </a14:m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WL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1−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WL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2: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1,98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2,35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WL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2−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WL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4: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2,35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2,4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spcBef>
                    <a:spcPts val="4800"/>
                  </a:spcBef>
                  <a:buNone/>
                </a:pPr>
                <a:r>
                  <a:rPr lang="el-GR" dirty="0"/>
                  <a:t>Αθροίζοντας  τα επιμέρους εμβαδά  και με </a:t>
                </a:r>
                <a:r>
                  <a:rPr lang="el-GR" b="1" dirty="0"/>
                  <a:t>κοινό παράγοντα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dirty="0"/>
                  <a:t>το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(</a:t>
                </a:r>
                <a:r>
                  <a:rPr lang="el-GR" dirty="0"/>
                  <a:t>που είναι η βασική </a:t>
                </a:r>
                <a:r>
                  <a:rPr lang="el-GR" dirty="0" err="1"/>
                  <a:t>ισαπόσταση</a:t>
                </a:r>
                <a:r>
                  <a:rPr lang="el-GR" dirty="0"/>
                  <a:t> των </a:t>
                </a:r>
                <a:r>
                  <a:rPr lang="el-GR" dirty="0" err="1" smtClean="0"/>
                  <a:t>παρισάλων</a:t>
                </a:r>
                <a:r>
                  <a:rPr lang="el-GR" dirty="0" smtClean="0"/>
                  <a:t>) </a:t>
                </a:r>
                <a:r>
                  <a:rPr lang="el-GR" dirty="0"/>
                  <a:t>, είναι :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1×0,10</m:t>
                              </m:r>
                            </m:e>
                          </m:d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f>
                                <m:fPr>
                                  <m:ctrlP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3×1,34</m:t>
                              </m:r>
                            </m:e>
                          </m:d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3×1,73</m:t>
                              </m:r>
                            </m:e>
                          </m:d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1×1,98</m:t>
                              </m:r>
                            </m:e>
                          </m:d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3×2,16</m:t>
                              </m:r>
                            </m:e>
                          </m:d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3×3,26</m:t>
                              </m:r>
                            </m:e>
                          </m:d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1×2,35</m:t>
                              </m:r>
                            </m:e>
                          </m:d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+1×</m:t>
                          </m:r>
                          <m:d>
                            <m:d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4×2,46</m:t>
                              </m:r>
                            </m:e>
                          </m:d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+1×</m:t>
                          </m:r>
                          <m:d>
                            <m:d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1×2,50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l-GR" sz="2000" dirty="0" smtClean="0"/>
              </a:p>
              <a:p>
                <a:pPr marL="0" indent="0">
                  <a:buNone/>
                </a:pPr>
                <a:endParaRPr lang="el-GR" sz="2000" dirty="0"/>
              </a:p>
              <a:p>
                <a:pPr marL="0" indent="0">
                  <a:buNone/>
                </a:pPr>
                <a:r>
                  <a:rPr lang="el-GR" dirty="0"/>
                  <a:t>Μετά τις πράξεις είναι :  Α = </a:t>
                </a:r>
                <a:r>
                  <a:rPr lang="el-GR" dirty="0" smtClean="0"/>
                  <a:t>4,253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𝜊𝜆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×4,25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=8,50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Τρίτος κανόνας του </a:t>
            </a:r>
            <a:r>
              <a:rPr lang="en-US" dirty="0" smtClean="0"/>
              <a:t>Simpson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τρίτος κανόνας  δίδει τη δυνατότητα κατά προσέγγιση υπολογισμού του εμβαδού μέρους μιας  επιφάνειας , για γρήγορο αποτέλεσμα χωρίς ενδιαφέρον για μεγάλη ακρίβεια. Ο κανόνας αυτός ΔΕΝ χρησιμοποιείται για τον υπολογισμό της στατικής ροπής της επιφάνειας (μέγεθος απαραίτητο για την εύρεση του κέντρου βάρους της επιφάνειας.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6" y="3686981"/>
            <a:ext cx="33845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94539" y="5207590"/>
                <a:ext cx="5632245" cy="7261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ΑΒΓΖΑ</m:t>
                          </m:r>
                        </m:e>
                      </m:d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l-GR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5∙</m:t>
                          </m:r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+8∙</m:t>
                          </m:r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539" y="5207590"/>
                <a:ext cx="5632245" cy="726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9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Εάν είναι : α= 4,5 </a:t>
                </a:r>
                <a:r>
                  <a:rPr lang="en-US" dirty="0"/>
                  <a:t>m</a:t>
                </a:r>
                <a:r>
                  <a:rPr lang="el-GR" dirty="0"/>
                  <a:t> , </a:t>
                </a:r>
                <a:r>
                  <a:rPr lang="en-US" dirty="0"/>
                  <a:t>Y</a:t>
                </a:r>
                <a:r>
                  <a:rPr lang="en-US" baseline="-25000" dirty="0"/>
                  <a:t>0</a:t>
                </a:r>
                <a:r>
                  <a:rPr lang="en-US" dirty="0"/>
                  <a:t> = 2,00m , Y</a:t>
                </a:r>
                <a:r>
                  <a:rPr lang="en-US" baseline="-25000" dirty="0"/>
                  <a:t>1</a:t>
                </a:r>
                <a:r>
                  <a:rPr lang="en-US" dirty="0"/>
                  <a:t> = 2,50m , Y</a:t>
                </a:r>
                <a:r>
                  <a:rPr lang="en-US" baseline="-25000" dirty="0"/>
                  <a:t>2</a:t>
                </a:r>
                <a:r>
                  <a:rPr lang="en-US" dirty="0"/>
                  <a:t> = </a:t>
                </a:r>
                <a:r>
                  <a:rPr lang="en-US" dirty="0" smtClean="0"/>
                  <a:t>2,40m</a:t>
                </a:r>
                <a:endParaRPr lang="el-GR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ΑΒΓΖΑ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5∙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+8∙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=4,5∙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5∙2,00+8∙2,50−2,40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=10,35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ΓΔΕΖΓ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5∙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+8∙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=4,5∙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5∙2,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+8∙2,50−2,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11,25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Ε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=21,60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5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Εφαρμόζοντας τον 1ο Κανόνα του </a:t>
                </a:r>
                <a:r>
                  <a:rPr lang="el-GR" dirty="0" err="1"/>
                  <a:t>Simpson</a:t>
                </a:r>
                <a:r>
                  <a:rPr lang="el-GR" dirty="0"/>
                  <a:t>, είναι 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Ε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1∙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+4∙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+1∙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4,50∙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1∙2,00+4∙2,50+1∙2,00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=21,60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Κέντρο βάρους επιφάνειας – Ροπή επιφάνειας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29600" cy="1872208"/>
              </a:xfrm>
            </p:spPr>
            <p:txBody>
              <a:bodyPr/>
              <a:lstStyle/>
              <a:p>
                <a:r>
                  <a:rPr lang="el-GR" dirty="0" smtClean="0"/>
                  <a:t>Η απόσταση του ΚΕΝΤΡΟΥ ΒΑΡΟΥΣ (</a:t>
                </a:r>
                <a:r>
                  <a:rPr lang="el-GR" dirty="0" err="1"/>
                  <a:t>center</a:t>
                </a:r>
                <a:r>
                  <a:rPr lang="el-GR" dirty="0"/>
                  <a:t> of </a:t>
                </a:r>
                <a:r>
                  <a:rPr lang="el-GR" dirty="0" err="1"/>
                  <a:t>flotation</a:t>
                </a:r>
                <a:r>
                  <a:rPr lang="el-GR" dirty="0"/>
                  <a:t> , ξ , LCF) μιας επιφάνειας από έναν ορισμένο άξονα , ευρίσκεται εάν διαιρεθεί η ΣΤΑΤΙΚΗ ΡΟΠΗ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𝜎𝜏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el-GR" dirty="0" smtClean="0"/>
                  <a:t> της </a:t>
                </a:r>
                <a:r>
                  <a:rPr lang="el-GR" dirty="0"/>
                  <a:t>επιφάνειας  ως προς τον άξονα αυτό , με το εμβαδόν της επιφάνειας.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29600" cy="1872208"/>
              </a:xfrm>
              <a:blipFill rotWithShape="1">
                <a:blip r:embed="rId2"/>
                <a:stretch>
                  <a:fillRect l="-1037" t="-2606" r="-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212976"/>
            <a:ext cx="6078239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Μέθοδος του Τραπεζοειδούς ή μέθοδος Bezout </a:t>
            </a:r>
            <a:r>
              <a:rPr lang="el-GR" sz="3600" b="0" dirty="0" smtClean="0"/>
              <a:t>(1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686411"/>
            <a:ext cx="7696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Κέντρο βάρους επιφάνειας – Ροπή επιφάνειας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196752"/>
                <a:ext cx="9108504" cy="50405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𝐿𝐶𝐹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Στατική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Ροπή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Εμβαδόν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Επιφάνειας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Ά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𝜃𝜌𝜊𝜄𝜎𝜇𝛼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𝜏𝜔𝜈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𝛾𝜄𝜈𝜊𝜇𝜀𝜈𝜔𝜈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Ά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𝜃𝜌𝜊𝜄𝜎𝜇𝛼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𝜏𝜔𝜈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𝜎𝜏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l-GR" dirty="0"/>
                  <a:t>Ομοίως υπολογίζεται η θέση του κέντρου βάρους  n της επιφάνειας ως προς τον άξονα  y 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l-GR" dirty="0"/>
                  <a:t>Για τις ισάλους που έχουν άξονα συμμετρίας τον άξονα  x , σημασία έχει η τιμή του  ξ , </a:t>
                </a:r>
                <a:r>
                  <a:rPr lang="el-GR" dirty="0" smtClean="0"/>
                  <a:t>ενώ </a:t>
                </a:r>
                <a:r>
                  <a:rPr lang="el-GR" dirty="0"/>
                  <a:t>το  n = 0. </a:t>
                </a: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196752"/>
                <a:ext cx="9108504" cy="5040560"/>
              </a:xfrm>
              <a:blipFill rotWithShape="0">
                <a:blip r:embed="rId2"/>
                <a:stretch>
                  <a:fillRect l="-1071" r="-6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Ροπή αδράνειας επιφανειών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6855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l-GR" dirty="0" smtClean="0"/>
                  <a:t>Η ροπή αδράνειας είναι ένα λογιστικό μέγεθος και δίδει μια ιδέα για την αντίσταση που παρουσιάζεται λόγω αδράνειας κατά τη στροφή ή κλίση μιας επιφάνειας 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l-GR" dirty="0"/>
                  <a:t>Ενδιαφέρει την ευστάθεια και με βάση τη ροπή αυτή υπολογίζονται οι διαμήκεις και εγκάρσιες </a:t>
                </a:r>
                <a:r>
                  <a:rPr lang="el-GR" dirty="0" err="1"/>
                  <a:t>μετακεντρικές</a:t>
                </a:r>
                <a:r>
                  <a:rPr lang="el-GR" dirty="0"/>
                  <a:t> ακτίνες. 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l-GR" dirty="0"/>
                  <a:t>Υπολογίζονται οι ροπές αδρανείας για τους δύο άξονες </a:t>
                </a:r>
                <a:r>
                  <a:rPr lang="el-GR" dirty="0" smtClean="0"/>
                  <a:t>εγκάρσιο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/>
                  <a:t> και διαμήκη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</a:t>
                </a:r>
                <a:r>
                  <a:rPr lang="el-GR" dirty="0"/>
                  <a:t>διέρχονται από το κέντρο της επιφάνειας.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l-GR" dirty="0"/>
                  <a:t>Για τη διαμήκη ροπή αδρανείας αρχικά γίνεται ο υπολογισμός ως προς τον άξονα που διέρχεται από την πρυμναία κάθετο ή το μέσο νομέα και στη συνέχεια γίνεται η αναγωγή ως προς τον άξονα που διέρχεται από το κέντρο βάρους της επιφάνειας , χρησιμοποιώντας την αρχή του  </a:t>
                </a:r>
                <a:r>
                  <a:rPr lang="el-GR" dirty="0" err="1" smtClean="0"/>
                  <a:t>Steiner</a:t>
                </a:r>
                <a:r>
                  <a:rPr lang="el-GR" dirty="0" smtClean="0"/>
                  <a:t>:</a:t>
                </a:r>
                <a:endParaRPr lang="el-GR" dirty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68552"/>
              </a:xfrm>
              <a:blipFill rotWithShape="0">
                <a:blip r:embed="rId2"/>
                <a:stretch>
                  <a:fillRect l="-963" t="-736" r="-17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Ροπή αδράνειας επιφανειών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Ι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>
                  <a:spcBef>
                    <a:spcPts val="24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el-GR" dirty="0" smtClean="0"/>
                  <a:t>= διαμήκης ροπή αδράνειας ως προς άξονα διερχόμενο σε απόσταση ξ από το κέντρο βάρους της επιφάνειας.</a:t>
                </a:r>
              </a:p>
              <a:p>
                <a:pPr>
                  <a:spcBef>
                    <a:spcPts val="24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=διαμήκης ροπή αδράνειας ως προς άξονα διερχόμενο από το κέντρο βάρους της επιφάνειας.</a:t>
                </a:r>
              </a:p>
              <a:p>
                <a:pPr>
                  <a:spcBef>
                    <a:spcPts val="2400"/>
                  </a:spcBef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Α=εμβαδόν της επιφάνειας.</a:t>
                </a:r>
              </a:p>
              <a:p>
                <a:pPr>
                  <a:spcBef>
                    <a:spcPts val="2400"/>
                  </a:spcBef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ξ=απόσταση του κέντρου βάρους της επιφάνειας από ένα ορισμένο άξονα.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r="-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Υπολογισμός όγκου / Κέντρου όγκου της γάστρας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 υπολογισμός  γίνεται με την εφαρμογή του κατάλληλου του κανόνα του </a:t>
            </a:r>
            <a:r>
              <a:rPr lang="el-GR" dirty="0" smtClean="0"/>
              <a:t>S</a:t>
            </a:r>
            <a:r>
              <a:rPr lang="en-US" dirty="0" err="1" smtClean="0"/>
              <a:t>i</a:t>
            </a:r>
            <a:r>
              <a:rPr lang="el-GR" dirty="0" err="1" smtClean="0"/>
              <a:t>mpson</a:t>
            </a:r>
            <a:r>
              <a:rPr lang="el-GR" dirty="0" smtClean="0"/>
              <a:t> </a:t>
            </a:r>
            <a:r>
              <a:rPr lang="el-GR" dirty="0"/>
              <a:t>, ή συνδυασμό των κανόνων ανάλογα με την </a:t>
            </a:r>
            <a:r>
              <a:rPr lang="el-GR" dirty="0" err="1"/>
              <a:t>ισοδιαίρεση</a:t>
            </a:r>
            <a:r>
              <a:rPr lang="el-GR" dirty="0"/>
              <a:t> του μήκους υπολογισμού.</a:t>
            </a:r>
          </a:p>
          <a:p>
            <a:pPr>
              <a:spcBef>
                <a:spcPts val="1800"/>
              </a:spcBef>
            </a:pPr>
            <a:r>
              <a:rPr lang="el-GR" dirty="0"/>
              <a:t>υπολογίζεται ο όγκος με βάση τα εμβαδά των (εγκαρσίων τομών) </a:t>
            </a:r>
            <a:r>
              <a:rPr lang="el-GR" dirty="0" smtClean="0"/>
              <a:t>νομέων.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η κατά μήκος θέση του κέντρου  του όγκου ( = κέντρο άνωσης) , η απόσταση του κέντρου από το μέσο νομέα ή την πρυμναία κάθετο. </a:t>
            </a:r>
          </a:p>
          <a:p>
            <a:pPr>
              <a:spcBef>
                <a:spcPts val="1800"/>
              </a:spcBef>
            </a:pPr>
            <a:r>
              <a:rPr lang="el-GR" dirty="0"/>
              <a:t>η καθ’ ύψος θέση του κέντρου του όγκου από τη βασική γραμμή.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Υπολογισμός όγκου / Κέντρου όγκου της γάστρας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2047"/>
            <a:ext cx="431857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31540" y="531390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επαλήθευση της τιμής του όγκου της γάστρας , μπορεί να γίνει υπολογίζοντας τον όγκο αυτής με βάση τις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παρισάλους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59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Υδροστατικό διάγραμμα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Ένα διάγραμμα στο οποίο σχεδιάζονται καμπύλες που αντιστοιχούν στα χαρακτηριστικά μεγέθη της γάστρας , τα οποία υπολογίζονται με βάση το σχέδιο των </a:t>
            </a:r>
            <a:r>
              <a:rPr lang="el-GR" dirty="0" err="1"/>
              <a:t>ναυπηγικών</a:t>
            </a:r>
            <a:r>
              <a:rPr lang="el-GR" dirty="0"/>
              <a:t> γραμμών και με τις μεθόδους που </a:t>
            </a:r>
            <a:r>
              <a:rPr lang="el-GR" dirty="0" err="1"/>
              <a:t>περιγράφησαν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Τα μεγέθη αυτά αναφέρονται στα γεωμετρικά στοιχεία της γάστρας και στα στοιχεία που ενδιαφέρουν τους υπολογισμούς ευστάθειας.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Υδροστατικό διάγραμμα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4360" y="3913163"/>
            <a:ext cx="8435280" cy="280831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Στον </a:t>
            </a:r>
            <a:r>
              <a:rPr lang="el-GR" dirty="0"/>
              <a:t>οριζόντιο άξονα δίδεται η κλίμακα των                          μεγεθών που παριστάνονται το διάγραμμα με τις αντίστοιχες καμπύλες.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Οι </a:t>
            </a:r>
            <a:r>
              <a:rPr lang="el-GR" dirty="0"/>
              <a:t>καμπύλες του κέντρου πλευστότητας (καμπύλη 6) και της διαμήκους θέσης του κέντρου </a:t>
            </a:r>
            <a:r>
              <a:rPr lang="el-GR" dirty="0" err="1"/>
              <a:t>άντωσης</a:t>
            </a:r>
            <a:r>
              <a:rPr lang="el-GR" dirty="0"/>
              <a:t> (καμπύλη 4) σχεδιάζονται με αναφορά στο μέσον του μήκους  </a:t>
            </a:r>
            <a:r>
              <a:rPr lang="el-GR" dirty="0" smtClean="0"/>
              <a:t>του </a:t>
            </a:r>
            <a:r>
              <a:rPr lang="el-GR" dirty="0"/>
              <a:t>πλοίου.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25352"/>
            <a:ext cx="5434330" cy="272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4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Υδροστατικό διάγραμμα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8356" y="1038197"/>
            <a:ext cx="8507288" cy="552472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dirty="0"/>
              <a:t>Καμπύλη </a:t>
            </a:r>
            <a:r>
              <a:rPr lang="el-GR" dirty="0" smtClean="0"/>
              <a:t>1: </a:t>
            </a:r>
            <a:r>
              <a:rPr lang="el-GR" dirty="0"/>
              <a:t>εκτόπισμα σε θαλασσινό </a:t>
            </a:r>
            <a:r>
              <a:rPr lang="el-GR" dirty="0" smtClean="0"/>
              <a:t>νερό.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Καμπύλη </a:t>
            </a:r>
            <a:r>
              <a:rPr lang="el-GR" dirty="0" smtClean="0"/>
              <a:t>2: </a:t>
            </a:r>
            <a:r>
              <a:rPr lang="el-GR" dirty="0"/>
              <a:t>όγκος </a:t>
            </a:r>
            <a:r>
              <a:rPr lang="el-GR" dirty="0" smtClean="0"/>
              <a:t>γάστρας.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Καμπύλη </a:t>
            </a:r>
            <a:r>
              <a:rPr lang="el-GR" dirty="0" smtClean="0"/>
              <a:t>3: </a:t>
            </a:r>
            <a:r>
              <a:rPr lang="el-GR" dirty="0"/>
              <a:t>κατακόρυφη θέση του κέντρου </a:t>
            </a:r>
            <a:r>
              <a:rPr lang="el-GR" dirty="0" err="1"/>
              <a:t>άντωσης</a:t>
            </a:r>
            <a:r>
              <a:rPr lang="el-GR" dirty="0"/>
              <a:t> (ΚΒ</a:t>
            </a:r>
            <a:r>
              <a:rPr lang="el-GR" dirty="0" smtClean="0"/>
              <a:t>).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Καμπύλη </a:t>
            </a:r>
            <a:r>
              <a:rPr lang="el-GR" dirty="0" smtClean="0"/>
              <a:t>4: </a:t>
            </a:r>
            <a:r>
              <a:rPr lang="el-GR" dirty="0"/>
              <a:t>διαμήκης θέση του κέντρου </a:t>
            </a:r>
            <a:r>
              <a:rPr lang="el-GR" dirty="0" err="1"/>
              <a:t>άντωσης</a:t>
            </a:r>
            <a:r>
              <a:rPr lang="el-GR" dirty="0"/>
              <a:t> (</a:t>
            </a:r>
            <a:r>
              <a:rPr lang="en-US" dirty="0"/>
              <a:t>L.C.B</a:t>
            </a:r>
            <a:r>
              <a:rPr lang="en-US" dirty="0" smtClean="0"/>
              <a:t>.)</a:t>
            </a:r>
            <a:r>
              <a:rPr lang="el-GR" dirty="0" smtClean="0"/>
              <a:t>.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Καμπύλη </a:t>
            </a:r>
            <a:r>
              <a:rPr lang="el-GR" dirty="0" smtClean="0"/>
              <a:t>5: </a:t>
            </a:r>
            <a:r>
              <a:rPr lang="el-GR" dirty="0"/>
              <a:t>επιφάνεια </a:t>
            </a:r>
            <a:r>
              <a:rPr lang="el-GR" dirty="0" smtClean="0"/>
              <a:t>ισάλων.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Καμπύλη </a:t>
            </a:r>
            <a:r>
              <a:rPr lang="el-GR" dirty="0" smtClean="0"/>
              <a:t>6: </a:t>
            </a:r>
            <a:r>
              <a:rPr lang="el-GR" dirty="0"/>
              <a:t>κέντρο πλευστότητας (</a:t>
            </a:r>
            <a:r>
              <a:rPr lang="en-US" dirty="0"/>
              <a:t>L.C.F</a:t>
            </a:r>
            <a:r>
              <a:rPr lang="en-US" dirty="0" smtClean="0"/>
              <a:t>.)</a:t>
            </a:r>
            <a:r>
              <a:rPr lang="el-GR" dirty="0" smtClean="0"/>
              <a:t>.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Καμπύλη </a:t>
            </a:r>
            <a:r>
              <a:rPr lang="el-GR" dirty="0" smtClean="0"/>
              <a:t>7: </a:t>
            </a:r>
            <a:r>
              <a:rPr lang="el-GR" dirty="0"/>
              <a:t>τόνοι ανά εκατοστό βύθισης </a:t>
            </a:r>
            <a:r>
              <a:rPr lang="en-US" dirty="0"/>
              <a:t>T.P.I. (t / in) , T.P.C. (t / cm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Καμπύλη </a:t>
            </a:r>
            <a:r>
              <a:rPr lang="el-GR" dirty="0" smtClean="0"/>
              <a:t>8: </a:t>
            </a:r>
            <a:r>
              <a:rPr lang="el-GR" dirty="0"/>
              <a:t>κατακόρυφη απόσταση εγκάρσιου </a:t>
            </a:r>
            <a:r>
              <a:rPr lang="el-GR" dirty="0" err="1"/>
              <a:t>μετάκεντρου</a:t>
            </a:r>
            <a:r>
              <a:rPr lang="el-GR" dirty="0"/>
              <a:t> (ΚΜ</a:t>
            </a:r>
            <a:r>
              <a:rPr lang="el-GR" dirty="0" smtClean="0"/>
              <a:t>).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Καμπύλη </a:t>
            </a:r>
            <a:r>
              <a:rPr lang="el-GR" dirty="0" smtClean="0"/>
              <a:t>9: </a:t>
            </a:r>
            <a:r>
              <a:rPr lang="el-GR" dirty="0"/>
              <a:t>ροπή αλλαγής διαγωγής </a:t>
            </a:r>
            <a:r>
              <a:rPr lang="en-US" dirty="0"/>
              <a:t>M.C.T. (t *</a:t>
            </a:r>
            <a:r>
              <a:rPr lang="en-US" dirty="0" err="1"/>
              <a:t>ft</a:t>
            </a:r>
            <a:r>
              <a:rPr lang="en-US" dirty="0"/>
              <a:t> / in) M.C.T. (t*m / cm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ct val="50000"/>
              </a:spcBef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Μέθοδος του Τραπεζοειδούς </a:t>
            </a:r>
            <a:r>
              <a:rPr lang="el-GR" sz="4400" dirty="0"/>
              <a:t>ή μέθοδος </a:t>
            </a:r>
            <a:r>
              <a:rPr lang="el-GR" sz="4400" dirty="0" smtClean="0"/>
              <a:t>Bezout </a:t>
            </a:r>
            <a:r>
              <a:rPr lang="el-GR" sz="3600" b="0" dirty="0" smtClean="0"/>
              <a:t>(2 από 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l-GR" dirty="0"/>
              <a:t>Στο σχήμα ζητείται ο υπολογισμός του εμβαδού της επιφάνειας ΑΒΓΔ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l-GR" dirty="0"/>
              <a:t>Το ευθύγραμμο τμήμα ΓΔ διαιρείται σε n ίσα τμήματα  μήκους </a:t>
            </a:r>
            <a:r>
              <a:rPr lang="el-GR" dirty="0" smtClean="0"/>
              <a:t>α. </a:t>
            </a:r>
            <a:endParaRPr lang="el-GR" dirty="0"/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l-GR" dirty="0"/>
              <a:t>Θεωρώντας ότι  τα τόξα ΑΑ1 , Α1Α2 ,…. ,  Αn-1B  , αντικαθίστανται από τα </a:t>
            </a:r>
            <a:r>
              <a:rPr lang="el-GR" dirty="0" smtClean="0"/>
              <a:t>ευθύγραμμα</a:t>
            </a:r>
            <a:r>
              <a:rPr lang="el-GR" dirty="0"/>
              <a:t> </a:t>
            </a:r>
            <a:r>
              <a:rPr lang="el-GR" dirty="0" smtClean="0"/>
              <a:t>τμήματα </a:t>
            </a:r>
            <a:r>
              <a:rPr lang="el-GR" dirty="0"/>
              <a:t>ΑΑ1 , Α1Α2 , …… ,  Αn-1B  , δημιουργείται ένας αριθμός τραπεζίων  των οποίων </a:t>
            </a:r>
            <a:r>
              <a:rPr lang="el-GR" dirty="0" smtClean="0"/>
              <a:t>υπολογίζεται το </a:t>
            </a:r>
            <a:r>
              <a:rPr lang="el-GR" dirty="0"/>
              <a:t>κάθε επιμέρους </a:t>
            </a:r>
            <a:r>
              <a:rPr lang="el-GR" dirty="0" smtClean="0"/>
              <a:t>εμβαδόν.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Χατζηκωνσταντής</a:t>
            </a:r>
            <a:r>
              <a:rPr lang="el-GR" sz="2000" dirty="0" smtClean="0"/>
              <a:t> 2014. </a:t>
            </a:r>
            <a:r>
              <a:rPr lang="el-GR" sz="2000" dirty="0"/>
              <a:t>Γεώργιος </a:t>
            </a:r>
            <a:r>
              <a:rPr lang="el-GR" sz="2000" dirty="0" err="1"/>
              <a:t>Χατζηκωνσταντής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Ναυπηγικό σχέδιο και αρχές </a:t>
            </a:r>
            <a:r>
              <a:rPr lang="el-GR" sz="2000" dirty="0" err="1"/>
              <a:t>casd</a:t>
            </a:r>
            <a:r>
              <a:rPr lang="el-GR" sz="2000" dirty="0" smtClean="0"/>
              <a:t>. Ενότητα 1</a:t>
            </a:r>
            <a:r>
              <a:rPr lang="en-US" sz="2000" dirty="0" smtClean="0"/>
              <a:t>3:</a:t>
            </a:r>
            <a:r>
              <a:rPr lang="el-GR" sz="2000" dirty="0" smtClean="0"/>
              <a:t> </a:t>
            </a:r>
            <a:r>
              <a:rPr lang="el-GR" sz="2000" dirty="0"/>
              <a:t>Εμβαδομέτρηση – Υδροστατικό Διάγραμμα».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6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3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Μέθοδος του Τραπεζοειδούς ή μέθοδος Bezout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1416"/>
                <a:ext cx="2458616" cy="86409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1416"/>
                <a:ext cx="2458616" cy="86409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 txBox="1">
                <a:spLocks/>
              </p:cNvSpPr>
              <p:nvPr/>
            </p:nvSpPr>
            <p:spPr>
              <a:xfrm>
                <a:off x="3357950" y="1601416"/>
                <a:ext cx="2458616" cy="8640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950" y="1601416"/>
                <a:ext cx="2458616" cy="8640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 txBox="1">
                <a:spLocks/>
              </p:cNvSpPr>
              <p:nvPr/>
            </p:nvSpPr>
            <p:spPr>
              <a:xfrm>
                <a:off x="6258700" y="1601416"/>
                <a:ext cx="2458616" cy="8640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700" y="1601416"/>
                <a:ext cx="2458616" cy="8640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2"/>
              <p:cNvSpPr txBox="1">
                <a:spLocks/>
              </p:cNvSpPr>
              <p:nvPr/>
            </p:nvSpPr>
            <p:spPr>
              <a:xfrm>
                <a:off x="614015" y="2636912"/>
                <a:ext cx="2458616" cy="8640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5" y="2636912"/>
                <a:ext cx="2458616" cy="8640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Θέση περιεχομένου 2"/>
              <p:cNvSpPr txBox="1">
                <a:spLocks/>
              </p:cNvSpPr>
              <p:nvPr/>
            </p:nvSpPr>
            <p:spPr>
              <a:xfrm>
                <a:off x="1434609" y="4077072"/>
                <a:ext cx="2962414" cy="936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b>
                          </m:sSub>
                        </m:num>
                        <m:den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609" y="4077072"/>
                <a:ext cx="2962414" cy="9361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Θέση περιεχομένου 2"/>
              <p:cNvSpPr txBox="1">
                <a:spLocks/>
              </p:cNvSpPr>
              <p:nvPr/>
            </p:nvSpPr>
            <p:spPr>
              <a:xfrm>
                <a:off x="5004048" y="4005064"/>
                <a:ext cx="2962414" cy="936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005064"/>
                <a:ext cx="2962414" cy="9361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Θέση περιεχομένου 2"/>
              <p:cNvSpPr txBox="1">
                <a:spLocks/>
              </p:cNvSpPr>
              <p:nvPr/>
            </p:nvSpPr>
            <p:spPr>
              <a:xfrm>
                <a:off x="1447051" y="5211960"/>
                <a:ext cx="2962414" cy="936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Υ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51" y="5211960"/>
                <a:ext cx="2962414" cy="9361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5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Μέθοδος του Τραπεζοειδούς ή μέθοδος Bezout </a:t>
            </a:r>
            <a:r>
              <a:rPr lang="el-GR" sz="3600" b="0" dirty="0" smtClean="0"/>
              <a:t>(</a:t>
            </a:r>
            <a:r>
              <a:rPr lang="en-US" sz="3600" b="0" dirty="0" smtClean="0"/>
              <a:t>4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363272" cy="554461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sz="2200" dirty="0" smtClean="0"/>
                  <a:t>Προσθέτοντας τα εμβαδά αυτά , προκύπτει η σχέση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υπολογισμού </a:t>
                </a:r>
                <a:r>
                  <a:rPr lang="el-GR" sz="2200" dirty="0"/>
                  <a:t>του εμβαδού όλης της επιφάνειας </a:t>
                </a:r>
                <a:r>
                  <a:rPr lang="el-GR" sz="2200" dirty="0" smtClean="0"/>
                  <a:t>:</a:t>
                </a:r>
                <a:endParaRPr lang="en-US" sz="22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ΑΒΓΔ</m:t>
                        </m:r>
                      </m:e>
                    </m:d>
                    <m:r>
                      <a:rPr lang="el-GR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Υ</m:t>
                                </m:r>
                              </m:e>
                              <m:sub>
                                <m:r>
                                  <a:rPr lang="el-GR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l-G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Υ</m:t>
                            </m:r>
                          </m:e>
                          <m:sub>
                            <m:r>
                              <a:rPr lang="el-G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Υ</m:t>
                            </m:r>
                          </m:e>
                          <m:sub>
                            <m:r>
                              <a:rPr lang="el-G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Υ</m:t>
                            </m:r>
                          </m:e>
                          <m:sub>
                            <m:r>
                              <a:rPr lang="el-G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Υ</m:t>
                            </m:r>
                          </m:e>
                          <m:sub>
                            <m:r>
                              <a:rPr lang="el-G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…+</m:t>
                        </m:r>
                        <m:sSub>
                          <m:sSubPr>
                            <m:ctrlPr>
                              <a:rPr lang="el-G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l-G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Υ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l-GR" sz="2200" dirty="0" smtClean="0"/>
                  <a:t> </a:t>
                </a:r>
                <a:endParaRPr lang="el-GR" sz="22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l-GR" sz="2200" dirty="0"/>
                  <a:t>Ο κανόνας του τραπεζοειδούς  ισχύει για οποιονδήποτε αριθμό  ίσων υποδιαιρέσεων  και ανεξάρτητα του άρτιου ή περιττού αριθμού αυτών.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l-GR" sz="2200" dirty="0"/>
                  <a:t>Η ακρίβεια είναι τόσο μεγαλύτερη όσο μικρότερη είναι η </a:t>
                </a:r>
                <a:r>
                  <a:rPr lang="el-GR" sz="2200" dirty="0" err="1"/>
                  <a:t>ισαπόσταση</a:t>
                </a:r>
                <a:r>
                  <a:rPr lang="el-GR" sz="2200" dirty="0"/>
                  <a:t> των </a:t>
                </a:r>
                <a:r>
                  <a:rPr lang="el-GR" sz="2200" dirty="0" err="1"/>
                  <a:t>τεταγμένων</a:t>
                </a:r>
                <a:r>
                  <a:rPr lang="el-GR" sz="2200" dirty="0"/>
                  <a:t> και όσο πιο ελαφριά είναι η καμπύλη που ενώνει τις </a:t>
                </a:r>
                <a:r>
                  <a:rPr lang="el-GR" sz="2200" dirty="0" err="1"/>
                  <a:t>τεταγμένες</a:t>
                </a:r>
                <a:r>
                  <a:rPr lang="el-GR" sz="2200" dirty="0"/>
                  <a:t>. 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l-GR" sz="2200" dirty="0"/>
                  <a:t>Το εμβαδόν είναι κατά κανόνα μικρότερο του πραγματικού  , αφού ο τύπος του τραπεζίου  θεωρεί ως ευθεία το τμήμα μεταξύ δύο τεταγμένων  της κυρτής καμπύλης</a:t>
                </a:r>
                <a:r>
                  <a:rPr lang="el-GR" sz="2200" dirty="0" smtClean="0"/>
                  <a:t>.</a:t>
                </a:r>
                <a:endParaRPr lang="el-GR" sz="2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363272" cy="5544616"/>
              </a:xfrm>
              <a:blipFill rotWithShape="1">
                <a:blip r:embed="rId2"/>
                <a:stretch>
                  <a:fillRect l="-875" t="-659" r="-14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/>
              <a:t>Υπολογίζεται το εμβαδόν  του νομέα  μέχρι την ίσαλο 4.</a:t>
            </a:r>
          </a:p>
          <a:p>
            <a:pPr marL="0" indent="0" algn="ctr">
              <a:buNone/>
            </a:pPr>
            <a:r>
              <a:rPr lang="el-GR" b="1" dirty="0"/>
              <a:t>1ος υπολογισμός : κανόνας του τραπεζίου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64777"/>
            <a:ext cx="4608512" cy="226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35748" y="4632563"/>
            <a:ext cx="8472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Σημείωση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: Οι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επιφάνειες με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μπλε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χρώμα δεν περιλαμβάνονται στο υπολογισμένο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εμβαδόν Α, δεδομένου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ότι ο τρόπος εφαρμογής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αυτού του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κανόνα συνδέει τα σημεία με ευθείες γραμμές  οι οποίες δεν πλησιάζουν την καμπύλη του σχήματος.</a:t>
            </a:r>
          </a:p>
        </p:txBody>
      </p:sp>
    </p:spTree>
    <p:extLst>
      <p:ext uri="{BB962C8B-B14F-4D97-AF65-F5344CB8AC3E}">
        <p14:creationId xmlns:p14="http://schemas.microsoft.com/office/powerpoint/2010/main" val="18152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1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30243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l-GR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=0,50∙</m:t>
                      </m:r>
                      <m:d>
                        <m:dPr>
                          <m:ctrlPr>
                            <a:rPr 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0,10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1,98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2,35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2,46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2,50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=4,050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200" dirty="0" smtClean="0"/>
              </a:p>
              <a:p>
                <a:pPr marL="0" indent="0">
                  <a:buNone/>
                </a:pPr>
                <a:endParaRPr lang="el-GR" sz="2200" dirty="0"/>
              </a:p>
              <a:p>
                <a:pPr marL="0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𝜊𝜆</m:t>
                          </m:r>
                        </m:sub>
                      </m:sSub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×4,050=8,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00 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3024336"/>
              </a:xfrm>
              <a:blipFill rotWithShape="0"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Πρώτος κανόνας του </a:t>
            </a:r>
            <a:r>
              <a:rPr lang="en-US" dirty="0" err="1"/>
              <a:t>S</a:t>
            </a:r>
            <a:r>
              <a:rPr lang="el-GR" dirty="0" err="1" smtClean="0"/>
              <a:t>impson</a:t>
            </a:r>
            <a:r>
              <a:rPr lang="el-GR" dirty="0" smtClean="0"/>
              <a:t> ή μέθοδος των παραβολών</a:t>
            </a:r>
            <a:r>
              <a:rPr lang="en-US" dirty="0" smtClean="0"/>
              <a:t> </a:t>
            </a:r>
            <a:r>
              <a:rPr lang="en-US" sz="3600" b="0" dirty="0" smtClean="0"/>
              <a:t>(1 </a:t>
            </a:r>
            <a:r>
              <a:rPr lang="el-GR" sz="3600" b="0" dirty="0" smtClean="0"/>
              <a:t>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 μήκος της επιφάνειας , της οποίας ζητείται ο υπολογισμός των γεωμετρικών στοιχείων ,  διαιρείται σε άρτιο (ζυγό) αριθμό ίσων μερών ώστε να προκύπτει περιττός (μονός) αριθμός για τα </a:t>
            </a:r>
            <a:r>
              <a:rPr lang="el-GR" dirty="0" err="1"/>
              <a:t>ημιπλάτη</a:t>
            </a:r>
            <a:r>
              <a:rPr lang="el-GR" dirty="0"/>
              <a:t> (ή πλάτη </a:t>
            </a:r>
            <a:r>
              <a:rPr lang="el-GR" dirty="0" smtClean="0"/>
              <a:t>, </a:t>
            </a:r>
            <a:r>
              <a:rPr lang="el-GR" dirty="0"/>
              <a:t>ή </a:t>
            </a:r>
            <a:r>
              <a:rPr lang="el-GR" dirty="0" err="1"/>
              <a:t>τεταγμένες</a:t>
            </a:r>
            <a:r>
              <a:rPr lang="el-GR" dirty="0"/>
              <a:t>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96344"/>
            <a:ext cx="51847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pmlatenew">
  <a:themeElements>
    <a:clrScheme name="Προσαρμοσμένο 1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tepmlatenew</Template>
  <TotalTime>10</TotalTime>
  <Words>2163</Words>
  <Application>Microsoft Office PowerPoint</Application>
  <PresentationFormat>Προβολή στην οθόνη (4:3)</PresentationFormat>
  <Paragraphs>265</Paragraphs>
  <Slides>44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44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Times New Roman</vt:lpstr>
      <vt:lpstr>Wingdings</vt:lpstr>
      <vt:lpstr>tepmlatenew</vt:lpstr>
      <vt:lpstr>OC_template_updated</vt:lpstr>
      <vt:lpstr>1_OC_template_updated</vt:lpstr>
      <vt:lpstr>Ναυπηγικό σχέδιο και αρχές casd</vt:lpstr>
      <vt:lpstr>Μέθοδοι υπολογισμού στοιχείων της γάστρας </vt:lpstr>
      <vt:lpstr>Μέθοδος του Τραπεζοειδούς ή μέθοδος Bezout (1 από 4)</vt:lpstr>
      <vt:lpstr>Μέθοδος του Τραπεζοειδούς ή μέθοδος Bezout (2 από 4)</vt:lpstr>
      <vt:lpstr>Μέθοδος του Τραπεζοειδούς ή μέθοδος Bezout (3 από 4)</vt:lpstr>
      <vt:lpstr>Μέθοδος του Τραπεζοειδούς ή μέθοδος Bezout (4 από 4)</vt:lpstr>
      <vt:lpstr>Παράδειγμα 1ο (1 από 2)</vt:lpstr>
      <vt:lpstr>Παράδειγμα 1ο  (2 από 2)</vt:lpstr>
      <vt:lpstr>Πρώτος κανόνας του Simpson ή μέθοδος των παραβολών (1 από 2)</vt:lpstr>
      <vt:lpstr>Πρώτος κανόνας του Simpson ή μέθοδος των παραβολών (2 από 2)</vt:lpstr>
      <vt:lpstr>Υπολογισμός εμβαδού επιφάνειας  [ΑΝΖΕΑ] (1 από 2)</vt:lpstr>
      <vt:lpstr>Υπολογισμός εμβαδού επιφάνειας  [ΑΝΖΕΑ] (2 από 2)</vt:lpstr>
      <vt:lpstr>Παράδειγμα 2ο (1 από 2)</vt:lpstr>
      <vt:lpstr>Παράδειγμα 2ο (2 από 2)</vt:lpstr>
      <vt:lpstr>2ος Κανόνας του Simpson ή κανόνας των 3/8 (1 από 2)</vt:lpstr>
      <vt:lpstr>2ος Κανόνας του Simpson ή κανόνας των 3/8 (2 από 2)</vt:lpstr>
      <vt:lpstr>Παράδειγμα 3ο (1 από 5)</vt:lpstr>
      <vt:lpstr>Παράδειγμα 3ο (2 από 5)</vt:lpstr>
      <vt:lpstr>Παράδειγμα 3ο (3 από 5)</vt:lpstr>
      <vt:lpstr>Παράδειγμα 3ο (4 από 5)</vt:lpstr>
      <vt:lpstr>Παράδειγμα 3ο (5 από 5)</vt:lpstr>
      <vt:lpstr>Παράδειγμα 4ο (1 από 4)</vt:lpstr>
      <vt:lpstr>Παράδειγμα 4ο (2 από 4)</vt:lpstr>
      <vt:lpstr>Παράδειγμα 4ο (3 από 4)</vt:lpstr>
      <vt:lpstr>Παράδειγμα 4ο (4 από 4)</vt:lpstr>
      <vt:lpstr>Τρίτος κανόνας του Simpson</vt:lpstr>
      <vt:lpstr>Παράδειγμα 5ο (1 από 2)</vt:lpstr>
      <vt:lpstr>Παράδειγμα 5ο (2 από 2)</vt:lpstr>
      <vt:lpstr>Κέντρο βάρους επιφάνειας – Ροπή επιφάνειας (1 από 2)</vt:lpstr>
      <vt:lpstr>Κέντρο βάρους επιφάνειας – Ροπή επιφάνειας (2 από 2)</vt:lpstr>
      <vt:lpstr>Ροπή αδράνειας επιφανειών (1 από 2)</vt:lpstr>
      <vt:lpstr>Ροπή αδράνειας επιφανειών (2 από 2)</vt:lpstr>
      <vt:lpstr>Υπολογισμός όγκου / Κέντρου όγκου της γάστρας (1 από 2)</vt:lpstr>
      <vt:lpstr>Υπολογισμός όγκου / Κέντρου όγκου της γάστρας (2 από 2)</vt:lpstr>
      <vt:lpstr>Υδροστατικό διάγραμμα (1 από 3)</vt:lpstr>
      <vt:lpstr>Υδροστατικό διάγραμμα (2 από 3)</vt:lpstr>
      <vt:lpstr>Υδροστατικό διάγραμμα (3 από 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Ναυπηγικό σχέδιο και αρχές casd</dc:title>
  <dc:creator>opencourses@teiath.gr</dc:creator>
  <cp:lastModifiedBy>user</cp:lastModifiedBy>
  <cp:revision>7</cp:revision>
  <dcterms:created xsi:type="dcterms:W3CDTF">2014-10-25T14:00:01Z</dcterms:created>
  <dcterms:modified xsi:type="dcterms:W3CDTF">2016-12-13T14:14:22Z</dcterms:modified>
</cp:coreProperties>
</file>