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719" r:id="rId3"/>
    <p:sldMasterId id="2147483730" r:id="rId4"/>
  </p:sldMasterIdLst>
  <p:notesMasterIdLst>
    <p:notesMasterId r:id="rId57"/>
  </p:notesMasterIdLst>
  <p:handoutMasterIdLst>
    <p:handoutMasterId r:id="rId58"/>
  </p:handoutMasterIdLst>
  <p:sldIdLst>
    <p:sldId id="304" r:id="rId5"/>
    <p:sldId id="258" r:id="rId6"/>
    <p:sldId id="259" r:id="rId7"/>
    <p:sldId id="260" r:id="rId8"/>
    <p:sldId id="30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299" r:id="rId47"/>
    <p:sldId id="301" r:id="rId48"/>
    <p:sldId id="302" r:id="rId49"/>
    <p:sldId id="305" r:id="rId50"/>
    <p:sldId id="306" r:id="rId51"/>
    <p:sldId id="307" r:id="rId52"/>
    <p:sldId id="311" r:id="rId53"/>
    <p:sldId id="312" r:id="rId54"/>
    <p:sldId id="309" r:id="rId55"/>
    <p:sldId id="310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8AD661-09F5-4144-97E5-E7FE9D7CA4AC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/>
            </a:lvl1pPr>
          </a:lstStyle>
          <a:p>
            <a:pPr>
              <a:defRPr/>
            </a:pPr>
            <a:fld id="{ADE38E7E-E0FF-4BDB-B0FB-912CF6227F2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544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A0B0B9-E400-412C-AADD-D52E48D31510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3731E14D-0762-4079-849B-9B7D7B8B4E8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26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6FA602-7B14-493F-9286-F7E2042F4D21}" type="slidenum">
              <a:rPr lang="el-GR" altLang="el-GR"/>
              <a:pPr/>
              <a:t>16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1909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B79B83-94DB-46CC-898D-430D15D5FB09}" type="slidenum">
              <a:rPr lang="el-GR" altLang="el-GR"/>
              <a:pPr/>
              <a:t>43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17773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5690-31CE-43CA-AD33-CA5363EF1B3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95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47B5-8BF2-4208-A8D7-9973FDB6E4C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42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  <a:lvl2pPr>
              <a:defRPr>
                <a:solidFill>
                  <a:srgbClr val="F3EE1E"/>
                </a:solidFill>
              </a:defRPr>
            </a:lvl2pPr>
            <a:lvl3pPr>
              <a:defRPr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9A29F429-4799-4898-89EE-143E8884AC9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85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1A7A-5F8F-43D3-8CD7-B7E98A491D0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332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5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4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9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7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7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7B39-9048-4D10-AFF0-9EA8DEF958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2278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1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6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D5DE-6755-4142-82A9-4D78239159F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98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0713-AD5B-48BF-A891-2F9BCE55917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40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3E33-D464-42AA-9628-F5FBF9CC308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87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B84B-17F3-4612-9F89-FC128D613FB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793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4868-99F0-41B7-AA0B-16E5A5A5314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0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6843793-7C7F-4132-8C52-0F23A795060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en.wikipedia.org/wiki/File:Echinococcus_multilocularis.jpg" TargetMode="External"/><Relationship Id="rId7" Type="http://schemas.openxmlformats.org/officeDocument/2006/relationships/hyperlink" Target="http://en.wikipedia.org/wiki/User:Flukema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Fasciola_hepatica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commons.wikimedia.org/wiki/User:Filip_e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scaris_lumbricoides.jpe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ser:Optigan13?rdfrom=commons:User:Optigan1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ep4md/" TargetMode="External"/><Relationship Id="rId13" Type="http://schemas.openxmlformats.org/officeDocument/2006/relationships/hyperlink" Target="http://creativecommons.org/licenses/by-nc-nd/2.0/deed.en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://commons.wikimedia.org/wiki/File:Microscope-blank.svg" TargetMode="External"/><Relationship Id="rId7" Type="http://schemas.openxmlformats.org/officeDocument/2006/relationships/hyperlink" Target="http://www.flickr.com/photos/prep4md/3026939361/" TargetMode="External"/><Relationship Id="rId12" Type="http://schemas.openxmlformats.org/officeDocument/2006/relationships/hyperlink" Target="http://www.flickr.com/photos/phylomon/" TargetMode="External"/><Relationship Id="rId17" Type="http://schemas.openxmlformats.org/officeDocument/2006/relationships/hyperlink" Target="http://creativecommons.org/licenses/by-sa/2.5/deed.en" TargetMode="External"/><Relationship Id="rId2" Type="http://schemas.openxmlformats.org/officeDocument/2006/relationships/image" Target="../media/image10.png"/><Relationship Id="rId16" Type="http://schemas.openxmlformats.org/officeDocument/2006/relationships/hyperlink" Target="http://en.wikipedia.org/wiki/User:Optigan13?rdfrom=commons:User:Optigan13" TargetMode="External"/><Relationship Id="rId20" Type="http://schemas.openxmlformats.org/officeDocument/2006/relationships/hyperlink" Target="http://commons.wikimedia.org/wiki/User:Joelmil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flickr.com/photos/phylomon/8662461983/" TargetMode="External"/><Relationship Id="rId5" Type="http://schemas.openxmlformats.org/officeDocument/2006/relationships/hyperlink" Target="http://creativecommons.org/licenses/by-sa/3.0/deed.en" TargetMode="External"/><Relationship Id="rId15" Type="http://schemas.openxmlformats.org/officeDocument/2006/relationships/hyperlink" Target="http://en.wikipedia.org/wiki/File:Balantidium_coli_wet_mount.jpg" TargetMode="External"/><Relationship Id="rId10" Type="http://schemas.openxmlformats.org/officeDocument/2006/relationships/image" Target="../media/image12.jpeg"/><Relationship Id="rId19" Type="http://schemas.openxmlformats.org/officeDocument/2006/relationships/hyperlink" Target="http://commons.wikimedia.org/wiki/File:Coccidia.JPG" TargetMode="External"/><Relationship Id="rId4" Type="http://schemas.openxmlformats.org/officeDocument/2006/relationships/hyperlink" Target="http://commons.wikimedia.org/wiki/User:Tomia" TargetMode="External"/><Relationship Id="rId9" Type="http://schemas.openxmlformats.org/officeDocument/2006/relationships/hyperlink" Target="http://creativecommons.org/licenses/by/2.0/deed.en" TargetMode="External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aenia_solium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pedy.com/amoeba_facts_about_amoebas.htm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ture_Plasmodium_malariae_schizont_PHIL_2715_lores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Brugia_malayi.JPG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eishmania_infantum.png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roggerlaura" TargetMode="External"/><Relationship Id="rId4" Type="http://schemas.openxmlformats.org/officeDocument/2006/relationships/hyperlink" Target="http://commons.wikimedia.org/wiki/File:Trichinella_spiralis_larvae_within_muscle.jpg" TargetMode="External"/><Relationship Id="rId9" Type="http://schemas.openxmlformats.org/officeDocument/2006/relationships/hyperlink" Target="http://commons.wikimedia.org/w/index.php?title=User:Sabahrat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ell-krater_sacrifice_Pothos_Painter_Louvre_G49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/deed.en" TargetMode="External"/><Relationship Id="rId4" Type="http://schemas.openxmlformats.org/officeDocument/2006/relationships/hyperlink" Target="http://commons.wikimedia.org/wiki/User:Jastro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globalhealth/nt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Kchavez624&amp;action=edit&amp;redlink=1" TargetMode="External"/><Relationship Id="rId4" Type="http://schemas.openxmlformats.org/officeDocument/2006/relationships/hyperlink" Target="http://commons.wikimedia.org/wiki/File:Cutaneous_larvae_migrans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neumocystis_carinii_PHIL_2998_lores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atho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3600" b="1" noProof="0" dirty="0" smtClean="0">
                <a:solidFill>
                  <a:prstClr val="black"/>
                </a:solidFill>
                <a:latin typeface="Calibri"/>
              </a:rPr>
              <a:t>ΠΑΡΑΣΙΤΟΛΟΓΙΑ- ΜΥΚΗΤΟΛΟΓΙΑ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b="1" dirty="0" smtClean="0">
                <a:solidFill>
                  <a:prstClr val="black"/>
                </a:solidFill>
              </a:rPr>
              <a:t>Ενότητα </a:t>
            </a:r>
            <a:r>
              <a:rPr lang="en-US" altLang="el-GR" sz="2400" b="1" dirty="0" smtClean="0">
                <a:solidFill>
                  <a:prstClr val="black"/>
                </a:solidFill>
              </a:rPr>
              <a:t>1</a:t>
            </a:r>
            <a:r>
              <a:rPr lang="el-GR" altLang="el-GR" sz="2400" dirty="0" smtClean="0">
                <a:solidFill>
                  <a:prstClr val="black"/>
                </a:solidFill>
              </a:rPr>
              <a:t>:</a:t>
            </a:r>
            <a:r>
              <a:rPr lang="en-US" altLang="el-GR" sz="2400" dirty="0" smtClean="0">
                <a:solidFill>
                  <a:prstClr val="black"/>
                </a:solidFill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</a:rPr>
              <a:t>Εισαγωγή</a:t>
            </a:r>
            <a:r>
              <a:rPr lang="en-US" altLang="el-GR" sz="2400" dirty="0" smtClean="0">
                <a:solidFill>
                  <a:prstClr val="black"/>
                </a:solidFill>
              </a:rPr>
              <a:t> (</a:t>
            </a:r>
            <a:r>
              <a:rPr lang="el-GR" altLang="el-GR" sz="2400" dirty="0" smtClean="0">
                <a:solidFill>
                  <a:prstClr val="black"/>
                </a:solidFill>
              </a:rPr>
              <a:t>Α’ μέρος)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FFF00"/>
                </a:solidFill>
              </a:rPr>
              <a:t>Πλατυέλμινθες</a:t>
            </a:r>
            <a:endParaRPr lang="el-GR" altLang="el-GR" dirty="0" smtClean="0"/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750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Κεστώδεις –ταινίες (κεφαλή και προγλωττίδες)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pic>
        <p:nvPicPr>
          <p:cNvPr id="15364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628775"/>
            <a:ext cx="28321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/>
          <p:nvPr/>
        </p:nvSpPr>
        <p:spPr>
          <a:xfrm>
            <a:off x="2709863" y="3468688"/>
            <a:ext cx="2997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Echinococcus multilocularis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Filip em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8313" y="4089400"/>
            <a:ext cx="4021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l-GR" sz="2400" dirty="0">
                <a:solidFill>
                  <a:srgbClr val="FFFF00"/>
                </a:solidFill>
                <a:latin typeface="+mn-lt"/>
                <a:cs typeface="+mn-cs"/>
              </a:rPr>
              <a:t>Τρηματώδεις (ενιαίο σώμα)</a:t>
            </a:r>
          </a:p>
        </p:txBody>
      </p:sp>
      <p:pic>
        <p:nvPicPr>
          <p:cNvPr id="15367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51363"/>
            <a:ext cx="22558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/>
          <p:nvPr/>
        </p:nvSpPr>
        <p:spPr>
          <a:xfrm>
            <a:off x="2760663" y="6356350"/>
            <a:ext cx="299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6"/>
              </a:rPr>
              <a:t>Fasciola hepatica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7"/>
              </a:rPr>
              <a:t>Flukeman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536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7201E-650E-4B6E-AECC-3D59B8D6CEF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Νηματέλμινθες -Νηματώδεις</a:t>
            </a:r>
          </a:p>
        </p:txBody>
      </p:sp>
      <p:pic>
        <p:nvPicPr>
          <p:cNvPr id="16387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268413"/>
            <a:ext cx="4141787" cy="4141787"/>
          </a:xfrm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635375" y="5603875"/>
            <a:ext cx="23050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2200" dirty="0">
                <a:solidFill>
                  <a:srgbClr val="F3EE1E"/>
                </a:solidFill>
                <a:latin typeface="+mn-lt"/>
              </a:rPr>
              <a:t>κυλινδρικό σώμα</a:t>
            </a:r>
          </a:p>
        </p:txBody>
      </p:sp>
      <p:sp>
        <p:nvSpPr>
          <p:cNvPr id="6" name="Rectangle 8"/>
          <p:cNvSpPr/>
          <p:nvPr/>
        </p:nvSpPr>
        <p:spPr>
          <a:xfrm>
            <a:off x="3203575" y="6034088"/>
            <a:ext cx="29972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Ascaris lumbricoides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Optigan13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638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E4F683-1F50-470B-AE3A-EEF8F87C638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Ταξινόμηση των Παρασίτων</a:t>
            </a:r>
          </a:p>
        </p:txBody>
      </p:sp>
      <p:graphicFrame>
        <p:nvGraphicFramePr>
          <p:cNvPr id="25612" name="Group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79308"/>
              </p:ext>
            </p:extLst>
          </p:nvPr>
        </p:nvGraphicFramePr>
        <p:xfrm>
          <a:off x="611188" y="1341438"/>
          <a:ext cx="8229600" cy="461459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28799">
                <a:tc>
                  <a:txBody>
                    <a:bodyPr/>
                    <a:lstStyle>
                      <a:lvl1pPr marL="711200" indent="-711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1200" marR="0" lvl="0" indent="-711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Πρωτόζωα</a:t>
                      </a:r>
                      <a:endParaRPr kumimoji="0" lang="en-US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11200" marR="0" lvl="0" indent="-711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μονοκύτταροι 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711200" indent="-711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1200" marR="0" lvl="0" indent="-711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Έλμινθες</a:t>
                      </a:r>
                    </a:p>
                    <a:p>
                      <a:pPr marL="711200" marR="0" lvl="0" indent="-711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πολυκύτταροι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711200" indent="-7112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1200" marR="0" lvl="0" indent="-711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Αρθρόποδα </a:t>
                      </a:r>
                    </a:p>
                    <a:p>
                      <a:pPr marL="711200" marR="0" lvl="0" indent="-711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πολυκύτταροι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84476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Σαρκώδη</a:t>
                      </a:r>
                      <a:endParaRPr kumimoji="0" lang="en-US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(ψευδοπόδια)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Μαστιγοφόρα</a:t>
                      </a: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(μαστίγια)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Βλεφαριδοφόρα (βλεφαρίδες)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Σπορόζωα-Κοκκίδια  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914400" indent="-5334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Πλατυέλμινθες </a:t>
                      </a: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1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α)</a:t>
                      </a:r>
                      <a:r>
                        <a:rPr kumimoji="0" lang="en-US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Κεστώδεις</a:t>
                      </a:r>
                    </a:p>
                    <a:p>
                      <a:pPr marL="914400" marR="0" lvl="1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β)Τρηματώδεις</a:t>
                      </a:r>
                      <a:endParaRPr kumimoji="0" lang="el-GR" alt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Νηματέλμινθες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(Νηματώδεις)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l-GR" alt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p:sp>
        <p:nvSpPr>
          <p:cNvPr id="174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807D3-8765-45ED-8C87-DA2AFC39EAA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Πρωτόζωα</a:t>
            </a:r>
          </a:p>
        </p:txBody>
      </p:sp>
      <p:pic>
        <p:nvPicPr>
          <p:cNvPr id="1843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5725"/>
            <a:ext cx="7588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/>
        </p:nvSpPr>
        <p:spPr>
          <a:xfrm>
            <a:off x="6550025" y="744538"/>
            <a:ext cx="23955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Microscope-blank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Tomia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8437" name="Θέση περιεχομένου 2"/>
          <p:cNvSpPr>
            <a:spLocks noGrp="1"/>
          </p:cNvSpPr>
          <p:nvPr>
            <p:ph idx="1"/>
          </p:nvPr>
        </p:nvSpPr>
        <p:spPr>
          <a:xfrm>
            <a:off x="250825" y="1484313"/>
            <a:ext cx="3971925" cy="638175"/>
          </a:xfrm>
        </p:spPr>
        <p:txBody>
          <a:bodyPr/>
          <a:lstStyle/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Σαρκώδη (ψευδοπόδια) </a:t>
            </a:r>
          </a:p>
        </p:txBody>
      </p:sp>
      <p:pic>
        <p:nvPicPr>
          <p:cNvPr id="18438" name="Εικόνα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511300"/>
            <a:ext cx="1106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/>
          <p:nvPr/>
        </p:nvSpPr>
        <p:spPr>
          <a:xfrm>
            <a:off x="5683250" y="1835150"/>
            <a:ext cx="32623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7"/>
              </a:rPr>
              <a:t>Entamoeba Coli trophozoite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Yasser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CC BY 2.0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8440" name="Ορθογώνιο 7"/>
          <p:cNvSpPr>
            <a:spLocks noChangeArrowheads="1"/>
          </p:cNvSpPr>
          <p:nvPr/>
        </p:nvSpPr>
        <p:spPr bwMode="auto">
          <a:xfrm>
            <a:off x="250825" y="2852738"/>
            <a:ext cx="3800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 startAt="2"/>
            </a:pPr>
            <a:r>
              <a:rPr lang="el-GR" altLang="el-GR" sz="2400" dirty="0">
                <a:solidFill>
                  <a:srgbClr val="FFFF00"/>
                </a:solidFill>
              </a:rPr>
              <a:t>Μαστιγοφόρα (μαστίγια)</a:t>
            </a:r>
          </a:p>
        </p:txBody>
      </p:sp>
      <p:pic>
        <p:nvPicPr>
          <p:cNvPr id="18441" name="Εικόνα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700338"/>
            <a:ext cx="12779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8"/>
          <p:cNvSpPr/>
          <p:nvPr/>
        </p:nvSpPr>
        <p:spPr>
          <a:xfrm>
            <a:off x="5772150" y="3017838"/>
            <a:ext cx="32639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11"/>
              </a:rPr>
              <a:t>Giardia lamblia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2"/>
              </a:rPr>
              <a:t>Planet Earth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3"/>
              </a:rPr>
              <a:t>CC BY-NC-ND 2.0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8443" name="Ορθογώνιο 9"/>
          <p:cNvSpPr>
            <a:spLocks noChangeArrowheads="1"/>
          </p:cNvSpPr>
          <p:nvPr/>
        </p:nvSpPr>
        <p:spPr bwMode="auto">
          <a:xfrm>
            <a:off x="250825" y="42687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 startAt="3"/>
            </a:pPr>
            <a:r>
              <a:rPr lang="el-GR" altLang="el-GR" sz="2400" dirty="0">
                <a:solidFill>
                  <a:srgbClr val="FFFF00"/>
                </a:solidFill>
              </a:rPr>
              <a:t>Βλεφαριδοφόρα (βλεφαρίδες) </a:t>
            </a:r>
          </a:p>
        </p:txBody>
      </p:sp>
      <p:pic>
        <p:nvPicPr>
          <p:cNvPr id="18444" name="Εικόνα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860800"/>
            <a:ext cx="984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/>
          <p:nvPr/>
        </p:nvSpPr>
        <p:spPr>
          <a:xfrm>
            <a:off x="5772150" y="4394200"/>
            <a:ext cx="3263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15"/>
              </a:rPr>
              <a:t>Balantidium coli wet mount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6"/>
              </a:rPr>
              <a:t>CommonismNow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7"/>
              </a:rPr>
              <a:t>CC BY-SA 2.5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8446" name="Ορθογώνιο 11"/>
          <p:cNvSpPr>
            <a:spLocks noChangeArrowheads="1"/>
          </p:cNvSpPr>
          <p:nvPr/>
        </p:nvSpPr>
        <p:spPr bwMode="auto">
          <a:xfrm>
            <a:off x="250825" y="5454650"/>
            <a:ext cx="337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 startAt="4"/>
            </a:pPr>
            <a:r>
              <a:rPr lang="el-GR" altLang="el-GR" sz="2400" dirty="0">
                <a:solidFill>
                  <a:srgbClr val="FFFF00"/>
                </a:solidFill>
              </a:rPr>
              <a:t> Σπορόζωα-Κοκκίδια </a:t>
            </a:r>
          </a:p>
        </p:txBody>
      </p:sp>
      <p:pic>
        <p:nvPicPr>
          <p:cNvPr id="18447" name="Εικόνα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172075"/>
            <a:ext cx="12065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/>
          <p:nvPr/>
        </p:nvSpPr>
        <p:spPr>
          <a:xfrm>
            <a:off x="5940425" y="5883275"/>
            <a:ext cx="27257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19"/>
              </a:rPr>
              <a:t>Coccidia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20"/>
              </a:rPr>
              <a:t>Joelmills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844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EAE33-9558-4976-BF58-BA3E0A62C45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Κλινική Ταξινόμηση των Παρασίτων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2700338" y="2276475"/>
            <a:ext cx="4140200" cy="2232025"/>
          </a:xfrm>
        </p:spPr>
        <p:txBody>
          <a:bodyPr/>
          <a:lstStyle/>
          <a:p>
            <a:pPr marL="514350" indent="-51435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Εντερικά παράσιτα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514350" indent="-51435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Παράσιτα του αίματος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514350" indent="-51435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Παράσιτα των ιστών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marL="514350" indent="-51435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endParaRPr lang="el-GR" altLang="el-GR" dirty="0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1408C-A35C-446E-A7E9-69667C7C536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Εντερικά Παράσιτα </a:t>
            </a:r>
          </a:p>
        </p:txBody>
      </p:sp>
      <p:pic>
        <p:nvPicPr>
          <p:cNvPr id="2048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1908175" cy="3011487"/>
          </a:xfr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89050" y="4572000"/>
            <a:ext cx="984250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b="0" dirty="0">
                <a:solidFill>
                  <a:srgbClr val="F3EE1E"/>
                </a:solidFill>
                <a:latin typeface="+mn-lt"/>
              </a:rPr>
              <a:t>Ταινία</a:t>
            </a:r>
            <a:r>
              <a:rPr lang="el-GR" altLang="el-GR" sz="2200" dirty="0">
                <a:solidFill>
                  <a:srgbClr val="F3EE1E"/>
                </a:solidFill>
                <a:latin typeface="+mn-lt"/>
              </a:rPr>
              <a:t> </a:t>
            </a:r>
          </a:p>
        </p:txBody>
      </p:sp>
      <p:sp>
        <p:nvSpPr>
          <p:cNvPr id="7" name="Rectangle 8"/>
          <p:cNvSpPr/>
          <p:nvPr/>
        </p:nvSpPr>
        <p:spPr>
          <a:xfrm>
            <a:off x="468313" y="5002213"/>
            <a:ext cx="27257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Taenia solium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Citron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20486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54188"/>
            <a:ext cx="4643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553075" y="4572000"/>
            <a:ext cx="1408113" cy="430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b="0" dirty="0">
                <a:solidFill>
                  <a:srgbClr val="F3EE1E"/>
                </a:solidFill>
                <a:latin typeface="+mn-lt"/>
              </a:rPr>
              <a:t>Αμοιβάδα</a:t>
            </a:r>
            <a:r>
              <a:rPr lang="el-GR" altLang="el-GR" sz="2200" dirty="0">
                <a:solidFill>
                  <a:srgbClr val="F3EE1E"/>
                </a:solidFill>
                <a:latin typeface="+mn-lt"/>
              </a:rPr>
              <a:t> </a:t>
            </a:r>
          </a:p>
        </p:txBody>
      </p:sp>
      <p:sp>
        <p:nvSpPr>
          <p:cNvPr id="10" name="Rectangle 8"/>
          <p:cNvSpPr/>
          <p:nvPr/>
        </p:nvSpPr>
        <p:spPr>
          <a:xfrm>
            <a:off x="4884738" y="4978400"/>
            <a:ext cx="27257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5"/>
              </a:rPr>
              <a:t>Wikipedy.com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048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336867-0C39-4ED4-9D07-32CCD085C3F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Παράσιτα του αίματος</a:t>
            </a:r>
          </a:p>
        </p:txBody>
      </p:sp>
      <p:pic>
        <p:nvPicPr>
          <p:cNvPr id="21507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101850"/>
            <a:ext cx="2879725" cy="1944688"/>
          </a:xfr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258888" y="4165600"/>
            <a:ext cx="15859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b="0" dirty="0">
                <a:solidFill>
                  <a:srgbClr val="F3EE1E"/>
                </a:solidFill>
                <a:latin typeface="+mn-lt"/>
              </a:rPr>
              <a:t>Π</a:t>
            </a:r>
            <a:r>
              <a:rPr lang="el-GR" altLang="el-GR" sz="2200" b="0" dirty="0" smtClean="0">
                <a:solidFill>
                  <a:srgbClr val="F3EE1E"/>
                </a:solidFill>
                <a:latin typeface="+mn-lt"/>
              </a:rPr>
              <a:t>λασμώδιο</a:t>
            </a:r>
            <a:r>
              <a:rPr lang="el-GR" altLang="el-GR" sz="2200" dirty="0" smtClean="0">
                <a:solidFill>
                  <a:srgbClr val="F3EE1E"/>
                </a:solidFill>
                <a:latin typeface="+mn-lt"/>
              </a:rPr>
              <a:t> </a:t>
            </a:r>
            <a:endParaRPr lang="el-GR" altLang="el-GR" sz="2200" dirty="0">
              <a:solidFill>
                <a:srgbClr val="F3EE1E"/>
              </a:solidFill>
              <a:latin typeface="+mn-lt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688975" y="4597400"/>
            <a:ext cx="2946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fr-FR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Mature Plasmodium malariae schizont PHIL 2715 lores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Optigan13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21510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268538"/>
            <a:ext cx="16637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300788" y="4165600"/>
            <a:ext cx="1209675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b="0" dirty="0">
                <a:solidFill>
                  <a:srgbClr val="F3EE1E"/>
                </a:solidFill>
                <a:latin typeface="+mn-lt"/>
              </a:rPr>
              <a:t>Φιλάρια</a:t>
            </a:r>
            <a:r>
              <a:rPr lang="el-GR" altLang="el-GR" sz="2200" dirty="0">
                <a:solidFill>
                  <a:srgbClr val="F3EE1E"/>
                </a:solidFill>
                <a:latin typeface="+mn-lt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4325" y="4597400"/>
            <a:ext cx="27257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5"/>
              </a:rPr>
              <a:t>Brugia malayi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Salvadorjo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151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CB46C-B6BD-47D0-9D50-992A7084A0C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Παράσιτα των ιστών </a:t>
            </a:r>
          </a:p>
        </p:txBody>
      </p:sp>
      <p:pic>
        <p:nvPicPr>
          <p:cNvPr id="22531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4043363" cy="3028950"/>
          </a:xfr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41500" y="4705350"/>
            <a:ext cx="1439863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b="0" dirty="0">
                <a:solidFill>
                  <a:srgbClr val="F3EE1E"/>
                </a:solidFill>
                <a:latin typeface="+mn-lt"/>
              </a:rPr>
              <a:t>τριχινέλλα</a:t>
            </a:r>
            <a:r>
              <a:rPr lang="el-GR" altLang="el-GR" sz="2200" dirty="0">
                <a:solidFill>
                  <a:srgbClr val="F3EE1E"/>
                </a:solidFill>
                <a:latin typeface="+mn-lt"/>
              </a:rPr>
              <a:t> </a:t>
            </a:r>
          </a:p>
        </p:txBody>
      </p:sp>
      <p:sp>
        <p:nvSpPr>
          <p:cNvPr id="7" name="Rectangle 8"/>
          <p:cNvSpPr/>
          <p:nvPr/>
        </p:nvSpPr>
        <p:spPr>
          <a:xfrm>
            <a:off x="869950" y="5141913"/>
            <a:ext cx="33829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Trichinella spiralis larvae within muscle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Froggerlaura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22534" name="Εικόνα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9588"/>
            <a:ext cx="28035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53200" y="4705350"/>
            <a:ext cx="1444625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l-GR" sz="2200" b="0" dirty="0">
                <a:solidFill>
                  <a:srgbClr val="F3EE1E"/>
                </a:solidFill>
                <a:latin typeface="+mn-lt"/>
              </a:rPr>
              <a:t>Λεϊσμάνια</a:t>
            </a:r>
            <a:r>
              <a:rPr lang="el-GR" altLang="el-GR" sz="2200" dirty="0">
                <a:solidFill>
                  <a:srgbClr val="F3EE1E"/>
                </a:solidFill>
                <a:latin typeface="+mn-lt"/>
              </a:rPr>
              <a:t> </a:t>
            </a:r>
          </a:p>
        </p:txBody>
      </p:sp>
      <p:sp>
        <p:nvSpPr>
          <p:cNvPr id="11" name="Rectangle 8"/>
          <p:cNvSpPr/>
          <p:nvPr/>
        </p:nvSpPr>
        <p:spPr>
          <a:xfrm>
            <a:off x="5508625" y="5118100"/>
            <a:ext cx="33829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8"/>
              </a:rPr>
              <a:t>Leishmania infantum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Sabahrat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253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562961-3D00-421D-9C14-240F05C5A82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Συμβίωση </a:t>
            </a:r>
            <a:r>
              <a:rPr lang="en-US" altLang="el-GR" dirty="0" smtClean="0"/>
              <a:t> </a:t>
            </a:r>
            <a:r>
              <a:rPr lang="el-GR" altLang="el-GR" b="0" dirty="0" smtClean="0"/>
              <a:t>(</a:t>
            </a:r>
            <a:r>
              <a:rPr lang="en-US" altLang="el-GR" b="0" dirty="0" smtClean="0"/>
              <a:t>symbiosis) </a:t>
            </a:r>
            <a:endParaRPr lang="el-GR" altLang="el-GR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16557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/>
              <a:t>Δύο διαφορετικοί οργανισμοί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/>
              <a:t>Συγκατοικούν το μεγαλύτερο μέρος της ζωής τους.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sz="3000" dirty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F5C05-8146-4A63-88C6-0BD66B9FEA4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Βιολογική αμοιβαιότητα </a:t>
            </a:r>
            <a:r>
              <a:rPr lang="el-GR" b="0" dirty="0" smtClean="0"/>
              <a:t>(</a:t>
            </a:r>
            <a:r>
              <a:rPr lang="en-US" b="0" dirty="0"/>
              <a:t>mutualism </a:t>
            </a:r>
            <a:r>
              <a:rPr lang="en-US" b="0" dirty="0" smtClean="0"/>
              <a:t>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15255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Συμβίωση διαφορετικών  </a:t>
            </a:r>
            <a:r>
              <a:rPr lang="el-GR" sz="2400" dirty="0" smtClean="0"/>
              <a:t>ειδών.</a:t>
            </a:r>
            <a:endParaRPr lang="el-GR" sz="2400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Αμοιβαία ωφέλεια.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B74B0-D308-4EDE-91E1-B3C8D1C22BB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468313" y="71091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Παράσιτος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250" y="1392238"/>
            <a:ext cx="8229600" cy="720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Αρχ. που τρώει </a:t>
            </a:r>
            <a:r>
              <a:rPr lang="el-GR" sz="2400" dirty="0" smtClean="0"/>
              <a:t>στο τραπέζι άλλου αμείβοντάς </a:t>
            </a:r>
            <a:r>
              <a:rPr lang="el-GR" sz="2400" dirty="0"/>
              <a:t>τον με </a:t>
            </a:r>
            <a:r>
              <a:rPr lang="el-GR" sz="2400" dirty="0" smtClean="0"/>
              <a:t>κολακείες</a:t>
            </a:r>
            <a:r>
              <a:rPr lang="el-GR" sz="24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7172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2112963"/>
            <a:ext cx="3475037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3527425" y="5727700"/>
            <a:ext cx="2997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Bell-krater sacrifice Pothos Painter Louvre G496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Jastrow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 2.5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717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9E4AE-0B0A-4BA5-8B39-3F4C1720862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Σαπροφυτισμός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b="0" dirty="0" smtClean="0"/>
              <a:t>(</a:t>
            </a:r>
            <a:r>
              <a:rPr lang="en-US" b="0" dirty="0"/>
              <a:t>Commensalism</a:t>
            </a:r>
            <a:r>
              <a:rPr lang="en-US" b="0" dirty="0" smtClean="0"/>
              <a:t>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850" y="2205038"/>
            <a:ext cx="8229600" cy="23034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Συμβίωση: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Ο ένας οργανισμός </a:t>
            </a:r>
            <a:r>
              <a:rPr lang="el-GR" sz="2400" dirty="0" smtClean="0"/>
              <a:t>ωφελείται,</a:t>
            </a:r>
            <a:endParaRPr lang="el-GR" sz="2400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sz="2400" dirty="0"/>
              <a:t>Ο άλλος ούτε ωφελείται, ούτε </a:t>
            </a:r>
            <a:r>
              <a:rPr lang="el-GR" sz="2400" dirty="0" smtClean="0"/>
              <a:t>βλάπτεται.</a:t>
            </a:r>
            <a:endParaRPr lang="el-GR" sz="2400"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9E0BE-5D29-4CF2-BCC2-48DF8EDB36A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Παρασίτωση </a:t>
            </a:r>
            <a:r>
              <a:rPr lang="el-GR" altLang="el-GR" b="0" dirty="0" smtClean="0"/>
              <a:t>(</a:t>
            </a:r>
            <a:r>
              <a:rPr lang="en-US" altLang="el-GR" b="0" dirty="0" smtClean="0"/>
              <a:t>parasitosis)</a:t>
            </a:r>
            <a:endParaRPr lang="el-GR" altLang="el-GR" b="0" dirty="0" smtClean="0"/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2320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dirty="0" smtClean="0"/>
              <a:t>Μόλυνση ενός οργανισμού με παράσιτα, χωρίς να εμφανίζονται στο ξενιστή  συμπτώματα και αλλοιώσεις</a:t>
            </a:r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25D421-4020-486C-B114-7E8FE29DCE0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Παρασιτισμός </a:t>
            </a:r>
            <a:r>
              <a:rPr lang="el-GR" altLang="el-GR" b="0" dirty="0" smtClean="0"/>
              <a:t>(</a:t>
            </a:r>
            <a:r>
              <a:rPr lang="en-US" altLang="el-GR" b="0" dirty="0" smtClean="0"/>
              <a:t>parasitism)</a:t>
            </a:r>
            <a:endParaRPr lang="el-GR" altLang="el-GR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11525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Ο ένας οργανισμός ζει σε βάρος του άλλου, ο οποίος  και  βλάπτεται.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7B6ED8-C011-460A-9DAD-178CE77796C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Παρασιτικά νοσήματα</a:t>
            </a:r>
            <a:r>
              <a:rPr lang="en-US" altLang="el-GR" dirty="0" smtClean="0"/>
              <a:t> </a:t>
            </a:r>
            <a:r>
              <a:rPr lang="el-GR" altLang="el-GR" sz="3200" b="0" dirty="0" smtClean="0"/>
              <a:t>(1 από 2)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025775"/>
          </a:xfrm>
        </p:spPr>
        <p:txBody>
          <a:bodyPr/>
          <a:lstStyle/>
          <a:p>
            <a:pPr eaLnBrk="1" hangingPunct="1"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Παρασίτωση,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όχι περιορισμός της ανάπτυξης του παρασίτου,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βλάβες στο ξενιστή- παρασιτικά νοσήματα (Παθογόνα παράσιτα).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2F0FCD-417A-46AE-8ED7-753B21ED8D9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Παρασιτικά νοσήματα</a:t>
            </a:r>
            <a:r>
              <a:rPr lang="en-US" altLang="el-GR" sz="3600" dirty="0" smtClean="0"/>
              <a:t> </a:t>
            </a:r>
            <a:r>
              <a:rPr lang="el-GR" altLang="el-GR" sz="3200" b="0" dirty="0" smtClean="0"/>
              <a:t>(2 από 2)</a:t>
            </a:r>
            <a:endParaRPr lang="el-GR" altLang="el-GR" sz="32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25638"/>
            <a:ext cx="8229600" cy="35290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4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Παράσιτο + ξενιστής= </a:t>
            </a:r>
            <a:r>
              <a:rPr lang="el-GR" sz="2400" dirty="0" smtClean="0"/>
              <a:t>ισορροπία - επιβίωση </a:t>
            </a:r>
            <a:r>
              <a:rPr lang="el-GR" sz="2400" dirty="0"/>
              <a:t>και των δύο.</a:t>
            </a:r>
          </a:p>
          <a:p>
            <a:pPr marL="457200" indent="-457200" eaLnBrk="1" fontAlgn="auto" hangingPunct="1">
              <a:spcBef>
                <a:spcPts val="4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Πρόκληση παρασίτων. </a:t>
            </a:r>
          </a:p>
          <a:p>
            <a:pPr marL="457200" indent="-457200" eaLnBrk="1" fontAlgn="auto" hangingPunct="1">
              <a:spcBef>
                <a:spcPts val="4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Ενεργοποίηση αμυντικών  μηχανισμών ξενιστή. </a:t>
            </a:r>
          </a:p>
          <a:p>
            <a:pPr marL="457200" indent="-457200" eaLnBrk="1" fontAlgn="auto" hangingPunct="1">
              <a:spcBef>
                <a:spcPts val="4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Καταστροφή του παρασίτου ή και του ξενιστή.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7DC74-B327-4EC4-B2D5-B72ABFACE60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Παράσιτο και ξενιστής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23749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Το παράσιτο διαβιώνει τον περισσότερο χρόνο πάνω ή μέσα στο ξενιστή.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Αναπαράγεται μέσα ή πάνω στο ξενιστή . </a:t>
            </a:r>
            <a:r>
              <a:rPr lang="el-GR" sz="2400" dirty="0" smtClean="0"/>
              <a:t> </a:t>
            </a:r>
            <a:endParaRPr lang="el-GR" sz="2400" dirty="0"/>
          </a:p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E4164-46E0-4262-921C-85C8C36CF23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Εξάπλωση- Επιβίωση του είδους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603375"/>
            <a:ext cx="8229600" cy="41751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Παράσιτο  ή/ και οι απόγονοι πρέπει να μολύνουν καινούργιους ξενιστές. </a:t>
            </a:r>
          </a:p>
          <a:p>
            <a:pPr marL="0" indent="0" eaLnBrk="1" hangingPunct="1">
              <a:spcBef>
                <a:spcPts val="3000"/>
              </a:spcBef>
              <a:defRPr/>
            </a:pPr>
            <a:r>
              <a:rPr lang="el-GR" sz="2400" dirty="0" smtClean="0"/>
              <a:t>Εγκαταλείπουν τον ξενιστή.</a:t>
            </a:r>
          </a:p>
          <a:p>
            <a:pPr marL="0" indent="0" eaLnBrk="1" hangingPunct="1">
              <a:spcBef>
                <a:spcPts val="3000"/>
              </a:spcBef>
              <a:defRPr/>
            </a:pPr>
            <a:r>
              <a:rPr lang="el-GR" sz="2400" dirty="0" smtClean="0"/>
              <a:t>Στην συνέχεια   </a:t>
            </a:r>
          </a:p>
          <a:p>
            <a:pPr marL="0" indent="0" eaLnBrk="1" hangingPunct="1"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1. μολύνουν αμέσως έναν νέο ξενιστή.</a:t>
            </a:r>
          </a:p>
          <a:p>
            <a:pPr marL="0" indent="0" eaLnBrk="1" hangingPunct="1"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2.Ή  επιβιώνουν στο εξωτερικό περιβάλλον ή σε κάποιο άλλο ξενιστή, ορισμένο διάστημα  μέχρι να μολύνουν έναν καινούργιο ξενιστή  στον οποίον αναπαράγονται.</a:t>
            </a:r>
          </a:p>
          <a:p>
            <a:pPr marL="0" indent="0" eaLnBrk="1" hangingPunct="1">
              <a:defRPr/>
            </a:pPr>
            <a:endParaRPr lang="el-GR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673B11-624D-40D1-8E1F-A0B9DFECD8B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Εγκατάσταση παρασίτων</a:t>
            </a:r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481013" y="1385888"/>
            <a:ext cx="8229600" cy="4608512"/>
          </a:xfrm>
        </p:spPr>
        <p:txBody>
          <a:bodyPr/>
          <a:lstStyle/>
          <a:p>
            <a:pPr eaLnBrk="1" hangingPunct="1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Μπορεί να μολύνουν τους περισσότερους ιστούς του σώματος.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Έντερο,  πύλη εισόδου  πεπτική οδός μέσω  μολυσμένων τροφίμων ή με νερό ή με χέρια.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Αίμα όπως πλασμώδια  και  τρυπανοσώματα.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Στους μυς το τοξόπλασμα, η τριχινέλλα.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Στο ήπαρ ο εχινόκοκκος κ.λ.π 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BEB4C1-EBB2-44B1-9829-73269A26ADF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Παρασιτικά νοσήματα</a:t>
            </a:r>
            <a:br>
              <a:rPr lang="el-GR" dirty="0" smtClean="0"/>
            </a:br>
            <a:endParaRPr lang="el-GR" sz="3200" dirty="0" smtClean="0"/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2808287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Πλήττουν τις τροπικές-υποτροπικές αλλά και τις εύκρατες χώρες.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1η παγκόσμια- μαλάρια 1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000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000 θάνατοι κάθε χρόνο.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Τα περισσότερα είναι μικρά παιδιά στην υποτροπική Σαχάρα.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3A059-8DDE-4DDB-93CB-0CE68F1986D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Παραμελημένα τροπικά νοσήματα</a:t>
            </a:r>
            <a:r>
              <a:rPr lang="en-US" sz="4400" dirty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124075" y="1568450"/>
            <a:ext cx="46894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3EE1E"/>
                </a:solidFill>
                <a:latin typeface="+mn-lt"/>
              </a:rPr>
              <a:t>( </a:t>
            </a:r>
            <a:r>
              <a:rPr lang="en-US" sz="2400" dirty="0">
                <a:latin typeface="+mn-lt"/>
                <a:hlinkClick r:id="rId2"/>
              </a:rPr>
              <a:t>Neglected Tropical Diseases </a:t>
            </a:r>
            <a:r>
              <a:rPr lang="en-US" sz="2400" dirty="0">
                <a:solidFill>
                  <a:srgbClr val="F3EE1E"/>
                </a:solidFill>
                <a:latin typeface="+mn-lt"/>
              </a:rPr>
              <a:t>NTDs) </a:t>
            </a:r>
            <a:endParaRPr lang="el-GR" sz="2400" dirty="0">
              <a:solidFill>
                <a:srgbClr val="F3EE1E"/>
              </a:solidFill>
              <a:latin typeface="+mn-lt"/>
            </a:endParaRPr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492125" y="2365375"/>
            <a:ext cx="8229600" cy="3319463"/>
          </a:xfrm>
        </p:spPr>
        <p:txBody>
          <a:bodyPr/>
          <a:lstStyle/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Τροπικές-υποτροπικές αλλά και  εύκρατες χώρες πλήττονται από  NTDs.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sz="2400" b="1" dirty="0" smtClean="0"/>
              <a:t>Έχουν  σχεδόν εξαλειφθεί</a:t>
            </a:r>
            <a:r>
              <a:rPr lang="el-GR" altLang="el-GR" sz="2400" dirty="0" smtClean="0"/>
              <a:t> στις ανεπτυγμένες χώρες.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Κυρίως </a:t>
            </a:r>
            <a:r>
              <a:rPr lang="el-GR" altLang="el-GR" sz="2400" b="1" dirty="0" smtClean="0"/>
              <a:t>παράσιτα</a:t>
            </a:r>
            <a:r>
              <a:rPr lang="el-GR" altLang="el-GR" sz="2400" dirty="0" smtClean="0"/>
              <a:t> (+βακτήρια).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42C05-7BAB-4511-AF2F-3068BAEC05F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dirty="0" smtClean="0"/>
              <a:t>Παράσιτο</a:t>
            </a:r>
            <a:r>
              <a:rPr lang="en-US" altLang="el-GR" sz="4400" dirty="0" smtClean="0"/>
              <a:t> </a:t>
            </a:r>
            <a:r>
              <a:rPr lang="el-GR" altLang="el-GR" b="0" dirty="0" smtClean="0"/>
              <a:t>(Ορισμός)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060575"/>
            <a:ext cx="8229600" cy="18002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3000" dirty="0"/>
              <a:t>Οργανισμός που επιβιώνει </a:t>
            </a:r>
            <a:r>
              <a:rPr lang="el-GR" sz="3000" dirty="0" smtClean="0"/>
              <a:t>παροδικά </a:t>
            </a:r>
            <a:r>
              <a:rPr lang="el-GR" sz="3000" dirty="0"/>
              <a:t>ή μόνιμα μέσα ή </a:t>
            </a:r>
            <a:r>
              <a:rPr lang="el-GR" sz="3000" dirty="0" smtClean="0"/>
              <a:t>πάνω σε </a:t>
            </a:r>
            <a:r>
              <a:rPr lang="el-GR" sz="3000" dirty="0"/>
              <a:t>άλλο </a:t>
            </a:r>
            <a:r>
              <a:rPr lang="el-GR" sz="3000" dirty="0" smtClean="0"/>
              <a:t>οργανισμό </a:t>
            </a:r>
            <a:r>
              <a:rPr lang="el-GR" sz="3000" dirty="0"/>
              <a:t>διαφορετικού είδους (ξενιστής).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CD6B5-9E4B-489C-BA1D-EF94055D176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Παραμελημένα τροπικά νοσήματα</a:t>
            </a:r>
            <a:br>
              <a:rPr lang="el-GR" altLang="el-GR" dirty="0" smtClean="0"/>
            </a:br>
            <a:r>
              <a:rPr lang="el-GR" altLang="el-GR" sz="3600" dirty="0" smtClean="0"/>
              <a:t> </a:t>
            </a:r>
            <a:r>
              <a:rPr lang="el-GR" altLang="el-GR" sz="3200" b="0" dirty="0" smtClean="0"/>
              <a:t>(2 από </a:t>
            </a:r>
            <a:r>
              <a:rPr lang="en-US" altLang="el-GR" sz="3200" b="0" dirty="0" smtClean="0"/>
              <a:t>2</a:t>
            </a:r>
            <a:r>
              <a:rPr lang="el-GR" altLang="el-GR" sz="3200" b="0" dirty="0" smtClean="0"/>
              <a:t>)</a:t>
            </a:r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12255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z="3000" dirty="0" smtClean="0"/>
              <a:t>Το </a:t>
            </a:r>
            <a:r>
              <a:rPr lang="el-GR" altLang="el-GR" sz="3000" b="1" dirty="0" smtClean="0"/>
              <a:t>90%</a:t>
            </a:r>
            <a:r>
              <a:rPr lang="el-GR" altLang="el-GR" sz="3000" dirty="0" smtClean="0"/>
              <a:t> θεραπεύεται με </a:t>
            </a:r>
            <a:r>
              <a:rPr lang="el-GR" altLang="el-GR" sz="3000" b="1" dirty="0" smtClean="0"/>
              <a:t>φαρμακευτική αγωγή</a:t>
            </a:r>
            <a:r>
              <a:rPr lang="el-GR" altLang="el-GR" sz="3000" dirty="0" smtClean="0"/>
              <a:t> χορηγούμενη </a:t>
            </a:r>
            <a:r>
              <a:rPr lang="el-GR" altLang="el-GR" sz="3000" b="1" dirty="0" smtClean="0"/>
              <a:t>μία ή δύο φορές το χρόνο</a:t>
            </a:r>
            <a:r>
              <a:rPr lang="el-GR" altLang="el-GR" sz="3000" dirty="0" smtClean="0"/>
              <a:t>. </a:t>
            </a:r>
            <a:endParaRPr lang="el-GR" altLang="el-GR" dirty="0" smtClean="0"/>
          </a:p>
          <a:p>
            <a:pPr marL="0" indent="0" eaLnBrk="1" hangingPunct="1"/>
            <a:endParaRPr lang="el-GR" altLang="el-GR" dirty="0" smtClean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108D7C-3027-4E50-BDA8-D7D1F011A32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Αίτια</a:t>
            </a:r>
            <a:endParaRPr lang="el-GR" altLang="el-GR" sz="3200" b="0" dirty="0" smtClean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13668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b="1" dirty="0" smtClean="0"/>
              <a:t>Η φτώχια συντελεί στη μετάδοση και διατήρηση των παρασιτικών νοσημάτων. </a:t>
            </a:r>
          </a:p>
          <a:p>
            <a:pPr marL="0" indent="0" algn="ctr" eaLnBrk="1" hangingPunct="1"/>
            <a:endParaRPr lang="el-GR" altLang="el-GR" b="1" dirty="0" smtClean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7F2F1B-85FF-44E6-8507-D4A17B7D061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Φτώχια και παράσιτα</a:t>
            </a:r>
            <a:endParaRPr lang="el-GR" altLang="el-GR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Εισόδημα κάτω από δύο δολάρια την ημέρα.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Εμπόλεμες ζώνες, απομακρυσμένες φτωχές αγροτικές ή υποβαθμισμένες αστικές περιοχές. 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Ευνοϊκές για τα παράσιτα περιβαλλοντικές συνθήκες ( τροπικό και υποτροπικό κλίμα, πολλούς βιολογικούς και μηχανικούς διαβιβαστές, ζώα υπόδοχα αυτών των νοσημάτων).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Η έλλειψη καθαρού πόσιμου νερού.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Η απουσία στοιχειωδών συνθηκών υγιεινής.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Ο υποσιτισμός,  η ασιτία συμβάλουν  στην εξάπλωση και διατήρηση της νοσηρότητας  και στην καθήλωση στη φτώχια.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D6AA4E-2726-4CBB-BD06-9A7749781FA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Συνέπειες</a:t>
            </a:r>
            <a:endParaRPr lang="el-GR" altLang="el-GR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Ασθενείς = ένα δισεκατομμύριο, το ένα έκτο του πληθυσμού της γης.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Συχνά θανατηφόρες.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 Πολύ συχνότερα   μεγάλη νοσηρότητα, με παραμορφώσεις, αναπηρίες, πόνο και στιγματισμό.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 Κοινωνικός αποκλεισμός, βούλιασμα στην φτώχια και την εξαθλίωση.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Ανήμποροι για εργασία.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Υποφέρουν σωματικά και συναισθηματικά. 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l-GR" sz="2400" dirty="0"/>
              <a:t>Παιδιά δεν πάνε σχολείο, επηρεάζεται η σωματική και πνευματική ανάπτυξη </a:t>
            </a:r>
            <a:r>
              <a:rPr lang="el-GR" sz="2400" dirty="0" smtClean="0"/>
              <a:t>τους.</a:t>
            </a:r>
            <a:endParaRPr lang="el-GR" sz="2400" dirty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AC4F97-A738-426A-B4B3-81704A5715C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Παρασιτικές λοιμώξεις αναπτυγμένες χώρες</a:t>
            </a:r>
          </a:p>
        </p:txBody>
      </p:sp>
      <p:sp>
        <p:nvSpPr>
          <p:cNvPr id="4096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240087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Τριχομονάδες,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Λάμβλιες,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Κρυπτοσπορίδια,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Τοξόπλασμα κλπ.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31FDD-F19E-4BC0-B479-9FE70480563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Ζωοανθρωπονόσος </a:t>
            </a:r>
            <a:br>
              <a:rPr lang="el-GR" sz="4400" dirty="0" smtClean="0"/>
            </a:br>
            <a:r>
              <a:rPr lang="el-GR" b="0" dirty="0" smtClean="0"/>
              <a:t>(</a:t>
            </a:r>
            <a:r>
              <a:rPr lang="en-US" b="0" dirty="0" smtClean="0"/>
              <a:t>zooanthroponosis)</a:t>
            </a:r>
            <a:r>
              <a:rPr lang="en-US" b="0" dirty="0"/>
              <a:t> </a:t>
            </a:r>
            <a:r>
              <a:rPr lang="el-GR" sz="3600" b="0" dirty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18716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Παρασιτικό νόσημα το οποίο συνήθως έχει ξενιστή ένα ζώο.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/>
              <a:t>Ο άνθρωπος αν μολυνθεί τυχαία μπορεί να νοσήσει. </a:t>
            </a:r>
          </a:p>
          <a:p>
            <a:pPr marL="0" indent="0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42A80-F7BB-4C09-86C9-7EC3D6CE43A2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Ζωοανθρωπονόσοι</a:t>
            </a:r>
            <a:r>
              <a:rPr lang="en-US" altLang="el-GR" sz="3600" dirty="0" smtClean="0"/>
              <a:t> </a:t>
            </a:r>
            <a:r>
              <a:rPr lang="el-GR" altLang="el-GR" sz="3200" b="0" dirty="0" smtClean="0"/>
              <a:t>(2 από 2)</a:t>
            </a:r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466725" y="1989138"/>
            <a:ext cx="8229600" cy="3024187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Η λεϊσμανίαση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Τρυπανοσωμίαση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Τριχίνωση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Εχινοκοκκίαση.</a:t>
            </a:r>
          </a:p>
          <a:p>
            <a:pPr eaLnBrk="1" hangingPunct="1">
              <a:spcBef>
                <a:spcPts val="3000"/>
              </a:spcBef>
            </a:pPr>
            <a:endParaRPr lang="el-GR" altLang="el-GR" sz="2400" dirty="0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A7EEC3-240F-4A44-8BBC-A39C815E6F8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Ενδο (εσω) παράσιτα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b="0" dirty="0" smtClean="0"/>
              <a:t>(</a:t>
            </a:r>
            <a:r>
              <a:rPr lang="en-US" b="0" dirty="0" smtClean="0"/>
              <a:t>endoparasites) </a:t>
            </a:r>
            <a:r>
              <a:rPr lang="el-GR" sz="3600" b="0" dirty="0" smtClean="0"/>
              <a:t>(1 από 2)</a:t>
            </a:r>
          </a:p>
        </p:txBody>
      </p:sp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403225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Μέσα στον οργανισμό - μόλυνση (infection). </a:t>
            </a:r>
          </a:p>
          <a:p>
            <a:pPr eaLnBrk="1" hangingPunct="1">
              <a:spcBef>
                <a:spcPts val="3600"/>
              </a:spcBef>
            </a:pPr>
            <a:endParaRPr lang="el-GR" altLang="el-GR" sz="2400" dirty="0" smtClean="0"/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Τα περισσότερα παράσιτα τα οποία μολύνουν τον άνθρωπο.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2677A-EA14-4F50-A8C0-0789D71998E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Ενδο (εσω) παράσιτα </a:t>
            </a:r>
            <a:r>
              <a:rPr lang="el-GR" altLang="el-GR" sz="3200" b="0" dirty="0" smtClean="0"/>
              <a:t>(2 από 2)</a:t>
            </a:r>
          </a:p>
        </p:txBody>
      </p:sp>
      <p:sp>
        <p:nvSpPr>
          <p:cNvPr id="45059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879725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Έλμινθες (σκώληκες).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Πρωτόζωα.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Μερικές φορές προνύμφες αρθροπόδων  όπως έντομα και ακάρεα.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02665E-8B30-4330-A09B-EEF20D60530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Εκτο (εξω) παράσιτα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b="0" dirty="0" smtClean="0"/>
              <a:t>(</a:t>
            </a:r>
            <a:r>
              <a:rPr lang="en-US" b="0" dirty="0" smtClean="0"/>
              <a:t>ectoparasites) </a:t>
            </a:r>
            <a:r>
              <a:rPr lang="el-GR" sz="3600" b="0" dirty="0" smtClean="0"/>
              <a:t>(1 από 2)</a:t>
            </a:r>
          </a:p>
        </p:txBody>
      </p:sp>
      <p:sp>
        <p:nvSpPr>
          <p:cNvPr id="4608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2879725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Πάνω στον οργανισμό (infestation)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Αρθρόποδα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Είτε προκαλούν νοσήματα ή μεταφέρουν με το σώμα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τους μικροοργανισμούς οι οποίοι μολύνουν το ξενιστή. </a:t>
            </a: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381B90-3965-4380-8A22-EDF27F61B2D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Παράσιτα</a:t>
            </a:r>
            <a:endParaRPr lang="el-GR" altLang="el-GR" sz="3200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7838" y="2251075"/>
            <a:ext cx="8229600" cy="14398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Συνήθως οι παθογόνοι </a:t>
            </a:r>
            <a:r>
              <a:rPr lang="el-GR" dirty="0" smtClean="0"/>
              <a:t>μικροοργανισμοί</a:t>
            </a:r>
            <a:endParaRPr lang="el-GR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A67801-DED4-4327-B44E-10CE383EEF2C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Εκτο (εξω) παράσιτα</a:t>
            </a:r>
            <a:br>
              <a:rPr lang="el-GR" altLang="el-GR" dirty="0" smtClean="0"/>
            </a:br>
            <a:r>
              <a:rPr lang="el-GR" altLang="el-GR" sz="3200" dirty="0" smtClean="0"/>
              <a:t> </a:t>
            </a:r>
            <a:r>
              <a:rPr lang="el-GR" altLang="el-GR" sz="3200" b="0" dirty="0" smtClean="0"/>
              <a:t>(2 από 2)</a:t>
            </a:r>
          </a:p>
        </p:txBody>
      </p:sp>
      <p:sp>
        <p:nvSpPr>
          <p:cNvPr id="4710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592387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Κουνούπια, φλεβοτόμοι, ακάρεα κ.α. (απομυζούν αίμα  και απομακρύνονται, οι ψείρες παραμένουν μόνιμα πάνω στον ξενιστή).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Εξαιρέσεις όπως το άκαρι της ψώρας εκτοπαράσιτο (το θηλυκό  ζει μέσα σε σήραγγες που δημιουργεί στο δέρμα.)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EC4830-E128-4AA1-AD06-AAC5424A16E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Υποχρεωτικό-αποκλειστικό παράσιτο </a:t>
            </a:r>
            <a:r>
              <a:rPr lang="el-GR" b="0" dirty="0"/>
              <a:t>(ο</a:t>
            </a:r>
            <a:r>
              <a:rPr lang="en-US" b="0" dirty="0"/>
              <a:t>bligate parasite)</a:t>
            </a:r>
            <a:endParaRPr lang="el-GR" b="0" dirty="0"/>
          </a:p>
        </p:txBody>
      </p:sp>
      <p:sp>
        <p:nvSpPr>
          <p:cNvPr id="48131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2708275"/>
            <a:ext cx="8229600" cy="1225550"/>
          </a:xfrm>
        </p:spPr>
        <p:txBody>
          <a:bodyPr/>
          <a:lstStyle/>
          <a:p>
            <a:pPr eaLnBrk="1" hangingPunct="1"/>
            <a:r>
              <a:rPr lang="el-GR" altLang="el-GR" sz="2800" dirty="0" smtClean="0"/>
              <a:t>Επιβιώνει και αναπαράγεται  αποκλειστικά μόνο στο ξενιστή του. Π.χ.αγκυλόστομα.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AD3E99-C676-4773-868F-448FEBDBFB2E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Προαιρετικό παράσιτο </a:t>
            </a:r>
            <a:br>
              <a:rPr lang="el-GR" sz="4400" dirty="0"/>
            </a:br>
            <a:r>
              <a:rPr lang="el-GR" b="0" dirty="0" smtClean="0"/>
              <a:t>(</a:t>
            </a:r>
            <a:r>
              <a:rPr lang="en-US" b="0" dirty="0" smtClean="0"/>
              <a:t>facultative parasite)</a:t>
            </a:r>
            <a:endParaRPr lang="el-GR" b="0" dirty="0"/>
          </a:p>
        </p:txBody>
      </p:sp>
      <p:sp>
        <p:nvSpPr>
          <p:cNvPr id="4915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2087563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Συνήθως  διαβιώνει ελεύθερα στο περιβάλλον.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Μπορεί  να αλλάξει τον τρόπο διαβίωσης σε παρασιτικό ανάλογα με τις συνθήκες που παρουσιάζονται. Παράδειγμα ο στρογγυλοειδής ο κοπρανώδης.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B8249-8C39-4092-9F41-1DD8DC62AFF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Παροδικό παράσιτο </a:t>
            </a:r>
            <a:br>
              <a:rPr lang="el-GR" sz="4400" dirty="0"/>
            </a:br>
            <a:r>
              <a:rPr lang="el-GR" b="0" dirty="0" smtClean="0"/>
              <a:t>(</a:t>
            </a:r>
            <a:r>
              <a:rPr lang="en-US" b="0" dirty="0" smtClean="0"/>
              <a:t>temporary </a:t>
            </a:r>
            <a:r>
              <a:rPr lang="en-US" b="0" dirty="0"/>
              <a:t>parasite)</a:t>
            </a:r>
            <a:endParaRPr lang="el-GR" b="0" dirty="0"/>
          </a:p>
        </p:txBody>
      </p:sp>
      <p:sp>
        <p:nvSpPr>
          <p:cNvPr id="50179" name="Θέση περιεχομένου 2"/>
          <p:cNvSpPr>
            <a:spLocks noGrp="1"/>
          </p:cNvSpPr>
          <p:nvPr>
            <p:ph idx="1"/>
          </p:nvPr>
        </p:nvSpPr>
        <p:spPr>
          <a:xfrm>
            <a:off x="474663" y="2205038"/>
            <a:ext cx="8229600" cy="2305050"/>
          </a:xfrm>
        </p:spPr>
        <p:txBody>
          <a:bodyPr/>
          <a:lstStyle/>
          <a:p>
            <a:pPr eaLnBrk="1" hangingPunct="1"/>
            <a:r>
              <a:rPr lang="el-GR" altLang="el-GR" sz="2800" dirty="0" smtClean="0"/>
              <a:t>Χρησιμοποιούν  το ξενιστή μόνο σαν πηγή τροφής, τον επισκέπτονται, απομυζούν αίμα και   τον εγκαταλείπουν. Παράδειγμα τα κουνούπια, φλεβοτόμοι, οι κοριοί κ.λπ.</a:t>
            </a:r>
          </a:p>
          <a:p>
            <a:pPr eaLnBrk="1" hangingPunct="1"/>
            <a:endParaRPr lang="el-GR" altLang="el-GR" sz="2800" dirty="0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692A7-EDE2-4A63-A701-BD5D2834BB9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Τυχαίο παράσιτο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b="0" dirty="0" smtClean="0"/>
              <a:t>(</a:t>
            </a:r>
            <a:r>
              <a:rPr lang="en-US" b="0" dirty="0"/>
              <a:t>accidental parasite</a:t>
            </a:r>
            <a:r>
              <a:rPr lang="en-US" b="0" dirty="0" smtClean="0"/>
              <a:t>)</a:t>
            </a:r>
            <a:endParaRPr lang="el-GR" b="0" dirty="0"/>
          </a:p>
        </p:txBody>
      </p:sp>
      <p:sp>
        <p:nvSpPr>
          <p:cNvPr id="51203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1481138"/>
            <a:ext cx="4906962" cy="50403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Προσβάλλει τυχαία  ξενιστή, ο οποίος δεν είναι απαραίτητος για την εξέλιξη του βιολογικού του κύκλου. 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Μπορεί να μην επιβιώσει στο λανθασμένο-τυχαίο ξενιστή,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Ή προκαλεί  παρασιτικό νόσημα π.χ.  Toxocara canis (τοξοκάρα του κυνός-σκύλου) παράσιτο του σκύλου.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z="2400" dirty="0" smtClean="0"/>
              <a:t>Τυχαίο παράσιτο του ανθρώπου.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51205" name="Picture 2" descr="Cutaneous larvae migr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8038" r="4004" b="14603"/>
          <a:stretch>
            <a:fillRect/>
          </a:stretch>
        </p:blipFill>
        <p:spPr bwMode="auto">
          <a:xfrm>
            <a:off x="5219700" y="2060575"/>
            <a:ext cx="38877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5472113" y="5157788"/>
            <a:ext cx="33829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Cutaneous larvae migrans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latin typeface="+mn-lt"/>
                <a:cs typeface="+mn-cs"/>
                <a:hlinkClick r:id="rId5" tooltip="User:Kchavez624 (page does not exist)"/>
              </a:rPr>
              <a:t>Kchavez624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541B0-854A-49F5-AB54-7B38D169C17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/>
              <a:t>Ευκαιριακό παράσιτο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b="0" dirty="0" smtClean="0"/>
              <a:t>(</a:t>
            </a:r>
            <a:r>
              <a:rPr lang="en-US" b="0" dirty="0"/>
              <a:t>opportunistic parasite)</a:t>
            </a:r>
            <a:endParaRPr lang="el-GR" b="0" dirty="0"/>
          </a:p>
        </p:txBody>
      </p:sp>
      <p:sp>
        <p:nvSpPr>
          <p:cNvPr id="53251" name="Θέση περιεχομένου 2"/>
          <p:cNvSpPr>
            <a:spLocks noGrp="1"/>
          </p:cNvSpPr>
          <p:nvPr>
            <p:ph idx="1"/>
          </p:nvPr>
        </p:nvSpPr>
        <p:spPr>
          <a:xfrm>
            <a:off x="395288" y="1698625"/>
            <a:ext cx="4691062" cy="4032250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π.χ. τοξόπλασμα, πνευμονοκύστη </a:t>
            </a:r>
            <a:r>
              <a:rPr lang="el-GR" altLang="el-GR" sz="2400" i="1" dirty="0" smtClean="0"/>
              <a:t>Pneumocystis carinii </a:t>
            </a:r>
            <a:r>
              <a:rPr lang="el-GR" altLang="el-GR" sz="2400" b="1" dirty="0" smtClean="0"/>
              <a:t>ανοσοκατασταλμένους </a:t>
            </a:r>
            <a:r>
              <a:rPr lang="el-GR" altLang="el-GR" sz="2400" dirty="0" smtClean="0"/>
              <a:t>οργανισμούς (όπως ασθενείς με AIDS ή καρκίνο) νόσημα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b="1" dirty="0" smtClean="0"/>
              <a:t>ανοσοεπαρκείς</a:t>
            </a:r>
            <a:r>
              <a:rPr lang="el-GR" altLang="el-GR" sz="2400" dirty="0" smtClean="0"/>
              <a:t> - λανθάνουσα μορφή ή προκαλούν αυτό-ιάσιμες ασθένειες. </a:t>
            </a:r>
          </a:p>
          <a:p>
            <a:pPr eaLnBrk="1" hangingPunct="1">
              <a:spcBef>
                <a:spcPts val="3000"/>
              </a:spcBef>
            </a:pPr>
            <a:endParaRPr lang="el-GR" altLang="el-GR" sz="2400" dirty="0" smtClean="0"/>
          </a:p>
        </p:txBody>
      </p:sp>
      <p:pic>
        <p:nvPicPr>
          <p:cNvPr id="53252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133600"/>
            <a:ext cx="316706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5411788" y="4411663"/>
            <a:ext cx="33845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fr-FR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Pneumocystis carinii PHIL 2998 lores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Patho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5325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7F2982-2BB4-4BC9-B7AB-F546983B57B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</a:t>
            </a:r>
            <a:r>
              <a:rPr lang="el-GR" sz="2000" dirty="0" smtClean="0"/>
              <a:t>(α’ μέρος)».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  <a:cs typeface="+mn-cs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  <a:cs typeface="+mn-cs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l-GR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Παράσιτο</a:t>
            </a:r>
            <a:endParaRPr lang="el-GR" altLang="el-GR" b="0" dirty="0" smtClean="0">
              <a:solidFill>
                <a:srgbClr val="F3EE1E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>
                <a:solidFill>
                  <a:srgbClr val="F3EE1E"/>
                </a:solidFill>
              </a:rPr>
              <a:t>Μπορεί να προκαλέσει στο ξενιστή: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srgbClr val="F3EE1E"/>
                </a:solidFill>
              </a:rPr>
              <a:t>Μόλυνση,</a:t>
            </a:r>
            <a:endParaRPr lang="el-GR" sz="2400" dirty="0">
              <a:solidFill>
                <a:srgbClr val="F3EE1E"/>
              </a:solidFill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srgbClr val="F3EE1E"/>
                </a:solidFill>
              </a:rPr>
              <a:t>Λοίμωξη,</a:t>
            </a:r>
            <a:endParaRPr lang="el-GR" sz="2400" dirty="0">
              <a:solidFill>
                <a:srgbClr val="F3EE1E"/>
              </a:solidFill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 smtClean="0">
                <a:solidFill>
                  <a:srgbClr val="F3EE1E"/>
                </a:solidFill>
              </a:rPr>
              <a:t>Δυσφορία,</a:t>
            </a:r>
            <a:endParaRPr lang="el-GR" sz="2400" dirty="0">
              <a:solidFill>
                <a:srgbClr val="F3EE1E"/>
              </a:solidFill>
            </a:endParaRP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F3EE1E"/>
                </a:solidFill>
              </a:rPr>
              <a:t>(να μην εμφανίσει ο ξενιστής κάποιο σύμπτωμα</a:t>
            </a:r>
            <a:r>
              <a:rPr lang="el-GR" sz="2400" dirty="0" smtClean="0">
                <a:solidFill>
                  <a:srgbClr val="F3EE1E"/>
                </a:solidFill>
              </a:rPr>
              <a:t>).</a:t>
            </a:r>
            <a:endParaRPr lang="el-GR" sz="2400" dirty="0">
              <a:solidFill>
                <a:srgbClr val="F3EE1E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>
              <a:solidFill>
                <a:srgbClr val="F3EE1E"/>
              </a:solidFill>
            </a:endParaRPr>
          </a:p>
        </p:txBody>
      </p:sp>
      <p:sp>
        <p:nvSpPr>
          <p:cNvPr id="10244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1B44E7A-5F7D-4634-8995-F57D757964B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Ιατρική Παρασιτολογία </a:t>
            </a:r>
            <a:br>
              <a:rPr lang="el-GR" sz="4400" dirty="0"/>
            </a:br>
            <a:r>
              <a:rPr lang="el-GR" b="0" dirty="0"/>
              <a:t>(</a:t>
            </a:r>
            <a:r>
              <a:rPr lang="en-US" b="0" dirty="0"/>
              <a:t>Medical Parasitological</a:t>
            </a:r>
            <a:r>
              <a:rPr lang="en-US" b="0" dirty="0" smtClean="0"/>
              <a:t>)</a:t>
            </a:r>
            <a:endParaRPr lang="el-GR" b="0" dirty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60045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Κλάδος της Ιατρικής Μικροβιολογίας.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Αντικείμενο: μελέτη και αντιμετώπιση των παράσιτων τα οποία προκαλούν νοσήματα στον άνθρωπο.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Έλμινθες - αρθρόποδα                                                            πολυκύτταροι οργανισμοί προκαλούν νοσήματα εξετάζονται από την Ιατρική Παρασιτολογία.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B5BE1E-4E61-4F7D-93CC-BACCAFEA0EB8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Ιατρική Παρασιτολογία </a:t>
            </a:r>
            <a:endParaRPr lang="el-GR" altLang="el-GR" sz="3200" b="0" dirty="0" smtClean="0"/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1331913" y="1773238"/>
            <a:ext cx="7127875" cy="3455987"/>
          </a:xfrm>
        </p:spPr>
        <p:txBody>
          <a:bodyPr/>
          <a:lstStyle/>
          <a:p>
            <a:pPr marL="457200" indent="-457200" eaLnBrk="1" hangingPunct="1">
              <a:spcBef>
                <a:spcPts val="4200"/>
              </a:spcBef>
              <a:buFont typeface="Calibri" panose="020F0502020204030204" pitchFamily="34" charset="0"/>
              <a:buNone/>
            </a:pPr>
            <a:r>
              <a:rPr lang="el-GR" altLang="el-GR" sz="2400" dirty="0" smtClean="0"/>
              <a:t>Ενοχλήσεις και νοσήματα σε ανθρώπους και ζώα</a:t>
            </a:r>
          </a:p>
          <a:p>
            <a:pPr marL="457200" indent="-457200" eaLnBrk="1" hangingPunct="1">
              <a:spcBef>
                <a:spcPts val="42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Τα πρωτόζωα. </a:t>
            </a:r>
          </a:p>
          <a:p>
            <a:pPr marL="457200" indent="-457200" eaLnBrk="1" hangingPunct="1">
              <a:spcBef>
                <a:spcPts val="42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 Έλμινθες – σκώληκες. </a:t>
            </a:r>
          </a:p>
          <a:p>
            <a:pPr marL="457200" indent="-457200" eaLnBrk="1" hangingPunct="1">
              <a:spcBef>
                <a:spcPts val="42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 Αρθρόποδα.</a:t>
            </a:r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8D60C3-E5A1-4E69-9BC0-FB98D7372C9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Παράσιτα</a:t>
            </a:r>
            <a:br>
              <a:rPr lang="el-GR" dirty="0" smtClean="0"/>
            </a:br>
            <a:r>
              <a:rPr lang="el-GR" sz="3200" b="0" dirty="0" smtClean="0"/>
              <a:t>(1 από 2)</a:t>
            </a:r>
            <a:endParaRPr lang="el-GR" sz="32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11638" y="1989138"/>
            <a:ext cx="1595437" cy="50323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Παράσιτα </a:t>
            </a:r>
            <a:endParaRPr lang="el-GR" sz="2400" dirty="0"/>
          </a:p>
        </p:txBody>
      </p:sp>
      <p:cxnSp>
        <p:nvCxnSpPr>
          <p:cNvPr id="6" name="Ευθύγραμμο βέλος σύνδεσης 5"/>
          <p:cNvCxnSpPr>
            <a:stCxn id="3" idx="2"/>
            <a:endCxn id="8" idx="0"/>
          </p:cNvCxnSpPr>
          <p:nvPr/>
        </p:nvCxnSpPr>
        <p:spPr>
          <a:xfrm flipH="1">
            <a:off x="2305050" y="2492375"/>
            <a:ext cx="2705100" cy="50482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331913" y="2997200"/>
            <a:ext cx="1944687" cy="6477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Πρωτόζωα</a:t>
            </a:r>
            <a:endParaRPr lang="el-GR" sz="2400" dirty="0"/>
          </a:p>
        </p:txBody>
      </p:sp>
      <p:cxnSp>
        <p:nvCxnSpPr>
          <p:cNvPr id="18" name="Ευθύγραμμο βέλος σύνδεσης 17"/>
          <p:cNvCxnSpPr>
            <a:stCxn id="3" idx="2"/>
            <a:endCxn id="21" idx="0"/>
          </p:cNvCxnSpPr>
          <p:nvPr/>
        </p:nvCxnSpPr>
        <p:spPr>
          <a:xfrm>
            <a:off x="5010150" y="2492375"/>
            <a:ext cx="2730500" cy="50482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Θέση περιεχομένου 2"/>
          <p:cNvSpPr txBox="1">
            <a:spLocks/>
          </p:cNvSpPr>
          <p:nvPr/>
        </p:nvSpPr>
        <p:spPr>
          <a:xfrm>
            <a:off x="6732588" y="2997200"/>
            <a:ext cx="2016125" cy="7191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Αρθρόποδα</a:t>
            </a:r>
            <a:endParaRPr lang="el-GR" sz="2400" dirty="0"/>
          </a:p>
        </p:txBody>
      </p:sp>
      <p:cxnSp>
        <p:nvCxnSpPr>
          <p:cNvPr id="9" name="Ευθύγραμμο βέλος σύνδεσης 8"/>
          <p:cNvCxnSpPr>
            <a:stCxn id="3" idx="2"/>
            <a:endCxn id="12" idx="0"/>
          </p:cNvCxnSpPr>
          <p:nvPr/>
        </p:nvCxnSpPr>
        <p:spPr>
          <a:xfrm>
            <a:off x="5008563" y="2492375"/>
            <a:ext cx="0" cy="539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4211638" y="3032125"/>
            <a:ext cx="1595437" cy="5032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Έλμινθες</a:t>
            </a:r>
            <a:endParaRPr lang="el-GR" sz="2400" dirty="0"/>
          </a:p>
        </p:txBody>
      </p:sp>
      <p:cxnSp>
        <p:nvCxnSpPr>
          <p:cNvPr id="25" name="Ευθύγραμμο βέλος σύνδεσης 24"/>
          <p:cNvCxnSpPr>
            <a:stCxn id="12" idx="2"/>
            <a:endCxn id="26" idx="0"/>
          </p:cNvCxnSpPr>
          <p:nvPr/>
        </p:nvCxnSpPr>
        <p:spPr>
          <a:xfrm flipH="1">
            <a:off x="3117850" y="3535363"/>
            <a:ext cx="1892300" cy="539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Θέση περιεχομένου 2"/>
          <p:cNvSpPr txBox="1">
            <a:spLocks/>
          </p:cNvSpPr>
          <p:nvPr/>
        </p:nvSpPr>
        <p:spPr>
          <a:xfrm>
            <a:off x="1879600" y="4075113"/>
            <a:ext cx="2476500" cy="6492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Πλατυέλμινθες</a:t>
            </a:r>
            <a:endParaRPr lang="el-GR" sz="2400" dirty="0"/>
          </a:p>
        </p:txBody>
      </p:sp>
      <p:cxnSp>
        <p:nvCxnSpPr>
          <p:cNvPr id="34" name="Ευθύγραμμο βέλος σύνδεσης 33"/>
          <p:cNvCxnSpPr>
            <a:stCxn id="12" idx="2"/>
            <a:endCxn id="38" idx="0"/>
          </p:cNvCxnSpPr>
          <p:nvPr/>
        </p:nvCxnSpPr>
        <p:spPr>
          <a:xfrm>
            <a:off x="5008563" y="3535363"/>
            <a:ext cx="2184400" cy="539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Θέση περιεχομένου 2"/>
          <p:cNvSpPr txBox="1">
            <a:spLocks/>
          </p:cNvSpPr>
          <p:nvPr/>
        </p:nvSpPr>
        <p:spPr>
          <a:xfrm>
            <a:off x="6151563" y="4075113"/>
            <a:ext cx="2082800" cy="5032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>
                <a:solidFill>
                  <a:srgbClr val="F3EE1E"/>
                </a:solidFill>
                <a:latin typeface="Calibri" panose="020F0502020204030204" pitchFamily="34" charset="0"/>
              </a:rPr>
              <a:t>Νηματώδεις</a:t>
            </a:r>
          </a:p>
        </p:txBody>
      </p:sp>
      <p:cxnSp>
        <p:nvCxnSpPr>
          <p:cNvPr id="41" name="Ευθύγραμμο βέλος σύνδεσης 40"/>
          <p:cNvCxnSpPr>
            <a:stCxn id="26" idx="2"/>
            <a:endCxn id="44" idx="0"/>
          </p:cNvCxnSpPr>
          <p:nvPr/>
        </p:nvCxnSpPr>
        <p:spPr>
          <a:xfrm flipH="1">
            <a:off x="1719263" y="4724400"/>
            <a:ext cx="1398587" cy="3937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Θέση περιεχομένου 2"/>
          <p:cNvSpPr txBox="1">
            <a:spLocks/>
          </p:cNvSpPr>
          <p:nvPr/>
        </p:nvSpPr>
        <p:spPr>
          <a:xfrm>
            <a:off x="677863" y="5118100"/>
            <a:ext cx="2082800" cy="504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>
                <a:solidFill>
                  <a:srgbClr val="F3EE1E"/>
                </a:solidFill>
                <a:latin typeface="Calibri" panose="020F0502020204030204" pitchFamily="34" charset="0"/>
              </a:rPr>
              <a:t>Κεστώδεις</a:t>
            </a:r>
          </a:p>
        </p:txBody>
      </p:sp>
      <p:cxnSp>
        <p:nvCxnSpPr>
          <p:cNvPr id="47" name="Ευθύγραμμο βέλος σύνδεσης 46"/>
          <p:cNvCxnSpPr>
            <a:stCxn id="26" idx="2"/>
            <a:endCxn id="50" idx="0"/>
          </p:cNvCxnSpPr>
          <p:nvPr/>
        </p:nvCxnSpPr>
        <p:spPr>
          <a:xfrm>
            <a:off x="3117850" y="4724400"/>
            <a:ext cx="1479550" cy="3937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Θέση περιεχομένου 2"/>
          <p:cNvSpPr txBox="1">
            <a:spLocks/>
          </p:cNvSpPr>
          <p:nvPr/>
        </p:nvSpPr>
        <p:spPr>
          <a:xfrm>
            <a:off x="3556000" y="5118100"/>
            <a:ext cx="2082800" cy="504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>
                <a:solidFill>
                  <a:srgbClr val="F3EE1E"/>
                </a:solidFill>
                <a:latin typeface="Calibri" panose="020F0502020204030204" pitchFamily="34" charset="0"/>
              </a:rPr>
              <a:t>Τρηματώδεις</a:t>
            </a:r>
          </a:p>
        </p:txBody>
      </p:sp>
      <p:sp>
        <p:nvSpPr>
          <p:cNvPr id="1333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3ADA4-D015-4C68-91B3-783B108CEBF1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Παράσιτα</a:t>
            </a:r>
            <a:br>
              <a:rPr lang="el-GR" dirty="0" smtClean="0"/>
            </a:br>
            <a:r>
              <a:rPr lang="el-GR" sz="3200" b="0" dirty="0" smtClean="0"/>
              <a:t>(2 από 2)</a:t>
            </a:r>
            <a:endParaRPr lang="el-GR" sz="3200" dirty="0" smtClean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43438" y="1989138"/>
            <a:ext cx="1595437" cy="5032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Έλμινθες</a:t>
            </a:r>
            <a:endParaRPr lang="el-GR" sz="2400" dirty="0"/>
          </a:p>
        </p:txBody>
      </p:sp>
      <p:cxnSp>
        <p:nvCxnSpPr>
          <p:cNvPr id="8" name="Ευθύγραμμο βέλος σύνδεσης 7"/>
          <p:cNvCxnSpPr>
            <a:stCxn id="5" idx="2"/>
            <a:endCxn id="9" idx="0"/>
          </p:cNvCxnSpPr>
          <p:nvPr/>
        </p:nvCxnSpPr>
        <p:spPr>
          <a:xfrm>
            <a:off x="5440363" y="2492375"/>
            <a:ext cx="2184400" cy="539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6583363" y="3032125"/>
            <a:ext cx="2082800" cy="504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>
                <a:solidFill>
                  <a:srgbClr val="F3EE1E"/>
                </a:solidFill>
                <a:latin typeface="Calibri" panose="020F0502020204030204" pitchFamily="34" charset="0"/>
              </a:rPr>
              <a:t>Νηματώδεις</a:t>
            </a:r>
          </a:p>
        </p:txBody>
      </p:sp>
      <p:cxnSp>
        <p:nvCxnSpPr>
          <p:cNvPr id="6" name="Ευθύγραμμο βέλος σύνδεσης 5"/>
          <p:cNvCxnSpPr>
            <a:stCxn id="5" idx="2"/>
            <a:endCxn id="7" idx="0"/>
          </p:cNvCxnSpPr>
          <p:nvPr/>
        </p:nvCxnSpPr>
        <p:spPr>
          <a:xfrm flipH="1">
            <a:off x="3657600" y="2492375"/>
            <a:ext cx="1784350" cy="539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311400" y="3032125"/>
            <a:ext cx="2692400" cy="6842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3EE1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Πλατυέλμινθες</a:t>
            </a:r>
            <a:endParaRPr lang="el-GR" sz="2400" dirty="0"/>
          </a:p>
        </p:txBody>
      </p:sp>
      <p:cxnSp>
        <p:nvCxnSpPr>
          <p:cNvPr id="10" name="Ευθύγραμμο βέλος σύνδεσης 9"/>
          <p:cNvCxnSpPr>
            <a:stCxn id="7" idx="2"/>
            <a:endCxn id="11" idx="0"/>
          </p:cNvCxnSpPr>
          <p:nvPr/>
        </p:nvCxnSpPr>
        <p:spPr>
          <a:xfrm flipH="1">
            <a:off x="1874838" y="3716338"/>
            <a:ext cx="1782762" cy="35877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611188" y="4075113"/>
            <a:ext cx="2525712" cy="504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>
                <a:solidFill>
                  <a:srgbClr val="F3EE1E"/>
                </a:solidFill>
                <a:latin typeface="Calibri" panose="020F0502020204030204" pitchFamily="34" charset="0"/>
              </a:rPr>
              <a:t>Κεστώδεις (ταινίες)</a:t>
            </a:r>
          </a:p>
        </p:txBody>
      </p:sp>
      <p:cxnSp>
        <p:nvCxnSpPr>
          <p:cNvPr id="12" name="Ευθύγραμμο βέλος σύνδεσης 11"/>
          <p:cNvCxnSpPr>
            <a:stCxn id="7" idx="2"/>
            <a:endCxn id="13" idx="0"/>
          </p:cNvCxnSpPr>
          <p:nvPr/>
        </p:nvCxnSpPr>
        <p:spPr>
          <a:xfrm>
            <a:off x="3657600" y="3716338"/>
            <a:ext cx="1371600" cy="35877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3987800" y="4075113"/>
            <a:ext cx="2082800" cy="5048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l-GR" sz="2400" dirty="0" smtClean="0">
                <a:solidFill>
                  <a:srgbClr val="F3EE1E"/>
                </a:solidFill>
                <a:latin typeface="Calibri" panose="020F0502020204030204" pitchFamily="34" charset="0"/>
              </a:rPr>
              <a:t>Τρηματώδεις</a:t>
            </a:r>
          </a:p>
        </p:txBody>
      </p:sp>
      <p:sp>
        <p:nvSpPr>
          <p:cNvPr id="143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EBEA5-DA3E-4937-9F89-6AD6CCE8C9E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4f4462f3e97dcbb8a9e72d2e23a6505dbc8f"/>
  <p:tag name="ISPRING_RESOURCE_PATHS_HASH_PRESENTER" val="f4828425c3c7778344a2378694334bc8f91975e7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569</TotalTime>
  <Words>1898</Words>
  <Application>Microsoft Office PowerPoint</Application>
  <PresentationFormat>On-screen Show (4:3)</PresentationFormat>
  <Paragraphs>317</Paragraphs>
  <Slides>52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OC_template_updated</vt:lpstr>
      <vt:lpstr>1_OC_template_updated</vt:lpstr>
      <vt:lpstr>2_OC_template_updated</vt:lpstr>
      <vt:lpstr>3_OC_template_updated</vt:lpstr>
      <vt:lpstr>ΠΑΡΑΣΙΤΟΛΟΓΙΑ- ΜΥΚΗΤΟΛΟΓΙΑ  (Ε)</vt:lpstr>
      <vt:lpstr>Παράσιτος</vt:lpstr>
      <vt:lpstr>Παράσιτο (Ορισμός)</vt:lpstr>
      <vt:lpstr>Παράσιτα</vt:lpstr>
      <vt:lpstr>Παράσιτο</vt:lpstr>
      <vt:lpstr>Ιατρική Παρασιτολογία  (Medical Parasitological)</vt:lpstr>
      <vt:lpstr>Ιατρική Παρασιτολογία </vt:lpstr>
      <vt:lpstr>Παράσιτα (1 από 2)</vt:lpstr>
      <vt:lpstr>Παράσιτα (2 από 2)</vt:lpstr>
      <vt:lpstr>Πλατυέλμινθες</vt:lpstr>
      <vt:lpstr>Νηματέλμινθες -Νηματώδεις</vt:lpstr>
      <vt:lpstr>Ταξινόμηση των Παρασίτων</vt:lpstr>
      <vt:lpstr>Πρωτόζωα</vt:lpstr>
      <vt:lpstr>Κλινική Ταξινόμηση των Παρασίτων</vt:lpstr>
      <vt:lpstr>Εντερικά Παράσιτα </vt:lpstr>
      <vt:lpstr>Παράσιτα του αίματος</vt:lpstr>
      <vt:lpstr>Παράσιτα των ιστών </vt:lpstr>
      <vt:lpstr>Συμβίωση  (symbiosis) </vt:lpstr>
      <vt:lpstr>Βιολογική αμοιβαιότητα (mutualism )</vt:lpstr>
      <vt:lpstr>Σαπροφυτισμός  (Commensalism)</vt:lpstr>
      <vt:lpstr>Παρασίτωση (parasitosis)</vt:lpstr>
      <vt:lpstr>Παρασιτισμός (parasitism)</vt:lpstr>
      <vt:lpstr>Παρασιτικά νοσήματα (1 από 2)</vt:lpstr>
      <vt:lpstr>Παρασιτικά νοσήματα (2 από 2)</vt:lpstr>
      <vt:lpstr>Παράσιτο και ξενιστής </vt:lpstr>
      <vt:lpstr>Εξάπλωση- Επιβίωση του είδους</vt:lpstr>
      <vt:lpstr>Εγκατάσταση παρασίτων</vt:lpstr>
      <vt:lpstr>Παρασιτικά νοσήματα </vt:lpstr>
      <vt:lpstr>Παραμελημένα τροπικά νοσήματα  (1 από 2)</vt:lpstr>
      <vt:lpstr>Παραμελημένα τροπικά νοσήματα  (2 από 2)</vt:lpstr>
      <vt:lpstr>Αίτια</vt:lpstr>
      <vt:lpstr>Φτώχια και παράσιτα</vt:lpstr>
      <vt:lpstr>Συνέπειες</vt:lpstr>
      <vt:lpstr>Παρασιτικές λοιμώξεις αναπτυγμένες χώρες</vt:lpstr>
      <vt:lpstr>Ζωοανθρωπονόσος  (zooanthroponosis) (1 από 2)</vt:lpstr>
      <vt:lpstr>Ζωοανθρωπονόσοι (2 από 2)</vt:lpstr>
      <vt:lpstr>Ενδο (εσω) παράσιτα  (endoparasites) (1 από 2)</vt:lpstr>
      <vt:lpstr>Ενδο (εσω) παράσιτα (2 από 2)</vt:lpstr>
      <vt:lpstr>Εκτο (εξω) παράσιτα  (ectoparasites) (1 από 2)</vt:lpstr>
      <vt:lpstr>Εκτο (εξω) παράσιτα  (2 από 2)</vt:lpstr>
      <vt:lpstr>Υποχρεωτικό-αποκλειστικό παράσιτο (οbligate parasite)</vt:lpstr>
      <vt:lpstr>Προαιρετικό παράσιτο  (facultative parasite)</vt:lpstr>
      <vt:lpstr>Παροδικό παράσιτο  (temporary parasite)</vt:lpstr>
      <vt:lpstr>Τυχαίο παράσιτο  (accidental parasite)</vt:lpstr>
      <vt:lpstr>Ευκαιριακό παράσιτο  (opportunistic parasite)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77</cp:revision>
  <dcterms:created xsi:type="dcterms:W3CDTF">2013-11-01T11:26:03Z</dcterms:created>
  <dcterms:modified xsi:type="dcterms:W3CDTF">2015-02-26T15:33:40Z</dcterms:modified>
</cp:coreProperties>
</file>