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28"/>
  </p:notesMasterIdLst>
  <p:handoutMasterIdLst>
    <p:handoutMasterId r:id="rId29"/>
  </p:handoutMasterIdLst>
  <p:sldIdLst>
    <p:sldId id="256" r:id="rId3"/>
    <p:sldId id="268" r:id="rId4"/>
    <p:sldId id="269" r:id="rId5"/>
    <p:sldId id="289" r:id="rId6"/>
    <p:sldId id="270" r:id="rId7"/>
    <p:sldId id="287" r:id="rId8"/>
    <p:sldId id="271" r:id="rId9"/>
    <p:sldId id="272" r:id="rId10"/>
    <p:sldId id="273" r:id="rId11"/>
    <p:sldId id="288" r:id="rId12"/>
    <p:sldId id="274" r:id="rId13"/>
    <p:sldId id="275" r:id="rId14"/>
    <p:sldId id="276" r:id="rId15"/>
    <p:sldId id="277" r:id="rId16"/>
    <p:sldId id="286" r:id="rId17"/>
    <p:sldId id="279" r:id="rId18"/>
    <p:sldId id="290" r:id="rId19"/>
    <p:sldId id="291" r:id="rId20"/>
    <p:sldId id="257" r:id="rId21"/>
    <p:sldId id="262" r:id="rId22"/>
    <p:sldId id="264" r:id="rId23"/>
    <p:sldId id="292" r:id="rId24"/>
    <p:sldId id="293" r:id="rId25"/>
    <p:sldId id="266" r:id="rId26"/>
    <p:sldId id="261" r:id="rId27"/>
  </p:sldIdLst>
  <p:sldSz cx="9144000" cy="6858000" type="screen4x3"/>
  <p:notesSz cx="7104063" cy="10234613"/>
  <p:custDataLst>
    <p:tags r:id="rId3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5/6/2015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5/6/2015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9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000"/>
              </a:spcBef>
              <a:buClr>
                <a:srgbClr val="004A82"/>
              </a:buClr>
              <a:defRPr sz="2400"/>
            </a:lvl1pPr>
            <a:lvl2pPr marL="742950" indent="-285750">
              <a:lnSpc>
                <a:spcPct val="112000"/>
              </a:lnSpc>
              <a:spcBef>
                <a:spcPts val="1000"/>
              </a:spcBef>
              <a:buClr>
                <a:srgbClr val="004A82"/>
              </a:buClr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2000"/>
              </a:lnSpc>
              <a:spcBef>
                <a:spcPts val="1000"/>
              </a:spcBef>
              <a:buClr>
                <a:srgbClr val="004A82"/>
              </a:buCl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415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412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50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49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30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15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94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96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835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07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Οδοντική μορφολογία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2"/>
            <a:ext cx="6400800" cy="1988641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6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Μόνιμος κυνόδοντας </a:t>
            </a:r>
            <a:r>
              <a:rPr lang="el-GR" sz="2800" b="1" dirty="0" smtClean="0"/>
              <a:t>κάτω γνάθο</a:t>
            </a:r>
            <a:r>
              <a:rPr lang="el-GR" sz="2800" b="1" dirty="0"/>
              <a:t>υ</a:t>
            </a:r>
            <a:endParaRPr lang="en-US" sz="2800" b="1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Αριστείδης </a:t>
            </a:r>
            <a:r>
              <a:rPr lang="el-GR" sz="2400" dirty="0"/>
              <a:t>Γαλιατσάτος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DDs, Dr Dent. Επίκουρος  Καθηγητής ΤΕΙ Αθήνας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Οδοντικής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>
                <a:solidFill>
                  <a:srgbClr val="004A82"/>
                </a:solidFill>
              </a:rPr>
              <a:t>Γλωσσική επιφάνεια </a:t>
            </a:r>
            <a:r>
              <a:rPr lang="el-GR" sz="3200" b="0" dirty="0" smtClean="0">
                <a:solidFill>
                  <a:srgbClr val="004A82"/>
                </a:solidFill>
              </a:rPr>
              <a:t>3/3</a:t>
            </a:r>
            <a:endParaRPr lang="el-GR" sz="3200" b="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467544" y="1484784"/>
            <a:ext cx="4104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+mn-lt"/>
              </a:rPr>
              <a:t>Εκατέρωθεν της γλωσσικής ακρολοφίας βρίσκονται οι δύο </a:t>
            </a:r>
            <a:r>
              <a:rPr lang="el-GR" sz="2400" b="1" dirty="0">
                <a:latin typeface="+mn-lt"/>
              </a:rPr>
              <a:t>παραγωγικές αύλακες </a:t>
            </a:r>
            <a:r>
              <a:rPr lang="el-GR" sz="2400" dirty="0">
                <a:latin typeface="+mn-lt"/>
              </a:rPr>
              <a:t>σχεδόν</a:t>
            </a:r>
            <a:r>
              <a:rPr lang="el-GR" sz="2400" b="1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παράλληλες προς αυτήν.</a:t>
            </a:r>
          </a:p>
          <a:p>
            <a:pPr marL="0" indent="0" algn="ctr">
              <a:buNone/>
            </a:pPr>
            <a:r>
              <a:rPr lang="el-GR" sz="2400" dirty="0" smtClean="0">
                <a:latin typeface="+mn-lt"/>
              </a:rPr>
              <a:t>Στο </a:t>
            </a:r>
            <a:r>
              <a:rPr lang="el-GR" sz="2400" dirty="0">
                <a:latin typeface="+mn-lt"/>
              </a:rPr>
              <a:t>όριο ενώσεως των ομόρων επιφανειών με την </a:t>
            </a:r>
            <a:r>
              <a:rPr lang="el-GR" sz="2400" dirty="0" smtClean="0">
                <a:latin typeface="+mn-lt"/>
              </a:rPr>
              <a:t>γλωσσική, </a:t>
            </a:r>
            <a:r>
              <a:rPr lang="el-GR" sz="2400" dirty="0">
                <a:latin typeface="+mn-lt"/>
              </a:rPr>
              <a:t>σχηματίζονται οι </a:t>
            </a:r>
            <a:r>
              <a:rPr lang="el-GR" sz="2400" b="1" dirty="0">
                <a:latin typeface="+mn-lt"/>
              </a:rPr>
              <a:t>όμορες οριακές </a:t>
            </a:r>
            <a:r>
              <a:rPr lang="el-GR" sz="2400" b="1" dirty="0" smtClean="0">
                <a:latin typeface="+mn-lt"/>
              </a:rPr>
              <a:t>ακρολοφίε</a:t>
            </a:r>
            <a:r>
              <a:rPr lang="el-GR" sz="2400" dirty="0" smtClean="0">
                <a:latin typeface="+mn-lt"/>
              </a:rPr>
              <a:t>ς, οι </a:t>
            </a:r>
            <a:r>
              <a:rPr lang="el-GR" sz="2400" dirty="0">
                <a:latin typeface="+mn-lt"/>
              </a:rPr>
              <a:t>οποίες είναι περισσότερο ανεπτυγμένες από αυτές των τομέων.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120115"/>
            <a:ext cx="1837648" cy="5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2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Εγγύς και άπω όμορες επιφάνειες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4176464" cy="50405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dirty="0" smtClean="0"/>
              <a:t>Η </a:t>
            </a:r>
            <a:r>
              <a:rPr lang="el-GR" b="1" dirty="0" smtClean="0"/>
              <a:t>εγγύς όμορη </a:t>
            </a:r>
            <a:r>
              <a:rPr lang="el-GR" dirty="0" smtClean="0"/>
              <a:t>επιφάνεια έχει </a:t>
            </a:r>
            <a:r>
              <a:rPr lang="el-GR" dirty="0"/>
              <a:t>σχήμα ακανόνιστου τριγώνου και είναι περισσότερο λεία από την άπω. Στο κοπτικό τριτημόριο είναι κυρτή, στο μέσο και στο αυχενικό επίπεδη</a:t>
            </a:r>
            <a:r>
              <a:rPr lang="el-GR" dirty="0" smtClean="0"/>
              <a:t>.</a:t>
            </a:r>
          </a:p>
          <a:p>
            <a:pPr marL="0" indent="0" algn="ctr">
              <a:buNone/>
            </a:pPr>
            <a:r>
              <a:rPr lang="el-GR" dirty="0" smtClean="0"/>
              <a:t>Η </a:t>
            </a:r>
            <a:r>
              <a:rPr lang="el-GR" b="1" dirty="0" smtClean="0"/>
              <a:t>άπω επιφάνεια </a:t>
            </a:r>
            <a:r>
              <a:rPr lang="el-GR" dirty="0"/>
              <a:t>μ</a:t>
            </a:r>
            <a:r>
              <a:rPr lang="el-GR" dirty="0" smtClean="0"/>
              <a:t>οιάζει </a:t>
            </a:r>
            <a:r>
              <a:rPr lang="el-GR" dirty="0"/>
              <a:t>με την εγγύς, αλλά είναι πιο κοντή από αυτήν. Στο κοπτικό τριτημόριο είναι κυρτή και στο αυχενικό κοίλη.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184" y="1124744"/>
            <a:ext cx="1800200" cy="5112568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584" y="1196752"/>
            <a:ext cx="1877337" cy="50405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4659" y="635635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ΕΓΓΥΣ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52320" y="63367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ΑΠΩ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42389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Κοπτικό χείλος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37270"/>
            <a:ext cx="4032448" cy="504056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Όπως και στον κυνόδοντα της άνω γνάθου είναι </a:t>
            </a:r>
            <a:r>
              <a:rPr lang="el-GR" b="1" dirty="0"/>
              <a:t>τριγωνικό.</a:t>
            </a:r>
            <a:r>
              <a:rPr lang="el-GR" dirty="0"/>
              <a:t> Χωρίζεται με την κορυφή του κεντρικού λοβού σε δύο άνισα τμήματα: το </a:t>
            </a:r>
            <a:r>
              <a:rPr lang="el-GR" b="1" dirty="0"/>
              <a:t>εγγύς</a:t>
            </a:r>
            <a:r>
              <a:rPr lang="el-GR" dirty="0"/>
              <a:t> που είναι μικρότερο, και </a:t>
            </a:r>
            <a:r>
              <a:rPr lang="el-GR" dirty="0" smtClean="0"/>
              <a:t>το </a:t>
            </a:r>
            <a:r>
              <a:rPr lang="el-GR" b="1" dirty="0"/>
              <a:t>άπω</a:t>
            </a:r>
            <a:r>
              <a:rPr lang="el-GR" dirty="0"/>
              <a:t> που είναι μεγαλύτερο. Η εγγύς-κοπτική γωνία είναι ορθή και η άπω- κοπτική γωνία είναι αμβλεία και περισσότερο αποστρογγυλευμένη.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146" y="4388758"/>
            <a:ext cx="1800199" cy="1872208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8154" y="1453388"/>
            <a:ext cx="1656184" cy="2507334"/>
          </a:xfrm>
          <a:prstGeom prst="rect">
            <a:avLst/>
          </a:prstGeom>
        </p:spPr>
      </p:pic>
      <p:sp>
        <p:nvSpPr>
          <p:cNvPr id="5" name="Δεξιό άγκιστρο 4"/>
          <p:cNvSpPr/>
          <p:nvPr/>
        </p:nvSpPr>
        <p:spPr>
          <a:xfrm rot="18353939">
            <a:off x="7001064" y="1181671"/>
            <a:ext cx="747606" cy="70825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7352737" y="90053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εγγύς</a:t>
            </a:r>
            <a:endParaRPr lang="el-GR" dirty="0"/>
          </a:p>
        </p:txBody>
      </p:sp>
      <p:sp>
        <p:nvSpPr>
          <p:cNvPr id="10" name="Αριστερό άγκιστρο 9"/>
          <p:cNvSpPr/>
          <p:nvPr/>
        </p:nvSpPr>
        <p:spPr>
          <a:xfrm rot="3195949">
            <a:off x="6007311" y="1233525"/>
            <a:ext cx="520022" cy="9002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11" name="TextBox 10"/>
          <p:cNvSpPr txBox="1"/>
          <p:nvPr/>
        </p:nvSpPr>
        <p:spPr>
          <a:xfrm>
            <a:off x="5649821" y="1145050"/>
            <a:ext cx="73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άπω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856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Αυχένας και ρίζα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06241"/>
            <a:ext cx="4042792" cy="5661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/>
              <a:t>Ο </a:t>
            </a:r>
            <a:r>
              <a:rPr lang="el-GR" b="1" dirty="0"/>
              <a:t>αυχένας</a:t>
            </a:r>
            <a:r>
              <a:rPr lang="el-GR" dirty="0"/>
              <a:t> του δοντιού είναι ελικοειδής, ανάλογος με αυτόν του κυνόδοντα της άνω γνάθου</a:t>
            </a:r>
            <a:r>
              <a:rPr lang="el-GR" dirty="0" smtClean="0"/>
              <a:t>.</a:t>
            </a:r>
          </a:p>
          <a:p>
            <a:pPr marL="0" indent="0" algn="ctr">
              <a:buNone/>
            </a:pPr>
            <a:r>
              <a:rPr lang="el-GR" dirty="0" smtClean="0"/>
              <a:t>Ο </a:t>
            </a:r>
            <a:r>
              <a:rPr lang="el-GR" dirty="0"/>
              <a:t>κυνόδοντας της κάτω γνάθου έχει μια </a:t>
            </a:r>
            <a:r>
              <a:rPr lang="el-GR" b="1" dirty="0"/>
              <a:t>ρίζα</a:t>
            </a:r>
            <a:r>
              <a:rPr lang="el-GR" dirty="0"/>
              <a:t> ισχυρή, πιο κοντή από αυτήν του άνω κυνόδοντα και περισσότερο αποπεπλατυσμένη εγγύς-άπω. Στην εγγύς και άπω επιφάνεια </a:t>
            </a:r>
            <a:r>
              <a:rPr lang="el-GR" dirty="0" smtClean="0"/>
              <a:t>η ρίζα φέρει </a:t>
            </a:r>
            <a:r>
              <a:rPr lang="el-GR" dirty="0"/>
              <a:t>αβαθείς αύλακες, </a:t>
            </a:r>
            <a:r>
              <a:rPr lang="el-GR" dirty="0" smtClean="0"/>
              <a:t>ενώ το </a:t>
            </a:r>
            <a:r>
              <a:rPr lang="el-GR" dirty="0"/>
              <a:t>ακρορρίζιο αποκλίνει άπω.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06241"/>
            <a:ext cx="1656184" cy="513995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900" y="1170571"/>
            <a:ext cx="18002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75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Βασικά χαρακτηριστικά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Το γλωσσικό έπαρμα δεν είναι </a:t>
            </a:r>
            <a:r>
              <a:rPr lang="el-GR" dirty="0" smtClean="0"/>
              <a:t>τόσο ογκώδες σε </a:t>
            </a:r>
            <a:r>
              <a:rPr lang="el-GR" dirty="0"/>
              <a:t>σύγκριση με αυτό του άνω κυνόδοντα.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Το εγγύς τμήμα του κοπτικού χείλους είναι μικρότερο από το άπω.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εγγύς επιφάνεια της μύλης βρίσκεται σε ευθεία γραμμή με τη ρίζα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Η μύλη φαίνεται να γέρνει άπω.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Η ρίζα είναι ογκώδης με κλίση του ακρορριζίου άπω. Συχνά </a:t>
            </a:r>
            <a:r>
              <a:rPr lang="el-GR" dirty="0"/>
              <a:t>η ρίζα διχάζεται στο ακρορρίζιο.</a:t>
            </a:r>
          </a:p>
          <a:p>
            <a:pPr marL="0" indent="0">
              <a:buNone/>
            </a:pPr>
            <a:r>
              <a:rPr lang="el-GR" dirty="0"/>
              <a:t> 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3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Μόνιμος κυνόδοντας κάτω γνάθου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74440"/>
            <a:ext cx="1877337" cy="5040560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25352"/>
            <a:ext cx="1656184" cy="5139952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582" y="1124744"/>
            <a:ext cx="1837648" cy="5139952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115" y="1157435"/>
            <a:ext cx="180020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Παραλλαγές κυνόδοντα κάτω γνάθου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288" y="1988840"/>
            <a:ext cx="4258816" cy="5184576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§"/>
            </a:pPr>
            <a:r>
              <a:rPr lang="el-GR" dirty="0" smtClean="0"/>
              <a:t>Η </a:t>
            </a:r>
            <a:r>
              <a:rPr lang="el-GR" dirty="0"/>
              <a:t>μύλη, αλλά και ρίζα μπορεί να ποικίλλουν σε μέγεθος</a:t>
            </a:r>
            <a:r>
              <a:rPr lang="el-GR" dirty="0" smtClean="0"/>
              <a:t>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l-GR" dirty="0" smtClean="0"/>
              <a:t>Έντονη κυρτότητα της ρίζας.</a:t>
            </a:r>
            <a:endParaRPr lang="el-GR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el-GR" dirty="0"/>
              <a:t>Επιμήκεις αύλακες στην εγγύς και άπω επιφάνεια της ρίζας και διχασμός στο ακρορρίζιο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060848"/>
            <a:ext cx="1496512" cy="2701076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124" y="2060848"/>
            <a:ext cx="1224136" cy="270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3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Σημεία διάκρισης μεταξύ δεξιού και αριστερού κυνόδοντα </a:t>
            </a:r>
            <a:r>
              <a:rPr lang="el-GR" dirty="0" smtClean="0"/>
              <a:t>κάτω </a:t>
            </a:r>
            <a:r>
              <a:rPr lang="el-GR" dirty="0"/>
              <a:t>γνάθου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2" indent="-457200">
              <a:buFont typeface="+mj-lt"/>
              <a:buAutoNum type="arabicPeriod"/>
            </a:pPr>
            <a:r>
              <a:rPr lang="el-GR" dirty="0"/>
              <a:t>Το εγγύς τμήμα του κοπτικού χείλους είναι μικρότερο από το άπω.</a:t>
            </a:r>
          </a:p>
          <a:p>
            <a:pPr marL="457200" lvl="2" indent="-457200">
              <a:buFont typeface="+mj-lt"/>
              <a:buAutoNum type="arabicPeriod"/>
            </a:pPr>
            <a:r>
              <a:rPr lang="el-GR" dirty="0"/>
              <a:t>Η άπω-κοπτική γωνία είναι αποστρογγυλευμένη και περισσότερο αμβλεία από την εγγύς-κοπτική γωνία.</a:t>
            </a:r>
          </a:p>
          <a:p>
            <a:pPr marL="457200" lvl="2" indent="-457200">
              <a:buFont typeface="+mj-lt"/>
              <a:buAutoNum type="arabicPeriod"/>
            </a:pPr>
            <a:r>
              <a:rPr lang="el-GR" dirty="0"/>
              <a:t>Το ακρορρίζιο αποκλίνει άπω.</a:t>
            </a:r>
          </a:p>
          <a:p>
            <a:pPr marL="457200" lvl="2" indent="-457200">
              <a:buFont typeface="+mj-lt"/>
              <a:buAutoNum type="arabicPeriod"/>
            </a:pPr>
            <a:r>
              <a:rPr lang="el-GR" dirty="0"/>
              <a:t>Η κορυφή του κοπτικού χείλους βρίσκεται περισσότερο προς την εγγύς-κοπτική γωνία.</a:t>
            </a:r>
          </a:p>
          <a:p>
            <a:pPr marL="457200" lvl="2" indent="-457200">
              <a:buFont typeface="+mj-lt"/>
              <a:buAutoNum type="arabicPeriod"/>
            </a:pPr>
            <a:r>
              <a:rPr lang="el-GR" dirty="0"/>
              <a:t>Η μεγαλύτερη κύρτωση της μύλης εμφανίζεται </a:t>
            </a:r>
            <a:r>
              <a:rPr lang="el-GR" dirty="0" smtClean="0"/>
              <a:t>στο εγγύς </a:t>
            </a:r>
            <a:r>
              <a:rPr lang="el-GR" dirty="0"/>
              <a:t>τριτημόριο.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2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Διαφορές μεταξύ άνω και κάτω κυνοδόντων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dirty="0"/>
              <a:t>Η μύλη των άνω κυνοδόντων είναι πιο πλατειά και πιο κοντή, ενώ των κάτω είναι πιο στενή και πιο επιμήκης.</a:t>
            </a:r>
          </a:p>
          <a:p>
            <a:pPr lvl="0"/>
            <a:r>
              <a:rPr lang="el-GR" dirty="0"/>
              <a:t>Το </a:t>
            </a:r>
            <a:r>
              <a:rPr lang="el-GR" dirty="0" smtClean="0"/>
              <a:t>γλωσσικό </a:t>
            </a:r>
            <a:r>
              <a:rPr lang="el-GR" dirty="0"/>
              <a:t>φύμα, η υπερώια επιφάνεια και οι όμορες οριακές ακρολοφίες, στους άνω κυνόδοντες είναι πιο ανεπτυγμένα, ενώ στους κάτω λιγότερο.</a:t>
            </a:r>
          </a:p>
          <a:p>
            <a:pPr lvl="0"/>
            <a:r>
              <a:rPr lang="el-GR" dirty="0"/>
              <a:t>Η ρίζα στους άνω είναι πιο επιμήκης και πολλές φορές τόσο, που να φθάνει στο έδαφος του οφθαλμικού κόγχου. Η ρίζα των κάτω είναι πιο κοντή και εμφανίζει στις όμορες επιφάνειες αύλακα, που ξεκινάει από την αυχενική γραμμή και διασχίζει το αυχενικό και μέσο τριτημόριο </a:t>
            </a:r>
            <a:r>
              <a:rPr lang="el-GR" dirty="0" smtClean="0"/>
              <a:t>της ρίζας.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70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633" y="5931169"/>
            <a:ext cx="1971675" cy="702000"/>
          </a:xfrm>
          <a:prstGeom prst="rect">
            <a:avLst/>
          </a:prstGeom>
          <a:noFill/>
        </p:spPr>
      </p:pic>
      <p:pic>
        <p:nvPicPr>
          <p:cNvPr id="9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23928" y="5931169"/>
            <a:ext cx="3672408" cy="768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Μόνιμος κυνόδοντας κάτω γνάθου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89" y="1233363"/>
            <a:ext cx="3754760" cy="46805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800" dirty="0"/>
              <a:t>Είναι το τρίτο δόντι από τη μέση γραμμή στην κάτω γνάθο και διαδέχεται τον νεογιλό κυνόδοντα.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508104" y="1484784"/>
            <a:ext cx="1473593" cy="601656"/>
            <a:chOff x="6038483" y="1343560"/>
            <a:chExt cx="1473593" cy="76073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6153763" y="1644095"/>
              <a:ext cx="1296144" cy="0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01835" y="1343560"/>
              <a:ext cx="0" cy="576064"/>
            </a:xfrm>
            <a:prstGeom prst="line">
              <a:avLst/>
            </a:prstGeom>
            <a:ln w="349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038483" y="1734958"/>
              <a:ext cx="5736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43</a:t>
              </a:r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070930" y="1734958"/>
              <a:ext cx="4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prstClr val="black"/>
                  </a:solidFill>
                </a:rPr>
                <a:t>33</a:t>
              </a:r>
              <a:endParaRPr lang="el-GR" dirty="0">
                <a:solidFill>
                  <a:prstClr val="black"/>
                </a:solidFill>
              </a:endParaRPr>
            </a:p>
          </p:txBody>
        </p:sp>
      </p:grpSp>
      <p:pic>
        <p:nvPicPr>
          <p:cNvPr id="11" name="Εικόνα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48037" y="3017736"/>
            <a:ext cx="4701895" cy="333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9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l-GR" sz="2000" dirty="0"/>
              <a:t>Copyright Τεχνολογικό Εκπαιδευτικό Ίδρυμα Αθήνας, Αριστείδης Γαλιατσάτος 2014. Αριστείδης Γαλιατσάτος . «Οδοντική Μορφολογία. Ενότητα 6: Μόνιμος κυνόδοντας κάτω </a:t>
            </a:r>
            <a:r>
              <a:rPr lang="el-GR" sz="2000" dirty="0" smtClean="0"/>
              <a:t>γνάθου». Έκδοση: 1.0. Αθήνα 2014. Διαθέσιμο από τη δικτυακή διεύθυνση: </a:t>
            </a:r>
            <a:r>
              <a:rPr lang="en-US" sz="2000" dirty="0">
                <a:solidFill>
                  <a:prstClr val="black"/>
                </a:solidFill>
                <a:hlinkClick r:id="rId3"/>
              </a:rPr>
              <a:t>ocp.teiath.gr</a:t>
            </a:r>
            <a:r>
              <a:rPr lang="el-GR" sz="2000" dirty="0" smtClean="0">
                <a:solidFill>
                  <a:prstClr val="black"/>
                </a:solidFill>
              </a:rPr>
              <a:t>.</a:t>
            </a:r>
            <a:endParaRPr lang="el-G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596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62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Μόνιμος κυνόδοντας κάτω γνάθου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78324"/>
            <a:ext cx="5266928" cy="5040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l-GR" dirty="0"/>
              <a:t>Στο σύνολο του είναι μικρότερος και στενότερος από το μόνιμο κυνόδοντα της άνω γνάθου και τα χαρακτηριστικά του είναι λιγότερο ανεπτυγμένα.</a:t>
            </a:r>
          </a:p>
          <a:p>
            <a:pPr marL="0" indent="0" algn="ctr">
              <a:buNone/>
            </a:pPr>
            <a:r>
              <a:rPr lang="el-GR" dirty="0" smtClean="0"/>
              <a:t>Η </a:t>
            </a:r>
            <a:r>
              <a:rPr lang="el-GR" dirty="0"/>
              <a:t>λειτουργική του σημασία δεν είναι εκείνη του αντίστοιχου κυνόδοντα της άνω, </a:t>
            </a:r>
            <a:r>
              <a:rPr lang="el-GR" dirty="0" smtClean="0"/>
              <a:t>αλλά </a:t>
            </a:r>
            <a:r>
              <a:rPr lang="el-GR" dirty="0"/>
              <a:t>οπωσδήποτε είναι μεγάλη. Έλλειψη του κυνόδοντα της κάτω γνάθου προκαλεί καθίζηση της γνάθου και αλλοίωση του προσώπου. Είναι ένα από τα σπουδαιότερα δόντια για την στήριξη προσθετικών </a:t>
            </a:r>
            <a:r>
              <a:rPr lang="el-GR" dirty="0" smtClean="0"/>
              <a:t>εργασιών.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327" y="4152316"/>
            <a:ext cx="3384376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periodontist.gr/sites/default/files/meta_tin_efarmogi_plastikis_heiroyrgikis_to_provlima_ehei_pliros_diorthothe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79064"/>
            <a:ext cx="3384376" cy="221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80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Ανατολή και διαστάσεις</a:t>
            </a:r>
            <a:endParaRPr lang="el-G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9884650"/>
              </p:ext>
            </p:extLst>
          </p:nvPr>
        </p:nvGraphicFramePr>
        <p:xfrm>
          <a:off x="457200" y="1196975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Ανατολή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11-12 χρόνων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Μήκος δοντιού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25 </a:t>
                      </a:r>
                      <a:r>
                        <a:rPr lang="en-US" dirty="0" smtClean="0"/>
                        <a:t>mm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Μήκος μύλης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10</a:t>
                      </a:r>
                      <a:r>
                        <a:rPr lang="en-US" dirty="0" smtClean="0"/>
                        <a:t> mm</a:t>
                      </a:r>
                      <a:endParaRPr lang="el-G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Μήκος ρίζας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15</a:t>
                      </a:r>
                      <a:r>
                        <a:rPr lang="en-US" dirty="0" smtClean="0"/>
                        <a:t> mm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41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Χειλική επιφάνεια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6203032" cy="288032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l-GR" dirty="0" smtClean="0"/>
              <a:t>Έχει σχήμα πενταγώνου. Είναι </a:t>
            </a:r>
            <a:r>
              <a:rPr lang="el-GR" dirty="0"/>
              <a:t>έντονα κυρτή εγγύς-άπω και λιγότερο κυρτή αυχενοκοπτικά. </a:t>
            </a:r>
            <a:r>
              <a:rPr lang="el-GR" dirty="0">
                <a:solidFill>
                  <a:prstClr val="black"/>
                </a:solidFill>
              </a:rPr>
              <a:t>Η μύλη στο σύνολο της παρουσιάζει μια κλίση προς τα άπω, σε σχέση με τη ρίζα, με αποτέλεσμα η εγγύς επιφάνεια της μύλης και της ρίζας να βρίσκονται σχεδόν στην ίδια ευθεία.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908720"/>
            <a:ext cx="1656184" cy="5139952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682049"/>
            <a:ext cx="410445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5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Χειλική επιφάνεια </a:t>
            </a:r>
            <a:r>
              <a:rPr lang="el-GR" sz="3200" b="0" dirty="0" smtClean="0"/>
              <a:t>2/3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7504" y="1431047"/>
            <a:ext cx="5400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l-GR" sz="2400" dirty="0">
                <a:latin typeface="+mn-lt"/>
              </a:rPr>
              <a:t>Κατά μήκος της χειλικής επιφάνειας υπάρχουν οι </a:t>
            </a:r>
            <a:r>
              <a:rPr lang="el-GR" sz="2400" b="1" dirty="0">
                <a:latin typeface="+mn-lt"/>
              </a:rPr>
              <a:t>δύο παραγωγικές αύλακες </a:t>
            </a:r>
            <a:r>
              <a:rPr lang="el-GR" sz="2400" dirty="0">
                <a:latin typeface="+mn-lt"/>
              </a:rPr>
              <a:t>που χωρίζουν τους τρείς λοβούς μεταξύ τους, από τους οποίους ο κεντρικός είναι ο πιο ανεπτυγμένος. Η έντονη αυτή ανάπτυξη του μέσου λοβού δίνει την εντύπωση επιμήκους ακρολοφίας που εκτείνεται από το κοπτικό χείλος μέχρι τον αυχένα του δοντιού.</a:t>
            </a:r>
            <a:r>
              <a:rPr lang="el-GR" sz="2400" b="1" dirty="0">
                <a:latin typeface="+mn-lt"/>
              </a:rPr>
              <a:t> (κυνοδοντική ή χειλική ακρολοφία).</a:t>
            </a:r>
            <a:r>
              <a:rPr lang="el-GR" sz="2400" dirty="0">
                <a:latin typeface="+mn-lt"/>
              </a:rPr>
              <a:t> </a:t>
            </a:r>
          </a:p>
          <a:p>
            <a:pPr marL="0" indent="0" algn="ctr">
              <a:buNone/>
            </a:pPr>
            <a:r>
              <a:rPr lang="el-GR" sz="2400" dirty="0">
                <a:latin typeface="+mn-lt"/>
              </a:rPr>
              <a:t>Ο άπω λοβός είναι πιο κυρτός από τους άλλους και πιο κοντός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123229"/>
            <a:ext cx="1656184" cy="5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41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Χειλική επιφάνεια </a:t>
            </a:r>
            <a:r>
              <a:rPr lang="el-GR" sz="3200" b="0" dirty="0"/>
              <a:t>3</a:t>
            </a:r>
            <a:r>
              <a:rPr lang="el-GR" sz="3200" b="0" dirty="0" smtClean="0"/>
              <a:t>/3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5501" y="1498352"/>
            <a:ext cx="4042792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dirty="0"/>
              <a:t>Στο αυχενικό </a:t>
            </a:r>
            <a:r>
              <a:rPr lang="el-GR" dirty="0" smtClean="0"/>
              <a:t>τριτημόριο της χειλικής επιφάνειας υπάρχουν </a:t>
            </a:r>
            <a:r>
              <a:rPr lang="el-GR" dirty="0"/>
              <a:t>οι </a:t>
            </a:r>
            <a:r>
              <a:rPr lang="el-GR" b="1" dirty="0"/>
              <a:t>επάλληλες γραμμώσεις</a:t>
            </a:r>
            <a:r>
              <a:rPr lang="el-GR" dirty="0"/>
              <a:t>.</a:t>
            </a:r>
          </a:p>
          <a:p>
            <a:pPr marL="0" indent="0" algn="ctr">
              <a:buNone/>
            </a:pPr>
            <a:r>
              <a:rPr lang="el-GR" dirty="0" smtClean="0"/>
              <a:t>Η </a:t>
            </a:r>
            <a:r>
              <a:rPr lang="el-GR" dirty="0"/>
              <a:t>χειλεογλωσσική διάμετρος της μύλης στην περιοχή του αυχένα είναι μικρότερη από την αντίστοιχη του άνω κυνόδοντα.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08" y="1006241"/>
            <a:ext cx="1656184" cy="5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1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Γλωσσική επιφάνεια </a:t>
            </a:r>
            <a:r>
              <a:rPr lang="el-GR" sz="3200" b="0" dirty="0" smtClean="0"/>
              <a:t>1/3</a:t>
            </a:r>
            <a:endParaRPr lang="el-GR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842" y="1055886"/>
            <a:ext cx="5400600" cy="58127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l-GR" sz="2600" dirty="0"/>
              <a:t>Σε γενικές γραμμές η γλωσσική επιφάνεια του κυνόδοντα της κάτω γνάθου είναι πιο ομαλή από εκείνη του άνω κυνόδοντα.</a:t>
            </a:r>
          </a:p>
          <a:p>
            <a:pPr marL="0" indent="0" algn="ctr">
              <a:buNone/>
            </a:pPr>
            <a:r>
              <a:rPr lang="el-GR" sz="2600" dirty="0" smtClean="0"/>
              <a:t>Έχει </a:t>
            </a:r>
            <a:r>
              <a:rPr lang="el-GR" sz="2600" dirty="0"/>
              <a:t>τις ίδιες διαστάσεις με τη χειλική επιφάνεια και μόνο στο αυχενικό τριτημόριο είναι στενότερη. Έχει </a:t>
            </a:r>
            <a:r>
              <a:rPr lang="el-GR" sz="2600" b="1" dirty="0"/>
              <a:t>τρεις λοβούς</a:t>
            </a:r>
            <a:r>
              <a:rPr lang="el-GR" sz="2600" dirty="0"/>
              <a:t>, (εγγύς, άπω και μέσο), οι οποίοι χωρίζονται μεταξύ τους με τις </a:t>
            </a:r>
            <a:r>
              <a:rPr lang="el-GR" sz="2600" dirty="0" smtClean="0"/>
              <a:t>δύο παραγωγικές </a:t>
            </a:r>
            <a:r>
              <a:rPr lang="el-GR" sz="2600" dirty="0"/>
              <a:t>αύλακες. Αντίστοιχα προς το αυχενικό τριτημόριο υπάρχει το</a:t>
            </a:r>
            <a:r>
              <a:rPr lang="el-GR" sz="2600" b="1" dirty="0"/>
              <a:t> </a:t>
            </a:r>
            <a:r>
              <a:rPr lang="el-GR" sz="2600" b="1" dirty="0" smtClean="0"/>
              <a:t>γλωσσικό </a:t>
            </a:r>
            <a:r>
              <a:rPr lang="el-GR" sz="2600" b="1" dirty="0"/>
              <a:t>φύμα ή έπαρμα,</a:t>
            </a:r>
            <a:r>
              <a:rPr lang="el-GR" sz="2600" dirty="0"/>
              <a:t> το οποίο είναι περισσότερο ανεπτυγμένο από αυτό των τομέων. </a:t>
            </a:r>
          </a:p>
          <a:p>
            <a:pPr marL="0" indent="0" algn="ctr">
              <a:buNone/>
            </a:pP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25352"/>
            <a:ext cx="1837648" cy="5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11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Γλωσσική επιφάνεια </a:t>
            </a:r>
            <a:r>
              <a:rPr lang="el-GR" sz="3200" b="0" dirty="0" smtClean="0"/>
              <a:t>2/3</a:t>
            </a:r>
            <a:endParaRPr lang="el-GR" sz="3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518360" y="1700808"/>
            <a:ext cx="453650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latin typeface="+mn-lt"/>
              </a:rPr>
              <a:t>Από το γλωσσικό έπαρμα ξεκινάει ένα επίμηκες έπαρμα της αδαμαντίνης που φθάνει μέχρι την κορυφή του κοπτικού χείλους και χωρίζει τη γλωσσική επιφάνεια σε δύο υπόκοιλα τμήματα: στο </a:t>
            </a:r>
            <a:r>
              <a:rPr lang="el-GR" sz="2400" b="1" dirty="0" smtClean="0">
                <a:latin typeface="+mn-lt"/>
              </a:rPr>
              <a:t>εγγύς</a:t>
            </a:r>
            <a:r>
              <a:rPr lang="el-GR" sz="2400" dirty="0" smtClean="0">
                <a:latin typeface="+mn-lt"/>
              </a:rPr>
              <a:t> που είναι μικρότερο, και στο </a:t>
            </a:r>
            <a:r>
              <a:rPr lang="el-GR" sz="2400" b="1" dirty="0" smtClean="0">
                <a:latin typeface="+mn-lt"/>
              </a:rPr>
              <a:t>άπω</a:t>
            </a:r>
            <a:r>
              <a:rPr lang="el-GR" sz="2400" dirty="0" smtClean="0">
                <a:latin typeface="+mn-lt"/>
              </a:rPr>
              <a:t> που είναι μεγαλύτερο. Ουσιαστικά το επίμηκες αυτό έπαρμα είναι ο μεσαίος λοβός και ονομάζεται και</a:t>
            </a:r>
            <a:r>
              <a:rPr lang="el-GR" sz="2400" b="1" dirty="0" smtClean="0">
                <a:latin typeface="+mn-lt"/>
              </a:rPr>
              <a:t> γλωσσική ακρολοφία.</a:t>
            </a:r>
            <a:r>
              <a:rPr lang="el-GR" sz="2400" dirty="0">
                <a:latin typeface="+mn-lt"/>
              </a:rPr>
              <a:t> 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025352"/>
            <a:ext cx="1837648" cy="5139952"/>
          </a:xfrm>
          <a:prstGeom prst="rect">
            <a:avLst/>
          </a:prstGeom>
        </p:spPr>
      </p:pic>
      <p:cxnSp>
        <p:nvCxnSpPr>
          <p:cNvPr id="9" name="Ευθύγραμμο βέλος σύνδεσης 8"/>
          <p:cNvCxnSpPr/>
          <p:nvPr/>
        </p:nvCxnSpPr>
        <p:spPr>
          <a:xfrm>
            <a:off x="5796136" y="1556792"/>
            <a:ext cx="864096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 flipH="1">
            <a:off x="7380312" y="1700808"/>
            <a:ext cx="541504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21816" y="1412776"/>
            <a:ext cx="764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άπω</a:t>
            </a:r>
            <a:endParaRPr lang="el-GR" dirty="0"/>
          </a:p>
        </p:txBody>
      </p:sp>
      <p:sp>
        <p:nvSpPr>
          <p:cNvPr id="15" name="TextBox 14"/>
          <p:cNvSpPr txBox="1"/>
          <p:nvPr/>
        </p:nvSpPr>
        <p:spPr>
          <a:xfrm>
            <a:off x="5436096" y="11967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Εγγύς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282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25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1">
  <a:themeElements>
    <a:clrScheme name="Προσαρμοσμένο 14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1515</Words>
  <Application>Microsoft Office PowerPoint</Application>
  <PresentationFormat>Προβολή στην οθόνη (4:3)</PresentationFormat>
  <Paragraphs>151</Paragraphs>
  <Slides>25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25</vt:i4>
      </vt:variant>
    </vt:vector>
  </HeadingPairs>
  <TitlesOfParts>
    <vt:vector size="27" baseType="lpstr">
      <vt:lpstr>OC_template_updated</vt:lpstr>
      <vt:lpstr>template1</vt:lpstr>
      <vt:lpstr>Οδοντική μορφολογία</vt:lpstr>
      <vt:lpstr>Μόνιμος κυνόδοντας κάτω γνάθου 1/2</vt:lpstr>
      <vt:lpstr>Μόνιμος κυνόδοντας κάτω γνάθου 2/2</vt:lpstr>
      <vt:lpstr>Ανατολή και διαστάσεις</vt:lpstr>
      <vt:lpstr>Χειλική επιφάνεια 1/3</vt:lpstr>
      <vt:lpstr>Χειλική επιφάνεια 2/3</vt:lpstr>
      <vt:lpstr>Χειλική επιφάνεια 3/3</vt:lpstr>
      <vt:lpstr>Γλωσσική επιφάνεια 1/3</vt:lpstr>
      <vt:lpstr>Γλωσσική επιφάνεια 2/3</vt:lpstr>
      <vt:lpstr>Γλωσσική επιφάνεια 3/3</vt:lpstr>
      <vt:lpstr>Εγγύς και άπω όμορες επιφάνειες</vt:lpstr>
      <vt:lpstr>Κοπτικό χείλος</vt:lpstr>
      <vt:lpstr>Αυχένας και ρίζα</vt:lpstr>
      <vt:lpstr>Βασικά χαρακτηριστικά</vt:lpstr>
      <vt:lpstr>Μόνιμος κυνόδοντας κάτω γνάθου</vt:lpstr>
      <vt:lpstr>Παραλλαγές κυνόδοντα κάτω γνάθου</vt:lpstr>
      <vt:lpstr>Σημεία διάκρισης μεταξύ δεξιού και αριστερού κυνόδοντα κάτω γνάθου</vt:lpstr>
      <vt:lpstr>Διαφορές μεταξύ άνω και κάτω κυνοδόντων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fkaram2</cp:lastModifiedBy>
  <cp:revision>53</cp:revision>
  <dcterms:created xsi:type="dcterms:W3CDTF">2013-03-04T13:35:19Z</dcterms:created>
  <dcterms:modified xsi:type="dcterms:W3CDTF">2015-06-05T11:53:54Z</dcterms:modified>
</cp:coreProperties>
</file>