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Lst>
  <p:notesMasterIdLst>
    <p:notesMasterId r:id="rId87"/>
  </p:notesMasterIdLst>
  <p:handoutMasterIdLst>
    <p:handoutMasterId r:id="rId88"/>
  </p:handoutMasterIdLst>
  <p:sldIdLst>
    <p:sldId id="256" r:id="rId2"/>
    <p:sldId id="268" r:id="rId3"/>
    <p:sldId id="269" r:id="rId4"/>
    <p:sldId id="270" r:id="rId5"/>
    <p:sldId id="271" r:id="rId6"/>
    <p:sldId id="272" r:id="rId7"/>
    <p:sldId id="273" r:id="rId8"/>
    <p:sldId id="274" r:id="rId9"/>
    <p:sldId id="275" r:id="rId10"/>
    <p:sldId id="276" r:id="rId11"/>
    <p:sldId id="277" r:id="rId12"/>
    <p:sldId id="278" r:id="rId13"/>
    <p:sldId id="279" r:id="rId14"/>
    <p:sldId id="338" r:id="rId15"/>
    <p:sldId id="280" r:id="rId16"/>
    <p:sldId id="281" r:id="rId17"/>
    <p:sldId id="333" r:id="rId18"/>
    <p:sldId id="334" r:id="rId19"/>
    <p:sldId id="282" r:id="rId20"/>
    <p:sldId id="283" r:id="rId21"/>
    <p:sldId id="336" r:id="rId22"/>
    <p:sldId id="335" r:id="rId23"/>
    <p:sldId id="284" r:id="rId24"/>
    <p:sldId id="339"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37" r:id="rId60"/>
    <p:sldId id="319" r:id="rId61"/>
    <p:sldId id="340" r:id="rId62"/>
    <p:sldId id="320" r:id="rId63"/>
    <p:sldId id="341" r:id="rId64"/>
    <p:sldId id="342" r:id="rId65"/>
    <p:sldId id="321" r:id="rId66"/>
    <p:sldId id="322" r:id="rId67"/>
    <p:sldId id="323" r:id="rId68"/>
    <p:sldId id="343" r:id="rId69"/>
    <p:sldId id="324" r:id="rId70"/>
    <p:sldId id="344" r:id="rId71"/>
    <p:sldId id="325" r:id="rId72"/>
    <p:sldId id="326" r:id="rId73"/>
    <p:sldId id="327" r:id="rId74"/>
    <p:sldId id="329" r:id="rId75"/>
    <p:sldId id="328" r:id="rId76"/>
    <p:sldId id="330" r:id="rId77"/>
    <p:sldId id="331" r:id="rId78"/>
    <p:sldId id="332" r:id="rId79"/>
    <p:sldId id="257" r:id="rId80"/>
    <p:sldId id="262" r:id="rId81"/>
    <p:sldId id="264" r:id="rId82"/>
    <p:sldId id="265" r:id="rId83"/>
    <p:sldId id="266" r:id="rId84"/>
    <p:sldId id="267" r:id="rId85"/>
    <p:sldId id="261" r:id="rId86"/>
  </p:sldIdLst>
  <p:sldSz cx="9144000" cy="6858000" type="screen4x3"/>
  <p:notesSz cx="7104063" cy="10234613"/>
  <p:custDataLst>
    <p:tags r:id="rId89"/>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B82"/>
    <a:srgbClr val="820000"/>
    <a:srgbClr val="FFFF99"/>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Μεσαίο στυλ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35" autoAdjust="0"/>
    <p:restoredTop sz="96756" autoAdjust="0"/>
  </p:normalViewPr>
  <p:slideViewPr>
    <p:cSldViewPr>
      <p:cViewPr>
        <p:scale>
          <a:sx n="90" d="100"/>
          <a:sy n="90" d="100"/>
        </p:scale>
        <p:origin x="-72" y="-43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003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gs" Target="tags/tag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9F46BF-7A78-4B92-9700-B8AA10A97994}" type="doc">
      <dgm:prSet loTypeId="urn:microsoft.com/office/officeart/2005/8/layout/radial1" loCatId="relationship" qsTypeId="urn:microsoft.com/office/officeart/2005/8/quickstyle/simple1" qsCatId="simple" csTypeId="urn:microsoft.com/office/officeart/2005/8/colors/accent1_2" csCatId="accent1" phldr="1"/>
      <dgm:spPr/>
    </dgm:pt>
    <dgm:pt modelId="{E2DC6882-4D7E-454C-B0AF-73570A1F1210}">
      <dgm:prSet custT="1"/>
      <dgm:spPr>
        <a:solidFill>
          <a:srgbClr val="004B82"/>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rgbClr val="FFFF00"/>
              </a:solidFill>
              <a:effectLst/>
              <a:latin typeface="+mj-lt"/>
              <a:cs typeface="Arial" pitchFamily="34" charset="0"/>
            </a:rPr>
            <a:t>Μυοσκελετικά</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rgbClr val="FFFF00"/>
              </a:solidFill>
              <a:effectLst/>
              <a:latin typeface="+mj-lt"/>
              <a:cs typeface="Arial" pitchFamily="34" charset="0"/>
            </a:rPr>
            <a:t>Προβλήματα</a:t>
          </a:r>
        </a:p>
      </dgm:t>
    </dgm:pt>
    <dgm:pt modelId="{286A2B6C-626D-4DC8-BFD6-DD6028AC40F9}" type="parTrans" cxnId="{CCBC20DD-1FE3-486B-B1DD-5C91EE3F85DD}">
      <dgm:prSet/>
      <dgm:spPr/>
      <dgm:t>
        <a:bodyPr/>
        <a:lstStyle/>
        <a:p>
          <a:endParaRPr lang="en-US"/>
        </a:p>
      </dgm:t>
    </dgm:pt>
    <dgm:pt modelId="{B57F0303-1D8D-4D40-8EE3-2C74C4184159}" type="sibTrans" cxnId="{CCBC20DD-1FE3-486B-B1DD-5C91EE3F85DD}">
      <dgm:prSet/>
      <dgm:spPr/>
      <dgm:t>
        <a:bodyPr/>
        <a:lstStyle/>
        <a:p>
          <a:endParaRPr lang="en-US"/>
        </a:p>
      </dgm:t>
    </dgm:pt>
    <dgm:pt modelId="{8F2E9EC0-AB60-4D65-A645-7F5FCB7B76FC}">
      <dgm:prSet custT="1"/>
      <dgm:spPr>
        <a:solidFill>
          <a:srgbClr val="004B82"/>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bg1"/>
              </a:solidFill>
              <a:effectLst/>
              <a:latin typeface="+mj-lt"/>
              <a:cs typeface="Arial" pitchFamily="34" charset="0"/>
            </a:rPr>
            <a:t>σαρκοπενία</a:t>
          </a:r>
        </a:p>
      </dgm:t>
    </dgm:pt>
    <dgm:pt modelId="{AAEAC755-2A90-4A55-A737-7104EC642A9E}" type="parTrans" cxnId="{C1A24C03-AF14-416B-800B-2DC027BCB967}">
      <dgm:prSet/>
      <dgm:spPr/>
      <dgm:t>
        <a:bodyPr/>
        <a:lstStyle/>
        <a:p>
          <a:endParaRPr lang="en-US"/>
        </a:p>
      </dgm:t>
    </dgm:pt>
    <dgm:pt modelId="{F9BFC0ED-C69A-4935-9679-188CCF315F90}" type="sibTrans" cxnId="{C1A24C03-AF14-416B-800B-2DC027BCB967}">
      <dgm:prSet/>
      <dgm:spPr/>
      <dgm:t>
        <a:bodyPr/>
        <a:lstStyle/>
        <a:p>
          <a:endParaRPr lang="en-US"/>
        </a:p>
      </dgm:t>
    </dgm:pt>
    <dgm:pt modelId="{BCB02D91-CB85-4444-876B-BD0E5DBFA7A5}">
      <dgm:prSet custT="1"/>
      <dgm:spPr>
        <a:solidFill>
          <a:srgbClr val="004B82"/>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bg1"/>
              </a:solidFill>
              <a:effectLst/>
              <a:latin typeface="+mj-lt"/>
              <a:cs typeface="Arial" pitchFamily="34" charset="0"/>
            </a:rPr>
            <a:t>μειωμένη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bg1"/>
              </a:solidFill>
              <a:effectLst/>
              <a:latin typeface="+mj-lt"/>
              <a:cs typeface="Arial" pitchFamily="34" charset="0"/>
            </a:rPr>
            <a:t>ευλυγισία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bg1"/>
              </a:solidFill>
              <a:effectLst/>
              <a:latin typeface="+mj-lt"/>
              <a:cs typeface="Arial" pitchFamily="34" charset="0"/>
            </a:rPr>
            <a:t>&amp; αντοχή</a:t>
          </a:r>
        </a:p>
      </dgm:t>
    </dgm:pt>
    <dgm:pt modelId="{2058AC33-B29F-4CBA-A453-E70EF9D1660F}" type="parTrans" cxnId="{FC46AEAC-5D39-4CB1-A76A-0449D0292285}">
      <dgm:prSet/>
      <dgm:spPr/>
      <dgm:t>
        <a:bodyPr/>
        <a:lstStyle/>
        <a:p>
          <a:endParaRPr lang="en-US"/>
        </a:p>
      </dgm:t>
    </dgm:pt>
    <dgm:pt modelId="{6B29DD79-F9BC-44C1-A7DC-1E3B295EDE19}" type="sibTrans" cxnId="{FC46AEAC-5D39-4CB1-A76A-0449D0292285}">
      <dgm:prSet/>
      <dgm:spPr/>
      <dgm:t>
        <a:bodyPr/>
        <a:lstStyle/>
        <a:p>
          <a:endParaRPr lang="en-US"/>
        </a:p>
      </dgm:t>
    </dgm:pt>
    <dgm:pt modelId="{8B2388BD-83CC-48F9-9A70-4ED52D1FDBA6}">
      <dgm:prSet custT="1"/>
      <dgm:spPr>
        <a:solidFill>
          <a:srgbClr val="004B82"/>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bg1"/>
              </a:solidFill>
              <a:effectLst/>
              <a:latin typeface="+mj-lt"/>
              <a:cs typeface="Arial" pitchFamily="34" charset="0"/>
            </a:rPr>
            <a:t>Οστεοπόρωση</a:t>
          </a:r>
        </a:p>
      </dgm:t>
    </dgm:pt>
    <dgm:pt modelId="{EA49C51C-796B-476E-843A-6805130F814B}" type="parTrans" cxnId="{9A316890-302A-4D08-8975-8C02896C78B7}">
      <dgm:prSet/>
      <dgm:spPr/>
      <dgm:t>
        <a:bodyPr/>
        <a:lstStyle/>
        <a:p>
          <a:endParaRPr lang="en-US"/>
        </a:p>
      </dgm:t>
    </dgm:pt>
    <dgm:pt modelId="{8BD132F0-726E-414C-BCC3-E7869A331712}" type="sibTrans" cxnId="{9A316890-302A-4D08-8975-8C02896C78B7}">
      <dgm:prSet/>
      <dgm:spPr/>
      <dgm:t>
        <a:bodyPr/>
        <a:lstStyle/>
        <a:p>
          <a:endParaRPr lang="en-US"/>
        </a:p>
      </dgm:t>
    </dgm:pt>
    <dgm:pt modelId="{96F52BD4-60DA-409F-A73D-EAF035361BF5}">
      <dgm:prSet custT="1"/>
      <dgm:spPr>
        <a:solidFill>
          <a:srgbClr val="004B82"/>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2000" b="1" i="0" u="none" strike="noStrike" cap="none" normalizeH="0" baseline="0" dirty="0" smtClean="0">
            <a:ln>
              <a:noFill/>
            </a:ln>
            <a:solidFill>
              <a:schemeClr val="bg1"/>
            </a:solidFill>
            <a:effectLst/>
            <a:latin typeface="+mj-lt"/>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bg1"/>
              </a:solidFill>
              <a:effectLst/>
              <a:latin typeface="+mj-lt"/>
              <a:cs typeface="Arial" pitchFamily="34" charset="0"/>
            </a:rPr>
            <a:t>προβλήματα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bg1"/>
              </a:solidFill>
              <a:effectLst/>
              <a:latin typeface="+mj-lt"/>
              <a:cs typeface="Arial" pitchFamily="34" charset="0"/>
            </a:rPr>
            <a:t>ισορροπίας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bg1"/>
              </a:solidFill>
              <a:effectLst/>
              <a:latin typeface="+mj-lt"/>
              <a:cs typeface="Arial" pitchFamily="34" charset="0"/>
            </a:rPr>
            <a:t>&amp; πτώσεις</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2000" b="1" i="0" u="none" strike="noStrike" cap="none" normalizeH="0" baseline="0" dirty="0" smtClean="0">
            <a:ln>
              <a:noFill/>
            </a:ln>
            <a:solidFill>
              <a:schemeClr val="bg1"/>
            </a:solidFill>
            <a:effectLst/>
            <a:latin typeface="+mj-lt"/>
            <a:cs typeface="Arial" pitchFamily="34" charset="0"/>
          </a:endParaRPr>
        </a:p>
      </dgm:t>
    </dgm:pt>
    <dgm:pt modelId="{0AE4AE26-FB04-4458-98ED-272938ABCDB4}" type="parTrans" cxnId="{F144CC8F-F0A7-44B8-A056-E6B81F950657}">
      <dgm:prSet/>
      <dgm:spPr/>
      <dgm:t>
        <a:bodyPr/>
        <a:lstStyle/>
        <a:p>
          <a:endParaRPr lang="en-US"/>
        </a:p>
      </dgm:t>
    </dgm:pt>
    <dgm:pt modelId="{F95CA49C-1233-437F-945E-F6CB3A2B55FA}" type="sibTrans" cxnId="{F144CC8F-F0A7-44B8-A056-E6B81F950657}">
      <dgm:prSet/>
      <dgm:spPr/>
      <dgm:t>
        <a:bodyPr/>
        <a:lstStyle/>
        <a:p>
          <a:endParaRPr lang="en-US"/>
        </a:p>
      </dgm:t>
    </dgm:pt>
    <dgm:pt modelId="{45647A4A-F335-44C7-9259-F97B503282E0}" type="pres">
      <dgm:prSet presAssocID="{FC9F46BF-7A78-4B92-9700-B8AA10A97994}" presName="cycle" presStyleCnt="0">
        <dgm:presLayoutVars>
          <dgm:chMax val="1"/>
          <dgm:dir/>
          <dgm:animLvl val="ctr"/>
          <dgm:resizeHandles val="exact"/>
        </dgm:presLayoutVars>
      </dgm:prSet>
      <dgm:spPr/>
    </dgm:pt>
    <dgm:pt modelId="{512F1472-2756-4937-88DB-0E295BEED7C9}" type="pres">
      <dgm:prSet presAssocID="{E2DC6882-4D7E-454C-B0AF-73570A1F1210}" presName="centerShape" presStyleLbl="node0" presStyleIdx="0" presStyleCnt="1" custScaleX="159685"/>
      <dgm:spPr/>
      <dgm:t>
        <a:bodyPr/>
        <a:lstStyle/>
        <a:p>
          <a:endParaRPr lang="el-GR"/>
        </a:p>
      </dgm:t>
    </dgm:pt>
    <dgm:pt modelId="{54021871-50E4-4B0E-B10A-157AEBE0EF98}" type="pres">
      <dgm:prSet presAssocID="{AAEAC755-2A90-4A55-A737-7104EC642A9E}" presName="Name9" presStyleLbl="parChTrans1D2" presStyleIdx="0" presStyleCnt="4"/>
      <dgm:spPr/>
      <dgm:t>
        <a:bodyPr/>
        <a:lstStyle/>
        <a:p>
          <a:endParaRPr lang="el-GR"/>
        </a:p>
      </dgm:t>
    </dgm:pt>
    <dgm:pt modelId="{78311FCF-8A2B-47DE-B82C-01E613D749E3}" type="pres">
      <dgm:prSet presAssocID="{AAEAC755-2A90-4A55-A737-7104EC642A9E}" presName="connTx" presStyleLbl="parChTrans1D2" presStyleIdx="0" presStyleCnt="4"/>
      <dgm:spPr/>
      <dgm:t>
        <a:bodyPr/>
        <a:lstStyle/>
        <a:p>
          <a:endParaRPr lang="el-GR"/>
        </a:p>
      </dgm:t>
    </dgm:pt>
    <dgm:pt modelId="{F8089313-6AC3-4AB6-92B8-DB24FB84A638}" type="pres">
      <dgm:prSet presAssocID="{8F2E9EC0-AB60-4D65-A645-7F5FCB7B76FC}" presName="node" presStyleLbl="node1" presStyleIdx="0" presStyleCnt="4" custScaleX="154521">
        <dgm:presLayoutVars>
          <dgm:bulletEnabled val="1"/>
        </dgm:presLayoutVars>
      </dgm:prSet>
      <dgm:spPr/>
      <dgm:t>
        <a:bodyPr/>
        <a:lstStyle/>
        <a:p>
          <a:endParaRPr lang="el-GR"/>
        </a:p>
      </dgm:t>
    </dgm:pt>
    <dgm:pt modelId="{A3CBD4A6-1B50-4D10-BA05-37F5869A34ED}" type="pres">
      <dgm:prSet presAssocID="{2058AC33-B29F-4CBA-A453-E70EF9D1660F}" presName="Name9" presStyleLbl="parChTrans1D2" presStyleIdx="1" presStyleCnt="4"/>
      <dgm:spPr/>
      <dgm:t>
        <a:bodyPr/>
        <a:lstStyle/>
        <a:p>
          <a:endParaRPr lang="el-GR"/>
        </a:p>
      </dgm:t>
    </dgm:pt>
    <dgm:pt modelId="{C2ED3D16-9871-47A5-AC00-8F86B8758B6B}" type="pres">
      <dgm:prSet presAssocID="{2058AC33-B29F-4CBA-A453-E70EF9D1660F}" presName="connTx" presStyleLbl="parChTrans1D2" presStyleIdx="1" presStyleCnt="4"/>
      <dgm:spPr/>
      <dgm:t>
        <a:bodyPr/>
        <a:lstStyle/>
        <a:p>
          <a:endParaRPr lang="el-GR"/>
        </a:p>
      </dgm:t>
    </dgm:pt>
    <dgm:pt modelId="{F24E4765-289A-4DD6-AD68-22DF9C5C939A}" type="pres">
      <dgm:prSet presAssocID="{BCB02D91-CB85-4444-876B-BD0E5DBFA7A5}" presName="node" presStyleLbl="node1" presStyleIdx="1" presStyleCnt="4" custScaleX="172103" custRadScaleRad="136899" custRadScaleInc="993">
        <dgm:presLayoutVars>
          <dgm:bulletEnabled val="1"/>
        </dgm:presLayoutVars>
      </dgm:prSet>
      <dgm:spPr/>
      <dgm:t>
        <a:bodyPr/>
        <a:lstStyle/>
        <a:p>
          <a:endParaRPr lang="el-GR"/>
        </a:p>
      </dgm:t>
    </dgm:pt>
    <dgm:pt modelId="{7F8FB02D-8AFE-4616-99DF-D158AE1EA170}" type="pres">
      <dgm:prSet presAssocID="{EA49C51C-796B-476E-843A-6805130F814B}" presName="Name9" presStyleLbl="parChTrans1D2" presStyleIdx="2" presStyleCnt="4"/>
      <dgm:spPr/>
      <dgm:t>
        <a:bodyPr/>
        <a:lstStyle/>
        <a:p>
          <a:endParaRPr lang="el-GR"/>
        </a:p>
      </dgm:t>
    </dgm:pt>
    <dgm:pt modelId="{5ACA7F3D-3F47-4395-8596-B528FCDB2FDA}" type="pres">
      <dgm:prSet presAssocID="{EA49C51C-796B-476E-843A-6805130F814B}" presName="connTx" presStyleLbl="parChTrans1D2" presStyleIdx="2" presStyleCnt="4"/>
      <dgm:spPr/>
      <dgm:t>
        <a:bodyPr/>
        <a:lstStyle/>
        <a:p>
          <a:endParaRPr lang="el-GR"/>
        </a:p>
      </dgm:t>
    </dgm:pt>
    <dgm:pt modelId="{B535A9A7-2C13-431D-9B9E-AF5E4C8DD6AF}" type="pres">
      <dgm:prSet presAssocID="{8B2388BD-83CC-48F9-9A70-4ED52D1FDBA6}" presName="node" presStyleLbl="node1" presStyleIdx="2" presStyleCnt="4" custScaleX="159685">
        <dgm:presLayoutVars>
          <dgm:bulletEnabled val="1"/>
        </dgm:presLayoutVars>
      </dgm:prSet>
      <dgm:spPr/>
      <dgm:t>
        <a:bodyPr/>
        <a:lstStyle/>
        <a:p>
          <a:endParaRPr lang="en-US"/>
        </a:p>
      </dgm:t>
    </dgm:pt>
    <dgm:pt modelId="{91263AE5-2349-4CF3-91C8-9AD2C3311B4D}" type="pres">
      <dgm:prSet presAssocID="{0AE4AE26-FB04-4458-98ED-272938ABCDB4}" presName="Name9" presStyleLbl="parChTrans1D2" presStyleIdx="3" presStyleCnt="4"/>
      <dgm:spPr/>
      <dgm:t>
        <a:bodyPr/>
        <a:lstStyle/>
        <a:p>
          <a:endParaRPr lang="el-GR"/>
        </a:p>
      </dgm:t>
    </dgm:pt>
    <dgm:pt modelId="{D9CE3312-C62F-4842-89C0-E20E562A51D6}" type="pres">
      <dgm:prSet presAssocID="{0AE4AE26-FB04-4458-98ED-272938ABCDB4}" presName="connTx" presStyleLbl="parChTrans1D2" presStyleIdx="3" presStyleCnt="4"/>
      <dgm:spPr/>
      <dgm:t>
        <a:bodyPr/>
        <a:lstStyle/>
        <a:p>
          <a:endParaRPr lang="el-GR"/>
        </a:p>
      </dgm:t>
    </dgm:pt>
    <dgm:pt modelId="{C56900B1-E5EA-4014-A990-67F7D40B4113}" type="pres">
      <dgm:prSet presAssocID="{96F52BD4-60DA-409F-A73D-EAF035361BF5}" presName="node" presStyleLbl="node1" presStyleIdx="3" presStyleCnt="4" custScaleX="161775" custRadScaleRad="130503" custRadScaleInc="2795">
        <dgm:presLayoutVars>
          <dgm:bulletEnabled val="1"/>
        </dgm:presLayoutVars>
      </dgm:prSet>
      <dgm:spPr/>
      <dgm:t>
        <a:bodyPr/>
        <a:lstStyle/>
        <a:p>
          <a:endParaRPr lang="el-GR"/>
        </a:p>
      </dgm:t>
    </dgm:pt>
  </dgm:ptLst>
  <dgm:cxnLst>
    <dgm:cxn modelId="{CCBC20DD-1FE3-486B-B1DD-5C91EE3F85DD}" srcId="{FC9F46BF-7A78-4B92-9700-B8AA10A97994}" destId="{E2DC6882-4D7E-454C-B0AF-73570A1F1210}" srcOrd="0" destOrd="0" parTransId="{286A2B6C-626D-4DC8-BFD6-DD6028AC40F9}" sibTransId="{B57F0303-1D8D-4D40-8EE3-2C74C4184159}"/>
    <dgm:cxn modelId="{03D27E84-3717-4F69-8969-D29ECF1C0C73}" type="presOf" srcId="{BCB02D91-CB85-4444-876B-BD0E5DBFA7A5}" destId="{F24E4765-289A-4DD6-AD68-22DF9C5C939A}" srcOrd="0" destOrd="0" presId="urn:microsoft.com/office/officeart/2005/8/layout/radial1"/>
    <dgm:cxn modelId="{83697D1B-7BC4-48B3-8935-DB6C00974989}" type="presOf" srcId="{96F52BD4-60DA-409F-A73D-EAF035361BF5}" destId="{C56900B1-E5EA-4014-A990-67F7D40B4113}" srcOrd="0" destOrd="0" presId="urn:microsoft.com/office/officeart/2005/8/layout/radial1"/>
    <dgm:cxn modelId="{999BBF0A-2831-4F37-82B6-70D73EDF3C58}" type="presOf" srcId="{E2DC6882-4D7E-454C-B0AF-73570A1F1210}" destId="{512F1472-2756-4937-88DB-0E295BEED7C9}" srcOrd="0" destOrd="0" presId="urn:microsoft.com/office/officeart/2005/8/layout/radial1"/>
    <dgm:cxn modelId="{9E340459-9892-409C-93B5-7A83126553F3}" type="presOf" srcId="{EA49C51C-796B-476E-843A-6805130F814B}" destId="{5ACA7F3D-3F47-4395-8596-B528FCDB2FDA}" srcOrd="1" destOrd="0" presId="urn:microsoft.com/office/officeart/2005/8/layout/radial1"/>
    <dgm:cxn modelId="{F144CC8F-F0A7-44B8-A056-E6B81F950657}" srcId="{E2DC6882-4D7E-454C-B0AF-73570A1F1210}" destId="{96F52BD4-60DA-409F-A73D-EAF035361BF5}" srcOrd="3" destOrd="0" parTransId="{0AE4AE26-FB04-4458-98ED-272938ABCDB4}" sibTransId="{F95CA49C-1233-437F-945E-F6CB3A2B55FA}"/>
    <dgm:cxn modelId="{9A316890-302A-4D08-8975-8C02896C78B7}" srcId="{E2DC6882-4D7E-454C-B0AF-73570A1F1210}" destId="{8B2388BD-83CC-48F9-9A70-4ED52D1FDBA6}" srcOrd="2" destOrd="0" parTransId="{EA49C51C-796B-476E-843A-6805130F814B}" sibTransId="{8BD132F0-726E-414C-BCC3-E7869A331712}"/>
    <dgm:cxn modelId="{6956B695-0D75-4CF3-94AD-3244DA48FD75}" type="presOf" srcId="{2058AC33-B29F-4CBA-A453-E70EF9D1660F}" destId="{A3CBD4A6-1B50-4D10-BA05-37F5869A34ED}" srcOrd="0" destOrd="0" presId="urn:microsoft.com/office/officeart/2005/8/layout/radial1"/>
    <dgm:cxn modelId="{FC46AEAC-5D39-4CB1-A76A-0449D0292285}" srcId="{E2DC6882-4D7E-454C-B0AF-73570A1F1210}" destId="{BCB02D91-CB85-4444-876B-BD0E5DBFA7A5}" srcOrd="1" destOrd="0" parTransId="{2058AC33-B29F-4CBA-A453-E70EF9D1660F}" sibTransId="{6B29DD79-F9BC-44C1-A7DC-1E3B295EDE19}"/>
    <dgm:cxn modelId="{C1A24C03-AF14-416B-800B-2DC027BCB967}" srcId="{E2DC6882-4D7E-454C-B0AF-73570A1F1210}" destId="{8F2E9EC0-AB60-4D65-A645-7F5FCB7B76FC}" srcOrd="0" destOrd="0" parTransId="{AAEAC755-2A90-4A55-A737-7104EC642A9E}" sibTransId="{F9BFC0ED-C69A-4935-9679-188CCF315F90}"/>
    <dgm:cxn modelId="{7A741820-1452-4224-A386-B35D9FE96BB8}" type="presOf" srcId="{0AE4AE26-FB04-4458-98ED-272938ABCDB4}" destId="{D9CE3312-C62F-4842-89C0-E20E562A51D6}" srcOrd="1" destOrd="0" presId="urn:microsoft.com/office/officeart/2005/8/layout/radial1"/>
    <dgm:cxn modelId="{0A0EF471-6896-467D-AD2D-323362D3E145}" type="presOf" srcId="{AAEAC755-2A90-4A55-A737-7104EC642A9E}" destId="{78311FCF-8A2B-47DE-B82C-01E613D749E3}" srcOrd="1" destOrd="0" presId="urn:microsoft.com/office/officeart/2005/8/layout/radial1"/>
    <dgm:cxn modelId="{47C1460D-F8EC-4603-8A18-1C409E287A7C}" type="presOf" srcId="{0AE4AE26-FB04-4458-98ED-272938ABCDB4}" destId="{91263AE5-2349-4CF3-91C8-9AD2C3311B4D}" srcOrd="0" destOrd="0" presId="urn:microsoft.com/office/officeart/2005/8/layout/radial1"/>
    <dgm:cxn modelId="{3457884D-976C-42A2-B4D0-FFAD133F9D73}" type="presOf" srcId="{AAEAC755-2A90-4A55-A737-7104EC642A9E}" destId="{54021871-50E4-4B0E-B10A-157AEBE0EF98}" srcOrd="0" destOrd="0" presId="urn:microsoft.com/office/officeart/2005/8/layout/radial1"/>
    <dgm:cxn modelId="{CF3D6C4C-8482-47EB-B017-0425F5E28BF3}" type="presOf" srcId="{2058AC33-B29F-4CBA-A453-E70EF9D1660F}" destId="{C2ED3D16-9871-47A5-AC00-8F86B8758B6B}" srcOrd="1" destOrd="0" presId="urn:microsoft.com/office/officeart/2005/8/layout/radial1"/>
    <dgm:cxn modelId="{3DEC95B8-861E-4986-ADFB-EE59C6CCD105}" type="presOf" srcId="{EA49C51C-796B-476E-843A-6805130F814B}" destId="{7F8FB02D-8AFE-4616-99DF-D158AE1EA170}" srcOrd="0" destOrd="0" presId="urn:microsoft.com/office/officeart/2005/8/layout/radial1"/>
    <dgm:cxn modelId="{4606347A-BDE1-4D58-9220-3CFBE1E1FF4B}" type="presOf" srcId="{8B2388BD-83CC-48F9-9A70-4ED52D1FDBA6}" destId="{B535A9A7-2C13-431D-9B9E-AF5E4C8DD6AF}" srcOrd="0" destOrd="0" presId="urn:microsoft.com/office/officeart/2005/8/layout/radial1"/>
    <dgm:cxn modelId="{30E37203-E2F6-4393-8F31-1698BBB48BB8}" type="presOf" srcId="{FC9F46BF-7A78-4B92-9700-B8AA10A97994}" destId="{45647A4A-F335-44C7-9259-F97B503282E0}" srcOrd="0" destOrd="0" presId="urn:microsoft.com/office/officeart/2005/8/layout/radial1"/>
    <dgm:cxn modelId="{21EC6CDF-3D8D-4B82-9B7E-E83D253D8241}" type="presOf" srcId="{8F2E9EC0-AB60-4D65-A645-7F5FCB7B76FC}" destId="{F8089313-6AC3-4AB6-92B8-DB24FB84A638}" srcOrd="0" destOrd="0" presId="urn:microsoft.com/office/officeart/2005/8/layout/radial1"/>
    <dgm:cxn modelId="{EBF1B5B6-8115-4F48-9A0B-08007EF73AF6}" type="presParOf" srcId="{45647A4A-F335-44C7-9259-F97B503282E0}" destId="{512F1472-2756-4937-88DB-0E295BEED7C9}" srcOrd="0" destOrd="0" presId="urn:microsoft.com/office/officeart/2005/8/layout/radial1"/>
    <dgm:cxn modelId="{7B3173CC-DA12-4467-9732-DBB0E78C7177}" type="presParOf" srcId="{45647A4A-F335-44C7-9259-F97B503282E0}" destId="{54021871-50E4-4B0E-B10A-157AEBE0EF98}" srcOrd="1" destOrd="0" presId="urn:microsoft.com/office/officeart/2005/8/layout/radial1"/>
    <dgm:cxn modelId="{9D978A2F-3332-4661-BB83-8F3D78CD86C1}" type="presParOf" srcId="{54021871-50E4-4B0E-B10A-157AEBE0EF98}" destId="{78311FCF-8A2B-47DE-B82C-01E613D749E3}" srcOrd="0" destOrd="0" presId="urn:microsoft.com/office/officeart/2005/8/layout/radial1"/>
    <dgm:cxn modelId="{7747439F-9548-4B0D-849F-810FE311DAF5}" type="presParOf" srcId="{45647A4A-F335-44C7-9259-F97B503282E0}" destId="{F8089313-6AC3-4AB6-92B8-DB24FB84A638}" srcOrd="2" destOrd="0" presId="urn:microsoft.com/office/officeart/2005/8/layout/radial1"/>
    <dgm:cxn modelId="{FE26355D-A785-40D4-BC54-674A5F8C624F}" type="presParOf" srcId="{45647A4A-F335-44C7-9259-F97B503282E0}" destId="{A3CBD4A6-1B50-4D10-BA05-37F5869A34ED}" srcOrd="3" destOrd="0" presId="urn:microsoft.com/office/officeart/2005/8/layout/radial1"/>
    <dgm:cxn modelId="{5C7A566C-420B-4D46-9994-A713F4650062}" type="presParOf" srcId="{A3CBD4A6-1B50-4D10-BA05-37F5869A34ED}" destId="{C2ED3D16-9871-47A5-AC00-8F86B8758B6B}" srcOrd="0" destOrd="0" presId="urn:microsoft.com/office/officeart/2005/8/layout/radial1"/>
    <dgm:cxn modelId="{84F9AB4C-A3E4-494A-83F2-A19E31A6A870}" type="presParOf" srcId="{45647A4A-F335-44C7-9259-F97B503282E0}" destId="{F24E4765-289A-4DD6-AD68-22DF9C5C939A}" srcOrd="4" destOrd="0" presId="urn:microsoft.com/office/officeart/2005/8/layout/radial1"/>
    <dgm:cxn modelId="{3F81D495-9EBB-48F3-8473-82E8EA10DF49}" type="presParOf" srcId="{45647A4A-F335-44C7-9259-F97B503282E0}" destId="{7F8FB02D-8AFE-4616-99DF-D158AE1EA170}" srcOrd="5" destOrd="0" presId="urn:microsoft.com/office/officeart/2005/8/layout/radial1"/>
    <dgm:cxn modelId="{733618D8-1783-45DD-851B-2E38B9D9C686}" type="presParOf" srcId="{7F8FB02D-8AFE-4616-99DF-D158AE1EA170}" destId="{5ACA7F3D-3F47-4395-8596-B528FCDB2FDA}" srcOrd="0" destOrd="0" presId="urn:microsoft.com/office/officeart/2005/8/layout/radial1"/>
    <dgm:cxn modelId="{885ED4F1-2EC1-4FC6-8613-C4805CC2F8AD}" type="presParOf" srcId="{45647A4A-F335-44C7-9259-F97B503282E0}" destId="{B535A9A7-2C13-431D-9B9E-AF5E4C8DD6AF}" srcOrd="6" destOrd="0" presId="urn:microsoft.com/office/officeart/2005/8/layout/radial1"/>
    <dgm:cxn modelId="{ED4FDBFF-FC64-46BE-A3F8-3E4FD04D43AD}" type="presParOf" srcId="{45647A4A-F335-44C7-9259-F97B503282E0}" destId="{91263AE5-2349-4CF3-91C8-9AD2C3311B4D}" srcOrd="7" destOrd="0" presId="urn:microsoft.com/office/officeart/2005/8/layout/radial1"/>
    <dgm:cxn modelId="{6745B142-0209-4217-8A9A-BE4F600FC92E}" type="presParOf" srcId="{91263AE5-2349-4CF3-91C8-9AD2C3311B4D}" destId="{D9CE3312-C62F-4842-89C0-E20E562A51D6}" srcOrd="0" destOrd="0" presId="urn:microsoft.com/office/officeart/2005/8/layout/radial1"/>
    <dgm:cxn modelId="{A9F628ED-2D3A-47F0-BAD9-4716CC31EB91}" type="presParOf" srcId="{45647A4A-F335-44C7-9259-F97B503282E0}" destId="{C56900B1-E5EA-4014-A990-67F7D40B4113}"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977384-747E-416E-A567-672FFA4031A0}" type="doc">
      <dgm:prSet loTypeId="urn:microsoft.com/office/officeart/2005/8/layout/orgChart1" loCatId="hierarchy" qsTypeId="urn:microsoft.com/office/officeart/2005/8/quickstyle/simple1" qsCatId="simple" csTypeId="urn:microsoft.com/office/officeart/2005/8/colors/accent1_2" csCatId="accent1" phldr="1"/>
      <dgm:spPr/>
    </dgm:pt>
    <dgm:pt modelId="{8A2DCF68-D6D0-45D7-B4FB-26931B78D293}">
      <dgm:prSet/>
      <dgm:spPr>
        <a:solidFill>
          <a:srgbClr val="004B82"/>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b="1" i="0" u="none" strike="noStrike" cap="none" normalizeH="0" baseline="0" dirty="0" smtClean="0">
              <a:ln>
                <a:noFill/>
              </a:ln>
              <a:solidFill>
                <a:schemeClr val="bg1"/>
              </a:solidFill>
              <a:effectLst/>
              <a:latin typeface="+mn-lt"/>
              <a:cs typeface="Arial" pitchFamily="34" charset="0"/>
            </a:rPr>
            <a:t>Ο ρόλος </a:t>
          </a:r>
          <a:endParaRPr kumimoji="0" lang="en-GB" b="1" i="0" u="none" strike="noStrike" cap="none" normalizeH="0" baseline="0" dirty="0" smtClean="0">
            <a:ln>
              <a:noFill/>
            </a:ln>
            <a:solidFill>
              <a:schemeClr val="bg1"/>
            </a:solidFill>
            <a:effectLst/>
            <a:latin typeface="+mn-lt"/>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b="1" i="0" u="none" strike="noStrike" cap="none" normalizeH="0" baseline="0" dirty="0" smtClean="0">
              <a:ln>
                <a:noFill/>
              </a:ln>
              <a:solidFill>
                <a:schemeClr val="bg1"/>
              </a:solidFill>
              <a:effectLst/>
              <a:latin typeface="+mn-lt"/>
              <a:cs typeface="Arial" pitchFamily="34" charset="0"/>
            </a:rPr>
            <a:t>της Φ/Θ μέσω της κινησιοθεραπείας</a:t>
          </a:r>
        </a:p>
      </dgm:t>
    </dgm:pt>
    <dgm:pt modelId="{A7C854F6-D8B5-4201-BC24-04279211F5BF}" type="parTrans" cxnId="{005A6225-7522-4AE7-9C06-B5888F703C6A}">
      <dgm:prSet/>
      <dgm:spPr/>
      <dgm:t>
        <a:bodyPr/>
        <a:lstStyle/>
        <a:p>
          <a:endParaRPr lang="en-US"/>
        </a:p>
      </dgm:t>
    </dgm:pt>
    <dgm:pt modelId="{C2051689-201A-4479-BACE-91D672F2A15F}" type="sibTrans" cxnId="{005A6225-7522-4AE7-9C06-B5888F703C6A}">
      <dgm:prSet/>
      <dgm:spPr/>
      <dgm:t>
        <a:bodyPr/>
        <a:lstStyle/>
        <a:p>
          <a:endParaRPr lang="en-US"/>
        </a:p>
      </dgm:t>
    </dgm:pt>
    <dgm:pt modelId="{80D86E94-8B33-4C88-AB8C-058067AEC050}">
      <dgm:prSet/>
      <dgm:spPr>
        <a:solidFill>
          <a:srgbClr val="004B82"/>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b="1" i="0" u="none" strike="noStrike" cap="none" normalizeH="0" baseline="0" dirty="0" smtClean="0">
              <a:ln>
                <a:noFill/>
              </a:ln>
              <a:solidFill>
                <a:schemeClr val="bg1"/>
              </a:solidFill>
              <a:effectLst/>
              <a:latin typeface="+mn-lt"/>
              <a:cs typeface="Arial" pitchFamily="34" charset="0"/>
            </a:rPr>
            <a:t>Σχεδιασμός </a:t>
          </a:r>
          <a:endParaRPr kumimoji="0" lang="en-GB" b="1" i="0" u="none" strike="noStrike" cap="none" normalizeH="0" baseline="0" dirty="0" smtClean="0">
            <a:ln>
              <a:noFill/>
            </a:ln>
            <a:solidFill>
              <a:schemeClr val="bg1"/>
            </a:solidFill>
            <a:effectLst/>
            <a:latin typeface="+mn-lt"/>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b="1" i="0" u="none" strike="noStrike" cap="none" normalizeH="0" baseline="0" dirty="0" smtClean="0">
              <a:ln>
                <a:noFill/>
              </a:ln>
              <a:solidFill>
                <a:schemeClr val="bg1"/>
              </a:solidFill>
              <a:effectLst/>
              <a:latin typeface="+mn-lt"/>
              <a:cs typeface="Arial" pitchFamily="34" charset="0"/>
            </a:rPr>
            <a:t>Θεραπευτικών ασκήσεων</a:t>
          </a:r>
        </a:p>
      </dgm:t>
    </dgm:pt>
    <dgm:pt modelId="{F22294BA-661B-4605-882A-990D57FE0868}" type="parTrans" cxnId="{C322E807-030D-4EF1-AC9E-6B940AFCE832}">
      <dgm:prSet/>
      <dgm:spPr/>
      <dgm:t>
        <a:bodyPr/>
        <a:lstStyle/>
        <a:p>
          <a:endParaRPr lang="en-US"/>
        </a:p>
      </dgm:t>
    </dgm:pt>
    <dgm:pt modelId="{F0281D04-76C2-4A21-A847-FF922BAAAF05}" type="sibTrans" cxnId="{C322E807-030D-4EF1-AC9E-6B940AFCE832}">
      <dgm:prSet/>
      <dgm:spPr/>
      <dgm:t>
        <a:bodyPr/>
        <a:lstStyle/>
        <a:p>
          <a:endParaRPr lang="en-US"/>
        </a:p>
      </dgm:t>
    </dgm:pt>
    <dgm:pt modelId="{C61DE346-E3DC-42B6-B3E9-0597DF9ABC38}">
      <dgm:prSet/>
      <dgm:spPr>
        <a:solidFill>
          <a:srgbClr val="004B82"/>
        </a:solidFill>
      </dgm:spPr>
      <dgm:t>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b="1" i="0" u="none" strike="noStrike" cap="none" normalizeH="0" baseline="0" dirty="0" smtClean="0">
              <a:ln>
                <a:noFill/>
              </a:ln>
              <a:solidFill>
                <a:schemeClr val="bg1"/>
              </a:solidFill>
              <a:effectLst/>
              <a:latin typeface="+mn-lt"/>
              <a:cs typeface="Arial" pitchFamily="34" charset="0"/>
            </a:rPr>
            <a:t>Θεραπευτική </a:t>
          </a:r>
          <a:endParaRPr kumimoji="0" lang="en-GB" b="1" i="0" u="none" strike="noStrike" cap="none" normalizeH="0" baseline="0" dirty="0" smtClean="0">
            <a:ln>
              <a:noFill/>
            </a:ln>
            <a:solidFill>
              <a:schemeClr val="bg1"/>
            </a:solidFill>
            <a:effectLst/>
            <a:latin typeface="+mn-lt"/>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b="1" i="0" u="none" strike="noStrike" cap="none" normalizeH="0" baseline="0" dirty="0" smtClean="0">
              <a:ln>
                <a:noFill/>
              </a:ln>
              <a:solidFill>
                <a:schemeClr val="bg1"/>
              </a:solidFill>
              <a:effectLst/>
              <a:latin typeface="+mn-lt"/>
              <a:cs typeface="Arial" pitchFamily="34" charset="0"/>
            </a:rPr>
            <a:t>Προσέγγιση &amp; εφαρμογή</a:t>
          </a:r>
          <a:endParaRPr kumimoji="0" lang="el-GR" b="0" i="0" u="none" strike="noStrike" cap="none" normalizeH="0" baseline="0" dirty="0" smtClean="0">
            <a:ln>
              <a:noFill/>
            </a:ln>
            <a:solidFill>
              <a:schemeClr val="bg1"/>
            </a:solidFill>
            <a:effectLst/>
            <a:latin typeface="+mn-lt"/>
            <a:cs typeface="Arial" pitchFamily="34" charset="0"/>
          </a:endParaRPr>
        </a:p>
      </dgm:t>
    </dgm:pt>
    <dgm:pt modelId="{E9651034-DAAC-4C43-ACFE-2DB92884DF39}" type="parTrans" cxnId="{3FBDE6B2-DA7D-4285-8F2F-45E0B326B2E3}">
      <dgm:prSet/>
      <dgm:spPr/>
      <dgm:t>
        <a:bodyPr/>
        <a:lstStyle/>
        <a:p>
          <a:endParaRPr lang="en-US"/>
        </a:p>
      </dgm:t>
    </dgm:pt>
    <dgm:pt modelId="{FA301C4E-2224-422B-9E03-D519CB53A8A7}" type="sibTrans" cxnId="{3FBDE6B2-DA7D-4285-8F2F-45E0B326B2E3}">
      <dgm:prSet/>
      <dgm:spPr/>
      <dgm:t>
        <a:bodyPr/>
        <a:lstStyle/>
        <a:p>
          <a:endParaRPr lang="en-US"/>
        </a:p>
      </dgm:t>
    </dgm:pt>
    <dgm:pt modelId="{982873A7-A2A3-47C6-8C44-07BD2133A760}">
      <dgm:prSet/>
      <dgm:spPr>
        <a:solidFill>
          <a:srgbClr val="004B82"/>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b="1" i="0" u="none" strike="noStrike" cap="none" normalizeH="0" baseline="0" dirty="0" smtClean="0">
              <a:ln>
                <a:noFill/>
              </a:ln>
              <a:solidFill>
                <a:schemeClr val="bg1"/>
              </a:solidFill>
              <a:effectLst/>
              <a:latin typeface="+mn-lt"/>
              <a:cs typeface="Arial" pitchFamily="34" charset="0"/>
            </a:rPr>
            <a:t>Ειδικές </a:t>
          </a:r>
          <a:endParaRPr kumimoji="0" lang="en-GB" b="1" i="0" u="none" strike="noStrike" cap="none" normalizeH="0" baseline="0" dirty="0" smtClean="0">
            <a:ln>
              <a:noFill/>
            </a:ln>
            <a:solidFill>
              <a:schemeClr val="bg1"/>
            </a:solidFill>
            <a:effectLst/>
            <a:latin typeface="+mn-lt"/>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b="1" i="0" u="none" strike="noStrike" cap="none" normalizeH="0" baseline="0" dirty="0" smtClean="0">
              <a:ln>
                <a:noFill/>
              </a:ln>
              <a:solidFill>
                <a:schemeClr val="bg1"/>
              </a:solidFill>
              <a:effectLst/>
              <a:latin typeface="+mn-lt"/>
              <a:cs typeface="Arial" pitchFamily="34" charset="0"/>
            </a:rPr>
            <a:t>τεχνικές</a:t>
          </a:r>
        </a:p>
      </dgm:t>
    </dgm:pt>
    <dgm:pt modelId="{6130F904-B44F-4F2F-A39A-F5ABD72B9A77}" type="parTrans" cxnId="{D9D18E62-89B9-4C3A-8F1D-FCC591AA66F7}">
      <dgm:prSet/>
      <dgm:spPr/>
      <dgm:t>
        <a:bodyPr/>
        <a:lstStyle/>
        <a:p>
          <a:endParaRPr lang="en-US"/>
        </a:p>
      </dgm:t>
    </dgm:pt>
    <dgm:pt modelId="{5B9D994D-FE72-483D-8E2B-74941C555A33}" type="sibTrans" cxnId="{D9D18E62-89B9-4C3A-8F1D-FCC591AA66F7}">
      <dgm:prSet/>
      <dgm:spPr/>
      <dgm:t>
        <a:bodyPr/>
        <a:lstStyle/>
        <a:p>
          <a:endParaRPr lang="en-US"/>
        </a:p>
      </dgm:t>
    </dgm:pt>
    <dgm:pt modelId="{A4DC5225-BAEB-48EE-AC01-3C352384B7B0}">
      <dgm:prSet/>
      <dgm:spPr>
        <a:solidFill>
          <a:srgbClr val="004B82"/>
        </a:solidFill>
      </dgm:spPr>
      <dgm:t>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b="1" i="0" u="none" strike="noStrike" cap="none" normalizeH="0" baseline="0" dirty="0" smtClean="0">
              <a:ln>
                <a:noFill/>
              </a:ln>
              <a:solidFill>
                <a:schemeClr val="bg1"/>
              </a:solidFill>
              <a:effectLst/>
              <a:latin typeface="+mn-lt"/>
              <a:cs typeface="Arial" pitchFamily="34" charset="0"/>
            </a:rPr>
            <a:t>Εκπαίδευση</a:t>
          </a:r>
          <a:endParaRPr kumimoji="0" lang="el-GR" b="0" i="0" u="none" strike="noStrike" cap="none" normalizeH="0" baseline="0" dirty="0" smtClean="0">
            <a:ln>
              <a:noFill/>
            </a:ln>
            <a:solidFill>
              <a:schemeClr val="bg1"/>
            </a:solidFill>
            <a:effectLst/>
            <a:latin typeface="+mn-lt"/>
            <a:cs typeface="Arial" pitchFamily="34" charset="0"/>
          </a:endParaRPr>
        </a:p>
      </dgm:t>
    </dgm:pt>
    <dgm:pt modelId="{02D6B624-9A27-4888-ACE6-112FA8E26917}" type="parTrans" cxnId="{8DCE2C11-22F2-4431-ABB9-1BE78019E17F}">
      <dgm:prSet/>
      <dgm:spPr/>
      <dgm:t>
        <a:bodyPr/>
        <a:lstStyle/>
        <a:p>
          <a:endParaRPr lang="en-US"/>
        </a:p>
      </dgm:t>
    </dgm:pt>
    <dgm:pt modelId="{5E9ACCDD-CB05-4CF8-A77C-1E5D3AE97DCB}" type="sibTrans" cxnId="{8DCE2C11-22F2-4431-ABB9-1BE78019E17F}">
      <dgm:prSet/>
      <dgm:spPr/>
      <dgm:t>
        <a:bodyPr/>
        <a:lstStyle/>
        <a:p>
          <a:endParaRPr lang="en-US"/>
        </a:p>
      </dgm:t>
    </dgm:pt>
    <dgm:pt modelId="{A724D31F-C588-46E0-9759-692BB1D69E43}" type="pres">
      <dgm:prSet presAssocID="{A4977384-747E-416E-A567-672FFA4031A0}" presName="hierChild1" presStyleCnt="0">
        <dgm:presLayoutVars>
          <dgm:orgChart val="1"/>
          <dgm:chPref val="1"/>
          <dgm:dir/>
          <dgm:animOne val="branch"/>
          <dgm:animLvl val="lvl"/>
          <dgm:resizeHandles/>
        </dgm:presLayoutVars>
      </dgm:prSet>
      <dgm:spPr/>
    </dgm:pt>
    <dgm:pt modelId="{6CF30FFF-C31C-4786-AC7A-A85429E36B48}" type="pres">
      <dgm:prSet presAssocID="{8A2DCF68-D6D0-45D7-B4FB-26931B78D293}" presName="hierRoot1" presStyleCnt="0">
        <dgm:presLayoutVars>
          <dgm:hierBranch/>
        </dgm:presLayoutVars>
      </dgm:prSet>
      <dgm:spPr/>
    </dgm:pt>
    <dgm:pt modelId="{456D9A4C-455C-40C5-A7AB-FF9B2F32DF2C}" type="pres">
      <dgm:prSet presAssocID="{8A2DCF68-D6D0-45D7-B4FB-26931B78D293}" presName="rootComposite1" presStyleCnt="0"/>
      <dgm:spPr/>
    </dgm:pt>
    <dgm:pt modelId="{8FDA96DD-C195-41B1-A937-D780BA3F2F73}" type="pres">
      <dgm:prSet presAssocID="{8A2DCF68-D6D0-45D7-B4FB-26931B78D293}" presName="rootText1" presStyleLbl="node0" presStyleIdx="0" presStyleCnt="1" custScaleX="159949" custScaleY="130878">
        <dgm:presLayoutVars>
          <dgm:chPref val="3"/>
        </dgm:presLayoutVars>
      </dgm:prSet>
      <dgm:spPr/>
      <dgm:t>
        <a:bodyPr/>
        <a:lstStyle/>
        <a:p>
          <a:endParaRPr lang="en-US"/>
        </a:p>
      </dgm:t>
    </dgm:pt>
    <dgm:pt modelId="{0DBD8787-DBED-4E95-94F8-FE7EA5FE4BC6}" type="pres">
      <dgm:prSet presAssocID="{8A2DCF68-D6D0-45D7-B4FB-26931B78D293}" presName="rootConnector1" presStyleLbl="node1" presStyleIdx="0" presStyleCnt="0"/>
      <dgm:spPr/>
      <dgm:t>
        <a:bodyPr/>
        <a:lstStyle/>
        <a:p>
          <a:endParaRPr lang="el-GR"/>
        </a:p>
      </dgm:t>
    </dgm:pt>
    <dgm:pt modelId="{4B97603A-564F-4129-B746-9C9611DEB4E2}" type="pres">
      <dgm:prSet presAssocID="{8A2DCF68-D6D0-45D7-B4FB-26931B78D293}" presName="hierChild2" presStyleCnt="0"/>
      <dgm:spPr/>
    </dgm:pt>
    <dgm:pt modelId="{D7372F5C-A4A5-4762-AF53-6C2EE11EB1B2}" type="pres">
      <dgm:prSet presAssocID="{F22294BA-661B-4605-882A-990D57FE0868}" presName="Name35" presStyleLbl="parChTrans1D2" presStyleIdx="0" presStyleCnt="4"/>
      <dgm:spPr/>
      <dgm:t>
        <a:bodyPr/>
        <a:lstStyle/>
        <a:p>
          <a:endParaRPr lang="el-GR"/>
        </a:p>
      </dgm:t>
    </dgm:pt>
    <dgm:pt modelId="{71558536-E7CD-4794-BB60-436F4017CD1A}" type="pres">
      <dgm:prSet presAssocID="{80D86E94-8B33-4C88-AB8C-058067AEC050}" presName="hierRoot2" presStyleCnt="0">
        <dgm:presLayoutVars>
          <dgm:hierBranch/>
        </dgm:presLayoutVars>
      </dgm:prSet>
      <dgm:spPr/>
    </dgm:pt>
    <dgm:pt modelId="{36238678-395F-4441-B181-E03C9BDEF429}" type="pres">
      <dgm:prSet presAssocID="{80D86E94-8B33-4C88-AB8C-058067AEC050}" presName="rootComposite" presStyleCnt="0"/>
      <dgm:spPr/>
    </dgm:pt>
    <dgm:pt modelId="{5F6F4A75-CD53-4662-ABFD-04DF0D09AC01}" type="pres">
      <dgm:prSet presAssocID="{80D86E94-8B33-4C88-AB8C-058067AEC050}" presName="rootText" presStyleLbl="node2" presStyleIdx="0" presStyleCnt="4" custScaleX="118249" custScaleY="130878">
        <dgm:presLayoutVars>
          <dgm:chPref val="3"/>
        </dgm:presLayoutVars>
      </dgm:prSet>
      <dgm:spPr/>
      <dgm:t>
        <a:bodyPr/>
        <a:lstStyle/>
        <a:p>
          <a:endParaRPr lang="en-US"/>
        </a:p>
      </dgm:t>
    </dgm:pt>
    <dgm:pt modelId="{0659C5E0-7911-4EF3-AC34-B48CD9D02105}" type="pres">
      <dgm:prSet presAssocID="{80D86E94-8B33-4C88-AB8C-058067AEC050}" presName="rootConnector" presStyleLbl="node2" presStyleIdx="0" presStyleCnt="4"/>
      <dgm:spPr/>
      <dgm:t>
        <a:bodyPr/>
        <a:lstStyle/>
        <a:p>
          <a:endParaRPr lang="el-GR"/>
        </a:p>
      </dgm:t>
    </dgm:pt>
    <dgm:pt modelId="{280B018E-81CF-4F33-880D-7D226D26894F}" type="pres">
      <dgm:prSet presAssocID="{80D86E94-8B33-4C88-AB8C-058067AEC050}" presName="hierChild4" presStyleCnt="0"/>
      <dgm:spPr/>
    </dgm:pt>
    <dgm:pt modelId="{F6DFFB35-4D89-4514-AB65-EFD4DD64F054}" type="pres">
      <dgm:prSet presAssocID="{80D86E94-8B33-4C88-AB8C-058067AEC050}" presName="hierChild5" presStyleCnt="0"/>
      <dgm:spPr/>
    </dgm:pt>
    <dgm:pt modelId="{DAFFD19D-0583-4965-9B9D-5946242FC0EE}" type="pres">
      <dgm:prSet presAssocID="{E9651034-DAAC-4C43-ACFE-2DB92884DF39}" presName="Name35" presStyleLbl="parChTrans1D2" presStyleIdx="1" presStyleCnt="4"/>
      <dgm:spPr/>
      <dgm:t>
        <a:bodyPr/>
        <a:lstStyle/>
        <a:p>
          <a:endParaRPr lang="el-GR"/>
        </a:p>
      </dgm:t>
    </dgm:pt>
    <dgm:pt modelId="{7282DC85-8702-4BB1-950D-4BC992DAD167}" type="pres">
      <dgm:prSet presAssocID="{C61DE346-E3DC-42B6-B3E9-0597DF9ABC38}" presName="hierRoot2" presStyleCnt="0">
        <dgm:presLayoutVars>
          <dgm:hierBranch/>
        </dgm:presLayoutVars>
      </dgm:prSet>
      <dgm:spPr/>
    </dgm:pt>
    <dgm:pt modelId="{801FAF33-8CE0-45C9-8A2F-4135554E5F25}" type="pres">
      <dgm:prSet presAssocID="{C61DE346-E3DC-42B6-B3E9-0597DF9ABC38}" presName="rootComposite" presStyleCnt="0"/>
      <dgm:spPr/>
    </dgm:pt>
    <dgm:pt modelId="{C956F7D1-56F3-480C-B2D5-6A5D5B9BD808}" type="pres">
      <dgm:prSet presAssocID="{C61DE346-E3DC-42B6-B3E9-0597DF9ABC38}" presName="rootText" presStyleLbl="node2" presStyleIdx="1" presStyleCnt="4" custScaleX="118249" custScaleY="130878">
        <dgm:presLayoutVars>
          <dgm:chPref val="3"/>
        </dgm:presLayoutVars>
      </dgm:prSet>
      <dgm:spPr/>
      <dgm:t>
        <a:bodyPr/>
        <a:lstStyle/>
        <a:p>
          <a:endParaRPr lang="en-US"/>
        </a:p>
      </dgm:t>
    </dgm:pt>
    <dgm:pt modelId="{21E1B076-A449-4954-8D72-C3C4908A9F8B}" type="pres">
      <dgm:prSet presAssocID="{C61DE346-E3DC-42B6-B3E9-0597DF9ABC38}" presName="rootConnector" presStyleLbl="node2" presStyleIdx="1" presStyleCnt="4"/>
      <dgm:spPr/>
      <dgm:t>
        <a:bodyPr/>
        <a:lstStyle/>
        <a:p>
          <a:endParaRPr lang="el-GR"/>
        </a:p>
      </dgm:t>
    </dgm:pt>
    <dgm:pt modelId="{DC5EE69B-141F-4638-AD2E-9FA08F35B125}" type="pres">
      <dgm:prSet presAssocID="{C61DE346-E3DC-42B6-B3E9-0597DF9ABC38}" presName="hierChild4" presStyleCnt="0"/>
      <dgm:spPr/>
    </dgm:pt>
    <dgm:pt modelId="{28C5132E-DE81-40B5-B0E8-19CE94A8CCD4}" type="pres">
      <dgm:prSet presAssocID="{C61DE346-E3DC-42B6-B3E9-0597DF9ABC38}" presName="hierChild5" presStyleCnt="0"/>
      <dgm:spPr/>
    </dgm:pt>
    <dgm:pt modelId="{FD470DBF-C644-4F1F-81A7-79E428915882}" type="pres">
      <dgm:prSet presAssocID="{6130F904-B44F-4F2F-A39A-F5ABD72B9A77}" presName="Name35" presStyleLbl="parChTrans1D2" presStyleIdx="2" presStyleCnt="4"/>
      <dgm:spPr/>
      <dgm:t>
        <a:bodyPr/>
        <a:lstStyle/>
        <a:p>
          <a:endParaRPr lang="el-GR"/>
        </a:p>
      </dgm:t>
    </dgm:pt>
    <dgm:pt modelId="{FF9696CB-46B1-4672-964B-2E205A80A715}" type="pres">
      <dgm:prSet presAssocID="{982873A7-A2A3-47C6-8C44-07BD2133A760}" presName="hierRoot2" presStyleCnt="0">
        <dgm:presLayoutVars>
          <dgm:hierBranch/>
        </dgm:presLayoutVars>
      </dgm:prSet>
      <dgm:spPr/>
    </dgm:pt>
    <dgm:pt modelId="{313A7E6D-9F87-4E62-AD66-2FF53E7C77F9}" type="pres">
      <dgm:prSet presAssocID="{982873A7-A2A3-47C6-8C44-07BD2133A760}" presName="rootComposite" presStyleCnt="0"/>
      <dgm:spPr/>
    </dgm:pt>
    <dgm:pt modelId="{C405892A-9946-427E-B0CF-FE50CF2F2B2D}" type="pres">
      <dgm:prSet presAssocID="{982873A7-A2A3-47C6-8C44-07BD2133A760}" presName="rootText" presStyleLbl="node2" presStyleIdx="2" presStyleCnt="4" custScaleX="108436" custScaleY="130878">
        <dgm:presLayoutVars>
          <dgm:chPref val="3"/>
        </dgm:presLayoutVars>
      </dgm:prSet>
      <dgm:spPr/>
      <dgm:t>
        <a:bodyPr/>
        <a:lstStyle/>
        <a:p>
          <a:endParaRPr lang="el-GR"/>
        </a:p>
      </dgm:t>
    </dgm:pt>
    <dgm:pt modelId="{FA0EA216-5511-4017-92F0-E5E8B609CB43}" type="pres">
      <dgm:prSet presAssocID="{982873A7-A2A3-47C6-8C44-07BD2133A760}" presName="rootConnector" presStyleLbl="node2" presStyleIdx="2" presStyleCnt="4"/>
      <dgm:spPr/>
      <dgm:t>
        <a:bodyPr/>
        <a:lstStyle/>
        <a:p>
          <a:endParaRPr lang="el-GR"/>
        </a:p>
      </dgm:t>
    </dgm:pt>
    <dgm:pt modelId="{A49DA141-8C18-4029-A642-8CBB80E5D7CB}" type="pres">
      <dgm:prSet presAssocID="{982873A7-A2A3-47C6-8C44-07BD2133A760}" presName="hierChild4" presStyleCnt="0"/>
      <dgm:spPr/>
    </dgm:pt>
    <dgm:pt modelId="{5CCF66F3-7DE7-4796-A5AF-DEFA1CFA0CD7}" type="pres">
      <dgm:prSet presAssocID="{982873A7-A2A3-47C6-8C44-07BD2133A760}" presName="hierChild5" presStyleCnt="0"/>
      <dgm:spPr/>
    </dgm:pt>
    <dgm:pt modelId="{A8000449-C19F-40F2-ACBD-34BC5001714D}" type="pres">
      <dgm:prSet presAssocID="{02D6B624-9A27-4888-ACE6-112FA8E26917}" presName="Name35" presStyleLbl="parChTrans1D2" presStyleIdx="3" presStyleCnt="4"/>
      <dgm:spPr/>
      <dgm:t>
        <a:bodyPr/>
        <a:lstStyle/>
        <a:p>
          <a:endParaRPr lang="el-GR"/>
        </a:p>
      </dgm:t>
    </dgm:pt>
    <dgm:pt modelId="{342FA2BB-DCFF-43D2-AE2C-407080BAE1B6}" type="pres">
      <dgm:prSet presAssocID="{A4DC5225-BAEB-48EE-AC01-3C352384B7B0}" presName="hierRoot2" presStyleCnt="0">
        <dgm:presLayoutVars>
          <dgm:hierBranch/>
        </dgm:presLayoutVars>
      </dgm:prSet>
      <dgm:spPr/>
    </dgm:pt>
    <dgm:pt modelId="{6881391F-3E99-47ED-9332-F9916BFB6ACB}" type="pres">
      <dgm:prSet presAssocID="{A4DC5225-BAEB-48EE-AC01-3C352384B7B0}" presName="rootComposite" presStyleCnt="0"/>
      <dgm:spPr/>
    </dgm:pt>
    <dgm:pt modelId="{362ABF99-08A9-427D-AF76-30F677A06BEC}" type="pres">
      <dgm:prSet presAssocID="{A4DC5225-BAEB-48EE-AC01-3C352384B7B0}" presName="rootText" presStyleLbl="node2" presStyleIdx="3" presStyleCnt="4" custScaleX="107564" custScaleY="130878" custLinFactNeighborX="791" custLinFactNeighborY="-2182">
        <dgm:presLayoutVars>
          <dgm:chPref val="3"/>
        </dgm:presLayoutVars>
      </dgm:prSet>
      <dgm:spPr/>
      <dgm:t>
        <a:bodyPr/>
        <a:lstStyle/>
        <a:p>
          <a:endParaRPr lang="el-GR"/>
        </a:p>
      </dgm:t>
    </dgm:pt>
    <dgm:pt modelId="{413B2F51-8830-4C83-B332-92B29200B674}" type="pres">
      <dgm:prSet presAssocID="{A4DC5225-BAEB-48EE-AC01-3C352384B7B0}" presName="rootConnector" presStyleLbl="node2" presStyleIdx="3" presStyleCnt="4"/>
      <dgm:spPr/>
      <dgm:t>
        <a:bodyPr/>
        <a:lstStyle/>
        <a:p>
          <a:endParaRPr lang="el-GR"/>
        </a:p>
      </dgm:t>
    </dgm:pt>
    <dgm:pt modelId="{3880FF18-D468-4DA4-AB86-375186ECAF70}" type="pres">
      <dgm:prSet presAssocID="{A4DC5225-BAEB-48EE-AC01-3C352384B7B0}" presName="hierChild4" presStyleCnt="0"/>
      <dgm:spPr/>
    </dgm:pt>
    <dgm:pt modelId="{58198C7A-E132-46C4-BF3C-E611BF7AFB95}" type="pres">
      <dgm:prSet presAssocID="{A4DC5225-BAEB-48EE-AC01-3C352384B7B0}" presName="hierChild5" presStyleCnt="0"/>
      <dgm:spPr/>
    </dgm:pt>
    <dgm:pt modelId="{E04776B4-C8C7-4E5E-B51B-FFCE74BF65C8}" type="pres">
      <dgm:prSet presAssocID="{8A2DCF68-D6D0-45D7-B4FB-26931B78D293}" presName="hierChild3" presStyleCnt="0"/>
      <dgm:spPr/>
    </dgm:pt>
  </dgm:ptLst>
  <dgm:cxnLst>
    <dgm:cxn modelId="{3AEDC51B-F3BA-47C2-BD87-734E075A2E79}" type="presOf" srcId="{C61DE346-E3DC-42B6-B3E9-0597DF9ABC38}" destId="{C956F7D1-56F3-480C-B2D5-6A5D5B9BD808}" srcOrd="0" destOrd="0" presId="urn:microsoft.com/office/officeart/2005/8/layout/orgChart1"/>
    <dgm:cxn modelId="{8EA9735D-FB3C-4574-9BEB-D1E0A4501835}" type="presOf" srcId="{982873A7-A2A3-47C6-8C44-07BD2133A760}" destId="{C405892A-9946-427E-B0CF-FE50CF2F2B2D}" srcOrd="0" destOrd="0" presId="urn:microsoft.com/office/officeart/2005/8/layout/orgChart1"/>
    <dgm:cxn modelId="{0B221783-D543-48AD-AEB8-94C685B354C6}" type="presOf" srcId="{982873A7-A2A3-47C6-8C44-07BD2133A760}" destId="{FA0EA216-5511-4017-92F0-E5E8B609CB43}" srcOrd="1" destOrd="0" presId="urn:microsoft.com/office/officeart/2005/8/layout/orgChart1"/>
    <dgm:cxn modelId="{B8CAAFEF-8487-4ECC-B5F3-1FF871331C38}" type="presOf" srcId="{C61DE346-E3DC-42B6-B3E9-0597DF9ABC38}" destId="{21E1B076-A449-4954-8D72-C3C4908A9F8B}" srcOrd="1" destOrd="0" presId="urn:microsoft.com/office/officeart/2005/8/layout/orgChart1"/>
    <dgm:cxn modelId="{3FBDE6B2-DA7D-4285-8F2F-45E0B326B2E3}" srcId="{8A2DCF68-D6D0-45D7-B4FB-26931B78D293}" destId="{C61DE346-E3DC-42B6-B3E9-0597DF9ABC38}" srcOrd="1" destOrd="0" parTransId="{E9651034-DAAC-4C43-ACFE-2DB92884DF39}" sibTransId="{FA301C4E-2224-422B-9E03-D519CB53A8A7}"/>
    <dgm:cxn modelId="{C322E807-030D-4EF1-AC9E-6B940AFCE832}" srcId="{8A2DCF68-D6D0-45D7-B4FB-26931B78D293}" destId="{80D86E94-8B33-4C88-AB8C-058067AEC050}" srcOrd="0" destOrd="0" parTransId="{F22294BA-661B-4605-882A-990D57FE0868}" sibTransId="{F0281D04-76C2-4A21-A847-FF922BAAAF05}"/>
    <dgm:cxn modelId="{8002A9AA-1CB5-463D-8290-DA6C26A15FFD}" type="presOf" srcId="{8A2DCF68-D6D0-45D7-B4FB-26931B78D293}" destId="{8FDA96DD-C195-41B1-A937-D780BA3F2F73}" srcOrd="0" destOrd="0" presId="urn:microsoft.com/office/officeart/2005/8/layout/orgChart1"/>
    <dgm:cxn modelId="{D9D18E62-89B9-4C3A-8F1D-FCC591AA66F7}" srcId="{8A2DCF68-D6D0-45D7-B4FB-26931B78D293}" destId="{982873A7-A2A3-47C6-8C44-07BD2133A760}" srcOrd="2" destOrd="0" parTransId="{6130F904-B44F-4F2F-A39A-F5ABD72B9A77}" sibTransId="{5B9D994D-FE72-483D-8E2B-74941C555A33}"/>
    <dgm:cxn modelId="{54F99C44-D492-4564-BE2D-ED9B278AC0D3}" type="presOf" srcId="{E9651034-DAAC-4C43-ACFE-2DB92884DF39}" destId="{DAFFD19D-0583-4965-9B9D-5946242FC0EE}" srcOrd="0" destOrd="0" presId="urn:microsoft.com/office/officeart/2005/8/layout/orgChart1"/>
    <dgm:cxn modelId="{519031C0-0026-4086-9AFB-D4FD3CB0D497}" type="presOf" srcId="{F22294BA-661B-4605-882A-990D57FE0868}" destId="{D7372F5C-A4A5-4762-AF53-6C2EE11EB1B2}" srcOrd="0" destOrd="0" presId="urn:microsoft.com/office/officeart/2005/8/layout/orgChart1"/>
    <dgm:cxn modelId="{005A6225-7522-4AE7-9C06-B5888F703C6A}" srcId="{A4977384-747E-416E-A567-672FFA4031A0}" destId="{8A2DCF68-D6D0-45D7-B4FB-26931B78D293}" srcOrd="0" destOrd="0" parTransId="{A7C854F6-D8B5-4201-BC24-04279211F5BF}" sibTransId="{C2051689-201A-4479-BACE-91D672F2A15F}"/>
    <dgm:cxn modelId="{17C6DC15-2595-41EA-B01B-D5A165FE5808}" type="presOf" srcId="{8A2DCF68-D6D0-45D7-B4FB-26931B78D293}" destId="{0DBD8787-DBED-4E95-94F8-FE7EA5FE4BC6}" srcOrd="1" destOrd="0" presId="urn:microsoft.com/office/officeart/2005/8/layout/orgChart1"/>
    <dgm:cxn modelId="{7E7F3DB1-4A66-46F6-A92C-8CF4F9C4A963}" type="presOf" srcId="{A4977384-747E-416E-A567-672FFA4031A0}" destId="{A724D31F-C588-46E0-9759-692BB1D69E43}" srcOrd="0" destOrd="0" presId="urn:microsoft.com/office/officeart/2005/8/layout/orgChart1"/>
    <dgm:cxn modelId="{8DCE2C11-22F2-4431-ABB9-1BE78019E17F}" srcId="{8A2DCF68-D6D0-45D7-B4FB-26931B78D293}" destId="{A4DC5225-BAEB-48EE-AC01-3C352384B7B0}" srcOrd="3" destOrd="0" parTransId="{02D6B624-9A27-4888-ACE6-112FA8E26917}" sibTransId="{5E9ACCDD-CB05-4CF8-A77C-1E5D3AE97DCB}"/>
    <dgm:cxn modelId="{B0471F10-90AD-4A2C-81B9-335E87560CE3}" type="presOf" srcId="{02D6B624-9A27-4888-ACE6-112FA8E26917}" destId="{A8000449-C19F-40F2-ACBD-34BC5001714D}" srcOrd="0" destOrd="0" presId="urn:microsoft.com/office/officeart/2005/8/layout/orgChart1"/>
    <dgm:cxn modelId="{40DA70AF-D2D3-46AB-9301-F46113A37EC5}" type="presOf" srcId="{80D86E94-8B33-4C88-AB8C-058067AEC050}" destId="{0659C5E0-7911-4EF3-AC34-B48CD9D02105}" srcOrd="1" destOrd="0" presId="urn:microsoft.com/office/officeart/2005/8/layout/orgChart1"/>
    <dgm:cxn modelId="{EA85E636-BD7E-49BB-8460-73E01198FA0E}" type="presOf" srcId="{6130F904-B44F-4F2F-A39A-F5ABD72B9A77}" destId="{FD470DBF-C644-4F1F-81A7-79E428915882}" srcOrd="0" destOrd="0" presId="urn:microsoft.com/office/officeart/2005/8/layout/orgChart1"/>
    <dgm:cxn modelId="{DAAFCC3A-5831-4497-9C08-23DF39E5FDDA}" type="presOf" srcId="{80D86E94-8B33-4C88-AB8C-058067AEC050}" destId="{5F6F4A75-CD53-4662-ABFD-04DF0D09AC01}" srcOrd="0" destOrd="0" presId="urn:microsoft.com/office/officeart/2005/8/layout/orgChart1"/>
    <dgm:cxn modelId="{75008CF8-ED99-4950-A6D4-30886FC23936}" type="presOf" srcId="{A4DC5225-BAEB-48EE-AC01-3C352384B7B0}" destId="{413B2F51-8830-4C83-B332-92B29200B674}" srcOrd="1" destOrd="0" presId="urn:microsoft.com/office/officeart/2005/8/layout/orgChart1"/>
    <dgm:cxn modelId="{6315C22F-4EB2-4DFD-9872-F12F930972B0}" type="presOf" srcId="{A4DC5225-BAEB-48EE-AC01-3C352384B7B0}" destId="{362ABF99-08A9-427D-AF76-30F677A06BEC}" srcOrd="0" destOrd="0" presId="urn:microsoft.com/office/officeart/2005/8/layout/orgChart1"/>
    <dgm:cxn modelId="{99702B3A-4945-46BC-846D-1D76828361B5}" type="presParOf" srcId="{A724D31F-C588-46E0-9759-692BB1D69E43}" destId="{6CF30FFF-C31C-4786-AC7A-A85429E36B48}" srcOrd="0" destOrd="0" presId="urn:microsoft.com/office/officeart/2005/8/layout/orgChart1"/>
    <dgm:cxn modelId="{1CF8FACC-E825-4EB1-AA34-95F786E6827A}" type="presParOf" srcId="{6CF30FFF-C31C-4786-AC7A-A85429E36B48}" destId="{456D9A4C-455C-40C5-A7AB-FF9B2F32DF2C}" srcOrd="0" destOrd="0" presId="urn:microsoft.com/office/officeart/2005/8/layout/orgChart1"/>
    <dgm:cxn modelId="{704ABE6A-5DD3-472D-992F-4B4159BCD0CC}" type="presParOf" srcId="{456D9A4C-455C-40C5-A7AB-FF9B2F32DF2C}" destId="{8FDA96DD-C195-41B1-A937-D780BA3F2F73}" srcOrd="0" destOrd="0" presId="urn:microsoft.com/office/officeart/2005/8/layout/orgChart1"/>
    <dgm:cxn modelId="{4F2B4EE1-0E7E-4203-9A22-331D02E825A8}" type="presParOf" srcId="{456D9A4C-455C-40C5-A7AB-FF9B2F32DF2C}" destId="{0DBD8787-DBED-4E95-94F8-FE7EA5FE4BC6}" srcOrd="1" destOrd="0" presId="urn:microsoft.com/office/officeart/2005/8/layout/orgChart1"/>
    <dgm:cxn modelId="{0C50B9BD-E4B6-4B17-8D7E-23B09C86318B}" type="presParOf" srcId="{6CF30FFF-C31C-4786-AC7A-A85429E36B48}" destId="{4B97603A-564F-4129-B746-9C9611DEB4E2}" srcOrd="1" destOrd="0" presId="urn:microsoft.com/office/officeart/2005/8/layout/orgChart1"/>
    <dgm:cxn modelId="{9B99D85D-5369-4017-B4F7-8F6852005F49}" type="presParOf" srcId="{4B97603A-564F-4129-B746-9C9611DEB4E2}" destId="{D7372F5C-A4A5-4762-AF53-6C2EE11EB1B2}" srcOrd="0" destOrd="0" presId="urn:microsoft.com/office/officeart/2005/8/layout/orgChart1"/>
    <dgm:cxn modelId="{0BDAB83A-7E23-4857-8CAE-449D34D056D9}" type="presParOf" srcId="{4B97603A-564F-4129-B746-9C9611DEB4E2}" destId="{71558536-E7CD-4794-BB60-436F4017CD1A}" srcOrd="1" destOrd="0" presId="urn:microsoft.com/office/officeart/2005/8/layout/orgChart1"/>
    <dgm:cxn modelId="{0A664FCD-C3E1-43C0-B824-61FB45F79CB8}" type="presParOf" srcId="{71558536-E7CD-4794-BB60-436F4017CD1A}" destId="{36238678-395F-4441-B181-E03C9BDEF429}" srcOrd="0" destOrd="0" presId="urn:microsoft.com/office/officeart/2005/8/layout/orgChart1"/>
    <dgm:cxn modelId="{B2047D41-4B77-4AEB-AAF1-CC2D95088C46}" type="presParOf" srcId="{36238678-395F-4441-B181-E03C9BDEF429}" destId="{5F6F4A75-CD53-4662-ABFD-04DF0D09AC01}" srcOrd="0" destOrd="0" presId="urn:microsoft.com/office/officeart/2005/8/layout/orgChart1"/>
    <dgm:cxn modelId="{609FDCD5-0AB8-4E06-A1D9-D7C79F509F14}" type="presParOf" srcId="{36238678-395F-4441-B181-E03C9BDEF429}" destId="{0659C5E0-7911-4EF3-AC34-B48CD9D02105}" srcOrd="1" destOrd="0" presId="urn:microsoft.com/office/officeart/2005/8/layout/orgChart1"/>
    <dgm:cxn modelId="{0B4B1EDE-911A-40EE-AE17-B0D85D011BF4}" type="presParOf" srcId="{71558536-E7CD-4794-BB60-436F4017CD1A}" destId="{280B018E-81CF-4F33-880D-7D226D26894F}" srcOrd="1" destOrd="0" presId="urn:microsoft.com/office/officeart/2005/8/layout/orgChart1"/>
    <dgm:cxn modelId="{D7961484-BDEA-4CD5-8AB4-67A9C4FD50DF}" type="presParOf" srcId="{71558536-E7CD-4794-BB60-436F4017CD1A}" destId="{F6DFFB35-4D89-4514-AB65-EFD4DD64F054}" srcOrd="2" destOrd="0" presId="urn:microsoft.com/office/officeart/2005/8/layout/orgChart1"/>
    <dgm:cxn modelId="{58BD924F-18FB-4661-8177-5773D374009A}" type="presParOf" srcId="{4B97603A-564F-4129-B746-9C9611DEB4E2}" destId="{DAFFD19D-0583-4965-9B9D-5946242FC0EE}" srcOrd="2" destOrd="0" presId="urn:microsoft.com/office/officeart/2005/8/layout/orgChart1"/>
    <dgm:cxn modelId="{4F2BC4ED-4FA0-4EC3-8C3B-ED589C00E12B}" type="presParOf" srcId="{4B97603A-564F-4129-B746-9C9611DEB4E2}" destId="{7282DC85-8702-4BB1-950D-4BC992DAD167}" srcOrd="3" destOrd="0" presId="urn:microsoft.com/office/officeart/2005/8/layout/orgChart1"/>
    <dgm:cxn modelId="{0C07007E-1F37-410B-99BE-03752F4496F2}" type="presParOf" srcId="{7282DC85-8702-4BB1-950D-4BC992DAD167}" destId="{801FAF33-8CE0-45C9-8A2F-4135554E5F25}" srcOrd="0" destOrd="0" presId="urn:microsoft.com/office/officeart/2005/8/layout/orgChart1"/>
    <dgm:cxn modelId="{CEBE6A52-1AB6-48C6-AE3C-1B2FFD622C13}" type="presParOf" srcId="{801FAF33-8CE0-45C9-8A2F-4135554E5F25}" destId="{C956F7D1-56F3-480C-B2D5-6A5D5B9BD808}" srcOrd="0" destOrd="0" presId="urn:microsoft.com/office/officeart/2005/8/layout/orgChart1"/>
    <dgm:cxn modelId="{16CF8FF9-B06A-4444-9261-1467C0D16CDB}" type="presParOf" srcId="{801FAF33-8CE0-45C9-8A2F-4135554E5F25}" destId="{21E1B076-A449-4954-8D72-C3C4908A9F8B}" srcOrd="1" destOrd="0" presId="urn:microsoft.com/office/officeart/2005/8/layout/orgChart1"/>
    <dgm:cxn modelId="{0FF7CCFA-55C7-4076-9827-644F0C4D01A4}" type="presParOf" srcId="{7282DC85-8702-4BB1-950D-4BC992DAD167}" destId="{DC5EE69B-141F-4638-AD2E-9FA08F35B125}" srcOrd="1" destOrd="0" presId="urn:microsoft.com/office/officeart/2005/8/layout/orgChart1"/>
    <dgm:cxn modelId="{4C068CCC-B343-4935-8795-EE78C24EA903}" type="presParOf" srcId="{7282DC85-8702-4BB1-950D-4BC992DAD167}" destId="{28C5132E-DE81-40B5-B0E8-19CE94A8CCD4}" srcOrd="2" destOrd="0" presId="urn:microsoft.com/office/officeart/2005/8/layout/orgChart1"/>
    <dgm:cxn modelId="{068CB79A-FEF3-4876-871A-A920781B2B18}" type="presParOf" srcId="{4B97603A-564F-4129-B746-9C9611DEB4E2}" destId="{FD470DBF-C644-4F1F-81A7-79E428915882}" srcOrd="4" destOrd="0" presId="urn:microsoft.com/office/officeart/2005/8/layout/orgChart1"/>
    <dgm:cxn modelId="{FCF438A9-CD29-4306-A294-8F025292317E}" type="presParOf" srcId="{4B97603A-564F-4129-B746-9C9611DEB4E2}" destId="{FF9696CB-46B1-4672-964B-2E205A80A715}" srcOrd="5" destOrd="0" presId="urn:microsoft.com/office/officeart/2005/8/layout/orgChart1"/>
    <dgm:cxn modelId="{2D83DF3A-7191-49B5-93DC-B4F1590DB5CF}" type="presParOf" srcId="{FF9696CB-46B1-4672-964B-2E205A80A715}" destId="{313A7E6D-9F87-4E62-AD66-2FF53E7C77F9}" srcOrd="0" destOrd="0" presId="urn:microsoft.com/office/officeart/2005/8/layout/orgChart1"/>
    <dgm:cxn modelId="{16C0DFFB-F689-4CD9-A247-FC68BFB2E7B0}" type="presParOf" srcId="{313A7E6D-9F87-4E62-AD66-2FF53E7C77F9}" destId="{C405892A-9946-427E-B0CF-FE50CF2F2B2D}" srcOrd="0" destOrd="0" presId="urn:microsoft.com/office/officeart/2005/8/layout/orgChart1"/>
    <dgm:cxn modelId="{FE0C5905-22CF-4FE8-B3FE-A89D3C4EFDF2}" type="presParOf" srcId="{313A7E6D-9F87-4E62-AD66-2FF53E7C77F9}" destId="{FA0EA216-5511-4017-92F0-E5E8B609CB43}" srcOrd="1" destOrd="0" presId="urn:microsoft.com/office/officeart/2005/8/layout/orgChart1"/>
    <dgm:cxn modelId="{0036E6F9-B92B-4BC7-9DB5-78A0403FF89C}" type="presParOf" srcId="{FF9696CB-46B1-4672-964B-2E205A80A715}" destId="{A49DA141-8C18-4029-A642-8CBB80E5D7CB}" srcOrd="1" destOrd="0" presId="urn:microsoft.com/office/officeart/2005/8/layout/orgChart1"/>
    <dgm:cxn modelId="{9317C4BB-5579-41A8-A411-56C26F4CC186}" type="presParOf" srcId="{FF9696CB-46B1-4672-964B-2E205A80A715}" destId="{5CCF66F3-7DE7-4796-A5AF-DEFA1CFA0CD7}" srcOrd="2" destOrd="0" presId="urn:microsoft.com/office/officeart/2005/8/layout/orgChart1"/>
    <dgm:cxn modelId="{78E94BB2-DB47-48EA-A245-72401EFAE048}" type="presParOf" srcId="{4B97603A-564F-4129-B746-9C9611DEB4E2}" destId="{A8000449-C19F-40F2-ACBD-34BC5001714D}" srcOrd="6" destOrd="0" presId="urn:microsoft.com/office/officeart/2005/8/layout/orgChart1"/>
    <dgm:cxn modelId="{5C4999F3-A8AD-4D07-B0B1-D67BE364929E}" type="presParOf" srcId="{4B97603A-564F-4129-B746-9C9611DEB4E2}" destId="{342FA2BB-DCFF-43D2-AE2C-407080BAE1B6}" srcOrd="7" destOrd="0" presId="urn:microsoft.com/office/officeart/2005/8/layout/orgChart1"/>
    <dgm:cxn modelId="{0A6D1986-1F66-42D8-90C9-F24DDE0F31BE}" type="presParOf" srcId="{342FA2BB-DCFF-43D2-AE2C-407080BAE1B6}" destId="{6881391F-3E99-47ED-9332-F9916BFB6ACB}" srcOrd="0" destOrd="0" presId="urn:microsoft.com/office/officeart/2005/8/layout/orgChart1"/>
    <dgm:cxn modelId="{E67AA78A-4795-48BC-8337-FC3349E9A60C}" type="presParOf" srcId="{6881391F-3E99-47ED-9332-F9916BFB6ACB}" destId="{362ABF99-08A9-427D-AF76-30F677A06BEC}" srcOrd="0" destOrd="0" presId="urn:microsoft.com/office/officeart/2005/8/layout/orgChart1"/>
    <dgm:cxn modelId="{0C7B5390-FD5A-4F30-A986-0357ADDF4F53}" type="presParOf" srcId="{6881391F-3E99-47ED-9332-F9916BFB6ACB}" destId="{413B2F51-8830-4C83-B332-92B29200B674}" srcOrd="1" destOrd="0" presId="urn:microsoft.com/office/officeart/2005/8/layout/orgChart1"/>
    <dgm:cxn modelId="{A90DC98A-059F-4D78-B969-6FDEB4CE9B60}" type="presParOf" srcId="{342FA2BB-DCFF-43D2-AE2C-407080BAE1B6}" destId="{3880FF18-D468-4DA4-AB86-375186ECAF70}" srcOrd="1" destOrd="0" presId="urn:microsoft.com/office/officeart/2005/8/layout/orgChart1"/>
    <dgm:cxn modelId="{7EE81B46-8AF1-439A-A510-1043ABB87277}" type="presParOf" srcId="{342FA2BB-DCFF-43D2-AE2C-407080BAE1B6}" destId="{58198C7A-E132-46C4-BF3C-E611BF7AFB95}" srcOrd="2" destOrd="0" presId="urn:microsoft.com/office/officeart/2005/8/layout/orgChart1"/>
    <dgm:cxn modelId="{4085E95E-D8AD-430F-9F88-68608B42F12F}" type="presParOf" srcId="{6CF30FFF-C31C-4786-AC7A-A85429E36B48}" destId="{E04776B4-C8C7-4E5E-B51B-FFCE74BF65C8}" srcOrd="2" destOrd="0" presId="urn:microsoft.com/office/officeart/2005/8/layout/orgChar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F1472-2756-4937-88DB-0E295BEED7C9}">
      <dsp:nvSpPr>
        <dsp:cNvPr id="0" name=""/>
        <dsp:cNvSpPr/>
      </dsp:nvSpPr>
      <dsp:spPr>
        <a:xfrm>
          <a:off x="2692513" y="1852661"/>
          <a:ext cx="2247158" cy="1407244"/>
        </a:xfrm>
        <a:prstGeom prst="ellipse">
          <a:avLst/>
        </a:prstGeom>
        <a:solidFill>
          <a:srgbClr val="004B8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kern="1200" cap="none" normalizeH="0" baseline="0" dirty="0" smtClean="0">
              <a:ln>
                <a:noFill/>
              </a:ln>
              <a:solidFill>
                <a:srgbClr val="FFFF00"/>
              </a:solidFill>
              <a:effectLst/>
              <a:latin typeface="+mj-lt"/>
              <a:cs typeface="Arial" pitchFamily="34" charset="0"/>
            </a:rPr>
            <a:t>Μυοσκελετικά</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kern="1200" cap="none" normalizeH="0" baseline="0" dirty="0" smtClean="0">
              <a:ln>
                <a:noFill/>
              </a:ln>
              <a:solidFill>
                <a:srgbClr val="FFFF00"/>
              </a:solidFill>
              <a:effectLst/>
              <a:latin typeface="+mj-lt"/>
              <a:cs typeface="Arial" pitchFamily="34" charset="0"/>
            </a:rPr>
            <a:t>Προβλήματα</a:t>
          </a:r>
        </a:p>
      </dsp:txBody>
      <dsp:txXfrm>
        <a:off x="3021602" y="2058747"/>
        <a:ext cx="1588980" cy="995072"/>
      </dsp:txXfrm>
    </dsp:sp>
    <dsp:sp modelId="{54021871-50E4-4B0E-B10A-157AEBE0EF98}">
      <dsp:nvSpPr>
        <dsp:cNvPr id="0" name=""/>
        <dsp:cNvSpPr/>
      </dsp:nvSpPr>
      <dsp:spPr>
        <a:xfrm rot="16200000">
          <a:off x="3603893" y="1624024"/>
          <a:ext cx="424398" cy="32875"/>
        </a:xfrm>
        <a:custGeom>
          <a:avLst/>
          <a:gdLst/>
          <a:ahLst/>
          <a:cxnLst/>
          <a:rect l="0" t="0" r="0" b="0"/>
          <a:pathLst>
            <a:path>
              <a:moveTo>
                <a:pt x="0" y="16437"/>
              </a:moveTo>
              <a:lnTo>
                <a:pt x="424398" y="164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805482" y="1629852"/>
        <a:ext cx="21219" cy="21219"/>
      </dsp:txXfrm>
    </dsp:sp>
    <dsp:sp modelId="{F8089313-6AC3-4AB6-92B8-DB24FB84A638}">
      <dsp:nvSpPr>
        <dsp:cNvPr id="0" name=""/>
        <dsp:cNvSpPr/>
      </dsp:nvSpPr>
      <dsp:spPr>
        <a:xfrm>
          <a:off x="2728848" y="21018"/>
          <a:ext cx="2174488" cy="1407244"/>
        </a:xfrm>
        <a:prstGeom prst="ellipse">
          <a:avLst/>
        </a:prstGeom>
        <a:solidFill>
          <a:srgbClr val="004B8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kern="1200" cap="none" normalizeH="0" baseline="0" dirty="0" smtClean="0">
              <a:ln>
                <a:noFill/>
              </a:ln>
              <a:solidFill>
                <a:schemeClr val="bg1"/>
              </a:solidFill>
              <a:effectLst/>
              <a:latin typeface="+mj-lt"/>
              <a:cs typeface="Arial" pitchFamily="34" charset="0"/>
            </a:rPr>
            <a:t>σαρκοπενία</a:t>
          </a:r>
        </a:p>
      </dsp:txBody>
      <dsp:txXfrm>
        <a:off x="3047294" y="227104"/>
        <a:ext cx="1537596" cy="995072"/>
      </dsp:txXfrm>
    </dsp:sp>
    <dsp:sp modelId="{A3CBD4A6-1B50-4D10-BA05-37F5869A34ED}">
      <dsp:nvSpPr>
        <dsp:cNvPr id="0" name=""/>
        <dsp:cNvSpPr/>
      </dsp:nvSpPr>
      <dsp:spPr>
        <a:xfrm rot="26811">
          <a:off x="4939582" y="2549283"/>
          <a:ext cx="173091" cy="32875"/>
        </a:xfrm>
        <a:custGeom>
          <a:avLst/>
          <a:gdLst/>
          <a:ahLst/>
          <a:cxnLst/>
          <a:rect l="0" t="0" r="0" b="0"/>
          <a:pathLst>
            <a:path>
              <a:moveTo>
                <a:pt x="0" y="16437"/>
              </a:moveTo>
              <a:lnTo>
                <a:pt x="173091" y="164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021801" y="2561393"/>
        <a:ext cx="8654" cy="8654"/>
      </dsp:txXfrm>
    </dsp:sp>
    <dsp:sp modelId="{F24E4765-289A-4DD6-AD68-22DF9C5C939A}">
      <dsp:nvSpPr>
        <dsp:cNvPr id="0" name=""/>
        <dsp:cNvSpPr/>
      </dsp:nvSpPr>
      <dsp:spPr>
        <a:xfrm>
          <a:off x="5112562" y="1872217"/>
          <a:ext cx="2421910" cy="1407244"/>
        </a:xfrm>
        <a:prstGeom prst="ellipse">
          <a:avLst/>
        </a:prstGeom>
        <a:solidFill>
          <a:srgbClr val="004B8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kern="1200" cap="none" normalizeH="0" baseline="0" dirty="0" smtClean="0">
              <a:ln>
                <a:noFill/>
              </a:ln>
              <a:solidFill>
                <a:schemeClr val="bg1"/>
              </a:solidFill>
              <a:effectLst/>
              <a:latin typeface="+mj-lt"/>
              <a:cs typeface="Arial" pitchFamily="34" charset="0"/>
            </a:rPr>
            <a:t>μειωμένη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kern="1200" cap="none" normalizeH="0" baseline="0" dirty="0" smtClean="0">
              <a:ln>
                <a:noFill/>
              </a:ln>
              <a:solidFill>
                <a:schemeClr val="bg1"/>
              </a:solidFill>
              <a:effectLst/>
              <a:latin typeface="+mj-lt"/>
              <a:cs typeface="Arial" pitchFamily="34" charset="0"/>
            </a:rPr>
            <a:t>ευλυγισία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kern="1200" cap="none" normalizeH="0" baseline="0" dirty="0" smtClean="0">
              <a:ln>
                <a:noFill/>
              </a:ln>
              <a:solidFill>
                <a:schemeClr val="bg1"/>
              </a:solidFill>
              <a:effectLst/>
              <a:latin typeface="+mj-lt"/>
              <a:cs typeface="Arial" pitchFamily="34" charset="0"/>
            </a:rPr>
            <a:t>&amp; αντοχή</a:t>
          </a:r>
        </a:p>
      </dsp:txBody>
      <dsp:txXfrm>
        <a:off x="5467243" y="2078303"/>
        <a:ext cx="1712548" cy="995072"/>
      </dsp:txXfrm>
    </dsp:sp>
    <dsp:sp modelId="{7F8FB02D-8AFE-4616-99DF-D158AE1EA170}">
      <dsp:nvSpPr>
        <dsp:cNvPr id="0" name=""/>
        <dsp:cNvSpPr/>
      </dsp:nvSpPr>
      <dsp:spPr>
        <a:xfrm rot="5400000">
          <a:off x="3603893" y="3455667"/>
          <a:ext cx="424398" cy="32875"/>
        </a:xfrm>
        <a:custGeom>
          <a:avLst/>
          <a:gdLst/>
          <a:ahLst/>
          <a:cxnLst/>
          <a:rect l="0" t="0" r="0" b="0"/>
          <a:pathLst>
            <a:path>
              <a:moveTo>
                <a:pt x="0" y="16437"/>
              </a:moveTo>
              <a:lnTo>
                <a:pt x="424398" y="164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805482" y="3461495"/>
        <a:ext cx="21219" cy="21219"/>
      </dsp:txXfrm>
    </dsp:sp>
    <dsp:sp modelId="{B535A9A7-2C13-431D-9B9E-AF5E4C8DD6AF}">
      <dsp:nvSpPr>
        <dsp:cNvPr id="0" name=""/>
        <dsp:cNvSpPr/>
      </dsp:nvSpPr>
      <dsp:spPr>
        <a:xfrm>
          <a:off x="2692513" y="3684304"/>
          <a:ext cx="2247158" cy="1407244"/>
        </a:xfrm>
        <a:prstGeom prst="ellipse">
          <a:avLst/>
        </a:prstGeom>
        <a:solidFill>
          <a:srgbClr val="004B8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kern="1200" cap="none" normalizeH="0" baseline="0" dirty="0" smtClean="0">
              <a:ln>
                <a:noFill/>
              </a:ln>
              <a:solidFill>
                <a:schemeClr val="bg1"/>
              </a:solidFill>
              <a:effectLst/>
              <a:latin typeface="+mj-lt"/>
              <a:cs typeface="Arial" pitchFamily="34" charset="0"/>
            </a:rPr>
            <a:t>Οστεοπόρωση</a:t>
          </a:r>
        </a:p>
      </dsp:txBody>
      <dsp:txXfrm>
        <a:off x="3021602" y="3890390"/>
        <a:ext cx="1588980" cy="995072"/>
      </dsp:txXfrm>
    </dsp:sp>
    <dsp:sp modelId="{91263AE5-2349-4CF3-91C8-9AD2C3311B4D}">
      <dsp:nvSpPr>
        <dsp:cNvPr id="0" name=""/>
        <dsp:cNvSpPr/>
      </dsp:nvSpPr>
      <dsp:spPr>
        <a:xfrm rot="10875465">
          <a:off x="2563871" y="2513772"/>
          <a:ext cx="129347" cy="32875"/>
        </a:xfrm>
        <a:custGeom>
          <a:avLst/>
          <a:gdLst/>
          <a:ahLst/>
          <a:cxnLst/>
          <a:rect l="0" t="0" r="0" b="0"/>
          <a:pathLst>
            <a:path>
              <a:moveTo>
                <a:pt x="0" y="16437"/>
              </a:moveTo>
              <a:lnTo>
                <a:pt x="129347" y="164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625311" y="2526977"/>
        <a:ext cx="6467" cy="6467"/>
      </dsp:txXfrm>
    </dsp:sp>
    <dsp:sp modelId="{C56900B1-E5EA-4014-A990-67F7D40B4113}">
      <dsp:nvSpPr>
        <dsp:cNvPr id="0" name=""/>
        <dsp:cNvSpPr/>
      </dsp:nvSpPr>
      <dsp:spPr>
        <a:xfrm>
          <a:off x="288034" y="1800193"/>
          <a:ext cx="2276570" cy="1407244"/>
        </a:xfrm>
        <a:prstGeom prst="ellipse">
          <a:avLst/>
        </a:prstGeom>
        <a:solidFill>
          <a:srgbClr val="004B8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2000" b="1" i="0" u="none" strike="noStrike" kern="1200" cap="none" normalizeH="0" baseline="0" dirty="0" smtClean="0">
            <a:ln>
              <a:noFill/>
            </a:ln>
            <a:solidFill>
              <a:schemeClr val="bg1"/>
            </a:solidFill>
            <a:effectLst/>
            <a:latin typeface="+mj-lt"/>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kern="1200" cap="none" normalizeH="0" baseline="0" dirty="0" smtClean="0">
              <a:ln>
                <a:noFill/>
              </a:ln>
              <a:solidFill>
                <a:schemeClr val="bg1"/>
              </a:solidFill>
              <a:effectLst/>
              <a:latin typeface="+mj-lt"/>
              <a:cs typeface="Arial" pitchFamily="34" charset="0"/>
            </a:rPr>
            <a:t>προβλήματα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kern="1200" cap="none" normalizeH="0" baseline="0" dirty="0" smtClean="0">
              <a:ln>
                <a:noFill/>
              </a:ln>
              <a:solidFill>
                <a:schemeClr val="bg1"/>
              </a:solidFill>
              <a:effectLst/>
              <a:latin typeface="+mj-lt"/>
              <a:cs typeface="Arial" pitchFamily="34" charset="0"/>
            </a:rPr>
            <a:t>ισορροπίας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kern="1200" cap="none" normalizeH="0" baseline="0" dirty="0" smtClean="0">
              <a:ln>
                <a:noFill/>
              </a:ln>
              <a:solidFill>
                <a:schemeClr val="bg1"/>
              </a:solidFill>
              <a:effectLst/>
              <a:latin typeface="+mj-lt"/>
              <a:cs typeface="Arial" pitchFamily="34" charset="0"/>
            </a:rPr>
            <a:t>&amp; πτώσεις</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2000" b="1" i="0" u="none" strike="noStrike" kern="1200" cap="none" normalizeH="0" baseline="0" dirty="0" smtClean="0">
            <a:ln>
              <a:noFill/>
            </a:ln>
            <a:solidFill>
              <a:schemeClr val="bg1"/>
            </a:solidFill>
            <a:effectLst/>
            <a:latin typeface="+mj-lt"/>
            <a:cs typeface="Arial" pitchFamily="34" charset="0"/>
          </a:endParaRPr>
        </a:p>
      </dsp:txBody>
      <dsp:txXfrm>
        <a:off x="621430" y="2006279"/>
        <a:ext cx="1609778" cy="9950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000449-C19F-40F2-ACBD-34BC5001714D}">
      <dsp:nvSpPr>
        <dsp:cNvPr id="0" name=""/>
        <dsp:cNvSpPr/>
      </dsp:nvSpPr>
      <dsp:spPr>
        <a:xfrm>
          <a:off x="4104481" y="1921199"/>
          <a:ext cx="3248924" cy="316709"/>
        </a:xfrm>
        <a:custGeom>
          <a:avLst/>
          <a:gdLst/>
          <a:ahLst/>
          <a:cxnLst/>
          <a:rect l="0" t="0" r="0" b="0"/>
          <a:pathLst>
            <a:path>
              <a:moveTo>
                <a:pt x="0" y="0"/>
              </a:moveTo>
              <a:lnTo>
                <a:pt x="0" y="149677"/>
              </a:lnTo>
              <a:lnTo>
                <a:pt x="3248924" y="149677"/>
              </a:lnTo>
              <a:lnTo>
                <a:pt x="3248924" y="3167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470DBF-C644-4F1F-81A7-79E428915882}">
      <dsp:nvSpPr>
        <dsp:cNvPr id="0" name=""/>
        <dsp:cNvSpPr/>
      </dsp:nvSpPr>
      <dsp:spPr>
        <a:xfrm>
          <a:off x="4104481" y="1921199"/>
          <a:ext cx="1192565" cy="334065"/>
        </a:xfrm>
        <a:custGeom>
          <a:avLst/>
          <a:gdLst/>
          <a:ahLst/>
          <a:cxnLst/>
          <a:rect l="0" t="0" r="0" b="0"/>
          <a:pathLst>
            <a:path>
              <a:moveTo>
                <a:pt x="0" y="0"/>
              </a:moveTo>
              <a:lnTo>
                <a:pt x="0" y="167032"/>
              </a:lnTo>
              <a:lnTo>
                <a:pt x="1192565" y="167032"/>
              </a:lnTo>
              <a:lnTo>
                <a:pt x="1192565" y="3340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FFD19D-0583-4965-9B9D-5946242FC0EE}">
      <dsp:nvSpPr>
        <dsp:cNvPr id="0" name=""/>
        <dsp:cNvSpPr/>
      </dsp:nvSpPr>
      <dsp:spPr>
        <a:xfrm>
          <a:off x="3159943" y="1921199"/>
          <a:ext cx="944537" cy="334065"/>
        </a:xfrm>
        <a:custGeom>
          <a:avLst/>
          <a:gdLst/>
          <a:ahLst/>
          <a:cxnLst/>
          <a:rect l="0" t="0" r="0" b="0"/>
          <a:pathLst>
            <a:path>
              <a:moveTo>
                <a:pt x="944537" y="0"/>
              </a:moveTo>
              <a:lnTo>
                <a:pt x="944537" y="167032"/>
              </a:lnTo>
              <a:lnTo>
                <a:pt x="0" y="167032"/>
              </a:lnTo>
              <a:lnTo>
                <a:pt x="0" y="3340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372F5C-A4A5-4762-AF53-6C2EE11EB1B2}">
      <dsp:nvSpPr>
        <dsp:cNvPr id="0" name=""/>
        <dsp:cNvSpPr/>
      </dsp:nvSpPr>
      <dsp:spPr>
        <a:xfrm>
          <a:off x="944788" y="1921199"/>
          <a:ext cx="3159693" cy="334065"/>
        </a:xfrm>
        <a:custGeom>
          <a:avLst/>
          <a:gdLst/>
          <a:ahLst/>
          <a:cxnLst/>
          <a:rect l="0" t="0" r="0" b="0"/>
          <a:pathLst>
            <a:path>
              <a:moveTo>
                <a:pt x="3159693" y="0"/>
              </a:moveTo>
              <a:lnTo>
                <a:pt x="3159693" y="167032"/>
              </a:lnTo>
              <a:lnTo>
                <a:pt x="0" y="167032"/>
              </a:lnTo>
              <a:lnTo>
                <a:pt x="0" y="3340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DA96DD-C195-41B1-A937-D780BA3F2F73}">
      <dsp:nvSpPr>
        <dsp:cNvPr id="0" name=""/>
        <dsp:cNvSpPr/>
      </dsp:nvSpPr>
      <dsp:spPr>
        <a:xfrm>
          <a:off x="2832257" y="880204"/>
          <a:ext cx="2544448" cy="1040995"/>
        </a:xfrm>
        <a:prstGeom prst="rect">
          <a:avLst/>
        </a:prstGeom>
        <a:solidFill>
          <a:srgbClr val="004B8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100" b="1" i="0" u="none" strike="noStrike" kern="1200" cap="none" normalizeH="0" baseline="0" dirty="0" smtClean="0">
              <a:ln>
                <a:noFill/>
              </a:ln>
              <a:solidFill>
                <a:schemeClr val="bg1"/>
              </a:solidFill>
              <a:effectLst/>
              <a:latin typeface="+mn-lt"/>
              <a:cs typeface="Arial" pitchFamily="34" charset="0"/>
            </a:rPr>
            <a:t>Ο ρόλος </a:t>
          </a:r>
          <a:endParaRPr kumimoji="0" lang="en-GB" sz="2100" b="1" i="0" u="none" strike="noStrike" kern="1200" cap="none" normalizeH="0" baseline="0" dirty="0" smtClean="0">
            <a:ln>
              <a:noFill/>
            </a:ln>
            <a:solidFill>
              <a:schemeClr val="bg1"/>
            </a:solidFill>
            <a:effectLst/>
            <a:latin typeface="+mn-lt"/>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100" b="1" i="0" u="none" strike="noStrike" kern="1200" cap="none" normalizeH="0" baseline="0" dirty="0" smtClean="0">
              <a:ln>
                <a:noFill/>
              </a:ln>
              <a:solidFill>
                <a:schemeClr val="bg1"/>
              </a:solidFill>
              <a:effectLst/>
              <a:latin typeface="+mn-lt"/>
              <a:cs typeface="Arial" pitchFamily="34" charset="0"/>
            </a:rPr>
            <a:t>της Φ/Θ μέσω της κινησιοθεραπείας</a:t>
          </a:r>
        </a:p>
      </dsp:txBody>
      <dsp:txXfrm>
        <a:off x="2832257" y="880204"/>
        <a:ext cx="2544448" cy="1040995"/>
      </dsp:txXfrm>
    </dsp:sp>
    <dsp:sp modelId="{5F6F4A75-CD53-4662-ABFD-04DF0D09AC01}">
      <dsp:nvSpPr>
        <dsp:cNvPr id="0" name=""/>
        <dsp:cNvSpPr/>
      </dsp:nvSpPr>
      <dsp:spPr>
        <a:xfrm>
          <a:off x="4243" y="2255264"/>
          <a:ext cx="1881089" cy="1040995"/>
        </a:xfrm>
        <a:prstGeom prst="rect">
          <a:avLst/>
        </a:prstGeom>
        <a:solidFill>
          <a:srgbClr val="004B8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100" b="1" i="0" u="none" strike="noStrike" kern="1200" cap="none" normalizeH="0" baseline="0" dirty="0" smtClean="0">
              <a:ln>
                <a:noFill/>
              </a:ln>
              <a:solidFill>
                <a:schemeClr val="bg1"/>
              </a:solidFill>
              <a:effectLst/>
              <a:latin typeface="+mn-lt"/>
              <a:cs typeface="Arial" pitchFamily="34" charset="0"/>
            </a:rPr>
            <a:t>Σχεδιασμός </a:t>
          </a:r>
          <a:endParaRPr kumimoji="0" lang="en-GB" sz="2100" b="1" i="0" u="none" strike="noStrike" kern="1200" cap="none" normalizeH="0" baseline="0" dirty="0" smtClean="0">
            <a:ln>
              <a:noFill/>
            </a:ln>
            <a:solidFill>
              <a:schemeClr val="bg1"/>
            </a:solidFill>
            <a:effectLst/>
            <a:latin typeface="+mn-lt"/>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100" b="1" i="0" u="none" strike="noStrike" kern="1200" cap="none" normalizeH="0" baseline="0" dirty="0" smtClean="0">
              <a:ln>
                <a:noFill/>
              </a:ln>
              <a:solidFill>
                <a:schemeClr val="bg1"/>
              </a:solidFill>
              <a:effectLst/>
              <a:latin typeface="+mn-lt"/>
              <a:cs typeface="Arial" pitchFamily="34" charset="0"/>
            </a:rPr>
            <a:t>Θεραπευτικών ασκήσεων</a:t>
          </a:r>
        </a:p>
      </dsp:txBody>
      <dsp:txXfrm>
        <a:off x="4243" y="2255264"/>
        <a:ext cx="1881089" cy="1040995"/>
      </dsp:txXfrm>
    </dsp:sp>
    <dsp:sp modelId="{C956F7D1-56F3-480C-B2D5-6A5D5B9BD808}">
      <dsp:nvSpPr>
        <dsp:cNvPr id="0" name=""/>
        <dsp:cNvSpPr/>
      </dsp:nvSpPr>
      <dsp:spPr>
        <a:xfrm>
          <a:off x="2219398" y="2255264"/>
          <a:ext cx="1881089" cy="1040995"/>
        </a:xfrm>
        <a:prstGeom prst="rect">
          <a:avLst/>
        </a:prstGeom>
        <a:solidFill>
          <a:srgbClr val="004B8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100" b="1" i="0" u="none" strike="noStrike" kern="1200" cap="none" normalizeH="0" baseline="0" dirty="0" smtClean="0">
              <a:ln>
                <a:noFill/>
              </a:ln>
              <a:solidFill>
                <a:schemeClr val="bg1"/>
              </a:solidFill>
              <a:effectLst/>
              <a:latin typeface="+mn-lt"/>
              <a:cs typeface="Arial" pitchFamily="34" charset="0"/>
            </a:rPr>
            <a:t>Θεραπευτική </a:t>
          </a:r>
          <a:endParaRPr kumimoji="0" lang="en-GB" sz="2100" b="1" i="0" u="none" strike="noStrike" kern="1200" cap="none" normalizeH="0" baseline="0" dirty="0" smtClean="0">
            <a:ln>
              <a:noFill/>
            </a:ln>
            <a:solidFill>
              <a:schemeClr val="bg1"/>
            </a:solidFill>
            <a:effectLst/>
            <a:latin typeface="+mn-lt"/>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100" b="1" i="0" u="none" strike="noStrike" kern="1200" cap="none" normalizeH="0" baseline="0" dirty="0" smtClean="0">
              <a:ln>
                <a:noFill/>
              </a:ln>
              <a:solidFill>
                <a:schemeClr val="bg1"/>
              </a:solidFill>
              <a:effectLst/>
              <a:latin typeface="+mn-lt"/>
              <a:cs typeface="Arial" pitchFamily="34" charset="0"/>
            </a:rPr>
            <a:t>Προσέγγιση &amp; εφαρμογή</a:t>
          </a:r>
          <a:endParaRPr kumimoji="0" lang="el-GR" sz="2100" b="0" i="0" u="none" strike="noStrike" kern="1200" cap="none" normalizeH="0" baseline="0" dirty="0" smtClean="0">
            <a:ln>
              <a:noFill/>
            </a:ln>
            <a:solidFill>
              <a:schemeClr val="bg1"/>
            </a:solidFill>
            <a:effectLst/>
            <a:latin typeface="+mn-lt"/>
            <a:cs typeface="Arial" pitchFamily="34" charset="0"/>
          </a:endParaRPr>
        </a:p>
      </dsp:txBody>
      <dsp:txXfrm>
        <a:off x="2219398" y="2255264"/>
        <a:ext cx="1881089" cy="1040995"/>
      </dsp:txXfrm>
    </dsp:sp>
    <dsp:sp modelId="{C405892A-9946-427E-B0CF-FE50CF2F2B2D}">
      <dsp:nvSpPr>
        <dsp:cNvPr id="0" name=""/>
        <dsp:cNvSpPr/>
      </dsp:nvSpPr>
      <dsp:spPr>
        <a:xfrm>
          <a:off x="4434553" y="2255264"/>
          <a:ext cx="1724986" cy="1040995"/>
        </a:xfrm>
        <a:prstGeom prst="rect">
          <a:avLst/>
        </a:prstGeom>
        <a:solidFill>
          <a:srgbClr val="004B8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100" b="1" i="0" u="none" strike="noStrike" kern="1200" cap="none" normalizeH="0" baseline="0" dirty="0" smtClean="0">
              <a:ln>
                <a:noFill/>
              </a:ln>
              <a:solidFill>
                <a:schemeClr val="bg1"/>
              </a:solidFill>
              <a:effectLst/>
              <a:latin typeface="+mn-lt"/>
              <a:cs typeface="Arial" pitchFamily="34" charset="0"/>
            </a:rPr>
            <a:t>Ειδικές </a:t>
          </a:r>
          <a:endParaRPr kumimoji="0" lang="en-GB" sz="2100" b="1" i="0" u="none" strike="noStrike" kern="1200" cap="none" normalizeH="0" baseline="0" dirty="0" smtClean="0">
            <a:ln>
              <a:noFill/>
            </a:ln>
            <a:solidFill>
              <a:schemeClr val="bg1"/>
            </a:solidFill>
            <a:effectLst/>
            <a:latin typeface="+mn-lt"/>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100" b="1" i="0" u="none" strike="noStrike" kern="1200" cap="none" normalizeH="0" baseline="0" dirty="0" smtClean="0">
              <a:ln>
                <a:noFill/>
              </a:ln>
              <a:solidFill>
                <a:schemeClr val="bg1"/>
              </a:solidFill>
              <a:effectLst/>
              <a:latin typeface="+mn-lt"/>
              <a:cs typeface="Arial" pitchFamily="34" charset="0"/>
            </a:rPr>
            <a:t>τεχνικές</a:t>
          </a:r>
        </a:p>
      </dsp:txBody>
      <dsp:txXfrm>
        <a:off x="4434553" y="2255264"/>
        <a:ext cx="1724986" cy="1040995"/>
      </dsp:txXfrm>
    </dsp:sp>
    <dsp:sp modelId="{362ABF99-08A9-427D-AF76-30F677A06BEC}">
      <dsp:nvSpPr>
        <dsp:cNvPr id="0" name=""/>
        <dsp:cNvSpPr/>
      </dsp:nvSpPr>
      <dsp:spPr>
        <a:xfrm>
          <a:off x="6497848" y="2237909"/>
          <a:ext cx="1711114" cy="1040995"/>
        </a:xfrm>
        <a:prstGeom prst="rect">
          <a:avLst/>
        </a:prstGeom>
        <a:solidFill>
          <a:srgbClr val="004B8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100" b="1" i="0" u="none" strike="noStrike" kern="1200" cap="none" normalizeH="0" baseline="0" dirty="0" smtClean="0">
              <a:ln>
                <a:noFill/>
              </a:ln>
              <a:solidFill>
                <a:schemeClr val="bg1"/>
              </a:solidFill>
              <a:effectLst/>
              <a:latin typeface="+mn-lt"/>
              <a:cs typeface="Arial" pitchFamily="34" charset="0"/>
            </a:rPr>
            <a:t>Εκπαίδευση</a:t>
          </a:r>
          <a:endParaRPr kumimoji="0" lang="el-GR" sz="2100" b="0" i="0" u="none" strike="noStrike" kern="1200" cap="none" normalizeH="0" baseline="0" dirty="0" smtClean="0">
            <a:ln>
              <a:noFill/>
            </a:ln>
            <a:solidFill>
              <a:schemeClr val="bg1"/>
            </a:solidFill>
            <a:effectLst/>
            <a:latin typeface="+mn-lt"/>
            <a:cs typeface="Arial" pitchFamily="34" charset="0"/>
          </a:endParaRPr>
        </a:p>
      </dsp:txBody>
      <dsp:txXfrm>
        <a:off x="6497848" y="2237909"/>
        <a:ext cx="1711114" cy="1040995"/>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3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2/2/2015</a:t>
            </a:fld>
            <a:endParaRPr lang="el-GR"/>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2/2/2015</a:t>
            </a:fld>
            <a:endParaRPr lang="el-GR"/>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dirty="0"/>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80</a:t>
            </a:fld>
            <a:endParaRPr lang="el-GR" dirty="0"/>
          </a:p>
        </p:txBody>
      </p:sp>
    </p:spTree>
    <p:extLst>
      <p:ext uri="{BB962C8B-B14F-4D97-AF65-F5344CB8AC3E}">
        <p14:creationId xmlns:p14="http://schemas.microsoft.com/office/powerpoint/2010/main" val="1537509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81</a:t>
            </a:fld>
            <a:endParaRPr lang="el-GR" dirty="0"/>
          </a:p>
        </p:txBody>
      </p:sp>
    </p:spTree>
    <p:extLst>
      <p:ext uri="{BB962C8B-B14F-4D97-AF65-F5344CB8AC3E}">
        <p14:creationId xmlns:p14="http://schemas.microsoft.com/office/powerpoint/2010/main" val="3310165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82</a:t>
            </a:fld>
            <a:endParaRPr lang="el-GR"/>
          </a:p>
        </p:txBody>
      </p:sp>
    </p:spTree>
    <p:extLst>
      <p:ext uri="{BB962C8B-B14F-4D97-AF65-F5344CB8AC3E}">
        <p14:creationId xmlns:p14="http://schemas.microsoft.com/office/powerpoint/2010/main" val="4075370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83</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84</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D9DE31F-7706-42A0-AD59-C5D31A3FAE93}" type="slidenum">
              <a:rPr lang="el-GR"/>
              <a:pPr>
                <a:defRPr/>
              </a:pPr>
              <a:t>3</a:t>
            </a:fld>
            <a:endParaRPr lang="el-G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959880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p>
            <a:pPr>
              <a:defRPr/>
            </a:pPr>
            <a:fld id="{9A81DF7A-E812-4010-85DE-A05D6D38DAEF}" type="slidenum">
              <a:rPr lang="el-GR" smtClean="0">
                <a:latin typeface="Times New Roman" pitchFamily="18" charset="0"/>
              </a:rPr>
              <a:pPr>
                <a:defRPr/>
              </a:pPr>
              <a:t>4</a:t>
            </a:fld>
            <a:endParaRPr lang="el-GR" smtClean="0">
              <a:latin typeface="Times New Roman" pitchFamily="18" charset="0"/>
            </a:endParaRPr>
          </a:p>
        </p:txBody>
      </p:sp>
      <p:sp>
        <p:nvSpPr>
          <p:cNvPr id="65539" name="Rectangle 2"/>
          <p:cNvSpPr>
            <a:spLocks noGrp="1" noRot="1" noChangeAspect="1" noChangeArrowheads="1" noTextEdit="1"/>
          </p:cNvSpPr>
          <p:nvPr>
            <p:ph type="sldImg"/>
          </p:nvPr>
        </p:nvSpPr>
        <p:spPr bwMode="auto">
          <a:xfrm>
            <a:off x="1149350" y="684213"/>
            <a:ext cx="4562475" cy="3422650"/>
          </a:xfrm>
          <a:noFill/>
          <a:ln>
            <a:solidFill>
              <a:srgbClr val="000000"/>
            </a:solidFill>
            <a:miter lim="800000"/>
            <a:headEnd/>
            <a:tailEnd/>
          </a:ln>
        </p:spPr>
      </p:sp>
      <p:sp>
        <p:nvSpPr>
          <p:cNvPr id="65540" name="Rectangle 3"/>
          <p:cNvSpPr>
            <a:spLocks noGrp="1" noChangeArrowheads="1"/>
          </p:cNvSpPr>
          <p:nvPr>
            <p:ph type="body" idx="1"/>
          </p:nvPr>
        </p:nvSpPr>
        <p:spPr bwMode="auto">
          <a:xfrm>
            <a:off x="820738" y="4349750"/>
            <a:ext cx="5291137" cy="4129088"/>
          </a:xfrm>
          <a:noFill/>
        </p:spPr>
        <p:txBody>
          <a:bodyPr wrap="square" lIns="89810" tIns="44905" rIns="89810" bIns="44905" numCol="1" anchor="t" anchorCtr="0" compatLnSpc="1">
            <a:prstTxWarp prst="textNoShape">
              <a:avLst/>
            </a:prstTxWarp>
          </a:bodyPr>
          <a:lstStyle/>
          <a:p>
            <a:pPr eaLnBrk="1" hangingPunct="1">
              <a:spcBef>
                <a:spcPct val="0"/>
              </a:spcBef>
            </a:pPr>
            <a:r>
              <a:rPr lang="en-CA" b="1" smtClean="0">
                <a:latin typeface="Times New Roman" pitchFamily="18" charset="0"/>
              </a:rPr>
              <a:t>The Osteoporosis Continuum</a:t>
            </a:r>
          </a:p>
          <a:p>
            <a:pPr eaLnBrk="1" hangingPunct="1">
              <a:spcBef>
                <a:spcPct val="0"/>
              </a:spcBef>
            </a:pPr>
            <a:endParaRPr lang="en-CA" smtClean="0">
              <a:latin typeface="Times New Roman" pitchFamily="18" charset="0"/>
            </a:endParaRPr>
          </a:p>
          <a:p>
            <a:pPr eaLnBrk="1" hangingPunct="1"/>
            <a:r>
              <a:rPr lang="en-US" sz="1000" smtClean="0">
                <a:latin typeface="Times New Roman" pitchFamily="18" charset="0"/>
                <a:cs typeface="Times New Roman" pitchFamily="18" charset="0"/>
              </a:rPr>
              <a:t>This slide illustrates both the anatomy of a normal spine versus a spine with multiple fractured vertebra, as well as its clinical impact on a woman as she ages from 50 to 75 years. </a:t>
            </a:r>
          </a:p>
          <a:p>
            <a:pPr eaLnBrk="1" hangingPunct="1"/>
            <a:r>
              <a:rPr lang="en-US" sz="1000" smtClean="0">
                <a:latin typeface="Times New Roman" pitchFamily="18" charset="0"/>
                <a:cs typeface="Times New Roman" pitchFamily="18" charset="0"/>
              </a:rPr>
              <a:t>The clinical impact of vertebral fractures occurs with the collapse of one or more vertebra as a result of minimal trauma.  </a:t>
            </a:r>
            <a:r>
              <a:rPr lang="en-US" sz="1000" u="sng" smtClean="0">
                <a:latin typeface="Times New Roman" pitchFamily="18" charset="0"/>
                <a:cs typeface="Times New Roman" pitchFamily="18" charset="0"/>
              </a:rPr>
              <a:t>Multiple vertebral fractures can cause spinal deformity (thoracic kyphosis or dowager’s hump), shortened stature, and chronic disability and pain.  Vertebral fractures can ultimately have financial, physical, and psychosocial consequences affecting both the woman and her family.</a:t>
            </a:r>
          </a:p>
        </p:txBody>
      </p:sp>
    </p:spTree>
    <p:extLst>
      <p:ext uri="{BB962C8B-B14F-4D97-AF65-F5344CB8AC3E}">
        <p14:creationId xmlns:p14="http://schemas.microsoft.com/office/powerpoint/2010/main" val="271316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007D1A-0926-4046-B118-552ADD8A947B}" type="slidenum">
              <a:rPr lang="el-GR"/>
              <a:pPr/>
              <a:t>10</a:t>
            </a:fld>
            <a:endParaRPr lang="el-G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r>
              <a:rPr lang="el-GR">
                <a:latin typeface="Times New Roman" pitchFamily="18" charset="0"/>
              </a:rPr>
              <a:t>μεγάλος αριθμός εργασιών αναφέρουν ότι η άσκηση είναι σημαντική για τη διατήρηση της οστικής μάζας και την αποτροπή καταγμάτων σε άτομα μεγάλης ηλικίας Το ερώτημα όμως είναι πώς σχετίζεται η άσκηση με την οστεοπόρωση.</a:t>
            </a:r>
          </a:p>
        </p:txBody>
      </p:sp>
    </p:spTree>
    <p:extLst>
      <p:ext uri="{BB962C8B-B14F-4D97-AF65-F5344CB8AC3E}">
        <p14:creationId xmlns:p14="http://schemas.microsoft.com/office/powerpoint/2010/main" val="3846734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EE1D4B-101F-47AA-BCBC-36710F6B55AF}" type="slidenum">
              <a:rPr lang="el-GR" smtClean="0"/>
              <a:pPr fontAlgn="base">
                <a:spcBef>
                  <a:spcPct val="0"/>
                </a:spcBef>
                <a:spcAft>
                  <a:spcPct val="0"/>
                </a:spcAft>
                <a:defRPr/>
              </a:pPr>
              <a:t>44</a:t>
            </a:fld>
            <a:endParaRPr lang="el-GR" smtClean="0"/>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752660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99327E8-39FF-4E3D-A9BC-4BFEFB4F3F8B}" type="slidenum">
              <a:rPr lang="el-GR" smtClean="0"/>
              <a:pPr fontAlgn="base">
                <a:spcBef>
                  <a:spcPct val="0"/>
                </a:spcBef>
                <a:spcAft>
                  <a:spcPct val="0"/>
                </a:spcAft>
                <a:defRPr/>
              </a:pPr>
              <a:t>46</a:t>
            </a:fld>
            <a:endParaRPr lang="el-GR" smtClean="0"/>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729112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82303F-EB22-4A51-89FD-18A9E9D87516}" type="slidenum">
              <a:rPr lang="el-GR"/>
              <a:pPr/>
              <a:t>71</a:t>
            </a:fld>
            <a:endParaRPr lang="el-G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l-GR"/>
          </a:p>
        </p:txBody>
      </p:sp>
    </p:spTree>
    <p:extLst>
      <p:ext uri="{BB962C8B-B14F-4D97-AF65-F5344CB8AC3E}">
        <p14:creationId xmlns:p14="http://schemas.microsoft.com/office/powerpoint/2010/main" val="1441232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78</a:t>
            </a:fld>
            <a:endParaRPr lang="el-GR" dirty="0"/>
          </a:p>
        </p:txBody>
      </p:sp>
    </p:spTree>
    <p:extLst>
      <p:ext uri="{BB962C8B-B14F-4D97-AF65-F5344CB8AC3E}">
        <p14:creationId xmlns:p14="http://schemas.microsoft.com/office/powerpoint/2010/main" val="301794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79</a:t>
            </a:fld>
            <a:endParaRPr lang="el-GR" dirty="0"/>
          </a:p>
        </p:txBody>
      </p:sp>
    </p:spTree>
    <p:extLst>
      <p:ext uri="{BB962C8B-B14F-4D97-AF65-F5344CB8AC3E}">
        <p14:creationId xmlns:p14="http://schemas.microsoft.com/office/powerpoint/2010/main" val="2749721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CDB15FE7-8427-4C62-A258-B1714939A39D}" type="slidenum">
              <a:rPr lang="el-GR"/>
              <a:pPr>
                <a:defRPr/>
              </a:pPr>
              <a:t>‹#›</a:t>
            </a:fld>
            <a:endParaRPr lang="el-GR"/>
          </a:p>
        </p:txBody>
      </p:sp>
    </p:spTree>
    <p:extLst>
      <p:ext uri="{BB962C8B-B14F-4D97-AF65-F5344CB8AC3E}">
        <p14:creationId xmlns:p14="http://schemas.microsoft.com/office/powerpoint/2010/main" val="391575618"/>
      </p:ext>
    </p:extLst>
  </p:cSld>
  <p:clrMapOvr>
    <a:masterClrMapping/>
  </p:clrMapOvr>
  <p:transition>
    <p:random/>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Τίτλος, Clip Art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smtClean="0"/>
              <a:t>Kλικ για επεξεργασία του τίτλου</a:t>
            </a:r>
            <a:endParaRPr lang="el-GR"/>
          </a:p>
        </p:txBody>
      </p:sp>
      <p:sp>
        <p:nvSpPr>
          <p:cNvPr id="3" name="2 - Θέση ClipArt"/>
          <p:cNvSpPr>
            <a:spLocks noGrp="1"/>
          </p:cNvSpPr>
          <p:nvPr>
            <p:ph type="clipArt" sz="half" idx="1"/>
          </p:nvPr>
        </p:nvSpPr>
        <p:spPr>
          <a:xfrm>
            <a:off x="685800" y="1981200"/>
            <a:ext cx="3810000" cy="4114800"/>
          </a:xfrm>
        </p:spPr>
        <p:txBody>
          <a:bodyPr/>
          <a:lstStyle/>
          <a:p>
            <a:pPr lvl="0"/>
            <a:endParaRPr lang="el-GR" noProof="0" smtClean="0"/>
          </a:p>
        </p:txBody>
      </p:sp>
      <p:sp>
        <p:nvSpPr>
          <p:cNvPr id="4" name="3 - Θέση κειμένου"/>
          <p:cNvSpPr>
            <a:spLocks noGrp="1"/>
          </p:cNvSpPr>
          <p:nvPr>
            <p:ph type="body" sz="half" idx="2"/>
          </p:nvPr>
        </p:nvSpPr>
        <p:spPr>
          <a:xfrm>
            <a:off x="46482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p:txBody>
          <a:bodyPr/>
          <a:lstStyle>
            <a:lvl1pPr>
              <a:defRPr/>
            </a:lvl1pPr>
          </a:lstStyle>
          <a:p>
            <a:pPr>
              <a:defRPr/>
            </a:pPr>
            <a:endParaRPr lang="el-GR"/>
          </a:p>
        </p:txBody>
      </p:sp>
      <p:sp>
        <p:nvSpPr>
          <p:cNvPr id="6" name="Rectangle 5"/>
          <p:cNvSpPr>
            <a:spLocks noGrp="1" noChangeArrowheads="1"/>
          </p:cNvSpPr>
          <p:nvPr>
            <p:ph type="ftr" sz="quarter" idx="11"/>
          </p:nvPr>
        </p:nvSpPr>
        <p:spPr/>
        <p:txBody>
          <a:bodyPr/>
          <a:lstStyle>
            <a:lvl1pPr>
              <a:defRPr/>
            </a:lvl1pPr>
          </a:lstStyle>
          <a:p>
            <a:pPr>
              <a:defRPr/>
            </a:pPr>
            <a:endParaRPr lang="el-GR"/>
          </a:p>
        </p:txBody>
      </p:sp>
      <p:sp>
        <p:nvSpPr>
          <p:cNvPr id="7" name="Rectangle 6"/>
          <p:cNvSpPr>
            <a:spLocks noGrp="1" noChangeArrowheads="1"/>
          </p:cNvSpPr>
          <p:nvPr>
            <p:ph type="sldNum" sz="quarter" idx="12"/>
          </p:nvPr>
        </p:nvSpPr>
        <p:spPr/>
        <p:txBody>
          <a:bodyPr/>
          <a:lstStyle>
            <a:lvl1pPr>
              <a:defRPr/>
            </a:lvl1pPr>
          </a:lstStyle>
          <a:p>
            <a:pPr>
              <a:defRPr/>
            </a:pPr>
            <a:fld id="{5C584C5F-5F2C-41A3-9D1A-E0489692A036}" type="slidenum">
              <a:rPr lang="el-GR"/>
              <a:pPr>
                <a:defRPr/>
              </a:pPr>
              <a:t>‹#›</a:t>
            </a:fld>
            <a:endParaRPr lang="el-GR"/>
          </a:p>
        </p:txBody>
      </p:sp>
    </p:spTree>
    <p:extLst>
      <p:ext uri="{BB962C8B-B14F-4D97-AF65-F5344CB8AC3E}">
        <p14:creationId xmlns:p14="http://schemas.microsoft.com/office/powerpoint/2010/main" val="394520197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0" y="190500"/>
            <a:ext cx="7010400" cy="1527175"/>
          </a:xfrm>
        </p:spPr>
        <p:txBody>
          <a:bodyPr/>
          <a:lstStyle/>
          <a:p>
            <a:r>
              <a:rPr lang="el-GR" smtClean="0"/>
              <a:t>Kλικ για επεξεργασία του τίτλου</a:t>
            </a:r>
            <a:endParaRPr lang="el-GR"/>
          </a:p>
        </p:txBody>
      </p:sp>
      <p:sp>
        <p:nvSpPr>
          <p:cNvPr id="3" name="2 - Θέση πίνακα"/>
          <p:cNvSpPr>
            <a:spLocks noGrp="1"/>
          </p:cNvSpPr>
          <p:nvPr>
            <p:ph type="tbl" idx="1"/>
          </p:nvPr>
        </p:nvSpPr>
        <p:spPr>
          <a:xfrm>
            <a:off x="1524000" y="1905000"/>
            <a:ext cx="7010400" cy="4114800"/>
          </a:xfrm>
        </p:spPr>
        <p:txBody>
          <a:bodyPr rtlCol="0">
            <a:normAutofit/>
          </a:bodyPr>
          <a:lstStyle/>
          <a:p>
            <a:pPr lvl="0"/>
            <a:endParaRPr lang="el-GR" noProof="0" smtClean="0"/>
          </a:p>
        </p:txBody>
      </p:sp>
      <p:sp>
        <p:nvSpPr>
          <p:cNvPr id="4" name="3 - Θέση ημερομηνίας"/>
          <p:cNvSpPr>
            <a:spLocks noGrp="1"/>
          </p:cNvSpPr>
          <p:nvPr>
            <p:ph type="dt" sz="half" idx="10"/>
          </p:nvPr>
        </p:nvSpPr>
        <p:spPr>
          <a:xfrm>
            <a:off x="6629400" y="6248400"/>
            <a:ext cx="1905000" cy="457200"/>
          </a:xfrm>
        </p:spPr>
        <p:txBody>
          <a:bodyPr/>
          <a:lstStyle>
            <a:lvl1pPr>
              <a:defRPr/>
            </a:lvl1pPr>
          </a:lstStyle>
          <a:p>
            <a:pPr>
              <a:defRPr/>
            </a:pPr>
            <a:endParaRPr lang="el-GR"/>
          </a:p>
        </p:txBody>
      </p:sp>
      <p:sp>
        <p:nvSpPr>
          <p:cNvPr id="5" name="4 - Θέση υποσέλιδου"/>
          <p:cNvSpPr>
            <a:spLocks noGrp="1"/>
          </p:cNvSpPr>
          <p:nvPr>
            <p:ph type="ftr" sz="quarter" idx="11"/>
          </p:nvPr>
        </p:nvSpPr>
        <p:spPr>
          <a:xfrm>
            <a:off x="3276600" y="6248400"/>
            <a:ext cx="2895600" cy="457200"/>
          </a:xfrm>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a:xfrm>
            <a:off x="1524000" y="6248400"/>
            <a:ext cx="1295400" cy="457200"/>
          </a:xfrm>
        </p:spPr>
        <p:txBody>
          <a:bodyPr/>
          <a:lstStyle>
            <a:lvl1pPr>
              <a:defRPr/>
            </a:lvl1pPr>
          </a:lstStyle>
          <a:p>
            <a:pPr>
              <a:defRPr/>
            </a:pPr>
            <a:fld id="{B433D25F-FCEA-42FF-B1A2-3C343A05CE22}" type="slidenum">
              <a:rPr lang="el-GR"/>
              <a:pPr>
                <a:defRPr/>
              </a:pPr>
              <a:t>‹#›</a:t>
            </a:fld>
            <a:endParaRPr lang="el-GR"/>
          </a:p>
        </p:txBody>
      </p:sp>
    </p:spTree>
    <p:extLst>
      <p:ext uri="{BB962C8B-B14F-4D97-AF65-F5344CB8AC3E}">
        <p14:creationId xmlns:p14="http://schemas.microsoft.com/office/powerpoint/2010/main" val="2423537615"/>
      </p:ext>
    </p:extLst>
  </p:cSld>
  <p:clrMapOvr>
    <a:masterClrMapping/>
  </p:clrMapOvr>
  <p:transition>
    <p:random/>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Τίτλος, Κείμενο και Clip Art">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6858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ClipArt"/>
          <p:cNvSpPr>
            <a:spLocks noGrp="1"/>
          </p:cNvSpPr>
          <p:nvPr>
            <p:ph type="clipArt" sz="half" idx="2"/>
          </p:nvPr>
        </p:nvSpPr>
        <p:spPr>
          <a:xfrm>
            <a:off x="4648200" y="1981200"/>
            <a:ext cx="3810000" cy="4114800"/>
          </a:xfrm>
        </p:spPr>
        <p:txBody>
          <a:bodyPr/>
          <a:lstStyle/>
          <a:p>
            <a:pPr lvl="0"/>
            <a:endParaRPr lang="el-GR" noProof="0" smtClean="0"/>
          </a:p>
        </p:txBody>
      </p:sp>
      <p:sp>
        <p:nvSpPr>
          <p:cNvPr id="5" name="Rectangle 4"/>
          <p:cNvSpPr>
            <a:spLocks noGrp="1" noChangeArrowheads="1"/>
          </p:cNvSpPr>
          <p:nvPr>
            <p:ph type="dt" sz="half" idx="10"/>
          </p:nvPr>
        </p:nvSpPr>
        <p:spPr/>
        <p:txBody>
          <a:bodyPr/>
          <a:lstStyle>
            <a:lvl1pPr>
              <a:defRPr/>
            </a:lvl1pPr>
          </a:lstStyle>
          <a:p>
            <a:pPr>
              <a:defRPr/>
            </a:pPr>
            <a:endParaRPr lang="el-GR"/>
          </a:p>
        </p:txBody>
      </p:sp>
      <p:sp>
        <p:nvSpPr>
          <p:cNvPr id="6" name="Rectangle 5"/>
          <p:cNvSpPr>
            <a:spLocks noGrp="1" noChangeArrowheads="1"/>
          </p:cNvSpPr>
          <p:nvPr>
            <p:ph type="ftr" sz="quarter" idx="11"/>
          </p:nvPr>
        </p:nvSpPr>
        <p:spPr/>
        <p:txBody>
          <a:bodyPr/>
          <a:lstStyle>
            <a:lvl1pPr>
              <a:defRPr/>
            </a:lvl1pPr>
          </a:lstStyle>
          <a:p>
            <a:pPr>
              <a:defRPr/>
            </a:pPr>
            <a:endParaRPr lang="el-GR"/>
          </a:p>
        </p:txBody>
      </p:sp>
      <p:sp>
        <p:nvSpPr>
          <p:cNvPr id="7" name="Rectangle 6"/>
          <p:cNvSpPr>
            <a:spLocks noGrp="1" noChangeArrowheads="1"/>
          </p:cNvSpPr>
          <p:nvPr>
            <p:ph type="sldNum" sz="quarter" idx="12"/>
          </p:nvPr>
        </p:nvSpPr>
        <p:spPr/>
        <p:txBody>
          <a:bodyPr/>
          <a:lstStyle>
            <a:lvl1pPr>
              <a:defRPr/>
            </a:lvl1pPr>
          </a:lstStyle>
          <a:p>
            <a:pPr>
              <a:defRPr/>
            </a:pPr>
            <a:fld id="{033ED3D4-E0A6-400F-84F7-AD9523CE9EF3}" type="slidenum">
              <a:rPr lang="el-GR"/>
              <a:pPr>
                <a:defRPr/>
              </a:pPr>
              <a:t>‹#›</a:t>
            </a:fld>
            <a:endParaRPr lang="el-GR"/>
          </a:p>
        </p:txBody>
      </p:sp>
    </p:spTree>
    <p:extLst>
      <p:ext uri="{BB962C8B-B14F-4D97-AF65-F5344CB8AC3E}">
        <p14:creationId xmlns:p14="http://schemas.microsoft.com/office/powerpoint/2010/main" val="297035621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648200" y="3938588"/>
            <a:ext cx="4038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7" name="6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8" name="7 - Θέση αριθμού διαφάνειας"/>
          <p:cNvSpPr>
            <a:spLocks noGrp="1"/>
          </p:cNvSpPr>
          <p:nvPr>
            <p:ph type="sldNum" sz="quarter" idx="12"/>
          </p:nvPr>
        </p:nvSpPr>
        <p:spPr>
          <a:xfrm>
            <a:off x="6553200" y="6245225"/>
            <a:ext cx="2133600" cy="476250"/>
          </a:xfrm>
        </p:spPr>
        <p:txBody>
          <a:bodyPr/>
          <a:lstStyle>
            <a:lvl1pPr>
              <a:defRPr/>
            </a:lvl1pPr>
          </a:lstStyle>
          <a:p>
            <a:pPr>
              <a:defRPr/>
            </a:pPr>
            <a:fld id="{AE4A6843-009A-4793-96B6-D33E7C14F177}" type="slidenum">
              <a:rPr lang="el-GR"/>
              <a:pPr>
                <a:defRPr/>
              </a:pPr>
              <a:t>‹#›</a:t>
            </a:fld>
            <a:endParaRPr lang="el-GR"/>
          </a:p>
        </p:txBody>
      </p:sp>
    </p:spTree>
    <p:extLst>
      <p:ext uri="{BB962C8B-B14F-4D97-AF65-F5344CB8AC3E}">
        <p14:creationId xmlns:p14="http://schemas.microsoft.com/office/powerpoint/2010/main" val="374251161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122238"/>
            <a:ext cx="8229600" cy="6008687"/>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2 - Θέση ημερομηνίας"/>
          <p:cNvSpPr>
            <a:spLocks noGrp="1"/>
          </p:cNvSpPr>
          <p:nvPr>
            <p:ph type="dt" sz="half" idx="10"/>
          </p:nvPr>
        </p:nvSpPr>
        <p:spPr>
          <a:xfrm>
            <a:off x="457200" y="6248400"/>
            <a:ext cx="2133600" cy="457200"/>
          </a:xfrm>
        </p:spPr>
        <p:txBody>
          <a:bodyPr/>
          <a:lstStyle>
            <a:lvl1pPr>
              <a:defRPr/>
            </a:lvl1pPr>
          </a:lstStyle>
          <a:p>
            <a:pPr>
              <a:defRPr/>
            </a:pPr>
            <a:endParaRPr lang="el-GR" altLang="en-US"/>
          </a:p>
        </p:txBody>
      </p:sp>
      <p:sp>
        <p:nvSpPr>
          <p:cNvPr id="4" name="3 - Θέση υποσέλιδου"/>
          <p:cNvSpPr>
            <a:spLocks noGrp="1"/>
          </p:cNvSpPr>
          <p:nvPr>
            <p:ph type="ftr" sz="quarter" idx="11"/>
          </p:nvPr>
        </p:nvSpPr>
        <p:spPr>
          <a:xfrm>
            <a:off x="3124200" y="6248400"/>
            <a:ext cx="2895600" cy="457200"/>
          </a:xfrm>
        </p:spPr>
        <p:txBody>
          <a:bodyPr/>
          <a:lstStyle>
            <a:lvl1pPr>
              <a:defRPr/>
            </a:lvl1pPr>
          </a:lstStyle>
          <a:p>
            <a:pPr>
              <a:defRPr/>
            </a:pPr>
            <a:endParaRPr lang="el-GR" altLang="en-US"/>
          </a:p>
        </p:txBody>
      </p:sp>
      <p:sp>
        <p:nvSpPr>
          <p:cNvPr id="5" name="4 - Θέση αριθμού διαφάνειας"/>
          <p:cNvSpPr>
            <a:spLocks noGrp="1"/>
          </p:cNvSpPr>
          <p:nvPr>
            <p:ph type="sldNum" sz="quarter" idx="12"/>
          </p:nvPr>
        </p:nvSpPr>
        <p:spPr>
          <a:xfrm>
            <a:off x="6553200" y="6248400"/>
            <a:ext cx="2133600" cy="457200"/>
          </a:xfrm>
        </p:spPr>
        <p:txBody>
          <a:bodyPr/>
          <a:lstStyle>
            <a:lvl1pPr>
              <a:defRPr/>
            </a:lvl1pPr>
          </a:lstStyle>
          <a:p>
            <a:pPr>
              <a:defRPr/>
            </a:pPr>
            <a:fld id="{EF13C9D0-14E1-4AB1-AE66-EC27FEDA5AF8}" type="slidenum">
              <a:rPr lang="el-GR" altLang="en-US"/>
              <a:pPr>
                <a:defRPr/>
              </a:pPr>
              <a:t>‹#›</a:t>
            </a:fld>
            <a:endParaRPr lang="el-GR" altLang="en-US"/>
          </a:p>
        </p:txBody>
      </p:sp>
    </p:spTree>
    <p:extLst>
      <p:ext uri="{BB962C8B-B14F-4D97-AF65-F5344CB8AC3E}">
        <p14:creationId xmlns:p14="http://schemas.microsoft.com/office/powerpoint/2010/main" val="244925945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dgm">
  <p:cSld name="Τίτλος και Διάγραμμα ή Οργανόγραμμα">
    <p:spTree>
      <p:nvGrpSpPr>
        <p:cNvPr id="1" name=""/>
        <p:cNvGrpSpPr/>
        <p:nvPr/>
      </p:nvGrpSpPr>
      <p:grpSpPr>
        <a:xfrm>
          <a:off x="0" y="0"/>
          <a:ext cx="0" cy="0"/>
          <a:chOff x="0" y="0"/>
          <a:chExt cx="0" cy="0"/>
        </a:xfrm>
      </p:grpSpPr>
      <p:sp>
        <p:nvSpPr>
          <p:cNvPr id="2" name="1 - Τίτλος"/>
          <p:cNvSpPr>
            <a:spLocks noGrp="1"/>
          </p:cNvSpPr>
          <p:nvPr>
            <p:ph type="title"/>
          </p:nvPr>
        </p:nvSpPr>
        <p:spPr>
          <a:xfrm>
            <a:off x="301625" y="228600"/>
            <a:ext cx="8540750" cy="1143000"/>
          </a:xfrm>
        </p:spPr>
        <p:txBody>
          <a:bodyPr/>
          <a:lstStyle/>
          <a:p>
            <a:r>
              <a:rPr lang="el-GR" smtClean="0"/>
              <a:t>Kλικ για επεξεργασία του τίτλου</a:t>
            </a:r>
            <a:endParaRPr lang="el-GR"/>
          </a:p>
        </p:txBody>
      </p:sp>
      <p:sp>
        <p:nvSpPr>
          <p:cNvPr id="3" name="2 - Θέση SmartArt"/>
          <p:cNvSpPr>
            <a:spLocks noGrp="1"/>
          </p:cNvSpPr>
          <p:nvPr>
            <p:ph type="dgm" idx="1"/>
          </p:nvPr>
        </p:nvSpPr>
        <p:spPr>
          <a:xfrm>
            <a:off x="301625" y="1600200"/>
            <a:ext cx="8540750" cy="4498975"/>
          </a:xfrm>
        </p:spPr>
        <p:txBody>
          <a:bodyPr/>
          <a:lstStyle/>
          <a:p>
            <a:pPr lvl="0"/>
            <a:endParaRPr lang="el-GR" noProof="0" smtClean="0"/>
          </a:p>
        </p:txBody>
      </p:sp>
      <p:sp>
        <p:nvSpPr>
          <p:cNvPr id="4" name="Rectangle 4"/>
          <p:cNvSpPr>
            <a:spLocks noGrp="1" noChangeArrowheads="1"/>
          </p:cNvSpPr>
          <p:nvPr>
            <p:ph type="dt" sz="half" idx="10"/>
          </p:nvPr>
        </p:nvSpPr>
        <p:spPr/>
        <p:txBody>
          <a:bodyPr/>
          <a:lstStyle>
            <a:lvl1pPr>
              <a:defRPr/>
            </a:lvl1pPr>
          </a:lstStyle>
          <a:p>
            <a:pPr>
              <a:defRPr/>
            </a:pPr>
            <a:endParaRPr lang="el-GR"/>
          </a:p>
        </p:txBody>
      </p:sp>
      <p:sp>
        <p:nvSpPr>
          <p:cNvPr id="5" name="Rectangle 5"/>
          <p:cNvSpPr>
            <a:spLocks noGrp="1" noChangeArrowheads="1"/>
          </p:cNvSpPr>
          <p:nvPr>
            <p:ph type="ftr" sz="quarter" idx="11"/>
          </p:nvPr>
        </p:nvSpPr>
        <p:spPr/>
        <p:txBody>
          <a:bodyPr/>
          <a:lstStyle>
            <a:lvl1pPr>
              <a:defRPr/>
            </a:lvl1pPr>
          </a:lstStyle>
          <a:p>
            <a:pPr>
              <a:defRPr/>
            </a:pPr>
            <a:endParaRPr lang="el-GR"/>
          </a:p>
        </p:txBody>
      </p:sp>
      <p:sp>
        <p:nvSpPr>
          <p:cNvPr id="6" name="Rectangle 6"/>
          <p:cNvSpPr>
            <a:spLocks noGrp="1" noChangeArrowheads="1"/>
          </p:cNvSpPr>
          <p:nvPr>
            <p:ph type="sldNum" sz="quarter" idx="12"/>
          </p:nvPr>
        </p:nvSpPr>
        <p:spPr/>
        <p:txBody>
          <a:bodyPr/>
          <a:lstStyle>
            <a:lvl1pPr>
              <a:defRPr/>
            </a:lvl1pPr>
          </a:lstStyle>
          <a:p>
            <a:pPr>
              <a:defRPr/>
            </a:pPr>
            <a:fld id="{4F4565D2-410E-4F45-A0E5-C6CC60095743}" type="slidenum">
              <a:rPr lang="el-GR"/>
              <a:pPr>
                <a:defRPr/>
              </a:pPr>
              <a:t>‹#›</a:t>
            </a:fld>
            <a:endParaRPr lang="el-GR"/>
          </a:p>
        </p:txBody>
      </p:sp>
    </p:spTree>
    <p:extLst>
      <p:ext uri="{BB962C8B-B14F-4D97-AF65-F5344CB8AC3E}">
        <p14:creationId xmlns:p14="http://schemas.microsoft.com/office/powerpoint/2010/main" val="3045988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a:solidFill>
            <a:schemeClr val="bg1"/>
          </a:solidFill>
        </p:spPr>
      </p:pic>
      <p:sp>
        <p:nvSpPr>
          <p:cNvPr id="2" name="Title 1"/>
          <p:cNvSpPr>
            <a:spLocks noGrp="1"/>
          </p:cNvSpPr>
          <p:nvPr>
            <p:ph type="ctrTitle"/>
          </p:nvPr>
        </p:nvSpPr>
        <p:spPr>
          <a:xfrm>
            <a:off x="685800" y="2130425"/>
            <a:ext cx="7772400" cy="1470025"/>
          </a:xfrm>
          <a:solidFill>
            <a:schemeClr val="bg1"/>
          </a:solidFill>
          <a:ln>
            <a:solidFill>
              <a:schemeClr val="accent1">
                <a:lumMod val="50000"/>
              </a:schemeClr>
            </a:solidFill>
          </a:ln>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a:solidFill>
            <a:schemeClr val="bg1"/>
          </a:solidFill>
          <a:ln>
            <a:solidFill>
              <a:schemeClr val="accent1">
                <a:lumMod val="50000"/>
              </a:schemeClr>
            </a:solidFill>
          </a:ln>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l-GR"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7080441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duotone>
              <a:prstClr val="black"/>
              <a:schemeClr val="accent2">
                <a:tint val="45000"/>
                <a:satMod val="400000"/>
              </a:scheme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ounded Rectangle 7"/>
          <p:cNvSpPr/>
          <p:nvPr userDrawn="1"/>
        </p:nvSpPr>
        <p:spPr>
          <a:xfrm>
            <a:off x="179512" y="1340768"/>
            <a:ext cx="8784976" cy="5400600"/>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ounded Rectangle 8"/>
          <p:cNvSpPr/>
          <p:nvPr userDrawn="1"/>
        </p:nvSpPr>
        <p:spPr>
          <a:xfrm>
            <a:off x="179512" y="116632"/>
            <a:ext cx="8784976" cy="1080120"/>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467544" y="116632"/>
            <a:ext cx="8229600" cy="1080120"/>
          </a:xfrm>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a:xfrm>
            <a:off x="457200" y="1484784"/>
            <a:ext cx="8229600" cy="47525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ounded Rectangle 7"/>
          <p:cNvSpPr/>
          <p:nvPr userDrawn="1"/>
        </p:nvSpPr>
        <p:spPr>
          <a:xfrm>
            <a:off x="179512" y="1340768"/>
            <a:ext cx="8784976" cy="5400600"/>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ounded Rectangle 8"/>
          <p:cNvSpPr/>
          <p:nvPr userDrawn="1"/>
        </p:nvSpPr>
        <p:spPr>
          <a:xfrm>
            <a:off x="179512" y="116632"/>
            <a:ext cx="8784976" cy="1080120"/>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467544" y="116632"/>
            <a:ext cx="8229600" cy="1080120"/>
          </a:xfrm>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a:xfrm>
            <a:off x="457200" y="1340768"/>
            <a:ext cx="8229600" cy="4896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59817503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702" r:id="rId2"/>
    <p:sldLayoutId id="2147483686" r:id="rId3"/>
    <p:sldLayoutId id="2147483701" r:id="rId4"/>
    <p:sldLayoutId id="2147483687" r:id="rId5"/>
    <p:sldLayoutId id="2147483688" r:id="rId6"/>
    <p:sldLayoutId id="2147483689" r:id="rId7"/>
    <p:sldLayoutId id="2147483690"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3" r:id="rId18"/>
    <p:sldLayoutId id="2147483704" r:id="rId19"/>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hyperlink" Target="http://ageing.oxfordjournals.org/content/39/4/412.full" TargetMode="External"/><Relationship Id="rId3" Type="http://schemas.openxmlformats.org/officeDocument/2006/relationships/hyperlink" Target="http://1.bp.blogspot.com/-2xgUzp2JR_o/TzdRAwhm60I/AAAAAAAALks/-EimGQcHi40/s1600/Sarcopenia-2.jpg" TargetMode="External"/><Relationship Id="rId7" Type="http://schemas.openxmlformats.org/officeDocument/2006/relationships/hyperlink" Target="http://www.ncbi.nlm.nih.gov/pubmed/19657555" TargetMode="External"/><Relationship Id="rId2" Type="http://schemas.openxmlformats.org/officeDocument/2006/relationships/hyperlink" Target="http://en.wikipedia.org/wiki/Sarcopenia" TargetMode="External"/><Relationship Id="rId1" Type="http://schemas.openxmlformats.org/officeDocument/2006/relationships/slideLayout" Target="../slideLayouts/slideLayout3.xml"/><Relationship Id="rId6" Type="http://schemas.openxmlformats.org/officeDocument/2006/relationships/hyperlink" Target="http://en.wikipedia.org/wiki/PubMed_Identifier" TargetMode="External"/><Relationship Id="rId5" Type="http://schemas.openxmlformats.org/officeDocument/2006/relationships/hyperlink" Target="http://dspace.ubvu.vu.nl/bitstream/1871/30105/1/235839.pdf" TargetMode="Externa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hyperlink" Target="http://en.wikipedia.org/wiki/Cachexia"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dx.doi.org/10.1016/j.clnu.2009.12.004" TargetMode="External"/><Relationship Id="rId2" Type="http://schemas.openxmlformats.org/officeDocument/2006/relationships/hyperlink" Target="http://en.wikipedia.org/wiki/Digital_object_identifier" TargetMode="External"/><Relationship Id="rId1" Type="http://schemas.openxmlformats.org/officeDocument/2006/relationships/slideLayout" Target="../slideLayouts/slideLayout3.xml"/><Relationship Id="rId5" Type="http://schemas.openxmlformats.org/officeDocument/2006/relationships/hyperlink" Target="http://www.ncbi.nlm.nih.gov/pubmed/20060626" TargetMode="External"/><Relationship Id="rId4" Type="http://schemas.openxmlformats.org/officeDocument/2006/relationships/hyperlink" Target="http://en.wikipedia.org/wiki/PubMed_Identifier"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www.ncbi.nlm.nih.gov/pubmed/10751194" TargetMode="External"/><Relationship Id="rId2" Type="http://schemas.openxmlformats.org/officeDocument/2006/relationships/hyperlink" Target="http://en.wikipedia.org/wiki/PubMed_Identifier" TargetMode="External"/><Relationship Id="rId1" Type="http://schemas.openxmlformats.org/officeDocument/2006/relationships/slideLayout" Target="../slideLayouts/slideLayout3.xml"/><Relationship Id="rId4" Type="http://schemas.openxmlformats.org/officeDocument/2006/relationships/hyperlink" Target="http://www.ncbi.nlm.nih.gov/pubmed/14570859" TargetMode="Externa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2.png"/><Relationship Id="rId5" Type="http://schemas.microsoft.com/office/2007/relationships/hdphoto" Target="../media/hdphoto5.wdp"/><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6.png"/><Relationship Id="rId5" Type="http://schemas.microsoft.com/office/2007/relationships/hdphoto" Target="../media/hdphoto7.wdp"/><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vmlDrawing" Target="../drawings/vmlDrawing3.vml"/><Relationship Id="rId5" Type="http://schemas.openxmlformats.org/officeDocument/2006/relationships/image" Target="../media/image29.png"/><Relationship Id="rId4" Type="http://schemas.openxmlformats.org/officeDocument/2006/relationships/oleObject" Target="../embeddings/oleObject4.bin"/></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3.xml"/><Relationship Id="rId7" Type="http://schemas.openxmlformats.org/officeDocument/2006/relationships/image" Target="../media/image12.jpe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1.jpeg"/><Relationship Id="rId11" Type="http://schemas.openxmlformats.org/officeDocument/2006/relationships/image" Target="../media/image8.png"/><Relationship Id="rId5" Type="http://schemas.openxmlformats.org/officeDocument/2006/relationships/image" Target="../media/image10.jpeg"/><Relationship Id="rId10" Type="http://schemas.openxmlformats.org/officeDocument/2006/relationships/oleObject" Target="../embeddings/oleObject2.bin"/><Relationship Id="rId4" Type="http://schemas.openxmlformats.org/officeDocument/2006/relationships/image" Target="../media/image9.jpeg"/><Relationship Id="rId9"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3.xml"/><Relationship Id="rId1" Type="http://schemas.openxmlformats.org/officeDocument/2006/relationships/vmlDrawing" Target="../drawings/vmlDrawing4.vml"/><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3.xml"/><Relationship Id="rId1" Type="http://schemas.openxmlformats.org/officeDocument/2006/relationships/vmlDrawing" Target="../drawings/vmlDrawing5.vml"/><Relationship Id="rId4" Type="http://schemas.openxmlformats.org/officeDocument/2006/relationships/image" Target="../media/image31.w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vmlDrawing" Target="../drawings/vmlDrawing6.vml"/><Relationship Id="rId5" Type="http://schemas.openxmlformats.org/officeDocument/2006/relationships/image" Target="../media/image32.png"/><Relationship Id="rId4" Type="http://schemas.openxmlformats.org/officeDocument/2006/relationships/oleObject" Target="../embeddings/oleObject7.bin"/></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3.xml"/><Relationship Id="rId1" Type="http://schemas.openxmlformats.org/officeDocument/2006/relationships/vmlDrawing" Target="../drawings/vmlDrawing7.vml"/><Relationship Id="rId6" Type="http://schemas.openxmlformats.org/officeDocument/2006/relationships/image" Target="../media/image29.png"/><Relationship Id="rId5" Type="http://schemas.openxmlformats.org/officeDocument/2006/relationships/oleObject" Target="../embeddings/oleObject9.bin"/><Relationship Id="rId4" Type="http://schemas.openxmlformats.org/officeDocument/2006/relationships/image" Target="../media/image3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3600" b="1" dirty="0" smtClean="0">
                <a:solidFill>
                  <a:schemeClr val="tx1"/>
                </a:solidFill>
                <a:latin typeface="+mn-lt"/>
              </a:rPr>
              <a:t>Φυσικοθεραπεία σε ειδικές πληθυσμιακές μονάδες</a:t>
            </a:r>
            <a:endParaRPr lang="el-GR" sz="3600" b="1" dirty="0">
              <a:solidFill>
                <a:schemeClr val="tx1"/>
              </a:solidFill>
              <a:latin typeface="+mn-lt"/>
            </a:endParaRPr>
          </a:p>
        </p:txBody>
      </p:sp>
      <p:sp>
        <p:nvSpPr>
          <p:cNvPr id="3" name="Υπότιτλος 2"/>
          <p:cNvSpPr>
            <a:spLocks noGrp="1"/>
          </p:cNvSpPr>
          <p:nvPr>
            <p:ph type="subTitle" idx="1"/>
          </p:nvPr>
        </p:nvSpPr>
        <p:spPr>
          <a:xfrm>
            <a:off x="1369368" y="3096543"/>
            <a:ext cx="6400800" cy="1752600"/>
          </a:xfrm>
        </p:spPr>
        <p:txBody>
          <a:bodyPr>
            <a:normAutofit lnSpcReduction="10000"/>
          </a:bodyPr>
          <a:lstStyle/>
          <a:p>
            <a:pPr>
              <a:spcBef>
                <a:spcPts val="0"/>
              </a:spcBef>
              <a:spcAft>
                <a:spcPts val="1200"/>
              </a:spcAft>
            </a:pPr>
            <a:r>
              <a:rPr lang="el-GR" sz="2800" b="1" dirty="0" smtClean="0"/>
              <a:t>Ενότητα </a:t>
            </a:r>
            <a:r>
              <a:rPr lang="en-US" sz="2800" b="1" smtClean="0"/>
              <a:t>4</a:t>
            </a:r>
            <a:r>
              <a:rPr lang="el-GR" sz="2800" smtClean="0"/>
              <a:t>:</a:t>
            </a:r>
            <a:r>
              <a:rPr lang="en-US" sz="2800" dirty="0" smtClean="0"/>
              <a:t> </a:t>
            </a:r>
            <a:r>
              <a:rPr lang="el-GR" sz="2800" dirty="0" smtClean="0"/>
              <a:t>Ο ρόλος της κινησιοθεραπείας στην οστεοπόρωση και την </a:t>
            </a:r>
            <a:r>
              <a:rPr lang="el-GR" sz="2800" dirty="0" err="1" smtClean="0"/>
              <a:t>σαρκοπενία</a:t>
            </a:r>
            <a:endParaRPr lang="en-US" sz="2800" dirty="0" smtClean="0"/>
          </a:p>
          <a:p>
            <a:pPr>
              <a:spcBef>
                <a:spcPts val="0"/>
              </a:spcBef>
            </a:pPr>
            <a:r>
              <a:rPr lang="el-GR" sz="2400" dirty="0" smtClean="0"/>
              <a:t>Γεωργία </a:t>
            </a:r>
            <a:r>
              <a:rPr lang="el-GR" sz="2400" dirty="0" err="1" smtClean="0"/>
              <a:t>Πέττα</a:t>
            </a:r>
            <a:endParaRPr lang="el-GR" sz="2400" dirty="0"/>
          </a:p>
          <a:p>
            <a:pPr>
              <a:spcBef>
                <a:spcPts val="0"/>
              </a:spcBef>
            </a:pPr>
            <a:r>
              <a:rPr lang="el-GR" sz="2400" dirty="0"/>
              <a:t>Τμήμα </a:t>
            </a:r>
            <a:r>
              <a:rPr lang="el-GR" sz="2400" dirty="0" smtClean="0"/>
              <a:t>Φυσικοθεραπείας</a:t>
            </a:r>
            <a:endParaRPr lang="el-GR" sz="2400" dirty="0"/>
          </a:p>
        </p:txBody>
      </p:sp>
      <p:pic>
        <p:nvPicPr>
          <p:cNvPr id="6" name="Picture 5" descr="Λογότυπο έργου Ανοικτών Ακαδημαϊκών Μαθημάτων"/>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368814440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53792" y="5367126"/>
            <a:ext cx="1971675" cy="702000"/>
          </a:xfrm>
          <a:prstGeom prst="rect">
            <a:avLst/>
          </a:prstGeom>
          <a:noFill/>
        </p:spPr>
      </p:pic>
      <p:pic>
        <p:nvPicPr>
          <p:cNvPr id="1026" name="Picture 2" descr="C:\Users\alex\Desktop\logo.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O ρόλος της κινησιοθεραπείας στην οστεοπόρωση και την </a:t>
            </a:r>
            <a:r>
              <a:rPr lang="el-GR" dirty="0" err="1" smtClean="0"/>
              <a:t>σαρκοπενία</a:t>
            </a:r>
            <a:endParaRPr lang="el-GR" dirty="0"/>
          </a:p>
        </p:txBody>
      </p:sp>
      <p:sp>
        <p:nvSpPr>
          <p:cNvPr id="43010" name="Rectangle 3"/>
          <p:cNvSpPr>
            <a:spLocks noGrp="1" noChangeArrowheads="1"/>
          </p:cNvSpPr>
          <p:nvPr>
            <p:ph idx="1"/>
          </p:nvPr>
        </p:nvSpPr>
        <p:spPr>
          <a:xfrm>
            <a:off x="457200" y="1484784"/>
            <a:ext cx="4258816" cy="4752528"/>
          </a:xfrm>
        </p:spPr>
        <p:txBody>
          <a:bodyPr>
            <a:noAutofit/>
          </a:bodyPr>
          <a:lstStyle/>
          <a:p>
            <a:r>
              <a:rPr lang="el-GR" sz="2800" dirty="0" smtClean="0"/>
              <a:t>Οι </a:t>
            </a:r>
            <a:r>
              <a:rPr lang="el-GR" sz="2800" dirty="0" err="1" smtClean="0"/>
              <a:t>οστεοπορωτικοί</a:t>
            </a:r>
            <a:r>
              <a:rPr lang="el-GR" sz="2800" dirty="0" smtClean="0"/>
              <a:t> ασθενείς έχουν ανησυχία που προκαλείται από τον </a:t>
            </a:r>
            <a:r>
              <a:rPr lang="el-GR" sz="2800" b="1" dirty="0" smtClean="0">
                <a:solidFill>
                  <a:srgbClr val="820000"/>
                </a:solidFill>
              </a:rPr>
              <a:t>φόβο </a:t>
            </a:r>
            <a:r>
              <a:rPr lang="el-GR" sz="2800" dirty="0" smtClean="0"/>
              <a:t>μήπως προκαλέσουν οι ίδιοι ένα κάταγμα, υπερβολική εγρήγορση σε ότι αφορά τον </a:t>
            </a:r>
            <a:r>
              <a:rPr lang="el-GR" sz="2800" b="1" dirty="0" smtClean="0">
                <a:solidFill>
                  <a:srgbClr val="820000"/>
                </a:solidFill>
              </a:rPr>
              <a:t>πόνο, </a:t>
            </a:r>
            <a:r>
              <a:rPr lang="en-US" sz="2800" b="1" dirty="0" smtClean="0">
                <a:solidFill>
                  <a:srgbClr val="820000"/>
                </a:solidFill>
              </a:rPr>
              <a:t>stress</a:t>
            </a:r>
            <a:r>
              <a:rPr lang="el-GR" sz="2800" b="1" dirty="0" smtClean="0">
                <a:solidFill>
                  <a:srgbClr val="820000"/>
                </a:solidFill>
              </a:rPr>
              <a:t>, κατάθλιψη και μειωμένη αυτοεκτίμηση </a:t>
            </a:r>
            <a:r>
              <a:rPr lang="el-GR" sz="2800" dirty="0" smtClean="0"/>
              <a:t>(</a:t>
            </a:r>
            <a:r>
              <a:rPr lang="en-US" sz="2800" dirty="0" smtClean="0"/>
              <a:t>Gold</a:t>
            </a:r>
            <a:r>
              <a:rPr lang="el-GR" sz="2800" dirty="0" smtClean="0"/>
              <a:t> 1996). </a:t>
            </a:r>
          </a:p>
        </p:txBody>
      </p:sp>
      <p:sp>
        <p:nvSpPr>
          <p:cNvPr id="43011" name="Rectangle 4"/>
          <p:cNvSpPr>
            <a:spLocks noGrp="1" noChangeArrowheads="1"/>
          </p:cNvSpPr>
          <p:nvPr>
            <p:ph type="body" sz="half" idx="4294967295"/>
          </p:nvPr>
        </p:nvSpPr>
        <p:spPr>
          <a:xfrm>
            <a:off x="4860092" y="1484784"/>
            <a:ext cx="3810000" cy="5638800"/>
          </a:xfrm>
        </p:spPr>
        <p:txBody>
          <a:bodyPr>
            <a:normAutofit/>
          </a:bodyPr>
          <a:lstStyle/>
          <a:p>
            <a:r>
              <a:rPr lang="el-GR" sz="2800" dirty="0" smtClean="0"/>
              <a:t>Όλοι αυτοί οι ψυχολογικοί παράγοντες οδηγούν στην </a:t>
            </a:r>
            <a:r>
              <a:rPr lang="el-GR" sz="2800" b="1" dirty="0" smtClean="0">
                <a:solidFill>
                  <a:srgbClr val="820000"/>
                </a:solidFill>
              </a:rPr>
              <a:t>μείωση των δραστηριοτήτων </a:t>
            </a:r>
            <a:r>
              <a:rPr lang="el-GR" sz="2800" dirty="0" smtClean="0"/>
              <a:t>που είναι αντίθετη από αυτό που συνιστάται στην οστεοπόρωση (</a:t>
            </a:r>
            <a:r>
              <a:rPr lang="en-US" sz="2800" dirty="0" err="1" smtClean="0"/>
              <a:t>Vlaeyen</a:t>
            </a:r>
            <a:r>
              <a:rPr lang="el-GR" sz="2800" dirty="0" smtClean="0"/>
              <a:t> </a:t>
            </a:r>
            <a:r>
              <a:rPr lang="en-US" sz="2800" dirty="0" smtClean="0"/>
              <a:t>and</a:t>
            </a:r>
            <a:r>
              <a:rPr lang="el-GR" sz="2800" dirty="0" smtClean="0"/>
              <a:t> </a:t>
            </a:r>
            <a:r>
              <a:rPr lang="en-US" sz="2800" dirty="0" smtClean="0"/>
              <a:t>Linton</a:t>
            </a:r>
            <a:r>
              <a:rPr lang="el-GR" sz="2800" dirty="0" smtClean="0"/>
              <a:t> 2000).</a:t>
            </a:r>
          </a:p>
          <a:p>
            <a:endParaRPr lang="el-GR" sz="2800" dirty="0" smtClean="0"/>
          </a:p>
        </p:txBody>
      </p:sp>
    </p:spTree>
    <p:extLst>
      <p:ext uri="{BB962C8B-B14F-4D97-AF65-F5344CB8AC3E}">
        <p14:creationId xmlns:p14="http://schemas.microsoft.com/office/powerpoint/2010/main" val="3299870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normAutofit fontScale="90000"/>
          </a:bodyPr>
          <a:lstStyle/>
          <a:p>
            <a:r>
              <a:rPr lang="el-GR" dirty="0" smtClean="0"/>
              <a:t>O ρόλος της κινησιοθεραπείας στην οστεοπόρωση </a:t>
            </a:r>
            <a:endParaRPr lang="el-GR" sz="4000" dirty="0">
              <a:latin typeface="+mn-lt"/>
            </a:endParaRPr>
          </a:p>
        </p:txBody>
      </p:sp>
      <p:sp>
        <p:nvSpPr>
          <p:cNvPr id="196611" name="Rectangle 3"/>
          <p:cNvSpPr>
            <a:spLocks noGrp="1" noChangeArrowheads="1"/>
          </p:cNvSpPr>
          <p:nvPr>
            <p:ph idx="1"/>
          </p:nvPr>
        </p:nvSpPr>
        <p:spPr>
          <a:xfrm>
            <a:off x="457200" y="1484784"/>
            <a:ext cx="8435280" cy="4752528"/>
          </a:xfrm>
        </p:spPr>
        <p:txBody>
          <a:bodyPr>
            <a:noAutofit/>
          </a:bodyPr>
          <a:lstStyle/>
          <a:p>
            <a:pPr>
              <a:lnSpc>
                <a:spcPct val="90000"/>
              </a:lnSpc>
              <a:buClr>
                <a:schemeClr val="tx1"/>
              </a:buClr>
            </a:pPr>
            <a:r>
              <a:rPr lang="el-GR" sz="2400" dirty="0"/>
              <a:t>άσκηση: είναι σημαντική για τη διατήρηση της οστικής μάζας και την αποτροπή καταγμάτων σε οστεοπορωτικά άτομα ενώ έχει θετική επίδραση στη μυϊκή μάζα και δύναμη, στην ισορροπία και στις πτώσεις </a:t>
            </a:r>
          </a:p>
          <a:p>
            <a:pPr>
              <a:spcBef>
                <a:spcPts val="600"/>
              </a:spcBef>
              <a:buClr>
                <a:schemeClr val="tx1"/>
              </a:buClr>
            </a:pPr>
            <a:r>
              <a:rPr lang="el-GR" sz="2400" dirty="0" smtClean="0"/>
              <a:t>ο </a:t>
            </a:r>
            <a:r>
              <a:rPr lang="el-GR" sz="2400" dirty="0"/>
              <a:t>μηχανικός ερεθισμός που προκαλείται με την άσκηση έχει </a:t>
            </a:r>
            <a:r>
              <a:rPr lang="el-GR" sz="2400" b="1" dirty="0">
                <a:solidFill>
                  <a:srgbClr val="820000"/>
                </a:solidFill>
              </a:rPr>
              <a:t>2 αντικρουόμενες επιδράσεις </a:t>
            </a:r>
            <a:r>
              <a:rPr lang="el-GR" sz="2400" dirty="0"/>
              <a:t>πάνω στο οστό ανάλογα με το αν θεωρηθεί ως</a:t>
            </a:r>
            <a:r>
              <a:rPr lang="el-GR" sz="2400" b="1" dirty="0">
                <a:solidFill>
                  <a:srgbClr val="820000"/>
                </a:solidFill>
              </a:rPr>
              <a:t> ιστός </a:t>
            </a:r>
            <a:r>
              <a:rPr lang="el-GR" sz="2400" dirty="0"/>
              <a:t>ή ως</a:t>
            </a:r>
            <a:r>
              <a:rPr lang="el-GR" sz="2400" b="1" dirty="0">
                <a:solidFill>
                  <a:srgbClr val="820000"/>
                </a:solidFill>
              </a:rPr>
              <a:t> υλικό</a:t>
            </a:r>
            <a:r>
              <a:rPr lang="el-GR" sz="2400" dirty="0"/>
              <a:t>. </a:t>
            </a:r>
          </a:p>
          <a:p>
            <a:pPr marL="357188" indent="-357188">
              <a:spcBef>
                <a:spcPts val="600"/>
              </a:spcBef>
              <a:buClr>
                <a:schemeClr val="tx1"/>
              </a:buClr>
              <a:buFont typeface="Calibri" panose="020F0502020204030204" pitchFamily="34" charset="0"/>
              <a:buChar char="₋"/>
            </a:pPr>
            <a:r>
              <a:rPr lang="el-GR" sz="2400" dirty="0" smtClean="0"/>
              <a:t>ως </a:t>
            </a:r>
            <a:r>
              <a:rPr lang="el-GR" sz="2400" dirty="0"/>
              <a:t>ιστός, οι τάσεις που ασκούνται σε αυτό από ένα σημείο και μετά, επηρεάζουνε το σχηματισμό και προσαρμόζουνε τη δύναμη του οστού στα φορτία που δέχεται συνήθως κατά τη διάρκεια της ημέρας. Αυτό αποτελεί ένα αρνητικό αναδραστικό κύκλο που συνήθως αναφέρεται ως</a:t>
            </a:r>
            <a:r>
              <a:rPr lang="el-GR" sz="2400" dirty="0">
                <a:solidFill>
                  <a:srgbClr val="FFFF00"/>
                </a:solidFill>
              </a:rPr>
              <a:t> </a:t>
            </a:r>
            <a:r>
              <a:rPr lang="el-GR" sz="2400" b="1" dirty="0">
                <a:solidFill>
                  <a:srgbClr val="820000"/>
                </a:solidFill>
              </a:rPr>
              <a:t>μηχανοστάτης</a:t>
            </a:r>
            <a:r>
              <a:rPr lang="el-GR" sz="2400" dirty="0" smtClean="0"/>
              <a:t>.(</a:t>
            </a:r>
            <a:r>
              <a:rPr lang="en-US" sz="2400" dirty="0" smtClean="0"/>
              <a:t>FROST)</a:t>
            </a:r>
            <a:r>
              <a:rPr lang="el-GR" sz="2400" dirty="0" smtClean="0"/>
              <a:t> </a:t>
            </a:r>
            <a:endParaRPr lang="el-GR" sz="2400" dirty="0"/>
          </a:p>
        </p:txBody>
      </p:sp>
    </p:spTree>
    <p:extLst>
      <p:ext uri="{BB962C8B-B14F-4D97-AF65-F5344CB8AC3E}">
        <p14:creationId xmlns:p14="http://schemas.microsoft.com/office/powerpoint/2010/main" val="7273559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O ρόλος της κινησιοθεραπείας στην οστεοπόρωση </a:t>
            </a:r>
            <a:endParaRPr lang="el-GR" dirty="0"/>
          </a:p>
        </p:txBody>
      </p:sp>
      <p:sp>
        <p:nvSpPr>
          <p:cNvPr id="197635" name="Rectangle 3"/>
          <p:cNvSpPr>
            <a:spLocks noGrp="1" noChangeArrowheads="1"/>
          </p:cNvSpPr>
          <p:nvPr>
            <p:ph idx="1"/>
          </p:nvPr>
        </p:nvSpPr>
        <p:spPr>
          <a:xfrm>
            <a:off x="457200" y="1484784"/>
            <a:ext cx="8229600" cy="3528392"/>
          </a:xfrm>
        </p:spPr>
        <p:txBody>
          <a:bodyPr>
            <a:noAutofit/>
          </a:bodyPr>
          <a:lstStyle/>
          <a:p>
            <a:pPr marL="357188" lvl="2" indent="-357188">
              <a:buClr>
                <a:schemeClr val="tx1"/>
              </a:buClr>
              <a:buFont typeface="Calibri" panose="020F0502020204030204" pitchFamily="34" charset="0"/>
              <a:buChar char="₋"/>
            </a:pPr>
            <a:r>
              <a:rPr lang="el-GR" dirty="0"/>
              <a:t>από την άλλη, θεωρώντας το οστό ως υλικό, οι επαναλαμβανόμενες φορτίσεις μπορούν να το αποδυναμώσουν με αποτέλεσμα μικροτραυματισμούς και καταπόνηση του υλικού</a:t>
            </a:r>
          </a:p>
          <a:p>
            <a:pPr>
              <a:buClr>
                <a:schemeClr val="tx1"/>
              </a:buClr>
            </a:pPr>
            <a:r>
              <a:rPr lang="el-GR" sz="2400" dirty="0" smtClean="0"/>
              <a:t>ο </a:t>
            </a:r>
            <a:r>
              <a:rPr lang="el-GR" sz="2400" dirty="0"/>
              <a:t>καταλληλότερος τύπος άσκησης που προκύπτει από μελέτες σε ασθενείς με οστεοπόρωση είναι: οι </a:t>
            </a:r>
            <a:r>
              <a:rPr lang="el-GR" sz="2400" b="1" dirty="0">
                <a:solidFill>
                  <a:srgbClr val="820000"/>
                </a:solidFill>
              </a:rPr>
              <a:t>ασκήσεις φόρτισης </a:t>
            </a:r>
            <a:r>
              <a:rPr lang="el-GR" sz="2400" dirty="0" smtClean="0"/>
              <a:t>και  </a:t>
            </a:r>
            <a:r>
              <a:rPr lang="el-GR" sz="2400" b="1" dirty="0">
                <a:solidFill>
                  <a:srgbClr val="820000"/>
                </a:solidFill>
              </a:rPr>
              <a:t>οι ασκήσεις </a:t>
            </a:r>
            <a:r>
              <a:rPr lang="el-GR" sz="2400" b="1" dirty="0" smtClean="0">
                <a:solidFill>
                  <a:srgbClr val="820000"/>
                </a:solidFill>
              </a:rPr>
              <a:t>αντίστασης</a:t>
            </a:r>
            <a:r>
              <a:rPr lang="el-GR" sz="2400" dirty="0" smtClean="0"/>
              <a:t>, </a:t>
            </a:r>
            <a:r>
              <a:rPr lang="el-GR" sz="2400" dirty="0"/>
              <a:t>τον τελευταίο καιρό έχουν προταθεί σαν μία επιπλέον μορφή άσκησης. </a:t>
            </a:r>
          </a:p>
          <a:p>
            <a:pPr>
              <a:lnSpc>
                <a:spcPct val="90000"/>
              </a:lnSpc>
              <a:buClr>
                <a:schemeClr val="tx1"/>
              </a:buClr>
              <a:buFont typeface="Wingdings" pitchFamily="2" charset="2"/>
              <a:buNone/>
            </a:pPr>
            <a:endParaRPr lang="el-GR" sz="2400" dirty="0"/>
          </a:p>
        </p:txBody>
      </p:sp>
      <p:sp>
        <p:nvSpPr>
          <p:cNvPr id="197636" name="Rectangle 4"/>
          <p:cNvSpPr>
            <a:spLocks noChangeArrowheads="1"/>
          </p:cNvSpPr>
          <p:nvPr/>
        </p:nvSpPr>
        <p:spPr bwMode="auto">
          <a:xfrm>
            <a:off x="4067944" y="4885709"/>
            <a:ext cx="4896544" cy="830997"/>
          </a:xfrm>
          <a:prstGeom prst="rect">
            <a:avLst/>
          </a:prstGeom>
          <a:noFill/>
          <a:ln w="9525">
            <a:noFill/>
            <a:miter lim="800000"/>
            <a:headEnd/>
            <a:tailEnd/>
          </a:ln>
          <a:effectLst/>
        </p:spPr>
        <p:txBody>
          <a:bodyPr wrap="square">
            <a:spAutoFit/>
          </a:bodyPr>
          <a:lstStyle/>
          <a:p>
            <a:r>
              <a:rPr lang="en-GB" sz="1600" dirty="0" err="1" smtClean="0">
                <a:latin typeface="+mn-lt"/>
                <a:sym typeface="Wingdings" pitchFamily="2" charset="2"/>
              </a:rPr>
              <a:t>M.Sinaki</a:t>
            </a:r>
            <a:r>
              <a:rPr lang="en-GB" sz="1600" dirty="0" smtClean="0">
                <a:latin typeface="+mn-lt"/>
                <a:sym typeface="Wingdings" pitchFamily="2" charset="2"/>
              </a:rPr>
              <a:t> et al 2002</a:t>
            </a:r>
            <a:r>
              <a:rPr lang="el-GR" sz="1600" dirty="0" smtClean="0">
                <a:latin typeface="+mn-lt"/>
                <a:sym typeface="Wingdings" pitchFamily="2" charset="2"/>
              </a:rPr>
              <a:t>, </a:t>
            </a:r>
            <a:r>
              <a:rPr lang="en-GB" sz="1600" dirty="0" smtClean="0">
                <a:latin typeface="+mn-lt"/>
                <a:sym typeface="Wingdings" pitchFamily="2" charset="2"/>
              </a:rPr>
              <a:t>Bean </a:t>
            </a:r>
            <a:r>
              <a:rPr lang="en-GB" sz="1600" dirty="0">
                <a:latin typeface="+mn-lt"/>
                <a:sym typeface="Wingdings" pitchFamily="2" charset="2"/>
              </a:rPr>
              <a:t>et al, </a:t>
            </a:r>
            <a:r>
              <a:rPr lang="en-GB" sz="1600" dirty="0" smtClean="0">
                <a:latin typeface="+mn-lt"/>
                <a:sym typeface="Wingdings" pitchFamily="2" charset="2"/>
              </a:rPr>
              <a:t>2004</a:t>
            </a:r>
            <a:r>
              <a:rPr lang="el-GR" sz="1600" dirty="0" smtClean="0">
                <a:latin typeface="+mn-lt"/>
                <a:sym typeface="Wingdings" pitchFamily="2" charset="2"/>
              </a:rPr>
              <a:t>, </a:t>
            </a:r>
            <a:r>
              <a:rPr lang="en-GB" sz="1600" dirty="0" err="1" smtClean="0">
                <a:latin typeface="+mn-lt"/>
                <a:sym typeface="Wingdings" pitchFamily="2" charset="2"/>
              </a:rPr>
              <a:t>Rittweger</a:t>
            </a:r>
            <a:r>
              <a:rPr lang="en-GB" sz="1600" dirty="0" smtClean="0">
                <a:latin typeface="+mn-lt"/>
                <a:sym typeface="Wingdings" pitchFamily="2" charset="2"/>
              </a:rPr>
              <a:t>, 2006</a:t>
            </a:r>
            <a:r>
              <a:rPr lang="el-GR" sz="1600" dirty="0" smtClean="0">
                <a:latin typeface="+mn-lt"/>
                <a:sym typeface="Wingdings" pitchFamily="2" charset="2"/>
              </a:rPr>
              <a:t>, </a:t>
            </a:r>
            <a:r>
              <a:rPr lang="en-GB" sz="1600" dirty="0" err="1" smtClean="0">
                <a:latin typeface="+mn-lt"/>
                <a:sym typeface="Wingdings" pitchFamily="2" charset="2"/>
              </a:rPr>
              <a:t>H.Suonimen</a:t>
            </a:r>
            <a:r>
              <a:rPr lang="en-GB" sz="1600" dirty="0" smtClean="0">
                <a:latin typeface="+mn-lt"/>
                <a:sym typeface="Wingdings" pitchFamily="2" charset="2"/>
              </a:rPr>
              <a:t> 2006</a:t>
            </a:r>
            <a:r>
              <a:rPr lang="el-GR" sz="1600" dirty="0" smtClean="0">
                <a:latin typeface="+mn-lt"/>
                <a:sym typeface="Wingdings" pitchFamily="2" charset="2"/>
              </a:rPr>
              <a:t>, </a:t>
            </a:r>
            <a:r>
              <a:rPr lang="en-GB" sz="1600" dirty="0" err="1" smtClean="0">
                <a:latin typeface="+mn-lt"/>
                <a:sym typeface="Wingdings" pitchFamily="2" charset="2"/>
              </a:rPr>
              <a:t>Sisto</a:t>
            </a:r>
            <a:r>
              <a:rPr lang="en-GB" sz="1600" dirty="0" smtClean="0">
                <a:latin typeface="+mn-lt"/>
                <a:sym typeface="Wingdings" pitchFamily="2" charset="2"/>
              </a:rPr>
              <a:t> et al, 2006</a:t>
            </a:r>
            <a:r>
              <a:rPr lang="el-GR" sz="1600" dirty="0" smtClean="0">
                <a:latin typeface="+mn-lt"/>
                <a:sym typeface="Wingdings" pitchFamily="2" charset="2"/>
              </a:rPr>
              <a:t>, </a:t>
            </a:r>
            <a:r>
              <a:rPr lang="en-US" sz="1600" dirty="0" err="1" smtClean="0">
                <a:latin typeface="+mn-lt"/>
                <a:sym typeface="Wingdings" pitchFamily="2" charset="2"/>
              </a:rPr>
              <a:t>J.Woo</a:t>
            </a:r>
            <a:r>
              <a:rPr lang="en-US" sz="1600" dirty="0" smtClean="0">
                <a:latin typeface="+mn-lt"/>
                <a:sym typeface="Wingdings" pitchFamily="2" charset="2"/>
              </a:rPr>
              <a:t>  et  al 2007</a:t>
            </a:r>
            <a:r>
              <a:rPr lang="el-GR" sz="1600" dirty="0" smtClean="0">
                <a:latin typeface="+mn-lt"/>
                <a:sym typeface="Wingdings" pitchFamily="2" charset="2"/>
              </a:rPr>
              <a:t>, </a:t>
            </a:r>
            <a:r>
              <a:rPr lang="en-GB" sz="1600" dirty="0" err="1" smtClean="0">
                <a:latin typeface="+mn-lt"/>
                <a:sym typeface="Wingdings" pitchFamily="2" charset="2"/>
              </a:rPr>
              <a:t>Karinkanta</a:t>
            </a:r>
            <a:r>
              <a:rPr lang="en-GB" sz="1600" dirty="0" smtClean="0">
                <a:latin typeface="+mn-lt"/>
                <a:sym typeface="Wingdings" pitchFamily="2" charset="2"/>
              </a:rPr>
              <a:t> et al, 2010</a:t>
            </a:r>
            <a:r>
              <a:rPr lang="el-GR" sz="1600" dirty="0" smtClean="0">
                <a:latin typeface="+mn-lt"/>
                <a:sym typeface="Wingdings" pitchFamily="2" charset="2"/>
              </a:rPr>
              <a:t>, </a:t>
            </a:r>
            <a:r>
              <a:rPr lang="en-US" sz="1600" dirty="0" err="1" smtClean="0">
                <a:latin typeface="+mn-lt"/>
                <a:sym typeface="Wingdings" pitchFamily="2" charset="2"/>
              </a:rPr>
              <a:t>C.Sherrington</a:t>
            </a:r>
            <a:r>
              <a:rPr lang="en-US" sz="1600" dirty="0" smtClean="0">
                <a:latin typeface="+mn-lt"/>
                <a:sym typeface="Wingdings" pitchFamily="2" charset="2"/>
              </a:rPr>
              <a:t> et al 20011</a:t>
            </a:r>
            <a:endParaRPr lang="el-GR" sz="1600" dirty="0">
              <a:latin typeface="+mn-lt"/>
              <a:sym typeface="Wingdings" pitchFamily="2" charset="2"/>
            </a:endParaRPr>
          </a:p>
        </p:txBody>
      </p:sp>
    </p:spTree>
    <p:extLst>
      <p:ext uri="{BB962C8B-B14F-4D97-AF65-F5344CB8AC3E}">
        <p14:creationId xmlns:p14="http://schemas.microsoft.com/office/powerpoint/2010/main" val="1237854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0"/>
            <a:ext cx="8229600" cy="1080120"/>
          </a:xfrm>
        </p:spPr>
        <p:txBody>
          <a:bodyPr>
            <a:noAutofit/>
          </a:bodyPr>
          <a:lstStyle/>
          <a:p>
            <a:r>
              <a:rPr lang="el-GR" sz="2800" dirty="0" smtClean="0"/>
              <a:t>O ρόλος της κινησιοθεραπείας στην οστεοπόρωση </a:t>
            </a:r>
            <a:br>
              <a:rPr lang="el-GR" sz="2800" dirty="0" smtClean="0"/>
            </a:br>
            <a:r>
              <a:rPr lang="el-GR" sz="2800" dirty="0" smtClean="0"/>
              <a:t>Ενδεικτική Αρθρογραφία</a:t>
            </a:r>
            <a:endParaRPr lang="en-US" sz="2800" b="1" dirty="0"/>
          </a:p>
        </p:txBody>
      </p:sp>
      <p:sp>
        <p:nvSpPr>
          <p:cNvPr id="6" name="Content Placeholder 5"/>
          <p:cNvSpPr>
            <a:spLocks noGrp="1"/>
          </p:cNvSpPr>
          <p:nvPr>
            <p:ph idx="1"/>
          </p:nvPr>
        </p:nvSpPr>
        <p:spPr/>
        <p:txBody>
          <a:bodyPr>
            <a:noAutofit/>
          </a:bodyPr>
          <a:lstStyle/>
          <a:p>
            <a:pPr>
              <a:buFont typeface="+mj-lt"/>
              <a:buAutoNum type="arabicPeriod"/>
            </a:pPr>
            <a:r>
              <a:rPr lang="en-US" sz="1800" dirty="0" smtClean="0"/>
              <a:t>Osteoporos Int. 2013 Nov 27. </a:t>
            </a:r>
            <a:r>
              <a:rPr lang="en-US" sz="1800" b="1" dirty="0" smtClean="0"/>
              <a:t>Too Fit To Fracture: exercise recommendations for individuals with osteoporosis or osteoporotic vertebral fracture.</a:t>
            </a:r>
            <a:r>
              <a:rPr lang="en-US" sz="1800" dirty="0" smtClean="0"/>
              <a:t> Giangregorio LM, Papaioannou A, Macintyre NJ, Ashe MC, Heinonen A, Shipp K, Wark J, McGill S, Keller H, Jain R, Laprade J, Cheung </a:t>
            </a:r>
            <a:r>
              <a:rPr lang="en-US" sz="1800" dirty="0" err="1" smtClean="0"/>
              <a:t>AM.Department</a:t>
            </a:r>
            <a:r>
              <a:rPr lang="en-US" sz="1800" dirty="0" smtClean="0"/>
              <a:t> of Kinesiology, University of Waterloo, 200 University Ave, Waterloo, ON, N2L 3G1, Canada, lora.giangregorio@uwaterloo.ca</a:t>
            </a:r>
          </a:p>
          <a:p>
            <a:pPr>
              <a:buFont typeface="+mj-lt"/>
              <a:buAutoNum type="arabicPeriod"/>
            </a:pPr>
            <a:r>
              <a:rPr lang="en-US" sz="1800" dirty="0" err="1" smtClean="0"/>
              <a:t>Clin</a:t>
            </a:r>
            <a:r>
              <a:rPr lang="en-US" sz="1800" dirty="0" smtClean="0"/>
              <a:t> Interv Aging. 2013;8:1451-9. </a:t>
            </a:r>
            <a:r>
              <a:rPr lang="en-US" sz="1800" dirty="0" err="1" smtClean="0"/>
              <a:t>doi</a:t>
            </a:r>
            <a:r>
              <a:rPr lang="en-US" sz="1800" dirty="0" smtClean="0"/>
              <a:t>: 10.2147/CIA.S48447. </a:t>
            </a:r>
            <a:r>
              <a:rPr lang="en-US" sz="1800" b="1" dirty="0" smtClean="0"/>
              <a:t>Muscular strength measurements indicate bone mineral density loss in postmenopausal women.</a:t>
            </a:r>
            <a:r>
              <a:rPr lang="el-GR" sz="1800" b="1" dirty="0" smtClean="0"/>
              <a:t> </a:t>
            </a:r>
            <a:r>
              <a:rPr lang="en-US" sz="1800" dirty="0" smtClean="0"/>
              <a:t>Zhou Z, Zheng L, Wei D, Ye M, Li X.School of Physical Education and Coaching Science, Capital University of Physical Education and Sports, Beijing, People's Republic of China ; Graduate School, Beijing Sport University, Beijing, People's Republic of China</a:t>
            </a:r>
          </a:p>
          <a:p>
            <a:pPr>
              <a:buFont typeface="+mj-lt"/>
              <a:buAutoNum type="arabicPeriod"/>
            </a:pPr>
            <a:r>
              <a:rPr lang="en-US" sz="1800" dirty="0" smtClean="0"/>
              <a:t>Osteoporos Int. 2013 Nov;24(11):2749-62. </a:t>
            </a:r>
            <a:r>
              <a:rPr lang="en-US" sz="1800" dirty="0" err="1" smtClean="0"/>
              <a:t>doi</a:t>
            </a:r>
            <a:r>
              <a:rPr lang="en-US" sz="1800" dirty="0" smtClean="0"/>
              <a:t>: 10.1007/s00198-013-2346-1.</a:t>
            </a:r>
            <a:r>
              <a:rPr lang="el-GR" sz="1800" dirty="0" smtClean="0"/>
              <a:t> </a:t>
            </a:r>
            <a:r>
              <a:rPr lang="en-US" sz="1800" b="1" dirty="0" smtClean="0"/>
              <a:t>The effect of physical exercise on bone density in middle-aged and older men: A systematic review.</a:t>
            </a:r>
            <a:r>
              <a:rPr lang="el-GR" sz="1800" b="1" dirty="0" smtClean="0"/>
              <a:t> </a:t>
            </a:r>
            <a:r>
              <a:rPr lang="en-US" sz="1800" dirty="0" err="1" smtClean="0"/>
              <a:t>Bolam</a:t>
            </a:r>
            <a:r>
              <a:rPr lang="en-US" sz="1800" dirty="0" smtClean="0"/>
              <a:t> KA, van </a:t>
            </a:r>
            <a:r>
              <a:rPr lang="en-US" sz="1800" dirty="0" err="1" smtClean="0"/>
              <a:t>Uffelen</a:t>
            </a:r>
            <a:r>
              <a:rPr lang="en-US" sz="1800" dirty="0" smtClean="0"/>
              <a:t> JG, Taaffe </a:t>
            </a:r>
            <a:r>
              <a:rPr lang="en-US" sz="1800" dirty="0" err="1" smtClean="0"/>
              <a:t>DR.School</a:t>
            </a:r>
            <a:r>
              <a:rPr lang="en-US" sz="1800" dirty="0" smtClean="0"/>
              <a:t> of Human Movement Studies, The University of Queensland, Brisbane, QLD, Australia, k.bolam@uq.edu.au</a:t>
            </a:r>
          </a:p>
          <a:p>
            <a:pPr marL="514350" indent="-514350">
              <a:buFont typeface="+mj-lt"/>
              <a:buAutoNum type="arabicPeriod"/>
            </a:pPr>
            <a:endParaRPr lang="en-US" sz="1800" dirty="0"/>
          </a:p>
        </p:txBody>
      </p:sp>
    </p:spTree>
    <p:extLst>
      <p:ext uri="{BB962C8B-B14F-4D97-AF65-F5344CB8AC3E}">
        <p14:creationId xmlns:p14="http://schemas.microsoft.com/office/powerpoint/2010/main" val="1747031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l-GR" sz="3600" dirty="0" smtClean="0"/>
              <a:t>O ρόλος της κινησιοθεραπείας στην οστεοπόρωση </a:t>
            </a:r>
            <a:endParaRPr lang="en-US" sz="3600" b="1" dirty="0"/>
          </a:p>
        </p:txBody>
      </p:sp>
      <p:sp>
        <p:nvSpPr>
          <p:cNvPr id="6" name="Content Placeholder 5"/>
          <p:cNvSpPr>
            <a:spLocks noGrp="1"/>
          </p:cNvSpPr>
          <p:nvPr>
            <p:ph idx="1"/>
          </p:nvPr>
        </p:nvSpPr>
        <p:spPr/>
        <p:txBody>
          <a:bodyPr>
            <a:noAutofit/>
          </a:bodyPr>
          <a:lstStyle/>
          <a:p>
            <a:pPr>
              <a:buFont typeface="+mj-lt"/>
              <a:buAutoNum type="arabicPeriod" startAt="4"/>
            </a:pPr>
            <a:r>
              <a:rPr lang="en-US" sz="1800" dirty="0" smtClean="0"/>
              <a:t>J Osteoporos. 2013;2013:953271. </a:t>
            </a:r>
            <a:r>
              <a:rPr lang="en-US" sz="1800" dirty="0" err="1" smtClean="0"/>
              <a:t>doi</a:t>
            </a:r>
            <a:r>
              <a:rPr lang="en-US" sz="1800" dirty="0" smtClean="0"/>
              <a:t>: 10.1155/2013/953271. </a:t>
            </a:r>
            <a:r>
              <a:rPr lang="en-US" sz="1800" b="1" dirty="0" smtClean="0"/>
              <a:t>Bone mineral density and body composition of adult premenopausal women with three levels of physical activity.</a:t>
            </a:r>
            <a:r>
              <a:rPr lang="el-GR" sz="1800" b="1" dirty="0" smtClean="0"/>
              <a:t> </a:t>
            </a:r>
            <a:r>
              <a:rPr lang="en-US" sz="1800" dirty="0" err="1" smtClean="0"/>
              <a:t>Saraví</a:t>
            </a:r>
            <a:r>
              <a:rPr lang="en-US" sz="1800" dirty="0" smtClean="0"/>
              <a:t> FD, Sayegh F.</a:t>
            </a:r>
          </a:p>
          <a:p>
            <a:pPr>
              <a:buFont typeface="+mj-lt"/>
              <a:buAutoNum type="arabicPeriod" startAt="4"/>
            </a:pPr>
            <a:r>
              <a:rPr lang="en-US" sz="1800" dirty="0" smtClean="0"/>
              <a:t>Bone Densitometry Unit, Nuclear Medicine School, 5500 Mendoza, Argentina ; Institute of Physiology, Faculty of Medical Sciences, Nacional University of </a:t>
            </a:r>
            <a:r>
              <a:rPr lang="en-US" sz="1800" dirty="0" err="1" smtClean="0"/>
              <a:t>Cuyo</a:t>
            </a:r>
            <a:r>
              <a:rPr lang="en-US" sz="1800" dirty="0" smtClean="0"/>
              <a:t>, 5500 Mendoza, Argentina</a:t>
            </a:r>
          </a:p>
          <a:p>
            <a:pPr>
              <a:buFont typeface="+mj-lt"/>
              <a:buAutoNum type="arabicPeriod" startAt="4"/>
            </a:pPr>
            <a:r>
              <a:rPr lang="en-US" sz="1800" dirty="0" smtClean="0"/>
              <a:t>Osteoporos Int. 2013 Jul;24(7):1937-50. </a:t>
            </a:r>
            <a:r>
              <a:rPr lang="en-US" sz="1800" dirty="0" err="1" smtClean="0"/>
              <a:t>doi</a:t>
            </a:r>
            <a:r>
              <a:rPr lang="en-US" sz="1800" dirty="0" smtClean="0"/>
              <a:t>: 10.1007/s00198-012-2248-7. </a:t>
            </a:r>
            <a:r>
              <a:rPr lang="en-US" sz="1800" b="1" dirty="0" smtClean="0"/>
              <a:t>Effects of exercise on fracture reduction in older adults: a systematic review and meta-analysis.</a:t>
            </a:r>
            <a:r>
              <a:rPr lang="el-GR" sz="1800" b="1" dirty="0" smtClean="0"/>
              <a:t> </a:t>
            </a:r>
            <a:r>
              <a:rPr lang="en-US" sz="1800" dirty="0" err="1" smtClean="0"/>
              <a:t>Kemmler</a:t>
            </a:r>
            <a:r>
              <a:rPr lang="en-US" sz="1800" dirty="0" smtClean="0"/>
              <a:t> W, Häberle L, von Stengel S.</a:t>
            </a:r>
          </a:p>
          <a:p>
            <a:pPr>
              <a:buFont typeface="+mj-lt"/>
              <a:buAutoNum type="arabicPeriod" startAt="4"/>
            </a:pPr>
            <a:r>
              <a:rPr lang="en-US" sz="1800" dirty="0" smtClean="0"/>
              <a:t>Institute of Medical Physics, University of Erlangen, </a:t>
            </a:r>
            <a:r>
              <a:rPr lang="en-US" sz="1800" dirty="0" err="1" smtClean="0"/>
              <a:t>Henkestrasse</a:t>
            </a:r>
            <a:r>
              <a:rPr lang="en-US" sz="1800" dirty="0" smtClean="0"/>
              <a:t> 91, 91052 Erlangen, Germany. Wolfgang.Kemmler@imp.uni-erlangen.de</a:t>
            </a:r>
          </a:p>
          <a:p>
            <a:pPr>
              <a:buNone/>
            </a:pPr>
            <a:endParaRPr lang="en-US" sz="1800" dirty="0" smtClean="0"/>
          </a:p>
          <a:p>
            <a:pPr marL="514350" indent="-514350">
              <a:buFont typeface="+mj-lt"/>
              <a:buAutoNum type="arabicPeriod"/>
            </a:pPr>
            <a:endParaRPr lang="en-US" sz="1800" dirty="0"/>
          </a:p>
        </p:txBody>
      </p:sp>
    </p:spTree>
    <p:extLst>
      <p:ext uri="{BB962C8B-B14F-4D97-AF65-F5344CB8AC3E}">
        <p14:creationId xmlns:p14="http://schemas.microsoft.com/office/powerpoint/2010/main" val="1858018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O ρόλος της κινησιοθεραπείας στην </a:t>
            </a:r>
            <a:r>
              <a:rPr lang="el-GR" dirty="0" err="1" smtClean="0"/>
              <a:t>Σαρκοπενία</a:t>
            </a:r>
            <a:endParaRPr lang="en-US" dirty="0"/>
          </a:p>
        </p:txBody>
      </p:sp>
      <p:sp>
        <p:nvSpPr>
          <p:cNvPr id="3" name="Content Placeholder 2"/>
          <p:cNvSpPr>
            <a:spLocks noGrp="1"/>
          </p:cNvSpPr>
          <p:nvPr>
            <p:ph idx="1"/>
          </p:nvPr>
        </p:nvSpPr>
        <p:spPr>
          <a:xfrm>
            <a:off x="457200" y="1484784"/>
            <a:ext cx="5554960" cy="2736304"/>
          </a:xfrm>
        </p:spPr>
        <p:txBody>
          <a:bodyPr>
            <a:normAutofit/>
          </a:bodyPr>
          <a:lstStyle/>
          <a:p>
            <a:r>
              <a:rPr lang="en-US" sz="1800" dirty="0" smtClean="0"/>
              <a:t>As of </a:t>
            </a:r>
            <a:r>
              <a:rPr lang="en-US" sz="1800" b="1" dirty="0" smtClean="0">
                <a:solidFill>
                  <a:srgbClr val="820000"/>
                </a:solidFill>
              </a:rPr>
              <a:t>2009</a:t>
            </a:r>
            <a:r>
              <a:rPr lang="en-US" sz="1800" dirty="0" smtClean="0"/>
              <a:t> there is no generally accepted definition of sarcopenia in the medical literature.</a:t>
            </a:r>
            <a:r>
              <a:rPr lang="el-GR" sz="1800" baseline="30000" dirty="0" smtClean="0">
                <a:hlinkClick r:id="rId2"/>
              </a:rPr>
              <a:t>[1]</a:t>
            </a:r>
            <a:endParaRPr lang="en-US" sz="1800" dirty="0" smtClean="0"/>
          </a:p>
          <a:p>
            <a:r>
              <a:rPr lang="en-US" sz="1800" dirty="0" smtClean="0"/>
              <a:t>The European Working Group on Sarcopenia in Older People (EWGSOP) has developed a practical clinical definition and consensus diagnostic criteria for age-related sarcopenia.</a:t>
            </a:r>
            <a:r>
              <a:rPr lang="en-US" sz="1800" baseline="30000" dirty="0" smtClean="0">
                <a:hlinkClick r:id="rId2"/>
              </a:rPr>
              <a:t>[2]</a:t>
            </a:r>
            <a:r>
              <a:rPr lang="en-US" sz="1800" dirty="0" smtClean="0"/>
              <a:t> For the diagnosis of sarcopenia, the working group has proposed using the presence of both low muscle mass and low muscle function (strength or performance).</a:t>
            </a:r>
            <a:endParaRPr lang="el-GR" sz="1050" b="1" dirty="0" smtClean="0">
              <a:hlinkClick r:id="rId2"/>
            </a:endParaRPr>
          </a:p>
          <a:p>
            <a:endParaRPr lang="el-GR" sz="1050" b="1" dirty="0" smtClean="0">
              <a:hlinkClick r:id="rId2"/>
            </a:endParaRPr>
          </a:p>
          <a:p>
            <a:endParaRPr lang="el-GR" sz="1050" b="1" dirty="0">
              <a:hlinkClick r:id="rId2"/>
            </a:endParaRPr>
          </a:p>
          <a:p>
            <a:endParaRPr lang="el-GR" sz="1050" b="1" dirty="0" smtClean="0">
              <a:hlinkClick r:id="rId2"/>
            </a:endParaRPr>
          </a:p>
          <a:p>
            <a:endParaRPr lang="el-GR" sz="1050" b="1" dirty="0">
              <a:hlinkClick r:id="rId2"/>
            </a:endParaRPr>
          </a:p>
        </p:txBody>
      </p:sp>
      <p:pic>
        <p:nvPicPr>
          <p:cNvPr id="4" name="Εικόνα 1" descr="http://1.bp.blogspot.com/-2xgUzp2JR_o/TzdRAwhm60I/AAAAAAAALks/-EimGQcHi40/s400/Sarcopenia-2.jpg">
            <a:hlinkClick r:id="rId3"/>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6072064" y="1556792"/>
            <a:ext cx="2625080" cy="1944216"/>
          </a:xfrm>
          <a:prstGeom prst="rect">
            <a:avLst/>
          </a:prstGeom>
          <a:noFill/>
          <a:ln w="9525">
            <a:noFill/>
            <a:miter lim="800000"/>
            <a:headEnd/>
            <a:tailEnd/>
          </a:ln>
        </p:spPr>
      </p:pic>
      <p:sp>
        <p:nvSpPr>
          <p:cNvPr id="5" name="Ορθογώνιο 4"/>
          <p:cNvSpPr/>
          <p:nvPr/>
        </p:nvSpPr>
        <p:spPr>
          <a:xfrm>
            <a:off x="395536" y="4293096"/>
            <a:ext cx="8424936" cy="2123658"/>
          </a:xfrm>
          <a:prstGeom prst="rect">
            <a:avLst/>
          </a:prstGeom>
        </p:spPr>
        <p:txBody>
          <a:bodyPr wrap="square">
            <a:spAutoFit/>
          </a:bodyPr>
          <a:lstStyle/>
          <a:p>
            <a:r>
              <a:rPr lang="el-GR" sz="1200" b="1" dirty="0">
                <a:latin typeface="+mn-lt"/>
                <a:hlinkClick r:id="rId2"/>
              </a:rPr>
              <a:t>1.</a:t>
            </a:r>
            <a:r>
              <a:rPr lang="en-US" sz="1200" b="1" dirty="0">
                <a:latin typeface="+mn-lt"/>
                <a:hlinkClick r:id="rId2"/>
              </a:rPr>
              <a:t>^</a:t>
            </a:r>
            <a:r>
              <a:rPr lang="en-US" sz="1200" dirty="0">
                <a:latin typeface="+mn-lt"/>
              </a:rPr>
              <a:t> </a:t>
            </a:r>
            <a:r>
              <a:rPr lang="en-US" sz="1200" dirty="0" err="1">
                <a:latin typeface="+mn-lt"/>
              </a:rPr>
              <a:t>Visser</a:t>
            </a:r>
            <a:r>
              <a:rPr lang="en-US" sz="1200" dirty="0">
                <a:latin typeface="+mn-lt"/>
              </a:rPr>
              <a:t>, M. (October 2009). </a:t>
            </a:r>
            <a:r>
              <a:rPr lang="en-US" sz="1200" dirty="0">
                <a:latin typeface="+mn-lt"/>
                <a:hlinkClick r:id="rId5"/>
              </a:rPr>
              <a:t>"Towards a definition of </a:t>
            </a:r>
            <a:r>
              <a:rPr lang="en-US" sz="1200" dirty="0" err="1">
                <a:latin typeface="+mn-lt"/>
                <a:hlinkClick r:id="rId5"/>
              </a:rPr>
              <a:t>sarcopenia</a:t>
            </a:r>
            <a:r>
              <a:rPr lang="en-US" sz="1200" dirty="0">
                <a:latin typeface="+mn-lt"/>
                <a:hlinkClick r:id="rId5"/>
              </a:rPr>
              <a:t>--results from epidemiologic studies"</a:t>
            </a:r>
            <a:r>
              <a:rPr lang="en-US" sz="1200" dirty="0">
                <a:latin typeface="+mn-lt"/>
              </a:rPr>
              <a:t>. </a:t>
            </a:r>
            <a:r>
              <a:rPr lang="en-US" sz="1200" i="1" dirty="0">
                <a:latin typeface="+mn-lt"/>
              </a:rPr>
              <a:t>The Journal of Nutrition, Health &amp; Aging</a:t>
            </a:r>
            <a:r>
              <a:rPr lang="en-US" sz="1200" dirty="0">
                <a:latin typeface="+mn-lt"/>
              </a:rPr>
              <a:t> </a:t>
            </a:r>
            <a:r>
              <a:rPr lang="en-US" sz="1200" b="1" dirty="0">
                <a:latin typeface="+mn-lt"/>
              </a:rPr>
              <a:t>13</a:t>
            </a:r>
            <a:r>
              <a:rPr lang="en-US" sz="1200" dirty="0">
                <a:latin typeface="+mn-lt"/>
              </a:rPr>
              <a:t> (8): 713–716.</a:t>
            </a:r>
            <a:r>
              <a:rPr lang="en-US" sz="1200" dirty="0">
                <a:latin typeface="+mn-lt"/>
                <a:hlinkClick r:id="rId6" tooltip="PubMed Identifier"/>
              </a:rPr>
              <a:t>PMID</a:t>
            </a:r>
            <a:r>
              <a:rPr lang="en-US" sz="1200" dirty="0">
                <a:latin typeface="+mn-lt"/>
              </a:rPr>
              <a:t> </a:t>
            </a:r>
            <a:r>
              <a:rPr lang="en-US" sz="1200" dirty="0">
                <a:latin typeface="+mn-lt"/>
                <a:hlinkClick r:id="rId7"/>
              </a:rPr>
              <a:t>19657555</a:t>
            </a:r>
            <a:r>
              <a:rPr lang="en-US" sz="1200" dirty="0">
                <a:latin typeface="+mn-lt"/>
              </a:rPr>
              <a:t>. "The age-related loss of muscle mass, also called </a:t>
            </a:r>
            <a:r>
              <a:rPr lang="en-US" sz="1200" dirty="0" err="1">
                <a:latin typeface="+mn-lt"/>
              </a:rPr>
              <a:t>sarcopenia</a:t>
            </a:r>
            <a:r>
              <a:rPr lang="en-US" sz="1200" dirty="0">
                <a:latin typeface="+mn-lt"/>
              </a:rPr>
              <a:t>, is receiving increasing attention in aging research. While the concept is frequently being used in research settings and introduced to clinical settings, thus far no consensus on its definition has been established. This article provides an overview of the history of </a:t>
            </a:r>
            <a:r>
              <a:rPr lang="en-US" sz="1200" dirty="0" err="1">
                <a:latin typeface="+mn-lt"/>
              </a:rPr>
              <a:t>sarcopenia</a:t>
            </a:r>
            <a:r>
              <a:rPr lang="en-US" sz="1200" dirty="0">
                <a:latin typeface="+mn-lt"/>
              </a:rPr>
              <a:t> definitions proposed in the literature thus far. It will describe the methodology used to develop the </a:t>
            </a:r>
            <a:r>
              <a:rPr lang="en-US" sz="1200" dirty="0" err="1">
                <a:latin typeface="+mn-lt"/>
              </a:rPr>
              <a:t>cutpoints</a:t>
            </a:r>
            <a:r>
              <a:rPr lang="en-US" sz="1200" dirty="0">
                <a:latin typeface="+mn-lt"/>
              </a:rPr>
              <a:t> for low muscle mass (or strength) in large epidemiological studies, how </a:t>
            </a:r>
            <a:r>
              <a:rPr lang="en-US" sz="1200" dirty="0" err="1">
                <a:latin typeface="+mn-lt"/>
              </a:rPr>
              <a:t>sarcopenia</a:t>
            </a:r>
            <a:r>
              <a:rPr lang="en-US" sz="1200" dirty="0">
                <a:latin typeface="+mn-lt"/>
              </a:rPr>
              <a:t> based on these </a:t>
            </a:r>
            <a:r>
              <a:rPr lang="en-US" sz="1200" dirty="0" err="1">
                <a:latin typeface="+mn-lt"/>
              </a:rPr>
              <a:t>cutpoints</a:t>
            </a:r>
            <a:r>
              <a:rPr lang="en-US" sz="1200" dirty="0">
                <a:latin typeface="+mn-lt"/>
              </a:rPr>
              <a:t> relates to functional outcomes, and the advantages and disadvantages of the different definitions. This overview will contribute to the current need to develop a consensus definition of </a:t>
            </a:r>
            <a:r>
              <a:rPr lang="en-US" sz="1200" dirty="0" err="1">
                <a:latin typeface="+mn-lt"/>
              </a:rPr>
              <a:t>sarcopenia</a:t>
            </a:r>
            <a:r>
              <a:rPr lang="en-US" sz="1200" dirty="0">
                <a:latin typeface="+mn-lt"/>
              </a:rPr>
              <a:t> which can be used in all relevant settings."</a:t>
            </a:r>
          </a:p>
          <a:p>
            <a:r>
              <a:rPr lang="el-GR" sz="1200" b="1" dirty="0">
                <a:latin typeface="+mn-lt"/>
                <a:hlinkClick r:id="rId2"/>
              </a:rPr>
              <a:t>2.</a:t>
            </a:r>
            <a:r>
              <a:rPr lang="en-US" sz="1200" b="1" dirty="0">
                <a:latin typeface="+mn-lt"/>
                <a:hlinkClick r:id="rId2"/>
              </a:rPr>
              <a:t>^</a:t>
            </a:r>
            <a:r>
              <a:rPr lang="en-US" sz="1200" dirty="0">
                <a:latin typeface="+mn-lt"/>
              </a:rPr>
              <a:t> Cruz-</a:t>
            </a:r>
            <a:r>
              <a:rPr lang="en-US" sz="1200" dirty="0" err="1">
                <a:latin typeface="+mn-lt"/>
              </a:rPr>
              <a:t>Jentoft</a:t>
            </a:r>
            <a:r>
              <a:rPr lang="en-US" sz="1200" dirty="0">
                <a:latin typeface="+mn-lt"/>
              </a:rPr>
              <a:t>, A. J.; </a:t>
            </a:r>
            <a:r>
              <a:rPr lang="en-US" sz="1200" dirty="0" err="1">
                <a:latin typeface="+mn-lt"/>
              </a:rPr>
              <a:t>Baeyens</a:t>
            </a:r>
            <a:r>
              <a:rPr lang="en-US" sz="1200" dirty="0">
                <a:latin typeface="+mn-lt"/>
              </a:rPr>
              <a:t>, J. P.; Bauer, J. M.; </a:t>
            </a:r>
            <a:r>
              <a:rPr lang="en-US" sz="1200" dirty="0" err="1">
                <a:latin typeface="+mn-lt"/>
              </a:rPr>
              <a:t>Boirie</a:t>
            </a:r>
            <a:r>
              <a:rPr lang="en-US" sz="1200" dirty="0">
                <a:latin typeface="+mn-lt"/>
              </a:rPr>
              <a:t>, Y.; </a:t>
            </a:r>
            <a:r>
              <a:rPr lang="en-US" sz="1200" dirty="0" err="1">
                <a:latin typeface="+mn-lt"/>
              </a:rPr>
              <a:t>Cederholm</a:t>
            </a:r>
            <a:r>
              <a:rPr lang="en-US" sz="1200" dirty="0">
                <a:latin typeface="+mn-lt"/>
              </a:rPr>
              <a:t>, T.; </a:t>
            </a:r>
            <a:r>
              <a:rPr lang="en-US" sz="1200" dirty="0" err="1">
                <a:latin typeface="+mn-lt"/>
              </a:rPr>
              <a:t>Landi</a:t>
            </a:r>
            <a:r>
              <a:rPr lang="en-US" sz="1200" dirty="0">
                <a:latin typeface="+mn-lt"/>
              </a:rPr>
              <a:t>, F.; Martin, F. C.; Michel, J. -P. et al. </a:t>
            </a:r>
            <a:r>
              <a:rPr lang="el-GR" sz="1200" dirty="0">
                <a:latin typeface="+mn-lt"/>
              </a:rPr>
              <a:t>(2010). </a:t>
            </a:r>
            <a:r>
              <a:rPr lang="en-US" sz="1200" dirty="0">
                <a:latin typeface="+mn-lt"/>
                <a:hlinkClick r:id="rId8"/>
              </a:rPr>
              <a:t>"</a:t>
            </a:r>
            <a:r>
              <a:rPr lang="en-US" sz="1200" dirty="0" err="1">
                <a:latin typeface="+mn-lt"/>
                <a:hlinkClick r:id="rId8"/>
              </a:rPr>
              <a:t>Sarcopenia</a:t>
            </a:r>
            <a:r>
              <a:rPr lang="en-US" sz="1200" dirty="0">
                <a:latin typeface="+mn-lt"/>
                <a:hlinkClick r:id="rId8"/>
              </a:rPr>
              <a:t>: European consensus on definition and diagnosis: Report of the European Working Group on </a:t>
            </a:r>
            <a:r>
              <a:rPr lang="en-US" sz="1200" dirty="0" err="1">
                <a:latin typeface="+mn-lt"/>
                <a:hlinkClick r:id="rId8"/>
              </a:rPr>
              <a:t>Sarcopenia</a:t>
            </a:r>
            <a:r>
              <a:rPr lang="en-US" sz="1200" dirty="0">
                <a:latin typeface="+mn-lt"/>
                <a:hlinkClick r:id="rId8"/>
              </a:rPr>
              <a:t> in Older People"</a:t>
            </a:r>
            <a:r>
              <a:rPr lang="en-US" sz="1200" dirty="0">
                <a:latin typeface="+mn-lt"/>
              </a:rPr>
              <a:t>. </a:t>
            </a:r>
            <a:r>
              <a:rPr lang="el-GR" sz="1200" i="1" dirty="0" err="1">
                <a:latin typeface="+mn-lt"/>
              </a:rPr>
              <a:t>Age</a:t>
            </a:r>
            <a:r>
              <a:rPr lang="el-GR" sz="1200" i="1" dirty="0">
                <a:latin typeface="+mn-lt"/>
              </a:rPr>
              <a:t> </a:t>
            </a:r>
            <a:r>
              <a:rPr lang="el-GR" sz="1200" i="1" dirty="0" err="1">
                <a:latin typeface="+mn-lt"/>
              </a:rPr>
              <a:t>and</a:t>
            </a:r>
            <a:r>
              <a:rPr lang="el-GR" sz="1200" i="1" dirty="0">
                <a:latin typeface="+mn-lt"/>
              </a:rPr>
              <a:t> </a:t>
            </a:r>
            <a:r>
              <a:rPr lang="el-GR" sz="1200" i="1" dirty="0" err="1" smtClean="0">
                <a:latin typeface="+mn-lt"/>
              </a:rPr>
              <a:t>Ageing</a:t>
            </a:r>
            <a:endParaRPr lang="en-US" sz="2400" dirty="0">
              <a:latin typeface="+mn-lt"/>
            </a:endParaRPr>
          </a:p>
        </p:txBody>
      </p:sp>
    </p:spTree>
    <p:extLst>
      <p:ext uri="{BB962C8B-B14F-4D97-AF65-F5344CB8AC3E}">
        <p14:creationId xmlns:p14="http://schemas.microsoft.com/office/powerpoint/2010/main" val="3265282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3200" dirty="0"/>
              <a:t>O ρόλος της κινησιοθεραπείας στην </a:t>
            </a:r>
            <a:r>
              <a:rPr lang="el-GR" sz="3200" dirty="0" err="1" smtClean="0"/>
              <a:t>σαρκοπενία</a:t>
            </a:r>
            <a:endParaRPr lang="en-US" sz="3200" dirty="0"/>
          </a:p>
        </p:txBody>
      </p:sp>
      <p:sp>
        <p:nvSpPr>
          <p:cNvPr id="5" name="Subtitle 4"/>
          <p:cNvSpPr>
            <a:spLocks noGrp="1"/>
          </p:cNvSpPr>
          <p:nvPr>
            <p:ph idx="1"/>
          </p:nvPr>
        </p:nvSpPr>
        <p:spPr/>
        <p:txBody>
          <a:bodyPr>
            <a:normAutofit/>
          </a:bodyPr>
          <a:lstStyle/>
          <a:p>
            <a:r>
              <a:rPr lang="el-GR" sz="2400" dirty="0" smtClean="0"/>
              <a:t>Ο όρος σαρκοπενία προέρχεται από τις ελληνικές </a:t>
            </a:r>
            <a:r>
              <a:rPr lang="el-GR" sz="2400" b="1" dirty="0" smtClean="0">
                <a:solidFill>
                  <a:srgbClr val="820000"/>
                </a:solidFill>
              </a:rPr>
              <a:t>λέξεις σάρξ (σάρκα) και πενία (φτώχεια)</a:t>
            </a:r>
            <a:r>
              <a:rPr lang="el-GR" sz="2400" dirty="0" smtClean="0"/>
              <a:t>. Η σαρκοπενία χαρακτηρίζεται από απώλεια μυϊκής μάζας και μυϊκής δύναμης. Η μυϊκή μάζα αντιπροσωπεύει το 60% της αποθηκευμένης πρωτεΐνης του σώματος μας. </a:t>
            </a:r>
          </a:p>
          <a:p>
            <a:r>
              <a:rPr lang="el-GR" sz="2400" dirty="0" smtClean="0"/>
              <a:t>Η  μείωση της μυϊκής μάζας είναι άμεσα υπεύθυνη για λειτουργική ανεπάρκεια, απώλεια δύναμης, αυξημένη πιθανότητα πτώσεων, και απώλεια της αυτονομίας. Επίσης διαταράσσεται η αναπνευστική λειτουργία και μειώνεται η αναπνευστική ικανότητα.</a:t>
            </a:r>
          </a:p>
        </p:txBody>
      </p:sp>
    </p:spTree>
    <p:extLst>
      <p:ext uri="{BB962C8B-B14F-4D97-AF65-F5344CB8AC3E}">
        <p14:creationId xmlns:p14="http://schemas.microsoft.com/office/powerpoint/2010/main" val="188348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3200" dirty="0"/>
              <a:t>O ρόλος της κινησιοθεραπείας στην </a:t>
            </a:r>
            <a:r>
              <a:rPr lang="el-GR" sz="3200" dirty="0" err="1" smtClean="0"/>
              <a:t>σαρκοπενία</a:t>
            </a:r>
            <a:endParaRPr lang="en-US" sz="3200" dirty="0"/>
          </a:p>
        </p:txBody>
      </p:sp>
      <p:sp>
        <p:nvSpPr>
          <p:cNvPr id="5" name="Subtitle 4"/>
          <p:cNvSpPr>
            <a:spLocks noGrp="1"/>
          </p:cNvSpPr>
          <p:nvPr>
            <p:ph idx="1"/>
          </p:nvPr>
        </p:nvSpPr>
        <p:spPr/>
        <p:txBody>
          <a:bodyPr>
            <a:normAutofit/>
          </a:bodyPr>
          <a:lstStyle/>
          <a:p>
            <a:r>
              <a:rPr lang="el-GR" sz="2400" dirty="0" smtClean="0"/>
              <a:t>Κατά τη διάρκεια μιας κατάστασης μεταβολικού στρες οι πρωτεΐνες των μυών κινητοποιούνται ταχέως με σκοπό να εφοδιάσουν με τα απαραίτητα αμινοξέα -κυρίως γλουταμίνη- το ανοσοποιητικό σύστημα, το ήπαρ και το έντερο. </a:t>
            </a:r>
          </a:p>
          <a:p>
            <a:r>
              <a:rPr lang="el-GR" sz="2400" dirty="0" smtClean="0"/>
              <a:t>Στη σαρκοπενία υπάρχει μειωμένη διαθεσιμότητα πρωτεϊνών με κίνδυνο να μην μπορούν να πραγματοποιηθούν βασικές λειτουργίες του οργανισμού. </a:t>
            </a:r>
          </a:p>
          <a:p>
            <a:endParaRPr lang="en-US" sz="1800" dirty="0"/>
          </a:p>
        </p:txBody>
      </p:sp>
    </p:spTree>
    <p:extLst>
      <p:ext uri="{BB962C8B-B14F-4D97-AF65-F5344CB8AC3E}">
        <p14:creationId xmlns:p14="http://schemas.microsoft.com/office/powerpoint/2010/main" val="3382020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3200" dirty="0"/>
              <a:t>O ρόλος της κινησιοθεραπείας στην </a:t>
            </a:r>
            <a:r>
              <a:rPr lang="el-GR" sz="3200" dirty="0" err="1" smtClean="0"/>
              <a:t>σαρκοπενία</a:t>
            </a:r>
            <a:endParaRPr lang="en-US" sz="3200" dirty="0"/>
          </a:p>
        </p:txBody>
      </p:sp>
      <p:sp>
        <p:nvSpPr>
          <p:cNvPr id="5" name="Subtitle 4"/>
          <p:cNvSpPr>
            <a:spLocks noGrp="1"/>
          </p:cNvSpPr>
          <p:nvPr>
            <p:ph idx="1"/>
          </p:nvPr>
        </p:nvSpPr>
        <p:spPr/>
        <p:txBody>
          <a:bodyPr>
            <a:normAutofit/>
          </a:bodyPr>
          <a:lstStyle/>
          <a:p>
            <a:r>
              <a:rPr lang="el-GR" sz="2400" dirty="0" smtClean="0"/>
              <a:t>Παρόλο που η σαρκοπενία είναι κατά κύριο λόγο μια νόσος που αναπτύσσεται  σε ανθρώπους μεγάλης ηλικίας μπορεί επίσης να αναπτυχθεί και σε καταστάσεις που δεν σχετίζονται αποκλειστικά με το γήρας, όπως η ακινησία, ο υποσιτισμός και η καχεξία. </a:t>
            </a:r>
          </a:p>
          <a:p>
            <a:r>
              <a:rPr lang="el-GR" sz="2400" dirty="0" smtClean="0"/>
              <a:t>Η σαρκοπενία μπορεί να εμφανιστεί σε οποιασδήποτε ηλικία, ως αποτέλεσμα φλεγμονωδών νόσων, καρκίνου, υποσιτισμού, ακινησία ή ενδοκρινικών διαταραχών.</a:t>
            </a:r>
          </a:p>
          <a:p>
            <a:endParaRPr lang="en-US" sz="1800" dirty="0"/>
          </a:p>
        </p:txBody>
      </p:sp>
    </p:spTree>
    <p:extLst>
      <p:ext uri="{BB962C8B-B14F-4D97-AF65-F5344CB8AC3E}">
        <p14:creationId xmlns:p14="http://schemas.microsoft.com/office/powerpoint/2010/main" val="1126019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solidFill>
                  <a:prstClr val="black"/>
                </a:solidFill>
              </a:rPr>
              <a:t>O ρόλος της κινησιοθεραπείας στην </a:t>
            </a:r>
            <a:r>
              <a:rPr lang="el-GR" sz="3200" dirty="0" err="1" smtClean="0">
                <a:solidFill>
                  <a:prstClr val="black"/>
                </a:solidFill>
              </a:rPr>
              <a:t>σαρκοπενία</a:t>
            </a:r>
            <a:endParaRPr lang="en-US" sz="1100" dirty="0"/>
          </a:p>
        </p:txBody>
      </p:sp>
      <p:sp>
        <p:nvSpPr>
          <p:cNvPr id="3" name="Content Placeholder 2"/>
          <p:cNvSpPr>
            <a:spLocks noGrp="1"/>
          </p:cNvSpPr>
          <p:nvPr>
            <p:ph idx="1"/>
          </p:nvPr>
        </p:nvSpPr>
        <p:spPr/>
        <p:txBody>
          <a:bodyPr>
            <a:normAutofit lnSpcReduction="10000"/>
          </a:bodyPr>
          <a:lstStyle/>
          <a:p>
            <a:r>
              <a:rPr lang="en-US" sz="2400" dirty="0" smtClean="0"/>
              <a:t>Since Baumgartner’s working definition first appeared, some consensus groups have refined the definition, including the recent joint effort of the European Society on Clinician Nutrition and Metabolism (ESPEN) Special Interest Groups (SIG) on geriatric nutrition and on </a:t>
            </a:r>
            <a:r>
              <a:rPr lang="en-US" sz="2400" dirty="0" err="1" smtClean="0">
                <a:hlinkClick r:id="rId2" tooltip="Cachexia"/>
              </a:rPr>
              <a:t>cachexia</a:t>
            </a:r>
            <a:r>
              <a:rPr lang="en-US" sz="2400" dirty="0" smtClean="0">
                <a:hlinkClick r:id="rId2" tooltip="Cachexia"/>
              </a:rPr>
              <a:t>-anorexia</a:t>
            </a:r>
            <a:r>
              <a:rPr lang="en-US" sz="2400" dirty="0" smtClean="0"/>
              <a:t> in chronic wasting diseases</a:t>
            </a:r>
            <a:endParaRPr lang="el-GR" sz="2400" dirty="0" smtClean="0"/>
          </a:p>
          <a:p>
            <a:r>
              <a:rPr lang="el-GR" sz="2400" b="1" dirty="0" smtClean="0">
                <a:solidFill>
                  <a:srgbClr val="820000"/>
                </a:solidFill>
              </a:rPr>
              <a:t>Ο όρος cachexia (καχεξία) </a:t>
            </a:r>
            <a:r>
              <a:rPr lang="el-GR" sz="2400" dirty="0" smtClean="0"/>
              <a:t>προέρχεται από τις ελληνικές λέξεις κακός και κατάσταση. Η καχεξία μπορεί να οριστεί ως ένα πολυπαραγοντικό σύνδρομο που χαρακτηρίζεται από σοβαρή απώλεια σωματικού βάρους, λίπους και μυϊκού ιστού και αυξημένο καταβολισμό πρωτεϊνών που οφείλεται σε υποκείμενη νόσο.</a:t>
            </a:r>
            <a:br>
              <a:rPr lang="el-GR" sz="2400" dirty="0" smtClean="0"/>
            </a:br>
            <a:endParaRPr lang="el-GR" sz="2400" dirty="0" smtClean="0"/>
          </a:p>
          <a:p>
            <a:endParaRPr lang="en-US" sz="1800" b="1" dirty="0"/>
          </a:p>
        </p:txBody>
      </p:sp>
    </p:spTree>
    <p:extLst>
      <p:ext uri="{BB962C8B-B14F-4D97-AF65-F5344CB8AC3E}">
        <p14:creationId xmlns:p14="http://schemas.microsoft.com/office/powerpoint/2010/main" val="1237578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l-GR" dirty="0" smtClean="0"/>
              <a:t>O ρόλος της κινησιοθεραπείας στην οστεοπόρωση και την </a:t>
            </a:r>
            <a:r>
              <a:rPr lang="el-GR" dirty="0" err="1" smtClean="0"/>
              <a:t>σαρκοπενία</a:t>
            </a:r>
            <a:endParaRPr lang="en-US" dirty="0"/>
          </a:p>
        </p:txBody>
      </p:sp>
      <p:sp>
        <p:nvSpPr>
          <p:cNvPr id="4" name="Text Placeholder 3"/>
          <p:cNvSpPr>
            <a:spLocks noGrp="1"/>
          </p:cNvSpPr>
          <p:nvPr>
            <p:ph idx="1"/>
          </p:nvPr>
        </p:nvSpPr>
        <p:spPr>
          <a:xfrm>
            <a:off x="457201" y="1484784"/>
            <a:ext cx="4042792" cy="4752528"/>
          </a:xfrm>
        </p:spPr>
        <p:txBody>
          <a:bodyPr/>
          <a:lstStyle/>
          <a:p>
            <a:r>
              <a:rPr lang="el-GR" sz="2400" dirty="0" smtClean="0"/>
              <a:t>Η κινησιοθεραπεία  αποτελεί την βασικότερη φυσικοθεραπευτική  μέθοδο πρόληψης και αντιμετώπισης των προβλημάτων της  καθημερινής δραστηριότητας. </a:t>
            </a:r>
            <a:endParaRPr lang="en-US" sz="2400" dirty="0"/>
          </a:p>
        </p:txBody>
      </p:sp>
      <p:pic>
        <p:nvPicPr>
          <p:cNvPr id="6" name="Picture 6" descr="Ο καθαρός, ομοιόμορφος φωτισμός από ειδικά σχεδιασμένες φωτιστικές μονάδες και οι συνδυασμοί των χρωμάτων εξασφαλίζουν μία ήρεμη και φιλική ατμόσφαιρα, ενώ διευκολύνεται ο προσανατολισμός του ατόμου  &#10;"/>
          <p:cNvPicPr>
            <a:picLocks noGrp="1" noChangeAspect="1" noChangeArrowheads="1"/>
          </p:cNvPicPr>
          <p:nvPr>
            <p:ph type="clipArt" sz="half" idx="4294967295"/>
          </p:nvPr>
        </p:nvPicPr>
        <p:blipFill>
          <a:blip r:embed="rId2" cstate="print"/>
          <a:srcRect/>
          <a:stretch>
            <a:fillRect/>
          </a:stretch>
        </p:blipFill>
        <p:spPr bwMode="auto">
          <a:xfrm>
            <a:off x="4739507" y="1628800"/>
            <a:ext cx="3957637" cy="2808288"/>
          </a:xfrm>
          <a:prstGeom prst="rect">
            <a:avLst/>
          </a:prstGeom>
          <a:noFill/>
          <a:ln w="9525">
            <a:noFill/>
            <a:miter lim="800000"/>
            <a:headEnd/>
            <a:tailEnd/>
          </a:ln>
        </p:spPr>
      </p:pic>
    </p:spTree>
    <p:extLst>
      <p:ext uri="{BB962C8B-B14F-4D97-AF65-F5344CB8AC3E}">
        <p14:creationId xmlns:p14="http://schemas.microsoft.com/office/powerpoint/2010/main" val="1946364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solidFill>
                  <a:prstClr val="black"/>
                </a:solidFill>
              </a:rPr>
              <a:t>O ρόλος της κινησιοθεραπείας στην </a:t>
            </a:r>
            <a:r>
              <a:rPr lang="el-GR" sz="3200" dirty="0" err="1" smtClean="0">
                <a:solidFill>
                  <a:prstClr val="black"/>
                </a:solidFill>
              </a:rPr>
              <a:t>σαρκοπενία</a:t>
            </a:r>
            <a:endParaRPr lang="en-US" sz="1200" dirty="0"/>
          </a:p>
        </p:txBody>
      </p:sp>
      <p:sp>
        <p:nvSpPr>
          <p:cNvPr id="3" name="Content Placeholder 2"/>
          <p:cNvSpPr>
            <a:spLocks noGrp="1"/>
          </p:cNvSpPr>
          <p:nvPr>
            <p:ph idx="1"/>
          </p:nvPr>
        </p:nvSpPr>
        <p:spPr/>
        <p:txBody>
          <a:bodyPr>
            <a:noAutofit/>
          </a:bodyPr>
          <a:lstStyle/>
          <a:p>
            <a:r>
              <a:rPr lang="el-GR" sz="2400" dirty="0" smtClean="0"/>
              <a:t>Η σχετιζόμενη με την ηλικία σαρκοπενία  είναι η απώλεια μυϊκής μάζας και μυϊκής δύναμης που οφείλεται στο γήρας. Στα χαρακτηριστικά της περιλαμβάνονται: μειωμένη μυϊκή μάζα και διατομή, διήθηση των μυών με λίπος και συνδετικό ιστό και άλλα.</a:t>
            </a:r>
          </a:p>
          <a:p>
            <a:r>
              <a:rPr lang="el-GR" sz="2400" dirty="0" smtClean="0"/>
              <a:t>Η παθοφυσιολογία της σαρκοπενίας στους ηλικιωμένους είναι πολύπλοκη. Υπάρχει ένα πλήθος ενδογενών και εξωγενών  παραγόντων που συμβάλλουν στην ανάπτυξή της. </a:t>
            </a:r>
          </a:p>
        </p:txBody>
      </p:sp>
    </p:spTree>
    <p:extLst>
      <p:ext uri="{BB962C8B-B14F-4D97-AF65-F5344CB8AC3E}">
        <p14:creationId xmlns:p14="http://schemas.microsoft.com/office/powerpoint/2010/main" val="636029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solidFill>
                  <a:prstClr val="black"/>
                </a:solidFill>
              </a:rPr>
              <a:t>O ρόλος της κινησιοθεραπείας στην </a:t>
            </a:r>
            <a:r>
              <a:rPr lang="el-GR" sz="3200" dirty="0" err="1" smtClean="0">
                <a:solidFill>
                  <a:prstClr val="black"/>
                </a:solidFill>
              </a:rPr>
              <a:t>σαρκοπενία</a:t>
            </a:r>
            <a:endParaRPr lang="en-US" sz="1200" dirty="0"/>
          </a:p>
        </p:txBody>
      </p:sp>
      <p:sp>
        <p:nvSpPr>
          <p:cNvPr id="3" name="Content Placeholder 2"/>
          <p:cNvSpPr>
            <a:spLocks noGrp="1"/>
          </p:cNvSpPr>
          <p:nvPr>
            <p:ph idx="1"/>
          </p:nvPr>
        </p:nvSpPr>
        <p:spPr/>
        <p:txBody>
          <a:bodyPr>
            <a:noAutofit/>
          </a:bodyPr>
          <a:lstStyle/>
          <a:p>
            <a:r>
              <a:rPr lang="el-GR" sz="2400" dirty="0" smtClean="0"/>
              <a:t>Αναφορικά  με τους ενδογενής παράγοντες ο πιο σημαντικός είναι η μείωση των αναβολικών ορμονών (τεστοστερόνη, οιστρογόνα, αυξητική ορμόνη, IGF-1), η αύξηση της αποπτωτικής  δραστηριότητας των μυϊκών ινών, η αύξηση των προφλεγμονωδών κυττοκινών (όπως : TNF-a, IL -6), το οξειδωτικό στρες εξαιτίας της συσσώρευσης ελεύθερων ριζών, οι αλλαγές της μιτοχονδριακής λειτουργίας των κυττάρων των μυών και μείωση του αριθμού των α-κινητικών νευρώνων.</a:t>
            </a:r>
          </a:p>
        </p:txBody>
      </p:sp>
    </p:spTree>
    <p:extLst>
      <p:ext uri="{BB962C8B-B14F-4D97-AF65-F5344CB8AC3E}">
        <p14:creationId xmlns:p14="http://schemas.microsoft.com/office/powerpoint/2010/main" val="839257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solidFill>
                  <a:prstClr val="black"/>
                </a:solidFill>
              </a:rPr>
              <a:t>O ρόλος της κινησιοθεραπείας στην </a:t>
            </a:r>
            <a:r>
              <a:rPr lang="el-GR" sz="3200" dirty="0" err="1" smtClean="0">
                <a:solidFill>
                  <a:prstClr val="black"/>
                </a:solidFill>
              </a:rPr>
              <a:t>σαρκοπενία</a:t>
            </a:r>
            <a:endParaRPr lang="en-US" sz="1200" dirty="0"/>
          </a:p>
        </p:txBody>
      </p:sp>
      <p:sp>
        <p:nvSpPr>
          <p:cNvPr id="3" name="Content Placeholder 2"/>
          <p:cNvSpPr>
            <a:spLocks noGrp="1"/>
          </p:cNvSpPr>
          <p:nvPr>
            <p:ph idx="1"/>
          </p:nvPr>
        </p:nvSpPr>
        <p:spPr>
          <a:xfrm>
            <a:off x="457200" y="1484784"/>
            <a:ext cx="8229600" cy="5112568"/>
          </a:xfrm>
        </p:spPr>
        <p:txBody>
          <a:bodyPr>
            <a:noAutofit/>
          </a:bodyPr>
          <a:lstStyle/>
          <a:p>
            <a:r>
              <a:rPr lang="el-GR" sz="2400" dirty="0" smtClean="0"/>
              <a:t>Μεταξύ των εξωγενών παραγόντων είναι η ελλιπής πρόσληψη ενέργειας και πρωτεΐνης που συμβάλει στην απώλεια μυϊκής μάζας και λειτουργικότητας. Επίσης οξεία και χρόνια νοσήματα, συμβάλουν στην επιδείνωση της σαρκοπενίας σε άτομα μεγαλύτερης ηλικίας. </a:t>
            </a:r>
          </a:p>
          <a:p>
            <a:r>
              <a:rPr lang="el-GR" sz="2400" dirty="0" smtClean="0"/>
              <a:t>Η νοσηρότητα μπορεί αφενός να οδηγήσει σε μείωση της φυσικής δραστηριότητας  και αφετέρου στην αύξηση της παραγωγής των προφλεγμονωδών κυττοκινών που παίζουν σημαντικό ρόλο στην ενεργοποίηση της πρωτεόλυσης.</a:t>
            </a:r>
          </a:p>
          <a:p>
            <a:r>
              <a:rPr lang="el-GR" sz="2400" dirty="0" smtClean="0"/>
              <a:t>Υπάρχουν σημαντικές ομοιότητες μεταξύ καχεξίας και σαρκοπενίας σε ηλικιωμένους ασθενείς και ως εκ τούτου, πολλές φορές είναι αδύνατο να γίνει διάκριση μεταξύ τους. </a:t>
            </a:r>
            <a:br>
              <a:rPr lang="el-GR" sz="2400" dirty="0" smtClean="0"/>
            </a:br>
            <a:r>
              <a:rPr lang="el-GR" sz="2400" dirty="0" smtClean="0"/>
              <a:t/>
            </a:r>
            <a:br>
              <a:rPr lang="el-GR" sz="2400" dirty="0" smtClean="0"/>
            </a:br>
            <a:endParaRPr lang="en-US" sz="2400" dirty="0"/>
          </a:p>
        </p:txBody>
      </p:sp>
    </p:spTree>
    <p:extLst>
      <p:ext uri="{BB962C8B-B14F-4D97-AF65-F5344CB8AC3E}">
        <p14:creationId xmlns:p14="http://schemas.microsoft.com/office/powerpoint/2010/main" val="2780325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solidFill>
                  <a:prstClr val="black"/>
                </a:solidFill>
              </a:rPr>
              <a:t>O ρόλος της κινησιοθεραπείας στην </a:t>
            </a:r>
            <a:r>
              <a:rPr lang="el-GR" sz="3200" dirty="0" err="1" smtClean="0">
                <a:solidFill>
                  <a:prstClr val="black"/>
                </a:solidFill>
              </a:rPr>
              <a:t>σαρκοπενία</a:t>
            </a:r>
            <a:endParaRPr lang="en-US" sz="1050" dirty="0"/>
          </a:p>
        </p:txBody>
      </p:sp>
      <p:sp>
        <p:nvSpPr>
          <p:cNvPr id="3" name="Content Placeholder 2"/>
          <p:cNvSpPr>
            <a:spLocks noGrp="1"/>
          </p:cNvSpPr>
          <p:nvPr>
            <p:ph idx="1"/>
          </p:nvPr>
        </p:nvSpPr>
        <p:spPr/>
        <p:txBody>
          <a:bodyPr>
            <a:noAutofit/>
          </a:bodyPr>
          <a:lstStyle/>
          <a:p>
            <a:pPr marL="0" indent="0">
              <a:buNone/>
            </a:pPr>
            <a:r>
              <a:rPr lang="el-GR" sz="2400" dirty="0" smtClean="0"/>
              <a:t>Η διάγνωση της σαρκοπενίας βασίζεται στη συνδυασμένη παρουσία των δύο παρακάτω κριτηρίων:</a:t>
            </a:r>
            <a:endParaRPr lang="en-US" sz="2400" dirty="0" smtClean="0"/>
          </a:p>
          <a:p>
            <a:pPr lvl="0"/>
            <a:r>
              <a:rPr lang="el-GR" sz="2400" dirty="0" smtClean="0"/>
              <a:t>Χαμηλή μυϊκή μάζα (ποσοστό μυϊκής μάζας), τυπικές αποκλίσεις κάτω από μια μέση τιμή (σημείο αναφοράς) που μετράται σε νέους ενήλικες του ίδιου φύλου και εθνικής καταγωγής. Επίσης για τη διάγνωση της σαρκοπενίας μπορεί να χρησιμοποιηθεί το T-score που χρησιμοποιείται και για τη διάγνωση της οστεοπόρωσης.</a:t>
            </a:r>
            <a:endParaRPr lang="en-US" sz="2400" dirty="0" smtClean="0"/>
          </a:p>
          <a:p>
            <a:pPr lvl="0"/>
            <a:r>
              <a:rPr lang="el-GR" sz="2400" dirty="0" smtClean="0"/>
              <a:t>Χαμηλή ταχύτητα βαδίσματος ταχύτητα βαδίσματος κάτω από 0,8 m/s σε διαδρομή  4m. Ωστόσο, το παραπάνω μπορεί να αντικατασταθεί με μία από τις καθιερωμένες λειτουργικές δοκιμασίες που χρησιμοποιούνται ως μέρος μιας συνολικής γηριατρικής εκτίμησης.</a:t>
            </a:r>
          </a:p>
        </p:txBody>
      </p:sp>
    </p:spTree>
    <p:extLst>
      <p:ext uri="{BB962C8B-B14F-4D97-AF65-F5344CB8AC3E}">
        <p14:creationId xmlns:p14="http://schemas.microsoft.com/office/powerpoint/2010/main" val="1623796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solidFill>
                  <a:prstClr val="black"/>
                </a:solidFill>
              </a:rPr>
              <a:t>O ρόλος της κινησιοθεραπείας στην </a:t>
            </a:r>
            <a:r>
              <a:rPr lang="el-GR" sz="3200" dirty="0" smtClean="0">
                <a:solidFill>
                  <a:prstClr val="black"/>
                </a:solidFill>
              </a:rPr>
              <a:t>την </a:t>
            </a:r>
            <a:r>
              <a:rPr lang="el-GR" sz="3200" dirty="0" err="1">
                <a:solidFill>
                  <a:prstClr val="black"/>
                </a:solidFill>
              </a:rPr>
              <a:t>σαρκοπενία</a:t>
            </a:r>
            <a:endParaRPr lang="en-US" sz="1050" dirty="0"/>
          </a:p>
        </p:txBody>
      </p:sp>
      <p:sp>
        <p:nvSpPr>
          <p:cNvPr id="3" name="Content Placeholder 2"/>
          <p:cNvSpPr>
            <a:spLocks noGrp="1"/>
          </p:cNvSpPr>
          <p:nvPr>
            <p:ph idx="1"/>
          </p:nvPr>
        </p:nvSpPr>
        <p:spPr/>
        <p:txBody>
          <a:bodyPr>
            <a:normAutofit/>
          </a:bodyPr>
          <a:lstStyle/>
          <a:p>
            <a:pPr marL="457200" indent="-457200">
              <a:buFont typeface="+mj-lt"/>
              <a:buAutoNum type="arabicParenR"/>
            </a:pPr>
            <a:r>
              <a:rPr lang="en-US" sz="2000" dirty="0" smtClean="0"/>
              <a:t>A </a:t>
            </a:r>
            <a:r>
              <a:rPr lang="en-US" sz="2000" dirty="0"/>
              <a:t>low muscle mass, &gt;2 standard deviations below that mean measured in young adults (aged 18–39 years in the 3rd NHANES population) of the same sex and ethnic background, and</a:t>
            </a:r>
          </a:p>
          <a:p>
            <a:pPr marL="457200" indent="-457200">
              <a:buFont typeface="+mj-lt"/>
              <a:buAutoNum type="arabicParenR"/>
            </a:pPr>
            <a:r>
              <a:rPr lang="en-US" sz="2000" dirty="0" smtClean="0"/>
              <a:t>Low </a:t>
            </a:r>
            <a:r>
              <a:rPr lang="en-US" sz="2000" dirty="0"/>
              <a:t>gait speed (e.g. a walking speed below 0.8 m/s in the 4-m walking test).</a:t>
            </a:r>
          </a:p>
          <a:p>
            <a:pPr marL="444500" indent="0">
              <a:buNone/>
            </a:pPr>
            <a:r>
              <a:rPr lang="en-US" sz="2000" dirty="0"/>
              <a:t>However, it can be replaced by one of the well-established functional tests utilized locally as being part of the comprehensive geriatric assessment</a:t>
            </a:r>
            <a:r>
              <a:rPr lang="en-US" sz="2000" dirty="0" smtClean="0"/>
              <a:t>.</a:t>
            </a:r>
            <a:endParaRPr lang="el-GR" sz="2000" baseline="30000" dirty="0"/>
          </a:p>
          <a:p>
            <a:pPr marL="444500" indent="0">
              <a:spcBef>
                <a:spcPts val="1200"/>
              </a:spcBef>
              <a:buNone/>
            </a:pPr>
            <a:r>
              <a:rPr lang="en-US" sz="1400" dirty="0" smtClean="0"/>
              <a:t>Muscaritoli </a:t>
            </a:r>
            <a:r>
              <a:rPr lang="en-US" sz="1400" dirty="0"/>
              <a:t>M, Anker S, </a:t>
            </a:r>
            <a:r>
              <a:rPr lang="en-US" sz="1400" dirty="0" err="1"/>
              <a:t>Argilés</a:t>
            </a:r>
            <a:r>
              <a:rPr lang="en-US" sz="1400" dirty="0"/>
              <a:t> J, </a:t>
            </a:r>
            <a:r>
              <a:rPr lang="en-US" sz="1400" i="1" dirty="0"/>
              <a:t>et al.</a:t>
            </a:r>
            <a:r>
              <a:rPr lang="en-US" sz="1400" dirty="0"/>
              <a:t> </a:t>
            </a:r>
            <a:r>
              <a:rPr lang="el-GR" sz="1400" dirty="0"/>
              <a:t>(2010). </a:t>
            </a:r>
            <a:r>
              <a:rPr lang="en-US" sz="1400" dirty="0"/>
              <a:t>"Consensus definition of </a:t>
            </a:r>
            <a:r>
              <a:rPr lang="en-US" sz="1400" dirty="0" err="1"/>
              <a:t>sarcopenia</a:t>
            </a:r>
            <a:r>
              <a:rPr lang="en-US" sz="1400" dirty="0"/>
              <a:t>, cachexia and pre-cachexia: Joint document elaborated by Special Interest Groups (SIG) "cachexia-anorexia in chronic wasting diseases" and "nutrition in geriatrics"". </a:t>
            </a:r>
            <a:r>
              <a:rPr lang="el-GR" sz="1400" i="1" dirty="0" err="1"/>
              <a:t>Clinical</a:t>
            </a:r>
            <a:r>
              <a:rPr lang="el-GR" sz="1400" i="1" dirty="0"/>
              <a:t> </a:t>
            </a:r>
            <a:r>
              <a:rPr lang="el-GR" sz="1400" i="1" dirty="0" err="1"/>
              <a:t>Nutrition</a:t>
            </a:r>
            <a:r>
              <a:rPr lang="el-GR" sz="1400" dirty="0"/>
              <a:t> </a:t>
            </a:r>
            <a:r>
              <a:rPr lang="el-GR" sz="1400" b="1" dirty="0"/>
              <a:t>29</a:t>
            </a:r>
            <a:r>
              <a:rPr lang="el-GR" sz="1400" dirty="0"/>
              <a:t> (2): </a:t>
            </a:r>
            <a:r>
              <a:rPr lang="el-GR" sz="1400" dirty="0" smtClean="0"/>
              <a:t>154</a:t>
            </a:r>
            <a:r>
              <a:rPr lang="en-US" sz="1400" dirty="0" smtClean="0"/>
              <a:t> </a:t>
            </a:r>
            <a:r>
              <a:rPr lang="el-GR" sz="1400" dirty="0" smtClean="0"/>
              <a:t>–</a:t>
            </a:r>
            <a:r>
              <a:rPr lang="en-US" sz="1400" dirty="0" smtClean="0"/>
              <a:t> 159. </a:t>
            </a:r>
            <a:r>
              <a:rPr lang="el-GR" sz="1400" dirty="0" smtClean="0">
                <a:hlinkClick r:id="rId2" tooltip="Digital object identifier"/>
              </a:rPr>
              <a:t>doi</a:t>
            </a:r>
            <a:r>
              <a:rPr lang="el-GR" sz="1400" dirty="0" smtClean="0"/>
              <a:t>:</a:t>
            </a:r>
            <a:r>
              <a:rPr lang="el-GR" sz="1400" dirty="0" smtClean="0">
                <a:hlinkClick r:id="rId3"/>
              </a:rPr>
              <a:t>10.1016/j.clnu.2009.12.004</a:t>
            </a:r>
            <a:r>
              <a:rPr lang="el-GR" sz="1400" dirty="0"/>
              <a:t>. </a:t>
            </a:r>
            <a:r>
              <a:rPr lang="el-GR" sz="1400" dirty="0">
                <a:hlinkClick r:id="rId4" tooltip="PubMed Identifier"/>
              </a:rPr>
              <a:t>PMID</a:t>
            </a:r>
            <a:r>
              <a:rPr lang="el-GR" sz="1400" dirty="0"/>
              <a:t> </a:t>
            </a:r>
            <a:r>
              <a:rPr lang="el-GR" sz="1400" dirty="0">
                <a:hlinkClick r:id="rId5"/>
              </a:rPr>
              <a:t>20060626</a:t>
            </a:r>
            <a:endParaRPr lang="el-GR" sz="1400" dirty="0" smtClean="0"/>
          </a:p>
        </p:txBody>
      </p:sp>
    </p:spTree>
    <p:extLst>
      <p:ext uri="{BB962C8B-B14F-4D97-AF65-F5344CB8AC3E}">
        <p14:creationId xmlns:p14="http://schemas.microsoft.com/office/powerpoint/2010/main" val="3431070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solidFill>
                  <a:prstClr val="black"/>
                </a:solidFill>
              </a:rPr>
              <a:t>O ρόλος της κινησιοθεραπείας στην </a:t>
            </a:r>
            <a:r>
              <a:rPr lang="el-GR" sz="3200" dirty="0" err="1" smtClean="0">
                <a:solidFill>
                  <a:prstClr val="black"/>
                </a:solidFill>
              </a:rPr>
              <a:t>σαρκοπενία</a:t>
            </a:r>
            <a:endParaRPr lang="en-US" sz="1600" dirty="0"/>
          </a:p>
        </p:txBody>
      </p:sp>
      <p:sp>
        <p:nvSpPr>
          <p:cNvPr id="3" name="Content Placeholder 2"/>
          <p:cNvSpPr>
            <a:spLocks noGrp="1"/>
          </p:cNvSpPr>
          <p:nvPr>
            <p:ph idx="1"/>
          </p:nvPr>
        </p:nvSpPr>
        <p:spPr>
          <a:xfrm>
            <a:off x="457200" y="1484784"/>
            <a:ext cx="7931224" cy="5184576"/>
          </a:xfrm>
        </p:spPr>
        <p:txBody>
          <a:bodyPr>
            <a:noAutofit/>
          </a:bodyPr>
          <a:lstStyle/>
          <a:p>
            <a:pPr>
              <a:spcBef>
                <a:spcPts val="600"/>
              </a:spcBef>
            </a:pPr>
            <a:r>
              <a:rPr lang="el-GR" sz="2400" dirty="0"/>
              <a:t>Δεν είναι ΠΑΝΤΑ εύκολο ο διαχωρισμός μεταξύ καχεξίας και σαρκοπενίας. Η απώλεια της μυϊκής μάζας είναι ένα χαρακτηριστικό γνώρισμα της καχεξίας, ενώ πολλοί σαρκοπενικοί δεν είναι καχεκτικοί. Άτομα χωρίς απώλεια βάρους, χωρίς ανορεξία, χωρίς μετρήσιμη συστηματική φλεγμονώδης αντίδραση μπορεί να είναι </a:t>
            </a:r>
            <a:r>
              <a:rPr lang="el-GR" sz="2400" dirty="0" err="1"/>
              <a:t>σαρκοπενικοί</a:t>
            </a:r>
            <a:r>
              <a:rPr lang="el-GR" sz="2400" dirty="0"/>
              <a:t>.</a:t>
            </a:r>
          </a:p>
          <a:p>
            <a:pPr>
              <a:spcBef>
                <a:spcPts val="600"/>
              </a:spcBef>
            </a:pPr>
            <a:r>
              <a:rPr lang="el-GR" sz="2400" dirty="0"/>
              <a:t>Η σαρκοπενία μπορεί να εμφανιστεί μετά από οξύ φλεγμονώδες στρες, χαμηλού βαθμού συστηματική φλεγμονώδης αντίδραση ή αντίσταση στην ινσουλίνη. Μπορεί επίσης να εμφανιστεί σε ηλικιωμένους χωρίς υποκείμενη νόσο. </a:t>
            </a:r>
            <a:r>
              <a:rPr lang="el-GR" sz="2400" dirty="0" smtClean="0"/>
              <a:t> Ωστόσο</a:t>
            </a:r>
            <a:r>
              <a:rPr lang="el-GR" sz="2400" dirty="0"/>
              <a:t>, καμία από τις παραπάνω καταστάσεις δεν ανταποκρίνονται στον ορισμό της καχεξίας.      </a:t>
            </a:r>
            <a:endParaRPr lang="en-US" sz="2400" dirty="0"/>
          </a:p>
        </p:txBody>
      </p:sp>
    </p:spTree>
    <p:extLst>
      <p:ext uri="{BB962C8B-B14F-4D97-AF65-F5344CB8AC3E}">
        <p14:creationId xmlns:p14="http://schemas.microsoft.com/office/powerpoint/2010/main" val="83546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solidFill>
                  <a:prstClr val="black"/>
                </a:solidFill>
              </a:rPr>
              <a:t>O ρόλος της κινησιοθεραπείας στην </a:t>
            </a:r>
            <a:r>
              <a:rPr lang="el-GR" sz="3200" dirty="0" err="1" smtClean="0">
                <a:solidFill>
                  <a:prstClr val="black"/>
                </a:solidFill>
              </a:rPr>
              <a:t>σαρκοπενία</a:t>
            </a:r>
            <a:endParaRPr lang="en-US" sz="1600" dirty="0"/>
          </a:p>
        </p:txBody>
      </p:sp>
      <p:sp>
        <p:nvSpPr>
          <p:cNvPr id="3" name="Content Placeholder 2"/>
          <p:cNvSpPr>
            <a:spLocks noGrp="1"/>
          </p:cNvSpPr>
          <p:nvPr>
            <p:ph idx="1"/>
          </p:nvPr>
        </p:nvSpPr>
        <p:spPr/>
        <p:txBody>
          <a:bodyPr>
            <a:normAutofit/>
          </a:bodyPr>
          <a:lstStyle/>
          <a:p>
            <a:r>
              <a:rPr lang="en-US" sz="2400" dirty="0" smtClean="0"/>
              <a:t>Exercise has been considered of great interest in treatment of sarcopenia. There are several reports showing increased ability and capacity of skeletal muscle to synthesize proteins in response to short term resistance exercise. Also, it has been reported exercise can improve physical performance (strength and mobility) in elderly subjects. However, there is insufficient research demonstrating such findings in long term.</a:t>
            </a:r>
            <a:endParaRPr lang="el-GR" sz="2400" dirty="0" smtClean="0"/>
          </a:p>
          <a:p>
            <a:pPr marL="357188" lvl="1" indent="0">
              <a:spcBef>
                <a:spcPts val="1200"/>
              </a:spcBef>
              <a:buNone/>
            </a:pPr>
            <a:r>
              <a:rPr lang="en-US" sz="1200" dirty="0" smtClean="0"/>
              <a:t>Hasten, D. L.; Pak-</a:t>
            </a:r>
            <a:r>
              <a:rPr lang="en-US" sz="1200" dirty="0" err="1" smtClean="0"/>
              <a:t>Loduca</a:t>
            </a:r>
            <a:r>
              <a:rPr lang="en-US" sz="1200" dirty="0" smtClean="0"/>
              <a:t>, J.; </a:t>
            </a:r>
            <a:r>
              <a:rPr lang="en-US" sz="1200" dirty="0" err="1" smtClean="0"/>
              <a:t>Obert</a:t>
            </a:r>
            <a:r>
              <a:rPr lang="en-US" sz="1200" dirty="0" smtClean="0"/>
              <a:t>, K. A.; </a:t>
            </a:r>
            <a:r>
              <a:rPr lang="en-US" sz="1200" dirty="0" err="1" smtClean="0"/>
              <a:t>Yarasheski</a:t>
            </a:r>
            <a:r>
              <a:rPr lang="en-US" sz="1200" dirty="0" smtClean="0"/>
              <a:t>, K. E. (April 2000). "Resistance exercise acutely increases MHC and mixed muscle protein synthesis rates in 78-84 and 23-32 yr olds". </a:t>
            </a:r>
            <a:r>
              <a:rPr lang="en-US" sz="1200" i="1" dirty="0" smtClean="0"/>
              <a:t>American Journal of Physiology Endocrinology and Metabolism</a:t>
            </a:r>
            <a:r>
              <a:rPr lang="en-US" sz="1200" dirty="0" smtClean="0"/>
              <a:t> </a:t>
            </a:r>
            <a:r>
              <a:rPr lang="en-US" sz="1200" b="1" dirty="0" smtClean="0"/>
              <a:t>278</a:t>
            </a:r>
            <a:r>
              <a:rPr lang="en-US" sz="1200" dirty="0" smtClean="0"/>
              <a:t>(4): E620–E626. </a:t>
            </a:r>
            <a:r>
              <a:rPr lang="en-US" sz="1200" dirty="0" smtClean="0">
                <a:hlinkClick r:id="rId2" tooltip="PubMed Identifier"/>
              </a:rPr>
              <a:t>PMID</a:t>
            </a:r>
            <a:r>
              <a:rPr lang="en-US" sz="1200" dirty="0" smtClean="0"/>
              <a:t> </a:t>
            </a:r>
            <a:r>
              <a:rPr lang="en-US" sz="1200" dirty="0" smtClean="0">
                <a:hlinkClick r:id="rId3"/>
              </a:rPr>
              <a:t>10751194</a:t>
            </a:r>
            <a:r>
              <a:rPr lang="en-US" sz="1200" dirty="0" smtClean="0"/>
              <a:t>.</a:t>
            </a:r>
          </a:p>
          <a:p>
            <a:pPr marL="357188" indent="0">
              <a:buNone/>
            </a:pPr>
            <a:r>
              <a:rPr lang="en-US" sz="1200" dirty="0" err="1" smtClean="0"/>
              <a:t>Yarasheski</a:t>
            </a:r>
            <a:r>
              <a:rPr lang="en-US" sz="1200" dirty="0" smtClean="0"/>
              <a:t>, K. E. (October 2003). "Exercise, aging, and muscle protein metabolism".</a:t>
            </a:r>
            <a:r>
              <a:rPr lang="el-GR" sz="1200" dirty="0" smtClean="0"/>
              <a:t> </a:t>
            </a:r>
            <a:r>
              <a:rPr lang="en-US" sz="1200" i="1" dirty="0" smtClean="0"/>
              <a:t>The Journals of Gerontology. Series A, Biological Sciences and Medical Sciences</a:t>
            </a:r>
            <a:r>
              <a:rPr lang="en-US" sz="1200" dirty="0" smtClean="0"/>
              <a:t> </a:t>
            </a:r>
            <a:r>
              <a:rPr lang="en-US" sz="1200" b="1" dirty="0" smtClean="0"/>
              <a:t>58</a:t>
            </a:r>
            <a:r>
              <a:rPr lang="en-US" sz="1200" dirty="0" smtClean="0"/>
              <a:t>(10): M918–M922. </a:t>
            </a:r>
            <a:r>
              <a:rPr lang="en-US" sz="1200" dirty="0" smtClean="0">
                <a:hlinkClick r:id="rId2" tooltip="PubMed Identifier"/>
              </a:rPr>
              <a:t>PMID</a:t>
            </a:r>
            <a:r>
              <a:rPr lang="en-US" sz="1200" dirty="0" smtClean="0"/>
              <a:t> </a:t>
            </a:r>
            <a:r>
              <a:rPr lang="en-US" sz="1200" dirty="0" smtClean="0">
                <a:hlinkClick r:id="rId4"/>
              </a:rPr>
              <a:t>14570859</a:t>
            </a:r>
            <a:endParaRPr lang="en-US" sz="1200" dirty="0" smtClean="0"/>
          </a:p>
          <a:p>
            <a:endParaRPr lang="en-US" sz="2800" dirty="0"/>
          </a:p>
        </p:txBody>
      </p:sp>
    </p:spTree>
    <p:extLst>
      <p:ext uri="{BB962C8B-B14F-4D97-AF65-F5344CB8AC3E}">
        <p14:creationId xmlns:p14="http://schemas.microsoft.com/office/powerpoint/2010/main" val="635634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solidFill>
                  <a:prstClr val="black"/>
                </a:solidFill>
              </a:rPr>
              <a:t>O ρόλος της κινησιοθεραπείας στην </a:t>
            </a:r>
            <a:r>
              <a:rPr lang="el-GR" dirty="0" err="1" smtClean="0">
                <a:solidFill>
                  <a:prstClr val="black"/>
                </a:solidFill>
              </a:rPr>
              <a:t>σαρκοπενία</a:t>
            </a:r>
            <a:r>
              <a:rPr lang="el-GR" dirty="0" smtClean="0">
                <a:solidFill>
                  <a:prstClr val="black"/>
                </a:solidFill>
              </a:rPr>
              <a:t>-</a:t>
            </a:r>
            <a:r>
              <a:rPr lang="el-GR" dirty="0" err="1" smtClean="0"/>
              <a:t>Μυοσκελετικά</a:t>
            </a:r>
            <a:r>
              <a:rPr lang="el-GR" dirty="0" smtClean="0"/>
              <a:t> Προβλήματα</a:t>
            </a:r>
            <a:endParaRPr lang="el-GR" dirty="0"/>
          </a:p>
        </p:txBody>
      </p:sp>
      <p:sp>
        <p:nvSpPr>
          <p:cNvPr id="4" name="4 - Θέση αριθμού διαφάνειας"/>
          <p:cNvSpPr>
            <a:spLocks noGrp="1"/>
          </p:cNvSpPr>
          <p:nvPr>
            <p:ph type="sldNum" sz="quarter" idx="12"/>
          </p:nvPr>
        </p:nvSpPr>
        <p:spPr/>
        <p:txBody>
          <a:bodyPr/>
          <a:lstStyle/>
          <a:p>
            <a:pPr>
              <a:defRPr/>
            </a:pPr>
            <a:fld id="{66B229D8-B6A6-4590-B0EF-A3944239121B}" type="slidenum">
              <a:rPr lang="el-GR" altLang="en-US"/>
              <a:pPr>
                <a:defRPr/>
              </a:pPr>
              <a:t>26</a:t>
            </a:fld>
            <a:endParaRPr lang="el-GR" altLang="en-US"/>
          </a:p>
        </p:txBody>
      </p:sp>
      <p:graphicFrame>
        <p:nvGraphicFramePr>
          <p:cNvPr id="5" name="Diagram 4"/>
          <p:cNvGraphicFramePr/>
          <p:nvPr>
            <p:extLst>
              <p:ext uri="{D42A27DB-BD31-4B8C-83A1-F6EECF244321}">
                <p14:modId xmlns:p14="http://schemas.microsoft.com/office/powerpoint/2010/main" val="952808076"/>
              </p:ext>
            </p:extLst>
          </p:nvPr>
        </p:nvGraphicFramePr>
        <p:xfrm>
          <a:off x="755576" y="1484784"/>
          <a:ext cx="7704856"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2772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dirty="0" smtClean="0">
                <a:solidFill>
                  <a:prstClr val="black"/>
                </a:solidFill>
              </a:rPr>
              <a:t>O ρόλος της κινησιοθεραπείας στην </a:t>
            </a:r>
            <a:r>
              <a:rPr lang="el-GR" sz="2800" dirty="0" err="1" smtClean="0">
                <a:solidFill>
                  <a:prstClr val="black"/>
                </a:solidFill>
              </a:rPr>
              <a:t>σαρκοπενία</a:t>
            </a:r>
            <a:r>
              <a:rPr lang="el-GR" sz="2800" dirty="0" smtClean="0"/>
              <a:t/>
            </a:r>
            <a:br>
              <a:rPr lang="el-GR" sz="2800" dirty="0" smtClean="0"/>
            </a:br>
            <a:r>
              <a:rPr lang="el-GR" sz="2800" dirty="0" smtClean="0"/>
              <a:t>Καρδιαγγειακά </a:t>
            </a:r>
            <a:r>
              <a:rPr lang="el-GR" sz="2800" dirty="0"/>
              <a:t>&amp; Αναπνευστικά </a:t>
            </a:r>
            <a:r>
              <a:rPr lang="el-GR" sz="2800" dirty="0" smtClean="0"/>
              <a:t>Προβλήματα</a:t>
            </a:r>
            <a:endParaRPr lang="el-GR" sz="2800" dirty="0"/>
          </a:p>
        </p:txBody>
      </p:sp>
      <p:grpSp>
        <p:nvGrpSpPr>
          <p:cNvPr id="3" name="Organization Chart 2"/>
          <p:cNvGrpSpPr>
            <a:grpSpLocks noChangeAspect="1"/>
          </p:cNvGrpSpPr>
          <p:nvPr/>
        </p:nvGrpSpPr>
        <p:grpSpPr bwMode="auto">
          <a:xfrm>
            <a:off x="457200" y="1484313"/>
            <a:ext cx="8229600" cy="4752975"/>
            <a:chOff x="272" y="59"/>
            <a:chExt cx="1440" cy="2448"/>
          </a:xfrm>
        </p:grpSpPr>
        <p:cxnSp>
          <p:nvCxnSpPr>
            <p:cNvPr id="1028" name="_s1028"/>
            <p:cNvCxnSpPr>
              <a:cxnSpLocks noChangeShapeType="1"/>
              <a:stCxn id="10" idx="1"/>
              <a:endCxn id="4" idx="2"/>
            </p:cNvCxnSpPr>
            <p:nvPr/>
          </p:nvCxnSpPr>
          <p:spPr bwMode="auto">
            <a:xfrm rot="10800000">
              <a:off x="704" y="430"/>
              <a:ext cx="144" cy="1933"/>
            </a:xfrm>
            <a:prstGeom prst="bentConnector2">
              <a:avLst/>
            </a:prstGeom>
            <a:noFill/>
            <a:ln w="28575">
              <a:solidFill>
                <a:srgbClr val="004B82"/>
              </a:solidFill>
              <a:miter lim="800000"/>
              <a:headEnd/>
              <a:tailEnd/>
            </a:ln>
            <a:extLst>
              <a:ext uri="{909E8E84-426E-40DD-AFC4-6F175D3DCCD1}">
                <a14:hiddenFill xmlns:a14="http://schemas.microsoft.com/office/drawing/2010/main">
                  <a:noFill/>
                </a14:hiddenFill>
              </a:ext>
            </a:extLst>
          </p:spPr>
        </p:cxnSp>
        <p:cxnSp>
          <p:nvCxnSpPr>
            <p:cNvPr id="1029" name="_s1029"/>
            <p:cNvCxnSpPr>
              <a:cxnSpLocks noChangeShapeType="1"/>
              <a:stCxn id="9" idx="1"/>
              <a:endCxn id="4" idx="2"/>
            </p:cNvCxnSpPr>
            <p:nvPr/>
          </p:nvCxnSpPr>
          <p:spPr bwMode="auto">
            <a:xfrm rot="10800000">
              <a:off x="704" y="430"/>
              <a:ext cx="144" cy="1501"/>
            </a:xfrm>
            <a:prstGeom prst="bentConnector2">
              <a:avLst/>
            </a:prstGeom>
            <a:noFill/>
            <a:ln w="28575">
              <a:solidFill>
                <a:srgbClr val="004B82"/>
              </a:solidFill>
              <a:miter lim="800000"/>
              <a:headEnd/>
              <a:tailEnd/>
            </a:ln>
            <a:extLst>
              <a:ext uri="{909E8E84-426E-40DD-AFC4-6F175D3DCCD1}">
                <a14:hiddenFill xmlns:a14="http://schemas.microsoft.com/office/drawing/2010/main">
                  <a:noFill/>
                </a14:hiddenFill>
              </a:ext>
            </a:extLst>
          </p:spPr>
        </p:cxnSp>
        <p:cxnSp>
          <p:nvCxnSpPr>
            <p:cNvPr id="1030" name="_s1030"/>
            <p:cNvCxnSpPr>
              <a:cxnSpLocks noChangeShapeType="1"/>
              <a:stCxn id="8" idx="1"/>
              <a:endCxn id="4" idx="2"/>
            </p:cNvCxnSpPr>
            <p:nvPr/>
          </p:nvCxnSpPr>
          <p:spPr bwMode="auto">
            <a:xfrm rot="10800000">
              <a:off x="704" y="430"/>
              <a:ext cx="144" cy="1069"/>
            </a:xfrm>
            <a:prstGeom prst="bentConnector2">
              <a:avLst/>
            </a:prstGeom>
            <a:noFill/>
            <a:ln w="28575">
              <a:solidFill>
                <a:srgbClr val="004B82"/>
              </a:solidFill>
              <a:miter lim="800000"/>
              <a:headEnd/>
              <a:tailEnd/>
            </a:ln>
            <a:extLst>
              <a:ext uri="{909E8E84-426E-40DD-AFC4-6F175D3DCCD1}">
                <a14:hiddenFill xmlns:a14="http://schemas.microsoft.com/office/drawing/2010/main">
                  <a:noFill/>
                </a14:hiddenFill>
              </a:ext>
            </a:extLst>
          </p:spPr>
        </p:cxnSp>
        <p:cxnSp>
          <p:nvCxnSpPr>
            <p:cNvPr id="1031" name="_s1031"/>
            <p:cNvCxnSpPr>
              <a:cxnSpLocks noChangeShapeType="1"/>
              <a:stCxn id="6" idx="1"/>
              <a:endCxn id="4" idx="2"/>
            </p:cNvCxnSpPr>
            <p:nvPr/>
          </p:nvCxnSpPr>
          <p:spPr bwMode="auto">
            <a:xfrm rot="10800000">
              <a:off x="704" y="430"/>
              <a:ext cx="144" cy="637"/>
            </a:xfrm>
            <a:prstGeom prst="bentConnector2">
              <a:avLst/>
            </a:prstGeom>
            <a:noFill/>
            <a:ln w="28575">
              <a:solidFill>
                <a:srgbClr val="004B82"/>
              </a:solidFill>
              <a:miter lim="800000"/>
              <a:headEnd/>
              <a:tailEnd/>
            </a:ln>
            <a:extLst>
              <a:ext uri="{909E8E84-426E-40DD-AFC4-6F175D3DCCD1}">
                <a14:hiddenFill xmlns:a14="http://schemas.microsoft.com/office/drawing/2010/main">
                  <a:noFill/>
                </a14:hiddenFill>
              </a:ext>
            </a:extLst>
          </p:spPr>
        </p:cxnSp>
        <p:cxnSp>
          <p:nvCxnSpPr>
            <p:cNvPr id="1032" name="_s1032"/>
            <p:cNvCxnSpPr>
              <a:cxnSpLocks noChangeShapeType="1"/>
              <a:stCxn id="5" idx="1"/>
              <a:endCxn id="4" idx="2"/>
            </p:cNvCxnSpPr>
            <p:nvPr/>
          </p:nvCxnSpPr>
          <p:spPr bwMode="auto">
            <a:xfrm rot="10800000">
              <a:off x="704" y="430"/>
              <a:ext cx="144" cy="205"/>
            </a:xfrm>
            <a:prstGeom prst="bentConnector2">
              <a:avLst/>
            </a:prstGeom>
            <a:noFill/>
            <a:ln w="28575">
              <a:solidFill>
                <a:srgbClr val="004B82"/>
              </a:solidFill>
              <a:miter lim="800000"/>
              <a:headEnd/>
              <a:tailEnd/>
            </a:ln>
            <a:extLst>
              <a:ext uri="{909E8E84-426E-40DD-AFC4-6F175D3DCCD1}">
                <a14:hiddenFill xmlns:a14="http://schemas.microsoft.com/office/drawing/2010/main">
                  <a:noFill/>
                </a14:hiddenFill>
              </a:ext>
            </a:extLst>
          </p:spPr>
        </p:cxnSp>
        <p:sp>
          <p:nvSpPr>
            <p:cNvPr id="4" name="_s1033"/>
            <p:cNvSpPr>
              <a:spLocks noChangeArrowheads="1"/>
            </p:cNvSpPr>
            <p:nvPr/>
          </p:nvSpPr>
          <p:spPr bwMode="auto">
            <a:xfrm>
              <a:off x="272" y="59"/>
              <a:ext cx="864" cy="371"/>
            </a:xfrm>
            <a:prstGeom prst="roundRect">
              <a:avLst>
                <a:gd name="adj" fmla="val 16667"/>
              </a:avLst>
            </a:prstGeom>
            <a:solidFill>
              <a:srgbClr val="004B82"/>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000" b="1" u="none" strike="noStrike" cap="none" normalizeH="0" baseline="0" dirty="0" smtClean="0">
                  <a:ln>
                    <a:noFill/>
                  </a:ln>
                  <a:solidFill>
                    <a:schemeClr val="bg1"/>
                  </a:solidFill>
                  <a:effectLst/>
                  <a:latin typeface="+mj-lt"/>
                  <a:cs typeface="Arial" panose="020B0604020202020204" pitchFamily="34" charset="0"/>
                </a:rPr>
                <a:t>Καρδιαγγειακά &amp; Αναπνευστικά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000" b="1" u="none" strike="noStrike" cap="none" normalizeH="0" baseline="0" dirty="0" smtClean="0">
                  <a:ln>
                    <a:noFill/>
                  </a:ln>
                  <a:solidFill>
                    <a:schemeClr val="bg1"/>
                  </a:solidFill>
                  <a:effectLst/>
                  <a:latin typeface="+mj-lt"/>
                  <a:cs typeface="Arial" panose="020B0604020202020204" pitchFamily="34" charset="0"/>
                </a:rPr>
                <a:t>Προβλήματα</a:t>
              </a:r>
              <a:r>
                <a:rPr kumimoji="0" lang="en-US" altLang="el-GR" sz="2000" b="1" u="none" strike="noStrike" cap="none" normalizeH="0" baseline="0" dirty="0" smtClean="0">
                  <a:ln>
                    <a:noFill/>
                  </a:ln>
                  <a:solidFill>
                    <a:schemeClr val="bg1"/>
                  </a:solidFill>
                  <a:effectLst/>
                  <a:latin typeface="+mj-lt"/>
                  <a:cs typeface="Arial" panose="020B0604020202020204" pitchFamily="34" charset="0"/>
                </a:rPr>
                <a:t>     </a:t>
              </a:r>
              <a:endParaRPr kumimoji="0" lang="el-GR" altLang="el-GR" sz="2000" b="1" u="none" strike="noStrike" cap="none" normalizeH="0" baseline="0" dirty="0" smtClean="0">
                <a:ln>
                  <a:noFill/>
                </a:ln>
                <a:solidFill>
                  <a:schemeClr val="bg1"/>
                </a:solidFill>
                <a:effectLst/>
                <a:latin typeface="+mj-lt"/>
                <a:cs typeface="Arial" panose="020B0604020202020204" pitchFamily="34" charset="0"/>
              </a:endParaRPr>
            </a:p>
          </p:txBody>
        </p:sp>
        <p:sp>
          <p:nvSpPr>
            <p:cNvPr id="5" name="_s1034"/>
            <p:cNvSpPr>
              <a:spLocks noChangeArrowheads="1"/>
            </p:cNvSpPr>
            <p:nvPr/>
          </p:nvSpPr>
          <p:spPr bwMode="auto">
            <a:xfrm>
              <a:off x="848" y="491"/>
              <a:ext cx="864" cy="288"/>
            </a:xfrm>
            <a:prstGeom prst="roundRect">
              <a:avLst>
                <a:gd name="adj" fmla="val 16667"/>
              </a:avLst>
            </a:prstGeom>
            <a:solidFill>
              <a:srgbClr val="004B82"/>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000" b="0" u="none" strike="noStrike" cap="none" normalizeH="0" baseline="0" smtClean="0">
                  <a:ln>
                    <a:noFill/>
                  </a:ln>
                  <a:solidFill>
                    <a:schemeClr val="bg1"/>
                  </a:solidFill>
                  <a:effectLst/>
                  <a:latin typeface="+mj-lt"/>
                  <a:cs typeface="Arial" panose="020B0604020202020204" pitchFamily="34" charset="0"/>
                </a:rPr>
                <a:t>αλλαγή της καρδιακής συχνότητας σε ηρεμία</a:t>
              </a:r>
              <a:r>
                <a:rPr kumimoji="0" lang="el-GR" altLang="el-GR" sz="1800" b="0" u="none" strike="noStrike" cap="none" normalizeH="0" baseline="0" smtClean="0">
                  <a:ln>
                    <a:noFill/>
                  </a:ln>
                  <a:solidFill>
                    <a:schemeClr val="bg1"/>
                  </a:solidFill>
                  <a:effectLst/>
                  <a:latin typeface="+mj-lt"/>
                  <a:cs typeface="Arial" panose="020B0604020202020204" pitchFamily="34" charset="0"/>
                </a:rPr>
                <a:t> </a:t>
              </a:r>
            </a:p>
          </p:txBody>
        </p:sp>
        <p:sp>
          <p:nvSpPr>
            <p:cNvPr id="6" name="_s1035"/>
            <p:cNvSpPr>
              <a:spLocks noChangeArrowheads="1"/>
            </p:cNvSpPr>
            <p:nvPr/>
          </p:nvSpPr>
          <p:spPr bwMode="auto">
            <a:xfrm>
              <a:off x="848" y="923"/>
              <a:ext cx="864" cy="288"/>
            </a:xfrm>
            <a:prstGeom prst="roundRect">
              <a:avLst>
                <a:gd name="adj" fmla="val 16667"/>
              </a:avLst>
            </a:prstGeom>
            <a:solidFill>
              <a:srgbClr val="004B82"/>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000" b="0" u="none" strike="noStrike" cap="none" normalizeH="0" baseline="0" smtClean="0">
                  <a:ln>
                    <a:noFill/>
                  </a:ln>
                  <a:solidFill>
                    <a:schemeClr val="bg1"/>
                  </a:solidFill>
                  <a:effectLst/>
                  <a:latin typeface="+mj-lt"/>
                  <a:cs typeface="Arial" panose="020B0604020202020204" pitchFamily="34" charset="0"/>
                </a:rPr>
                <a:t>της μέγιστης καρδιακής συχνότητας</a:t>
              </a:r>
            </a:p>
          </p:txBody>
        </p:sp>
        <p:sp>
          <p:nvSpPr>
            <p:cNvPr id="8" name="_s1036"/>
            <p:cNvSpPr>
              <a:spLocks noChangeArrowheads="1"/>
            </p:cNvSpPr>
            <p:nvPr/>
          </p:nvSpPr>
          <p:spPr bwMode="auto">
            <a:xfrm>
              <a:off x="848" y="1355"/>
              <a:ext cx="864" cy="288"/>
            </a:xfrm>
            <a:prstGeom prst="roundRect">
              <a:avLst>
                <a:gd name="adj" fmla="val 16667"/>
              </a:avLst>
            </a:prstGeom>
            <a:solidFill>
              <a:srgbClr val="004B82"/>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000" b="0" u="none" strike="noStrike" cap="none" normalizeH="0" baseline="0" smtClean="0">
                  <a:ln>
                    <a:noFill/>
                  </a:ln>
                  <a:solidFill>
                    <a:schemeClr val="bg1"/>
                  </a:solidFill>
                  <a:effectLst/>
                  <a:latin typeface="+mj-lt"/>
                  <a:cs typeface="Arial" panose="020B0604020202020204" pitchFamily="34" charset="0"/>
                </a:rPr>
                <a:t>των επιπέδων των λιπιδίων στο αίμα</a:t>
              </a:r>
            </a:p>
          </p:txBody>
        </p:sp>
        <p:sp>
          <p:nvSpPr>
            <p:cNvPr id="9" name="_s1037"/>
            <p:cNvSpPr>
              <a:spLocks noChangeArrowheads="1"/>
            </p:cNvSpPr>
            <p:nvPr/>
          </p:nvSpPr>
          <p:spPr bwMode="auto">
            <a:xfrm>
              <a:off x="848" y="1787"/>
              <a:ext cx="864" cy="288"/>
            </a:xfrm>
            <a:prstGeom prst="roundRect">
              <a:avLst>
                <a:gd name="adj" fmla="val 16667"/>
              </a:avLst>
            </a:prstGeom>
            <a:solidFill>
              <a:srgbClr val="004B82"/>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l-GR" altLang="el-GR" sz="1900" b="0" u="none" strike="noStrike" cap="none" normalizeH="0" baseline="0" dirty="0" smtClean="0">
                  <a:ln>
                    <a:noFill/>
                  </a:ln>
                  <a:solidFill>
                    <a:schemeClr val="bg1"/>
                  </a:solidFill>
                  <a:effectLst/>
                  <a:latin typeface="+mj-lt"/>
                  <a:cs typeface="Arial" panose="020B0604020202020204" pitchFamily="34" charset="0"/>
                </a:rPr>
                <a:t>της ζωτικής χωρητικότητας των πνευμόνων</a:t>
              </a:r>
            </a:p>
          </p:txBody>
        </p:sp>
        <p:sp>
          <p:nvSpPr>
            <p:cNvPr id="10" name="_s1038"/>
            <p:cNvSpPr>
              <a:spLocks noChangeArrowheads="1"/>
            </p:cNvSpPr>
            <p:nvPr/>
          </p:nvSpPr>
          <p:spPr bwMode="auto">
            <a:xfrm>
              <a:off x="848" y="2219"/>
              <a:ext cx="864" cy="288"/>
            </a:xfrm>
            <a:prstGeom prst="roundRect">
              <a:avLst>
                <a:gd name="adj" fmla="val 16667"/>
              </a:avLst>
            </a:prstGeom>
            <a:solidFill>
              <a:srgbClr val="004B82"/>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altLang="el-GR" sz="1800" b="0" u="none" strike="noStrike" cap="none" normalizeH="0" baseline="0" dirty="0" smtClean="0">
                  <a:ln>
                    <a:noFill/>
                  </a:ln>
                  <a:solidFill>
                    <a:schemeClr val="bg1"/>
                  </a:solidFill>
                  <a:effectLst/>
                  <a:latin typeface="+mj-lt"/>
                  <a:cs typeface="Arial" panose="020B0604020202020204" pitchFamily="34" charset="0"/>
                </a:rPr>
                <a:t>   </a:t>
              </a:r>
              <a:r>
                <a:rPr kumimoji="0" lang="el-GR" altLang="el-GR" sz="1800" b="0" u="none" strike="noStrike" cap="none" normalizeH="0" baseline="0" dirty="0" smtClean="0">
                  <a:ln>
                    <a:noFill/>
                  </a:ln>
                  <a:solidFill>
                    <a:schemeClr val="bg1"/>
                  </a:solidFill>
                  <a:effectLst/>
                  <a:latin typeface="+mj-lt"/>
                  <a:cs typeface="Arial" panose="020B0604020202020204" pitchFamily="34" charset="0"/>
                </a:rPr>
                <a:t>της μέγιστης πρόσληψης οξυγόνου</a:t>
              </a:r>
              <a:r>
                <a:rPr kumimoji="0" lang="el-GR" altLang="el-GR" sz="2000" b="0" u="none" strike="noStrike" cap="none" normalizeH="0" baseline="0" dirty="0" smtClean="0">
                  <a:ln>
                    <a:noFill/>
                  </a:ln>
                  <a:solidFill>
                    <a:schemeClr val="bg1"/>
                  </a:solidFill>
                  <a:effectLst/>
                  <a:latin typeface="+mj-lt"/>
                  <a:cs typeface="Arial" panose="020B0604020202020204" pitchFamily="34" charset="0"/>
                </a:rPr>
                <a:t> ( </a:t>
              </a:r>
              <a:r>
                <a:rPr kumimoji="0" lang="en-GB" altLang="el-GR" sz="2000" b="0" u="none" strike="noStrike" cap="none" normalizeH="0" baseline="0" dirty="0" smtClean="0">
                  <a:ln>
                    <a:noFill/>
                  </a:ln>
                  <a:solidFill>
                    <a:schemeClr val="bg1"/>
                  </a:solidFill>
                  <a:effectLst/>
                  <a:latin typeface="+mj-lt"/>
                  <a:cs typeface="Arial" panose="020B0604020202020204" pitchFamily="34" charset="0"/>
                </a:rPr>
                <a:t>VO</a:t>
              </a:r>
              <a:r>
                <a:rPr kumimoji="0" lang="en-GB" altLang="el-GR" sz="900" b="0" u="none" strike="noStrike" cap="none" normalizeH="0" baseline="0" dirty="0" smtClean="0">
                  <a:ln>
                    <a:noFill/>
                  </a:ln>
                  <a:solidFill>
                    <a:schemeClr val="bg1"/>
                  </a:solidFill>
                  <a:effectLst/>
                  <a:latin typeface="+mj-lt"/>
                  <a:cs typeface="Arial" panose="020B0604020202020204" pitchFamily="34" charset="0"/>
                </a:rPr>
                <a:t>2 </a:t>
              </a:r>
              <a:r>
                <a:rPr kumimoji="0" lang="en-GB" altLang="el-GR" sz="2000" b="0" u="none" strike="noStrike" cap="none" normalizeH="0" baseline="0" dirty="0" smtClean="0">
                  <a:ln>
                    <a:noFill/>
                  </a:ln>
                  <a:solidFill>
                    <a:schemeClr val="bg1"/>
                  </a:solidFill>
                  <a:effectLst/>
                  <a:latin typeface="+mj-lt"/>
                  <a:cs typeface="Arial" panose="020B0604020202020204" pitchFamily="34" charset="0"/>
                </a:rPr>
                <a:t>max </a:t>
              </a:r>
              <a:r>
                <a:rPr kumimoji="0" lang="el-GR" altLang="el-GR" sz="2000" b="0" u="none" strike="noStrike" cap="none" normalizeH="0" baseline="0" dirty="0" smtClean="0">
                  <a:ln>
                    <a:noFill/>
                  </a:ln>
                  <a:solidFill>
                    <a:schemeClr val="bg1"/>
                  </a:solidFill>
                  <a:effectLst/>
                  <a:latin typeface="+mj-lt"/>
                  <a:cs typeface="Arial" panose="020B0604020202020204" pitchFamily="34" charset="0"/>
                </a:rPr>
                <a:t>)</a:t>
              </a:r>
            </a:p>
          </p:txBody>
        </p:sp>
      </p:grpSp>
      <p:sp>
        <p:nvSpPr>
          <p:cNvPr id="7" name="4 - Θέση αριθμού διαφάνειας"/>
          <p:cNvSpPr>
            <a:spLocks noGrp="1"/>
          </p:cNvSpPr>
          <p:nvPr>
            <p:ph type="sldNum" sz="quarter" idx="12"/>
          </p:nvPr>
        </p:nvSpPr>
        <p:spPr/>
        <p:txBody>
          <a:bodyPr/>
          <a:lstStyle/>
          <a:p>
            <a:pPr>
              <a:defRPr/>
            </a:pPr>
            <a:fld id="{91AAA126-A713-4C83-A6D5-F11D358509A3}" type="slidenum">
              <a:rPr lang="el-GR" altLang="en-US"/>
              <a:pPr>
                <a:defRPr/>
              </a:pPr>
              <a:t>27</a:t>
            </a:fld>
            <a:endParaRPr lang="el-GR" altLang="en-US"/>
          </a:p>
        </p:txBody>
      </p:sp>
      <p:sp>
        <p:nvSpPr>
          <p:cNvPr id="17" name="Down Arrow 16"/>
          <p:cNvSpPr/>
          <p:nvPr/>
        </p:nvSpPr>
        <p:spPr>
          <a:xfrm>
            <a:off x="3763716" y="3242408"/>
            <a:ext cx="360040" cy="41938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Down Arrow 25"/>
          <p:cNvSpPr/>
          <p:nvPr/>
        </p:nvSpPr>
        <p:spPr>
          <a:xfrm>
            <a:off x="3763716" y="4931934"/>
            <a:ext cx="360040" cy="41938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Down Arrow 26"/>
          <p:cNvSpPr/>
          <p:nvPr/>
        </p:nvSpPr>
        <p:spPr>
          <a:xfrm>
            <a:off x="3763716" y="5738017"/>
            <a:ext cx="360040" cy="41938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Down Arrow 27"/>
          <p:cNvSpPr/>
          <p:nvPr/>
        </p:nvSpPr>
        <p:spPr>
          <a:xfrm rot="10800000">
            <a:off x="3788099" y="4070489"/>
            <a:ext cx="360040" cy="41938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19900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solidFill>
                  <a:prstClr val="black"/>
                </a:solidFill>
              </a:rPr>
              <a:t>O ρόλος της κινησιοθεραπείας στην </a:t>
            </a:r>
            <a:r>
              <a:rPr lang="el-GR" dirty="0" err="1" smtClean="0">
                <a:solidFill>
                  <a:prstClr val="black"/>
                </a:solidFill>
              </a:rPr>
              <a:t>σαρκοπενία</a:t>
            </a:r>
            <a:r>
              <a:rPr lang="el-GR" dirty="0" smtClean="0">
                <a:solidFill>
                  <a:prstClr val="black"/>
                </a:solidFill>
              </a:rPr>
              <a:t>-</a:t>
            </a:r>
            <a:r>
              <a:rPr lang="el-GR" dirty="0" smtClean="0"/>
              <a:t>Διάφορα</a:t>
            </a:r>
            <a:endParaRPr lang="el-GR" dirty="0"/>
          </a:p>
        </p:txBody>
      </p:sp>
      <p:grpSp>
        <p:nvGrpSpPr>
          <p:cNvPr id="3" name="Organization Chart 2"/>
          <p:cNvGrpSpPr>
            <a:grpSpLocks noChangeAspect="1"/>
          </p:cNvGrpSpPr>
          <p:nvPr/>
        </p:nvGrpSpPr>
        <p:grpSpPr bwMode="auto">
          <a:xfrm>
            <a:off x="457200" y="1484313"/>
            <a:ext cx="8229600" cy="4752975"/>
            <a:chOff x="272" y="59"/>
            <a:chExt cx="1440" cy="2879"/>
          </a:xfrm>
        </p:grpSpPr>
        <p:cxnSp>
          <p:nvCxnSpPr>
            <p:cNvPr id="2052" name="_s2052"/>
            <p:cNvCxnSpPr>
              <a:cxnSpLocks noChangeShapeType="1"/>
              <a:stCxn id="11" idx="1"/>
              <a:endCxn id="4" idx="2"/>
            </p:cNvCxnSpPr>
            <p:nvPr/>
          </p:nvCxnSpPr>
          <p:spPr bwMode="auto">
            <a:xfrm rot="10800000">
              <a:off x="704" y="347"/>
              <a:ext cx="144" cy="2448"/>
            </a:xfrm>
            <a:prstGeom prst="bentConnector2">
              <a:avLst/>
            </a:prstGeom>
            <a:noFill/>
            <a:ln w="28575">
              <a:solidFill>
                <a:srgbClr val="004B82"/>
              </a:solidFill>
              <a:miter lim="800000"/>
              <a:headEnd/>
              <a:tailEnd/>
            </a:ln>
            <a:extLst>
              <a:ext uri="{909E8E84-426E-40DD-AFC4-6F175D3DCCD1}">
                <a14:hiddenFill xmlns:a14="http://schemas.microsoft.com/office/drawing/2010/main">
                  <a:noFill/>
                </a14:hiddenFill>
              </a:ext>
            </a:extLst>
          </p:spPr>
        </p:cxnSp>
        <p:cxnSp>
          <p:nvCxnSpPr>
            <p:cNvPr id="2053" name="_s2053"/>
            <p:cNvCxnSpPr>
              <a:cxnSpLocks noChangeShapeType="1"/>
              <a:stCxn id="10" idx="1"/>
              <a:endCxn id="4" idx="2"/>
            </p:cNvCxnSpPr>
            <p:nvPr/>
          </p:nvCxnSpPr>
          <p:spPr bwMode="auto">
            <a:xfrm rot="10800000">
              <a:off x="704" y="347"/>
              <a:ext cx="144" cy="2016"/>
            </a:xfrm>
            <a:prstGeom prst="bentConnector2">
              <a:avLst/>
            </a:prstGeom>
            <a:noFill/>
            <a:ln w="28575">
              <a:solidFill>
                <a:srgbClr val="004B82"/>
              </a:solidFill>
              <a:miter lim="800000"/>
              <a:headEnd/>
              <a:tailEnd/>
            </a:ln>
            <a:extLst>
              <a:ext uri="{909E8E84-426E-40DD-AFC4-6F175D3DCCD1}">
                <a14:hiddenFill xmlns:a14="http://schemas.microsoft.com/office/drawing/2010/main">
                  <a:noFill/>
                </a14:hiddenFill>
              </a:ext>
            </a:extLst>
          </p:spPr>
        </p:cxnSp>
        <p:cxnSp>
          <p:nvCxnSpPr>
            <p:cNvPr id="2054" name="_s2054"/>
            <p:cNvCxnSpPr>
              <a:cxnSpLocks noChangeShapeType="1"/>
              <a:stCxn id="8" idx="1"/>
              <a:endCxn id="4" idx="2"/>
            </p:cNvCxnSpPr>
            <p:nvPr/>
          </p:nvCxnSpPr>
          <p:spPr bwMode="auto">
            <a:xfrm rot="10800000">
              <a:off x="704" y="347"/>
              <a:ext cx="144" cy="1584"/>
            </a:xfrm>
            <a:prstGeom prst="bentConnector2">
              <a:avLst/>
            </a:prstGeom>
            <a:noFill/>
            <a:ln w="28575">
              <a:solidFill>
                <a:srgbClr val="004B82"/>
              </a:solidFill>
              <a:miter lim="800000"/>
              <a:headEnd/>
              <a:tailEnd/>
            </a:ln>
            <a:extLst>
              <a:ext uri="{909E8E84-426E-40DD-AFC4-6F175D3DCCD1}">
                <a14:hiddenFill xmlns:a14="http://schemas.microsoft.com/office/drawing/2010/main">
                  <a:noFill/>
                </a14:hiddenFill>
              </a:ext>
            </a:extLst>
          </p:spPr>
        </p:cxnSp>
        <p:cxnSp>
          <p:nvCxnSpPr>
            <p:cNvPr id="2055" name="_s2055"/>
            <p:cNvCxnSpPr>
              <a:cxnSpLocks noChangeShapeType="1"/>
              <a:stCxn id="7" idx="1"/>
              <a:endCxn id="4" idx="2"/>
            </p:cNvCxnSpPr>
            <p:nvPr/>
          </p:nvCxnSpPr>
          <p:spPr bwMode="auto">
            <a:xfrm rot="10800000">
              <a:off x="704" y="347"/>
              <a:ext cx="144" cy="1152"/>
            </a:xfrm>
            <a:prstGeom prst="bentConnector2">
              <a:avLst/>
            </a:prstGeom>
            <a:noFill/>
            <a:ln w="28575">
              <a:solidFill>
                <a:srgbClr val="004B82"/>
              </a:solidFill>
              <a:miter lim="800000"/>
              <a:headEnd/>
              <a:tailEnd/>
            </a:ln>
            <a:extLst>
              <a:ext uri="{909E8E84-426E-40DD-AFC4-6F175D3DCCD1}">
                <a14:hiddenFill xmlns:a14="http://schemas.microsoft.com/office/drawing/2010/main">
                  <a:noFill/>
                </a14:hiddenFill>
              </a:ext>
            </a:extLst>
          </p:spPr>
        </p:cxnSp>
        <p:cxnSp>
          <p:nvCxnSpPr>
            <p:cNvPr id="2056" name="_s2056"/>
            <p:cNvCxnSpPr>
              <a:cxnSpLocks noChangeShapeType="1"/>
              <a:stCxn id="6" idx="1"/>
              <a:endCxn id="4" idx="2"/>
            </p:cNvCxnSpPr>
            <p:nvPr/>
          </p:nvCxnSpPr>
          <p:spPr bwMode="auto">
            <a:xfrm rot="10800000">
              <a:off x="704" y="347"/>
              <a:ext cx="144" cy="721"/>
            </a:xfrm>
            <a:prstGeom prst="bentConnector2">
              <a:avLst/>
            </a:prstGeom>
            <a:noFill/>
            <a:ln w="28575">
              <a:solidFill>
                <a:srgbClr val="004B82"/>
              </a:solidFill>
              <a:miter lim="800000"/>
              <a:headEnd/>
              <a:tailEnd/>
            </a:ln>
            <a:extLst>
              <a:ext uri="{909E8E84-426E-40DD-AFC4-6F175D3DCCD1}">
                <a14:hiddenFill xmlns:a14="http://schemas.microsoft.com/office/drawing/2010/main">
                  <a:noFill/>
                </a14:hiddenFill>
              </a:ext>
            </a:extLst>
          </p:spPr>
        </p:cxnSp>
        <p:cxnSp>
          <p:nvCxnSpPr>
            <p:cNvPr id="2057" name="_s2057"/>
            <p:cNvCxnSpPr>
              <a:cxnSpLocks noChangeShapeType="1"/>
              <a:stCxn id="5" idx="1"/>
              <a:endCxn id="4" idx="2"/>
            </p:cNvCxnSpPr>
            <p:nvPr/>
          </p:nvCxnSpPr>
          <p:spPr bwMode="auto">
            <a:xfrm rot="10800000">
              <a:off x="704" y="347"/>
              <a:ext cx="144" cy="289"/>
            </a:xfrm>
            <a:prstGeom prst="bentConnector2">
              <a:avLst/>
            </a:prstGeom>
            <a:noFill/>
            <a:ln w="28575">
              <a:solidFill>
                <a:srgbClr val="004B82"/>
              </a:solidFill>
              <a:miter lim="800000"/>
              <a:headEnd/>
              <a:tailEnd/>
            </a:ln>
            <a:extLst>
              <a:ext uri="{909E8E84-426E-40DD-AFC4-6F175D3DCCD1}">
                <a14:hiddenFill xmlns:a14="http://schemas.microsoft.com/office/drawing/2010/main">
                  <a:noFill/>
                </a14:hiddenFill>
              </a:ext>
            </a:extLst>
          </p:spPr>
        </p:cxnSp>
        <p:sp>
          <p:nvSpPr>
            <p:cNvPr id="4" name="_s2058"/>
            <p:cNvSpPr>
              <a:spLocks noChangeArrowheads="1"/>
            </p:cNvSpPr>
            <p:nvPr/>
          </p:nvSpPr>
          <p:spPr bwMode="auto">
            <a:xfrm>
              <a:off x="272" y="59"/>
              <a:ext cx="864" cy="288"/>
            </a:xfrm>
            <a:prstGeom prst="roundRect">
              <a:avLst>
                <a:gd name="adj" fmla="val 16667"/>
              </a:avLst>
            </a:prstGeom>
            <a:solidFill>
              <a:srgbClr val="004B82"/>
            </a:solidFill>
            <a:ln w="9525">
              <a:solidFill>
                <a:srgbClr val="004B82"/>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400" b="1" i="0" u="none" strike="noStrike" cap="none" normalizeH="0" baseline="0" dirty="0" smtClean="0">
                  <a:ln>
                    <a:noFill/>
                  </a:ln>
                  <a:solidFill>
                    <a:schemeClr val="bg1"/>
                  </a:solidFill>
                  <a:effectLst/>
                  <a:latin typeface="+mn-lt"/>
                  <a:cs typeface="Arial" panose="020B0604020202020204" pitchFamily="34" charset="0"/>
                </a:rPr>
                <a:t>Διάφορα</a:t>
              </a:r>
            </a:p>
          </p:txBody>
        </p:sp>
        <p:sp>
          <p:nvSpPr>
            <p:cNvPr id="5" name="_s2059"/>
            <p:cNvSpPr>
              <a:spLocks noChangeArrowheads="1"/>
            </p:cNvSpPr>
            <p:nvPr/>
          </p:nvSpPr>
          <p:spPr bwMode="auto">
            <a:xfrm>
              <a:off x="848" y="491"/>
              <a:ext cx="864" cy="288"/>
            </a:xfrm>
            <a:prstGeom prst="roundRect">
              <a:avLst>
                <a:gd name="adj" fmla="val 16667"/>
              </a:avLst>
            </a:prstGeom>
            <a:solidFill>
              <a:srgbClr val="004B82"/>
            </a:solidFill>
            <a:ln w="9525">
              <a:solidFill>
                <a:srgbClr val="004B82"/>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0" i="0" u="none" strike="noStrike" cap="none" normalizeH="0" baseline="0" dirty="0" smtClean="0">
                  <a:ln>
                    <a:noFill/>
                  </a:ln>
                  <a:solidFill>
                    <a:schemeClr val="bg1"/>
                  </a:solidFill>
                  <a:effectLst/>
                  <a:latin typeface="+mn-lt"/>
                  <a:cs typeface="Arial" panose="020B0604020202020204" pitchFamily="34" charset="0"/>
                </a:rPr>
                <a:t>της αντοχής της γλυκόζης &amp; της ευαισθησίας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0" i="0" u="none" strike="noStrike" cap="none" normalizeH="0" baseline="0" dirty="0" smtClean="0">
                  <a:ln>
                    <a:noFill/>
                  </a:ln>
                  <a:solidFill>
                    <a:schemeClr val="bg1"/>
                  </a:solidFill>
                  <a:effectLst/>
                  <a:latin typeface="+mn-lt"/>
                  <a:cs typeface="Arial" panose="020B0604020202020204" pitchFamily="34" charset="0"/>
                </a:rPr>
                <a:t>των ιστών στην ινσουλίνη</a:t>
              </a:r>
            </a:p>
          </p:txBody>
        </p:sp>
        <p:sp>
          <p:nvSpPr>
            <p:cNvPr id="6" name="_s2060"/>
            <p:cNvSpPr>
              <a:spLocks noChangeArrowheads="1"/>
            </p:cNvSpPr>
            <p:nvPr/>
          </p:nvSpPr>
          <p:spPr bwMode="auto">
            <a:xfrm>
              <a:off x="848" y="923"/>
              <a:ext cx="864" cy="288"/>
            </a:xfrm>
            <a:prstGeom prst="roundRect">
              <a:avLst>
                <a:gd name="adj" fmla="val 16667"/>
              </a:avLst>
            </a:prstGeom>
            <a:solidFill>
              <a:srgbClr val="004B82"/>
            </a:solidFill>
            <a:ln w="9525">
              <a:solidFill>
                <a:srgbClr val="004B82"/>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0" i="0" u="none" strike="noStrike" cap="none" normalizeH="0" baseline="0" smtClean="0">
                  <a:ln>
                    <a:noFill/>
                  </a:ln>
                  <a:solidFill>
                    <a:schemeClr val="bg1"/>
                  </a:solidFill>
                  <a:effectLst/>
                  <a:latin typeface="+mn-lt"/>
                  <a:cs typeface="Arial" panose="020B0604020202020204" pitchFamily="34" charset="0"/>
                </a:rPr>
                <a:t>του ποσοστού σωματικού λίπους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0" i="0" u="none" strike="noStrike" cap="none" normalizeH="0" baseline="0" smtClean="0">
                  <a:ln>
                    <a:noFill/>
                  </a:ln>
                  <a:solidFill>
                    <a:schemeClr val="bg1"/>
                  </a:solidFill>
                  <a:effectLst/>
                  <a:latin typeface="+mn-lt"/>
                  <a:cs typeface="Arial" panose="020B0604020202020204" pitchFamily="34" charset="0"/>
                </a:rPr>
                <a:t>της άλιπης σωματικής μάζας</a:t>
              </a:r>
            </a:p>
          </p:txBody>
        </p:sp>
        <p:sp>
          <p:nvSpPr>
            <p:cNvPr id="7" name="_s2061"/>
            <p:cNvSpPr>
              <a:spLocks noChangeArrowheads="1"/>
            </p:cNvSpPr>
            <p:nvPr/>
          </p:nvSpPr>
          <p:spPr bwMode="auto">
            <a:xfrm>
              <a:off x="848" y="1355"/>
              <a:ext cx="864" cy="288"/>
            </a:xfrm>
            <a:prstGeom prst="roundRect">
              <a:avLst>
                <a:gd name="adj" fmla="val 16667"/>
              </a:avLst>
            </a:prstGeom>
            <a:solidFill>
              <a:srgbClr val="004B82"/>
            </a:solidFill>
            <a:ln w="9525">
              <a:solidFill>
                <a:srgbClr val="004B82"/>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000" b="0" i="0" u="none" strike="noStrike" cap="none" normalizeH="0" baseline="0" smtClean="0">
                  <a:ln>
                    <a:noFill/>
                  </a:ln>
                  <a:solidFill>
                    <a:schemeClr val="bg1"/>
                  </a:solidFill>
                  <a:effectLst/>
                  <a:latin typeface="+mn-lt"/>
                  <a:cs typeface="Arial" panose="020B0604020202020204" pitchFamily="34" charset="0"/>
                </a:rPr>
                <a:t>κάμψη του ανοσοποιητικού συστήματος</a:t>
              </a:r>
            </a:p>
          </p:txBody>
        </p:sp>
        <p:sp>
          <p:nvSpPr>
            <p:cNvPr id="8" name="_s2062"/>
            <p:cNvSpPr>
              <a:spLocks noChangeArrowheads="1"/>
            </p:cNvSpPr>
            <p:nvPr/>
          </p:nvSpPr>
          <p:spPr bwMode="auto">
            <a:xfrm>
              <a:off x="848" y="1787"/>
              <a:ext cx="864" cy="288"/>
            </a:xfrm>
            <a:prstGeom prst="roundRect">
              <a:avLst>
                <a:gd name="adj" fmla="val 16667"/>
              </a:avLst>
            </a:prstGeom>
            <a:solidFill>
              <a:srgbClr val="004B82"/>
            </a:solidFill>
            <a:ln w="9525">
              <a:solidFill>
                <a:srgbClr val="004B82"/>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000" b="0" i="0" u="none" strike="noStrike" cap="none" normalizeH="0" baseline="0" smtClean="0">
                  <a:ln>
                    <a:noFill/>
                  </a:ln>
                  <a:solidFill>
                    <a:schemeClr val="bg1"/>
                  </a:solidFill>
                  <a:effectLst/>
                  <a:latin typeface="+mn-lt"/>
                  <a:cs typeface="Arial" panose="020B0604020202020204" pitchFamily="34" charset="0"/>
                </a:rPr>
                <a:t>διάφορες παθήσεις ( οστεοαρθρίτιδα κ.α )</a:t>
              </a:r>
            </a:p>
          </p:txBody>
        </p:sp>
        <p:sp>
          <p:nvSpPr>
            <p:cNvPr id="10" name="_s2063"/>
            <p:cNvSpPr>
              <a:spLocks noChangeArrowheads="1"/>
            </p:cNvSpPr>
            <p:nvPr/>
          </p:nvSpPr>
          <p:spPr bwMode="auto">
            <a:xfrm>
              <a:off x="848" y="2219"/>
              <a:ext cx="864" cy="288"/>
            </a:xfrm>
            <a:prstGeom prst="roundRect">
              <a:avLst>
                <a:gd name="adj" fmla="val 16667"/>
              </a:avLst>
            </a:prstGeom>
            <a:solidFill>
              <a:srgbClr val="004B82"/>
            </a:solidFill>
            <a:ln w="9525">
              <a:solidFill>
                <a:srgbClr val="004B82"/>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000" b="0" i="0" u="none" strike="noStrike" cap="none" normalizeH="0" baseline="0" smtClean="0">
                  <a:ln>
                    <a:noFill/>
                  </a:ln>
                  <a:solidFill>
                    <a:schemeClr val="bg1"/>
                  </a:solidFill>
                  <a:effectLst/>
                  <a:latin typeface="+mn-lt"/>
                  <a:cs typeface="Arial" panose="020B0604020202020204" pitchFamily="34" charset="0"/>
                </a:rPr>
                <a:t>εξασθένιση μνήμης &amp; διαταραχές ύπνου</a:t>
              </a:r>
            </a:p>
          </p:txBody>
        </p:sp>
        <p:sp>
          <p:nvSpPr>
            <p:cNvPr id="11" name="_s2064"/>
            <p:cNvSpPr>
              <a:spLocks noChangeArrowheads="1"/>
            </p:cNvSpPr>
            <p:nvPr/>
          </p:nvSpPr>
          <p:spPr bwMode="auto">
            <a:xfrm>
              <a:off x="848" y="2651"/>
              <a:ext cx="864" cy="287"/>
            </a:xfrm>
            <a:prstGeom prst="roundRect">
              <a:avLst>
                <a:gd name="adj" fmla="val 16667"/>
              </a:avLst>
            </a:prstGeom>
            <a:solidFill>
              <a:srgbClr val="004B82"/>
            </a:solidFill>
            <a:ln w="9525">
              <a:solidFill>
                <a:srgbClr val="004B82"/>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l-GR" altLang="el-GR" dirty="0">
                  <a:solidFill>
                    <a:schemeClr val="bg1"/>
                  </a:solidFill>
                  <a:latin typeface="+mn-lt"/>
                  <a:cs typeface="Arial" panose="020B0604020202020204" pitchFamily="34" charset="0"/>
                </a:rPr>
                <a:t>α</a:t>
              </a:r>
              <a:r>
                <a:rPr kumimoji="0" lang="el-GR" altLang="el-GR" sz="1800" b="0" i="0" u="none" strike="noStrike" cap="none" normalizeH="0" baseline="0" dirty="0" smtClean="0">
                  <a:ln>
                    <a:noFill/>
                  </a:ln>
                  <a:solidFill>
                    <a:schemeClr val="bg1"/>
                  </a:solidFill>
                  <a:effectLst/>
                  <a:latin typeface="+mn-lt"/>
                  <a:cs typeface="Arial" panose="020B0604020202020204" pitchFamily="34" charset="0"/>
                </a:rPr>
                <a:t>ντανακλαστικά</a:t>
              </a:r>
              <a:r>
                <a:rPr kumimoji="0" lang="en-US" altLang="el-GR" sz="1800" b="0" i="0" u="none" strike="noStrike" cap="none" normalizeH="0" baseline="0" dirty="0" smtClean="0">
                  <a:ln>
                    <a:noFill/>
                  </a:ln>
                  <a:solidFill>
                    <a:schemeClr val="bg1"/>
                  </a:solidFill>
                  <a:effectLst/>
                  <a:latin typeface="+mn-lt"/>
                  <a:cs typeface="Arial" panose="020B0604020202020204" pitchFamily="34" charset="0"/>
                </a:rPr>
                <a:t> </a:t>
              </a:r>
              <a:r>
                <a:rPr kumimoji="0" lang="el-GR" altLang="el-GR" sz="1800" b="0" i="0" u="none" strike="noStrike" cap="none" normalizeH="0" baseline="0" dirty="0" smtClean="0">
                  <a:ln>
                    <a:noFill/>
                  </a:ln>
                  <a:solidFill>
                    <a:schemeClr val="bg1"/>
                  </a:solidFill>
                  <a:effectLst/>
                  <a:latin typeface="+mn-lt"/>
                  <a:cs typeface="Arial" panose="020B0604020202020204" pitchFamily="34" charset="0"/>
                </a:rPr>
                <a:t>του χρόνου αντίδρασης</a:t>
              </a:r>
            </a:p>
          </p:txBody>
        </p:sp>
      </p:grpSp>
      <p:sp>
        <p:nvSpPr>
          <p:cNvPr id="9" name="4 - Θέση αριθμού διαφάνειας"/>
          <p:cNvSpPr>
            <a:spLocks noGrp="1"/>
          </p:cNvSpPr>
          <p:nvPr>
            <p:ph type="sldNum" sz="quarter" idx="12"/>
          </p:nvPr>
        </p:nvSpPr>
        <p:spPr/>
        <p:txBody>
          <a:bodyPr/>
          <a:lstStyle/>
          <a:p>
            <a:pPr>
              <a:defRPr/>
            </a:pPr>
            <a:fld id="{A8DF8B62-6661-49E3-B348-5102E29430EE}" type="slidenum">
              <a:rPr lang="el-GR" altLang="en-US"/>
              <a:pPr>
                <a:defRPr/>
              </a:pPr>
              <a:t>28</a:t>
            </a:fld>
            <a:endParaRPr lang="el-GR" altLang="en-US"/>
          </a:p>
        </p:txBody>
      </p:sp>
    </p:spTree>
    <p:extLst>
      <p:ext uri="{BB962C8B-B14F-4D97-AF65-F5344CB8AC3E}">
        <p14:creationId xmlns:p14="http://schemas.microsoft.com/office/powerpoint/2010/main" val="2226372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1800" dirty="0" smtClean="0"/>
              <a:t>O ρόλος της κινησιοθεραπείας στην οστεοπόρωση και την </a:t>
            </a:r>
            <a:r>
              <a:rPr lang="el-GR" sz="1800" dirty="0" err="1" smtClean="0"/>
              <a:t>σαρκοπενία</a:t>
            </a:r>
            <a:r>
              <a:rPr lang="en-US" sz="2000" dirty="0" smtClean="0"/>
              <a:t/>
            </a:r>
            <a:br>
              <a:rPr lang="en-US" sz="2000" dirty="0" smtClean="0"/>
            </a:br>
            <a:r>
              <a:rPr lang="el-GR" sz="2000" dirty="0" smtClean="0"/>
              <a:t>21ος Αιώνας - Ενεργής γήρανση  </a:t>
            </a:r>
            <a:br>
              <a:rPr lang="el-GR" sz="2000" dirty="0" smtClean="0"/>
            </a:br>
            <a:r>
              <a:rPr lang="el-GR" sz="2000" dirty="0" smtClean="0"/>
              <a:t>(</a:t>
            </a:r>
            <a:r>
              <a:rPr lang="en-US" sz="2000" dirty="0" smtClean="0"/>
              <a:t>active  aging</a:t>
            </a:r>
            <a:r>
              <a:rPr lang="el-GR" sz="2000" dirty="0" smtClean="0"/>
              <a:t>)</a:t>
            </a:r>
            <a:r>
              <a:rPr lang="en-US" sz="2000" dirty="0" smtClean="0"/>
              <a:t> </a:t>
            </a:r>
            <a:endParaRPr lang="el-GR" sz="2000" dirty="0"/>
          </a:p>
        </p:txBody>
      </p:sp>
      <p:sp>
        <p:nvSpPr>
          <p:cNvPr id="8" name="5 - Θέση αριθμού διαφάνειας"/>
          <p:cNvSpPr>
            <a:spLocks noGrp="1"/>
          </p:cNvSpPr>
          <p:nvPr>
            <p:ph type="sldNum" sz="quarter" idx="12"/>
          </p:nvPr>
        </p:nvSpPr>
        <p:spPr/>
        <p:txBody>
          <a:bodyPr/>
          <a:lstStyle/>
          <a:p>
            <a:pPr>
              <a:defRPr/>
            </a:pPr>
            <a:fld id="{00B75653-ED75-49FC-8AAB-680642A10254}" type="slidenum">
              <a:rPr lang="el-GR" altLang="en-US"/>
              <a:pPr>
                <a:defRPr/>
              </a:pPr>
              <a:t>2</a:t>
            </a:fld>
            <a:endParaRPr lang="el-GR" altLang="en-US"/>
          </a:p>
        </p:txBody>
      </p:sp>
      <p:sp>
        <p:nvSpPr>
          <p:cNvPr id="3" name="Θέση περιεχομένου 2"/>
          <p:cNvSpPr>
            <a:spLocks noGrp="1"/>
          </p:cNvSpPr>
          <p:nvPr>
            <p:ph idx="1"/>
          </p:nvPr>
        </p:nvSpPr>
        <p:spPr/>
        <p:txBody>
          <a:bodyPr>
            <a:normAutofit fontScale="92500"/>
          </a:bodyPr>
          <a:lstStyle/>
          <a:p>
            <a:r>
              <a:rPr lang="el-GR" sz="2600" b="1" dirty="0"/>
              <a:t>Π.Ο.Υ</a:t>
            </a:r>
            <a:r>
              <a:rPr lang="el-GR" sz="2600" b="1" dirty="0" smtClean="0"/>
              <a:t>.</a:t>
            </a:r>
            <a:r>
              <a:rPr lang="el-GR" sz="2600" dirty="0" smtClean="0"/>
              <a:t>: Οι </a:t>
            </a:r>
            <a:r>
              <a:rPr lang="el-GR" sz="2600" dirty="0"/>
              <a:t>δραστήριοι ηλικιωμένοι </a:t>
            </a:r>
            <a:r>
              <a:rPr lang="el-GR" sz="2600" dirty="0" smtClean="0"/>
              <a:t>έχουν </a:t>
            </a:r>
            <a:r>
              <a:rPr lang="el-GR" sz="2600" dirty="0"/>
              <a:t>δείκτες θνησιμότητας από στεφανιαία νόσο, υπέρταση, εγκεφαλικά επεισόδια, διαβήτη τύπου 2, καρκίνο </a:t>
            </a:r>
            <a:r>
              <a:rPr lang="el-GR" sz="2600" dirty="0" err="1"/>
              <a:t>παχέους</a:t>
            </a:r>
            <a:r>
              <a:rPr lang="el-GR" sz="2600" dirty="0"/>
              <a:t> εντέρου και μαστού, ενώ </a:t>
            </a:r>
            <a:r>
              <a:rPr lang="el-GR" sz="2600" dirty="0" smtClean="0"/>
              <a:t>εμφανίζουν </a:t>
            </a:r>
            <a:r>
              <a:rPr lang="el-GR" sz="2600" dirty="0"/>
              <a:t>επίπεδα </a:t>
            </a:r>
            <a:r>
              <a:rPr lang="el-GR" sz="2600" dirty="0" err="1"/>
              <a:t>καρδιοαναπνευστικής</a:t>
            </a:r>
            <a:r>
              <a:rPr lang="el-GR" sz="2600" dirty="0"/>
              <a:t> ικανότητας και υγιέστερη σωματική μάζα και </a:t>
            </a:r>
            <a:r>
              <a:rPr lang="el-GR" sz="2600" dirty="0" smtClean="0"/>
              <a:t>σύνθεση.</a:t>
            </a:r>
            <a:endParaRPr lang="el-GR" sz="2600" dirty="0"/>
          </a:p>
          <a:p>
            <a:r>
              <a:rPr lang="el-GR" sz="2600" dirty="0" smtClean="0"/>
              <a:t>Η </a:t>
            </a:r>
            <a:r>
              <a:rPr lang="el-GR" sz="2600" dirty="0"/>
              <a:t>άσκηση έχει αποτέλεσμα στην αύξηση της μυϊκής δύναμης και στην ισορροπία, τείνει να </a:t>
            </a:r>
            <a:r>
              <a:rPr lang="el-GR" sz="2600" dirty="0" smtClean="0"/>
              <a:t>τον </a:t>
            </a:r>
            <a:r>
              <a:rPr lang="el-GR" sz="2600" dirty="0"/>
              <a:t>κίνδυνο πτώσεων και προάγει τη λειτουργική ανεξαρτησία του </a:t>
            </a:r>
            <a:r>
              <a:rPr lang="el-GR" sz="2600" dirty="0" smtClean="0"/>
              <a:t>ατόμου.</a:t>
            </a:r>
            <a:endParaRPr lang="el-GR" sz="2600" dirty="0"/>
          </a:p>
          <a:p>
            <a:endParaRPr lang="el-GR" dirty="0"/>
          </a:p>
          <a:p>
            <a:pPr marL="0" indent="0" algn="r">
              <a:buNone/>
            </a:pPr>
            <a:r>
              <a:rPr lang="el-GR" sz="2600" dirty="0" err="1"/>
              <a:t>Bean</a:t>
            </a:r>
            <a:r>
              <a:rPr lang="el-GR" sz="2600" dirty="0"/>
              <a:t> </a:t>
            </a:r>
            <a:r>
              <a:rPr lang="el-GR" sz="2600" dirty="0" err="1"/>
              <a:t>et</a:t>
            </a:r>
            <a:r>
              <a:rPr lang="el-GR" sz="2600" dirty="0"/>
              <a:t> </a:t>
            </a:r>
            <a:r>
              <a:rPr lang="el-GR" sz="2600" dirty="0" err="1"/>
              <a:t>al</a:t>
            </a:r>
            <a:r>
              <a:rPr lang="el-GR" sz="2600" dirty="0"/>
              <a:t>, 2004, </a:t>
            </a:r>
            <a:r>
              <a:rPr lang="el-GR" sz="2600" dirty="0" err="1"/>
              <a:t>Nied</a:t>
            </a:r>
            <a:r>
              <a:rPr lang="el-GR" sz="2600" dirty="0"/>
              <a:t> </a:t>
            </a:r>
            <a:r>
              <a:rPr lang="el-GR" sz="2600" dirty="0" err="1"/>
              <a:t>et</a:t>
            </a:r>
            <a:r>
              <a:rPr lang="el-GR" sz="2600" dirty="0"/>
              <a:t> </a:t>
            </a:r>
            <a:r>
              <a:rPr lang="el-GR" sz="2600" dirty="0" err="1"/>
              <a:t>al</a:t>
            </a:r>
            <a:r>
              <a:rPr lang="el-GR" sz="2600" dirty="0"/>
              <a:t>, 2002, </a:t>
            </a:r>
            <a:r>
              <a:rPr lang="el-GR" sz="2600" dirty="0" err="1"/>
              <a:t>Cassel</a:t>
            </a:r>
            <a:r>
              <a:rPr lang="el-GR" sz="2600" dirty="0"/>
              <a:t> </a:t>
            </a:r>
            <a:r>
              <a:rPr lang="el-GR" sz="2600" dirty="0" err="1"/>
              <a:t>et</a:t>
            </a:r>
            <a:r>
              <a:rPr lang="el-GR" sz="2600" dirty="0"/>
              <a:t> </a:t>
            </a:r>
            <a:r>
              <a:rPr lang="el-GR" sz="2600" dirty="0" err="1"/>
              <a:t>al</a:t>
            </a:r>
            <a:r>
              <a:rPr lang="el-GR" sz="2600" dirty="0"/>
              <a:t>, 2003, </a:t>
            </a:r>
            <a:r>
              <a:rPr lang="el-GR" sz="2600" dirty="0" err="1"/>
              <a:t>Nelson</a:t>
            </a:r>
            <a:r>
              <a:rPr lang="el-GR" sz="2600" dirty="0"/>
              <a:t> </a:t>
            </a:r>
            <a:r>
              <a:rPr lang="el-GR" sz="2600" dirty="0" err="1"/>
              <a:t>et</a:t>
            </a:r>
            <a:r>
              <a:rPr lang="el-GR" sz="2600" dirty="0"/>
              <a:t> </a:t>
            </a:r>
            <a:r>
              <a:rPr lang="el-GR" sz="2600" dirty="0" err="1"/>
              <a:t>al</a:t>
            </a:r>
            <a:r>
              <a:rPr lang="el-GR" sz="2600" dirty="0"/>
              <a:t>, 2007, </a:t>
            </a:r>
            <a:r>
              <a:rPr lang="el-GR" sz="2600" dirty="0" err="1"/>
              <a:t>Marques</a:t>
            </a:r>
            <a:r>
              <a:rPr lang="el-GR" sz="2600" dirty="0"/>
              <a:t> </a:t>
            </a:r>
            <a:r>
              <a:rPr lang="el-GR" sz="2600" dirty="0" err="1"/>
              <a:t>et</a:t>
            </a:r>
            <a:r>
              <a:rPr lang="el-GR" sz="2600" dirty="0"/>
              <a:t> </a:t>
            </a:r>
            <a:r>
              <a:rPr lang="el-GR" sz="2600" dirty="0" err="1"/>
              <a:t>al</a:t>
            </a:r>
            <a:r>
              <a:rPr lang="el-GR" sz="2600" dirty="0"/>
              <a:t>, 2011</a:t>
            </a:r>
            <a:endParaRPr lang="el-GR" dirty="0"/>
          </a:p>
          <a:p>
            <a:endParaRPr lang="el-GR" dirty="0"/>
          </a:p>
        </p:txBody>
      </p:sp>
    </p:spTree>
    <p:extLst>
      <p:ext uri="{BB962C8B-B14F-4D97-AF65-F5344CB8AC3E}">
        <p14:creationId xmlns:p14="http://schemas.microsoft.com/office/powerpoint/2010/main" val="883309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solidFill>
                  <a:prstClr val="black"/>
                </a:solidFill>
              </a:rPr>
              <a:t>O ρόλος της κινησιοθεραπείας στην </a:t>
            </a:r>
            <a:r>
              <a:rPr lang="el-GR" dirty="0" err="1" smtClean="0">
                <a:solidFill>
                  <a:prstClr val="black"/>
                </a:solidFill>
              </a:rPr>
              <a:t>σαρκοπενία</a:t>
            </a:r>
            <a:r>
              <a:rPr lang="el-GR" dirty="0" smtClean="0">
                <a:solidFill>
                  <a:prstClr val="black"/>
                </a:solidFill>
              </a:rPr>
              <a:t>-</a:t>
            </a:r>
            <a:r>
              <a:rPr lang="el-GR" dirty="0" smtClean="0"/>
              <a:t>Ψυχολογικά Προβλήματα</a:t>
            </a:r>
            <a:endParaRPr lang="el-GR" dirty="0"/>
          </a:p>
        </p:txBody>
      </p:sp>
      <p:grpSp>
        <p:nvGrpSpPr>
          <p:cNvPr id="3" name="Diagram 2"/>
          <p:cNvGrpSpPr>
            <a:grpSpLocks noChangeAspect="1"/>
          </p:cNvGrpSpPr>
          <p:nvPr/>
        </p:nvGrpSpPr>
        <p:grpSpPr bwMode="auto">
          <a:xfrm>
            <a:off x="828018" y="1674921"/>
            <a:ext cx="7513428" cy="4641787"/>
            <a:chOff x="505" y="215"/>
            <a:chExt cx="4721" cy="3799"/>
          </a:xfrm>
        </p:grpSpPr>
        <p:sp>
          <p:nvSpPr>
            <p:cNvPr id="5" name="_s3076"/>
            <p:cNvSpPr>
              <a:spLocks noChangeShapeType="1"/>
            </p:cNvSpPr>
            <p:nvPr/>
          </p:nvSpPr>
          <p:spPr bwMode="auto">
            <a:xfrm flipH="1">
              <a:off x="1846" y="2114"/>
              <a:ext cx="37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el-GR"/>
            </a:p>
          </p:txBody>
        </p:sp>
        <p:sp>
          <p:nvSpPr>
            <p:cNvPr id="6" name="_s3077"/>
            <p:cNvSpPr>
              <a:spLocks noChangeArrowheads="1"/>
            </p:cNvSpPr>
            <p:nvPr/>
          </p:nvSpPr>
          <p:spPr bwMode="auto">
            <a:xfrm>
              <a:off x="505" y="1556"/>
              <a:ext cx="1341" cy="1117"/>
            </a:xfrm>
            <a:prstGeom prst="ellipse">
              <a:avLst/>
            </a:prstGeom>
            <a:solidFill>
              <a:srgbClr val="004B82"/>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000" b="0" i="0" u="none" strike="noStrike" cap="none" normalizeH="0" baseline="0" smtClean="0">
                  <a:ln>
                    <a:noFill/>
                  </a:ln>
                  <a:solidFill>
                    <a:schemeClr val="bg1"/>
                  </a:solidFill>
                  <a:effectLst/>
                  <a:latin typeface="+mn-lt"/>
                  <a:cs typeface="Arial" panose="020B0604020202020204" pitchFamily="34" charset="0"/>
                </a:rPr>
                <a:t>άγχος</a:t>
              </a:r>
            </a:p>
          </p:txBody>
        </p:sp>
        <p:sp>
          <p:nvSpPr>
            <p:cNvPr id="7" name="_s3078"/>
            <p:cNvSpPr>
              <a:spLocks noChangeShapeType="1"/>
            </p:cNvSpPr>
            <p:nvPr/>
          </p:nvSpPr>
          <p:spPr bwMode="auto">
            <a:xfrm>
              <a:off x="2857" y="2450"/>
              <a:ext cx="0" cy="44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el-GR"/>
            </a:p>
          </p:txBody>
        </p:sp>
        <p:sp>
          <p:nvSpPr>
            <p:cNvPr id="8" name="_s3079"/>
            <p:cNvSpPr>
              <a:spLocks noChangeArrowheads="1"/>
            </p:cNvSpPr>
            <p:nvPr/>
          </p:nvSpPr>
          <p:spPr bwMode="auto">
            <a:xfrm>
              <a:off x="2187" y="2897"/>
              <a:ext cx="1341" cy="1117"/>
            </a:xfrm>
            <a:prstGeom prst="ellipse">
              <a:avLst/>
            </a:prstGeom>
            <a:solidFill>
              <a:srgbClr val="004B82"/>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000" b="0" i="0" u="none" strike="noStrike" cap="none" normalizeH="0" baseline="0" smtClean="0">
                  <a:ln>
                    <a:noFill/>
                  </a:ln>
                  <a:solidFill>
                    <a:schemeClr val="bg1"/>
                  </a:solidFill>
                  <a:effectLst/>
                  <a:latin typeface="+mn-lt"/>
                  <a:cs typeface="Arial" panose="020B0604020202020204" pitchFamily="34" charset="0"/>
                </a:rPr>
                <a:t>ανασφάλεια</a:t>
              </a:r>
            </a:p>
          </p:txBody>
        </p:sp>
        <p:sp>
          <p:nvSpPr>
            <p:cNvPr id="9" name="_s3080"/>
            <p:cNvSpPr>
              <a:spLocks noChangeShapeType="1"/>
            </p:cNvSpPr>
            <p:nvPr/>
          </p:nvSpPr>
          <p:spPr bwMode="auto">
            <a:xfrm>
              <a:off x="3527" y="2114"/>
              <a:ext cx="32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el-GR"/>
            </a:p>
          </p:txBody>
        </p:sp>
        <p:sp>
          <p:nvSpPr>
            <p:cNvPr id="10" name="_s3081"/>
            <p:cNvSpPr>
              <a:spLocks noChangeArrowheads="1"/>
            </p:cNvSpPr>
            <p:nvPr/>
          </p:nvSpPr>
          <p:spPr bwMode="auto">
            <a:xfrm>
              <a:off x="3853" y="1556"/>
              <a:ext cx="1341" cy="1117"/>
            </a:xfrm>
            <a:prstGeom prst="ellipse">
              <a:avLst/>
            </a:prstGeom>
            <a:solidFill>
              <a:srgbClr val="004B82"/>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000" b="0" i="0" u="none" strike="noStrike" cap="none" normalizeH="0" baseline="0" smtClean="0">
                  <a:ln>
                    <a:noFill/>
                  </a:ln>
                  <a:solidFill>
                    <a:schemeClr val="bg1"/>
                  </a:solidFill>
                  <a:effectLst/>
                  <a:latin typeface="+mn-lt"/>
                  <a:cs typeface="Arial" panose="020B0604020202020204" pitchFamily="34" charset="0"/>
                </a:rPr>
                <a:t>μοναξιά</a:t>
              </a:r>
            </a:p>
          </p:txBody>
        </p:sp>
        <p:sp>
          <p:nvSpPr>
            <p:cNvPr id="11" name="_s3082"/>
            <p:cNvSpPr>
              <a:spLocks noChangeShapeType="1"/>
            </p:cNvSpPr>
            <p:nvPr/>
          </p:nvSpPr>
          <p:spPr bwMode="auto">
            <a:xfrm flipV="1">
              <a:off x="2857" y="1109"/>
              <a:ext cx="0" cy="44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el-GR"/>
            </a:p>
          </p:txBody>
        </p:sp>
        <p:sp>
          <p:nvSpPr>
            <p:cNvPr id="12" name="_s3083"/>
            <p:cNvSpPr>
              <a:spLocks noChangeArrowheads="1"/>
            </p:cNvSpPr>
            <p:nvPr/>
          </p:nvSpPr>
          <p:spPr bwMode="auto">
            <a:xfrm>
              <a:off x="2187" y="215"/>
              <a:ext cx="1341" cy="1117"/>
            </a:xfrm>
            <a:prstGeom prst="ellipse">
              <a:avLst/>
            </a:prstGeom>
            <a:solidFill>
              <a:srgbClr val="004B82"/>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000" b="0" i="0" u="none" strike="noStrike" cap="none" normalizeH="0" baseline="0" smtClean="0">
                  <a:ln>
                    <a:noFill/>
                  </a:ln>
                  <a:solidFill>
                    <a:schemeClr val="bg1"/>
                  </a:solidFill>
                  <a:effectLst/>
                  <a:latin typeface="+mn-lt"/>
                  <a:cs typeface="Arial" panose="020B0604020202020204" pitchFamily="34" charset="0"/>
                </a:rPr>
                <a:t>κατάθλιψη</a:t>
              </a:r>
            </a:p>
          </p:txBody>
        </p:sp>
        <p:sp>
          <p:nvSpPr>
            <p:cNvPr id="13" name="_s3084"/>
            <p:cNvSpPr>
              <a:spLocks noChangeArrowheads="1"/>
            </p:cNvSpPr>
            <p:nvPr/>
          </p:nvSpPr>
          <p:spPr bwMode="auto">
            <a:xfrm>
              <a:off x="2187" y="1556"/>
              <a:ext cx="1341" cy="1117"/>
            </a:xfrm>
            <a:prstGeom prst="ellipse">
              <a:avLst/>
            </a:prstGeom>
            <a:solidFill>
              <a:srgbClr val="004B82"/>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000" b="1" i="0" u="none" strike="noStrike" cap="none" normalizeH="0" baseline="0" dirty="0" smtClean="0">
                  <a:ln>
                    <a:noFill/>
                  </a:ln>
                  <a:solidFill>
                    <a:schemeClr val="bg1"/>
                  </a:solidFill>
                  <a:effectLst/>
                  <a:latin typeface="+mn-lt"/>
                  <a:cs typeface="Arial" panose="020B0604020202020204" pitchFamily="34" charset="0"/>
                </a:rPr>
                <a:t>Ψυχολογικά</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000" b="1" i="0" u="none" strike="noStrike" cap="none" normalizeH="0" baseline="0" dirty="0" smtClean="0">
                  <a:ln>
                    <a:noFill/>
                  </a:ln>
                  <a:solidFill>
                    <a:schemeClr val="bg1"/>
                  </a:solidFill>
                  <a:effectLst/>
                  <a:latin typeface="+mn-lt"/>
                  <a:cs typeface="Arial" panose="020B0604020202020204" pitchFamily="34" charset="0"/>
                </a:rPr>
                <a:t>Προβλήματα</a:t>
              </a:r>
            </a:p>
          </p:txBody>
        </p:sp>
        <p:sp>
          <p:nvSpPr>
            <p:cNvPr id="14" name="Rectangle 13"/>
            <p:cNvSpPr>
              <a:spLocks noChangeArrowheads="1"/>
            </p:cNvSpPr>
            <p:nvPr/>
          </p:nvSpPr>
          <p:spPr bwMode="auto">
            <a:xfrm>
              <a:off x="3820" y="3666"/>
              <a:ext cx="1406"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l-GR" sz="1600" b="0" i="0" u="none" strike="noStrike" cap="none" normalizeH="0" baseline="0" dirty="0" smtClean="0">
                  <a:ln>
                    <a:noFill/>
                  </a:ln>
                  <a:solidFill>
                    <a:schemeClr val="tx1"/>
                  </a:solidFill>
                  <a:effectLst/>
                  <a:latin typeface="+mn-lt"/>
                  <a:cs typeface="Arial" panose="020B0604020202020204" pitchFamily="34" charset="0"/>
                  <a:sym typeface="Wingdings" panose="05000000000000000000" pitchFamily="2" charset="2"/>
                </a:rPr>
                <a:t>Rice et al, 2009</a:t>
              </a:r>
              <a:endParaRPr kumimoji="0" lang="el-GR" altLang="el-GR" sz="1600" b="0" i="0" u="none" strike="noStrike" cap="none" normalizeH="0" baseline="0" dirty="0" smtClean="0">
                <a:ln>
                  <a:noFill/>
                </a:ln>
                <a:solidFill>
                  <a:schemeClr val="tx1"/>
                </a:solidFill>
                <a:effectLst/>
                <a:latin typeface="+mn-lt"/>
                <a:cs typeface="Arial" panose="020B0604020202020204" pitchFamily="34" charset="0"/>
                <a:sym typeface="Wingdings" panose="05000000000000000000" pitchFamily="2" charset="2"/>
              </a:endParaRPr>
            </a:p>
          </p:txBody>
        </p:sp>
      </p:grpSp>
      <p:sp>
        <p:nvSpPr>
          <p:cNvPr id="4" name="4 - Θέση αριθμού διαφάνειας"/>
          <p:cNvSpPr>
            <a:spLocks noGrp="1"/>
          </p:cNvSpPr>
          <p:nvPr>
            <p:ph type="sldNum" sz="quarter" idx="12"/>
          </p:nvPr>
        </p:nvSpPr>
        <p:spPr/>
        <p:txBody>
          <a:bodyPr/>
          <a:lstStyle/>
          <a:p>
            <a:pPr>
              <a:defRPr/>
            </a:pPr>
            <a:fld id="{B37FB693-2705-4B92-A296-27645EE06098}" type="slidenum">
              <a:rPr lang="el-GR" altLang="en-US"/>
              <a:pPr>
                <a:defRPr/>
              </a:pPr>
              <a:t>29</a:t>
            </a:fld>
            <a:endParaRPr lang="el-GR" altLang="en-US"/>
          </a:p>
        </p:txBody>
      </p:sp>
    </p:spTree>
    <p:extLst>
      <p:ext uri="{BB962C8B-B14F-4D97-AF65-F5344CB8AC3E}">
        <p14:creationId xmlns:p14="http://schemas.microsoft.com/office/powerpoint/2010/main" val="1869487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r>
              <a:rPr lang="el-GR" sz="3600" dirty="0" smtClean="0">
                <a:solidFill>
                  <a:prstClr val="black"/>
                </a:solidFill>
              </a:rPr>
              <a:t>O ρόλος της κινησιοθεραπείας στην </a:t>
            </a:r>
            <a:r>
              <a:rPr lang="el-GR" sz="3600" dirty="0" err="1" smtClean="0">
                <a:solidFill>
                  <a:prstClr val="black"/>
                </a:solidFill>
              </a:rPr>
              <a:t>σαρκοπενία</a:t>
            </a:r>
            <a:r>
              <a:rPr lang="el-GR" sz="3600" dirty="0" smtClean="0">
                <a:solidFill>
                  <a:prstClr val="black"/>
                </a:solidFill>
              </a:rPr>
              <a:t> και την </a:t>
            </a:r>
            <a:r>
              <a:rPr lang="el-GR" sz="3600" dirty="0" err="1" smtClean="0">
                <a:solidFill>
                  <a:prstClr val="black"/>
                </a:solidFill>
              </a:rPr>
              <a:t>οστεοπορωση</a:t>
            </a:r>
            <a:r>
              <a:rPr lang="el-GR" sz="3600" dirty="0" smtClean="0">
                <a:solidFill>
                  <a:prstClr val="black"/>
                </a:solidFill>
              </a:rPr>
              <a:t>-</a:t>
            </a:r>
            <a:r>
              <a:rPr lang="el-GR" sz="3600" b="1" dirty="0" smtClean="0"/>
              <a:t>Φυσικοθεραπευτική αξιολόγηση</a:t>
            </a:r>
            <a:endParaRPr lang="el-GR" sz="3200" dirty="0" smtClean="0"/>
          </a:p>
        </p:txBody>
      </p:sp>
      <p:sp>
        <p:nvSpPr>
          <p:cNvPr id="26627" name="Rectangle 3"/>
          <p:cNvSpPr>
            <a:spLocks noGrp="1" noChangeArrowheads="1"/>
          </p:cNvSpPr>
          <p:nvPr>
            <p:ph idx="1"/>
          </p:nvPr>
        </p:nvSpPr>
        <p:spPr>
          <a:xfrm>
            <a:off x="457200" y="1484784"/>
            <a:ext cx="3970784" cy="2880320"/>
          </a:xfrm>
        </p:spPr>
        <p:txBody>
          <a:bodyPr>
            <a:normAutofit/>
          </a:bodyPr>
          <a:lstStyle/>
          <a:p>
            <a:pPr eaLnBrk="1" hangingPunct="1"/>
            <a:r>
              <a:rPr lang="el-GR" sz="2800" b="1" dirty="0" smtClean="0">
                <a:solidFill>
                  <a:srgbClr val="820000"/>
                </a:solidFill>
              </a:rPr>
              <a:t>Υ </a:t>
            </a:r>
            <a:r>
              <a:rPr lang="el-GR" sz="2800" dirty="0" err="1" smtClean="0"/>
              <a:t>ποκειμενική</a:t>
            </a:r>
            <a:endParaRPr lang="el-GR" sz="2800" dirty="0" smtClean="0"/>
          </a:p>
          <a:p>
            <a:pPr eaLnBrk="1" hangingPunct="1"/>
            <a:r>
              <a:rPr lang="el-GR" sz="2800" b="1" dirty="0" smtClean="0">
                <a:solidFill>
                  <a:srgbClr val="820000"/>
                </a:solidFill>
              </a:rPr>
              <a:t>Α </a:t>
            </a:r>
            <a:r>
              <a:rPr lang="el-GR" sz="2800" dirty="0" err="1" smtClean="0"/>
              <a:t>ντικειμενική</a:t>
            </a:r>
            <a:endParaRPr lang="el-GR" sz="2800" b="1" dirty="0" smtClean="0"/>
          </a:p>
          <a:p>
            <a:pPr eaLnBrk="1" hangingPunct="1"/>
            <a:r>
              <a:rPr lang="el-GR" sz="2800" b="1" dirty="0" smtClean="0">
                <a:solidFill>
                  <a:srgbClr val="820000"/>
                </a:solidFill>
              </a:rPr>
              <a:t>Σ </a:t>
            </a:r>
            <a:r>
              <a:rPr lang="el-GR" sz="2800" dirty="0" err="1" smtClean="0"/>
              <a:t>υνεκτίμηση</a:t>
            </a:r>
            <a:endParaRPr lang="el-GR" sz="2800" b="1" dirty="0" smtClean="0"/>
          </a:p>
          <a:p>
            <a:pPr eaLnBrk="1" hangingPunct="1"/>
            <a:r>
              <a:rPr lang="el-GR" sz="2800" b="1" dirty="0" smtClean="0">
                <a:solidFill>
                  <a:srgbClr val="820000"/>
                </a:solidFill>
              </a:rPr>
              <a:t>Ο </a:t>
            </a:r>
            <a:r>
              <a:rPr lang="el-GR" sz="2800" dirty="0" err="1" smtClean="0"/>
              <a:t>ργάνωση</a:t>
            </a:r>
            <a:r>
              <a:rPr lang="el-GR" sz="2800" dirty="0" smtClean="0"/>
              <a:t> θεραπείας</a:t>
            </a:r>
            <a:endParaRPr lang="el-GR" sz="2800" b="1" dirty="0" smtClean="0"/>
          </a:p>
        </p:txBody>
      </p:sp>
      <p:sp>
        <p:nvSpPr>
          <p:cNvPr id="26628" name="Rectangle 4"/>
          <p:cNvSpPr>
            <a:spLocks noGrp="1" noChangeArrowheads="1"/>
          </p:cNvSpPr>
          <p:nvPr>
            <p:ph sz="half" idx="4294967295"/>
          </p:nvPr>
        </p:nvSpPr>
        <p:spPr>
          <a:xfrm>
            <a:off x="4932040" y="1484784"/>
            <a:ext cx="3581400" cy="2592288"/>
          </a:xfrm>
        </p:spPr>
        <p:txBody>
          <a:bodyPr>
            <a:normAutofit/>
          </a:bodyPr>
          <a:lstStyle/>
          <a:p>
            <a:pPr eaLnBrk="1" hangingPunct="1"/>
            <a:r>
              <a:rPr lang="en-US" sz="2800" b="1" dirty="0" smtClean="0">
                <a:solidFill>
                  <a:srgbClr val="820000"/>
                </a:solidFill>
              </a:rPr>
              <a:t>S</a:t>
            </a:r>
            <a:r>
              <a:rPr lang="en-US" sz="2800" b="1" dirty="0" smtClean="0"/>
              <a:t> </a:t>
            </a:r>
            <a:r>
              <a:rPr lang="en-US" sz="2800" dirty="0" err="1" smtClean="0"/>
              <a:t>ubjective</a:t>
            </a:r>
            <a:endParaRPr lang="en-US" sz="2800" dirty="0" smtClean="0"/>
          </a:p>
          <a:p>
            <a:pPr eaLnBrk="1" hangingPunct="1"/>
            <a:r>
              <a:rPr lang="en-US" sz="2800" b="1" dirty="0" smtClean="0">
                <a:solidFill>
                  <a:srgbClr val="820000"/>
                </a:solidFill>
              </a:rPr>
              <a:t>O</a:t>
            </a:r>
            <a:r>
              <a:rPr lang="en-US" sz="2800" b="1" dirty="0" smtClean="0"/>
              <a:t> </a:t>
            </a:r>
            <a:r>
              <a:rPr lang="en-US" sz="2800" dirty="0" err="1" smtClean="0"/>
              <a:t>bjective</a:t>
            </a:r>
            <a:r>
              <a:rPr lang="en-US" sz="2800" dirty="0" smtClean="0"/>
              <a:t> </a:t>
            </a:r>
          </a:p>
          <a:p>
            <a:pPr eaLnBrk="1" hangingPunct="1"/>
            <a:r>
              <a:rPr lang="en-US" sz="2800" b="1" dirty="0" smtClean="0">
                <a:solidFill>
                  <a:srgbClr val="820000"/>
                </a:solidFill>
              </a:rPr>
              <a:t>A</a:t>
            </a:r>
            <a:r>
              <a:rPr lang="en-US" sz="2800" dirty="0" smtClean="0"/>
              <a:t>ssessment</a:t>
            </a:r>
          </a:p>
          <a:p>
            <a:pPr eaLnBrk="1" hangingPunct="1"/>
            <a:r>
              <a:rPr lang="en-US" sz="2800" b="1" dirty="0" smtClean="0">
                <a:solidFill>
                  <a:srgbClr val="820000"/>
                </a:solidFill>
              </a:rPr>
              <a:t>P</a:t>
            </a:r>
            <a:r>
              <a:rPr lang="en-US" sz="2800" b="1" dirty="0" smtClean="0"/>
              <a:t> </a:t>
            </a:r>
            <a:r>
              <a:rPr lang="en-US" sz="2800" dirty="0" err="1" smtClean="0"/>
              <a:t>lan</a:t>
            </a:r>
            <a:endParaRPr lang="el-GR" sz="2800" dirty="0" smtClean="0"/>
          </a:p>
          <a:p>
            <a:pPr eaLnBrk="1" hangingPunct="1">
              <a:buNone/>
            </a:pPr>
            <a:endParaRPr lang="el-GR" sz="2800" dirty="0" smtClean="0"/>
          </a:p>
        </p:txBody>
      </p:sp>
      <p:sp>
        <p:nvSpPr>
          <p:cNvPr id="2" name="Rectangle 1"/>
          <p:cNvSpPr/>
          <p:nvPr/>
        </p:nvSpPr>
        <p:spPr>
          <a:xfrm>
            <a:off x="5148064" y="4531739"/>
            <a:ext cx="3563888" cy="646331"/>
          </a:xfrm>
          <a:prstGeom prst="rect">
            <a:avLst/>
          </a:prstGeom>
        </p:spPr>
        <p:txBody>
          <a:bodyPr wrap="square">
            <a:spAutoFit/>
          </a:bodyPr>
          <a:lstStyle/>
          <a:p>
            <a:pPr eaLnBrk="1" hangingPunct="1">
              <a:buNone/>
            </a:pPr>
            <a:r>
              <a:rPr lang="el-GR" dirty="0" smtClean="0">
                <a:latin typeface="+mn-lt"/>
              </a:rPr>
              <a:t>Θέματα φυσικοθεραπείας</a:t>
            </a:r>
            <a:endParaRPr lang="el-GR" dirty="0">
              <a:latin typeface="+mn-lt"/>
            </a:endParaRPr>
          </a:p>
          <a:p>
            <a:pPr eaLnBrk="1" hangingPunct="1">
              <a:buNone/>
            </a:pPr>
            <a:r>
              <a:rPr lang="el-GR" dirty="0" err="1">
                <a:latin typeface="+mn-lt"/>
              </a:rPr>
              <a:t>Π.Καρακασίδου</a:t>
            </a:r>
            <a:r>
              <a:rPr lang="el-GR" dirty="0">
                <a:latin typeface="+mn-lt"/>
              </a:rPr>
              <a:t> 2013</a:t>
            </a:r>
          </a:p>
        </p:txBody>
      </p:sp>
    </p:spTree>
    <p:extLst>
      <p:ext uri="{BB962C8B-B14F-4D97-AF65-F5344CB8AC3E}">
        <p14:creationId xmlns:p14="http://schemas.microsoft.com/office/powerpoint/2010/main" val="633018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rtlCol="0">
            <a:noAutofit/>
          </a:bodyPr>
          <a:lstStyle/>
          <a:p>
            <a:pPr>
              <a:defRPr/>
            </a:pPr>
            <a:r>
              <a:rPr lang="el-GR" sz="3600" dirty="0" smtClean="0">
                <a:solidFill>
                  <a:prstClr val="black"/>
                </a:solidFill>
              </a:rPr>
              <a:t>O ρόλος της κινησιοθεραπείας στην </a:t>
            </a:r>
            <a:r>
              <a:rPr lang="el-GR" sz="3600" dirty="0" err="1" smtClean="0">
                <a:solidFill>
                  <a:prstClr val="black"/>
                </a:solidFill>
              </a:rPr>
              <a:t>σαρκοπενία</a:t>
            </a:r>
            <a:r>
              <a:rPr lang="el-GR" sz="3600" dirty="0" smtClean="0">
                <a:solidFill>
                  <a:prstClr val="black"/>
                </a:solidFill>
              </a:rPr>
              <a:t> και την </a:t>
            </a:r>
            <a:r>
              <a:rPr lang="el-GR" sz="3600" dirty="0" err="1" smtClean="0">
                <a:solidFill>
                  <a:prstClr val="black"/>
                </a:solidFill>
              </a:rPr>
              <a:t>οστεοπορωση</a:t>
            </a:r>
            <a:r>
              <a:rPr lang="el-GR" sz="3600" dirty="0" smtClean="0">
                <a:solidFill>
                  <a:prstClr val="black"/>
                </a:solidFill>
              </a:rPr>
              <a:t>-</a:t>
            </a:r>
            <a:r>
              <a:rPr lang="el-GR" sz="3600" dirty="0" smtClean="0"/>
              <a:t>Φυσικοθεραπευτική αξιολόγηση</a:t>
            </a:r>
            <a:endParaRPr lang="el-GR" sz="3600" dirty="0">
              <a:solidFill>
                <a:srgbClr val="820000"/>
              </a:solidFill>
            </a:endParaRPr>
          </a:p>
        </p:txBody>
      </p:sp>
      <p:sp>
        <p:nvSpPr>
          <p:cNvPr id="27651" name="Rectangle 3"/>
          <p:cNvSpPr>
            <a:spLocks noGrp="1" noChangeArrowheads="1"/>
          </p:cNvSpPr>
          <p:nvPr>
            <p:ph idx="1"/>
          </p:nvPr>
        </p:nvSpPr>
        <p:spPr/>
        <p:txBody>
          <a:bodyPr/>
          <a:lstStyle/>
          <a:p>
            <a:pPr eaLnBrk="1" hangingPunct="1"/>
            <a:r>
              <a:rPr lang="el-GR" dirty="0" smtClean="0"/>
              <a:t>ιατρικό ιστορικό</a:t>
            </a:r>
          </a:p>
          <a:p>
            <a:pPr eaLnBrk="1" hangingPunct="1"/>
            <a:r>
              <a:rPr lang="el-GR" dirty="0" smtClean="0"/>
              <a:t>εργασία</a:t>
            </a:r>
          </a:p>
          <a:p>
            <a:pPr eaLnBrk="1" hangingPunct="1"/>
            <a:r>
              <a:rPr lang="el-GR" dirty="0" smtClean="0"/>
              <a:t>οικιακά</a:t>
            </a:r>
          </a:p>
          <a:p>
            <a:pPr eaLnBrk="1" hangingPunct="1"/>
            <a:r>
              <a:rPr lang="el-GR" dirty="0" smtClean="0"/>
              <a:t>εκπαίδευση</a:t>
            </a:r>
          </a:p>
          <a:p>
            <a:pPr eaLnBrk="1" hangingPunct="1"/>
            <a:endParaRPr lang="el-GR" dirty="0" smtClean="0"/>
          </a:p>
        </p:txBody>
      </p:sp>
      <p:sp>
        <p:nvSpPr>
          <p:cNvPr id="27652" name="Rectangle 4"/>
          <p:cNvSpPr>
            <a:spLocks noGrp="1" noChangeArrowheads="1"/>
          </p:cNvSpPr>
          <p:nvPr>
            <p:ph sz="half" idx="4294967295"/>
          </p:nvPr>
        </p:nvSpPr>
        <p:spPr>
          <a:xfrm>
            <a:off x="5334000" y="2286000"/>
            <a:ext cx="3810000" cy="3810000"/>
          </a:xfrm>
        </p:spPr>
        <p:txBody>
          <a:bodyPr/>
          <a:lstStyle/>
          <a:p>
            <a:pPr eaLnBrk="1" hangingPunct="1"/>
            <a:r>
              <a:rPr lang="el-GR" smtClean="0">
                <a:solidFill>
                  <a:schemeClr val="bg1"/>
                </a:solidFill>
              </a:rPr>
              <a:t>Κληρονομικότητα</a:t>
            </a:r>
          </a:p>
          <a:p>
            <a:pPr eaLnBrk="1" hangingPunct="1"/>
            <a:r>
              <a:rPr lang="el-GR" smtClean="0">
                <a:solidFill>
                  <a:schemeClr val="bg1"/>
                </a:solidFill>
              </a:rPr>
              <a:t>διατροφή</a:t>
            </a:r>
          </a:p>
          <a:p>
            <a:pPr eaLnBrk="1" hangingPunct="1"/>
            <a:r>
              <a:rPr lang="el-GR" smtClean="0">
                <a:solidFill>
                  <a:schemeClr val="bg1"/>
                </a:solidFill>
              </a:rPr>
              <a:t>κάπνισμα</a:t>
            </a:r>
          </a:p>
          <a:p>
            <a:pPr eaLnBrk="1" hangingPunct="1"/>
            <a:r>
              <a:rPr lang="el-GR" smtClean="0">
                <a:solidFill>
                  <a:schemeClr val="bg1"/>
                </a:solidFill>
              </a:rPr>
              <a:t>αλκοόλ</a:t>
            </a:r>
          </a:p>
          <a:p>
            <a:pPr eaLnBrk="1" hangingPunct="1"/>
            <a:endParaRPr lang="el-GR" smtClean="0"/>
          </a:p>
          <a:p>
            <a:pPr eaLnBrk="1" hangingPunct="1"/>
            <a:endParaRPr lang="el-GR" smtClean="0"/>
          </a:p>
        </p:txBody>
      </p:sp>
    </p:spTree>
    <p:extLst>
      <p:ext uri="{BB962C8B-B14F-4D97-AF65-F5344CB8AC3E}">
        <p14:creationId xmlns:p14="http://schemas.microsoft.com/office/powerpoint/2010/main" val="583458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6"/>
          <p:cNvSpPr>
            <a:spLocks noGrp="1" noChangeArrowheads="1"/>
          </p:cNvSpPr>
          <p:nvPr>
            <p:ph type="title"/>
          </p:nvPr>
        </p:nvSpPr>
        <p:spPr/>
        <p:txBody>
          <a:bodyPr>
            <a:normAutofit fontScale="90000"/>
          </a:bodyPr>
          <a:lstStyle/>
          <a:p>
            <a:r>
              <a:rPr lang="el-GR" dirty="0" smtClean="0">
                <a:solidFill>
                  <a:prstClr val="black"/>
                </a:solidFill>
              </a:rPr>
              <a:t>O ρόλος της κινησιοθεραπείας στην </a:t>
            </a:r>
            <a:r>
              <a:rPr lang="el-GR" dirty="0" err="1" smtClean="0">
                <a:solidFill>
                  <a:prstClr val="black"/>
                </a:solidFill>
              </a:rPr>
              <a:t>σαρκοπενία</a:t>
            </a:r>
            <a:r>
              <a:rPr lang="el-GR" dirty="0" smtClean="0">
                <a:solidFill>
                  <a:prstClr val="black"/>
                </a:solidFill>
              </a:rPr>
              <a:t> και την </a:t>
            </a:r>
            <a:r>
              <a:rPr lang="el-GR" dirty="0" err="1" smtClean="0">
                <a:solidFill>
                  <a:prstClr val="black"/>
                </a:solidFill>
              </a:rPr>
              <a:t>οστεοπορωση</a:t>
            </a:r>
            <a:r>
              <a:rPr lang="el-GR" dirty="0" smtClean="0">
                <a:solidFill>
                  <a:prstClr val="black"/>
                </a:solidFill>
              </a:rPr>
              <a:t>-</a:t>
            </a:r>
            <a:r>
              <a:rPr lang="el-GR" dirty="0" smtClean="0"/>
              <a:t>Φυσικοθεραπευτική αξιολόγηση</a:t>
            </a:r>
            <a:endParaRPr lang="el-GR" dirty="0" smtClean="0">
              <a:solidFill>
                <a:srgbClr val="820000"/>
              </a:solidFill>
            </a:endParaRPr>
          </a:p>
        </p:txBody>
      </p:sp>
      <p:sp>
        <p:nvSpPr>
          <p:cNvPr id="28676" name="Rectangle 7"/>
          <p:cNvSpPr>
            <a:spLocks noGrp="1" noChangeArrowheads="1"/>
          </p:cNvSpPr>
          <p:nvPr>
            <p:ph idx="1"/>
          </p:nvPr>
        </p:nvSpPr>
        <p:spPr>
          <a:xfrm>
            <a:off x="457200" y="1484784"/>
            <a:ext cx="4402832" cy="4752528"/>
          </a:xfrm>
        </p:spPr>
        <p:txBody>
          <a:bodyPr>
            <a:normAutofit/>
          </a:bodyPr>
          <a:lstStyle/>
          <a:p>
            <a:pPr eaLnBrk="1" hangingPunct="1"/>
            <a:r>
              <a:rPr lang="el-GR" sz="2800" dirty="0" smtClean="0"/>
              <a:t>μυϊκή ισχύς</a:t>
            </a:r>
          </a:p>
          <a:p>
            <a:pPr eaLnBrk="1" hangingPunct="1"/>
            <a:r>
              <a:rPr lang="el-GR" sz="2800" dirty="0" smtClean="0"/>
              <a:t>μυϊκή ελαστικότητα</a:t>
            </a:r>
          </a:p>
          <a:p>
            <a:pPr eaLnBrk="1" hangingPunct="1"/>
            <a:r>
              <a:rPr lang="el-GR" sz="2800" dirty="0" smtClean="0"/>
              <a:t>έλεγχος στάσης</a:t>
            </a:r>
          </a:p>
          <a:p>
            <a:pPr eaLnBrk="1" hangingPunct="1"/>
            <a:r>
              <a:rPr lang="el-GR" sz="2800" dirty="0" smtClean="0"/>
              <a:t>ανθρωπομετρικά στοιχεία</a:t>
            </a:r>
          </a:p>
          <a:p>
            <a:pPr eaLnBrk="1" hangingPunct="1"/>
            <a:r>
              <a:rPr lang="el-GR" sz="2800" dirty="0" smtClean="0"/>
              <a:t>αξιολόγηση πόνου</a:t>
            </a:r>
          </a:p>
          <a:p>
            <a:pPr eaLnBrk="1" hangingPunct="1"/>
            <a:r>
              <a:rPr lang="el-GR" sz="2800" dirty="0" smtClean="0"/>
              <a:t>λειτουργική αξιολόγηση</a:t>
            </a:r>
          </a:p>
        </p:txBody>
      </p:sp>
      <p:sp>
        <p:nvSpPr>
          <p:cNvPr id="28677" name="Rectangle 8"/>
          <p:cNvSpPr>
            <a:spLocks noGrp="1" noChangeArrowheads="1"/>
          </p:cNvSpPr>
          <p:nvPr>
            <p:ph sz="half" idx="4294967295"/>
          </p:nvPr>
        </p:nvSpPr>
        <p:spPr>
          <a:xfrm>
            <a:off x="5148064" y="1484785"/>
            <a:ext cx="3528392" cy="4176464"/>
          </a:xfrm>
          <a:solidFill>
            <a:schemeClr val="accent1">
              <a:lumMod val="20000"/>
              <a:lumOff val="80000"/>
            </a:schemeClr>
          </a:solidFill>
        </p:spPr>
        <p:txBody>
          <a:bodyPr>
            <a:normAutofit/>
          </a:bodyPr>
          <a:lstStyle/>
          <a:p>
            <a:pPr marL="0" indent="0" eaLnBrk="1" hangingPunct="1">
              <a:buFontTx/>
              <a:buNone/>
            </a:pPr>
            <a:r>
              <a:rPr lang="el-GR" sz="2400" dirty="0" smtClean="0"/>
              <a:t>Μυς των περιφερικών αρθρώσεων, πρέπει να διατηρήσουν την μεγαλύτερη δυνατή ελαστικότητά τους γιατί μετά τις πλαστικές παραμορφώσεις των οστικών δομών μειώνεται αρκετά η τροχιά κίνησης, ιδιαίτερα στον </a:t>
            </a:r>
            <a:r>
              <a:rPr lang="el-GR" sz="2400" b="1" dirty="0" smtClean="0">
                <a:solidFill>
                  <a:srgbClr val="820000"/>
                </a:solidFill>
              </a:rPr>
              <a:t>ώμο</a:t>
            </a:r>
            <a:r>
              <a:rPr lang="el-GR" sz="2400" dirty="0" smtClean="0"/>
              <a:t> &amp;     </a:t>
            </a:r>
            <a:r>
              <a:rPr lang="el-GR" sz="2400" b="1" dirty="0" smtClean="0">
                <a:solidFill>
                  <a:srgbClr val="820000"/>
                </a:solidFill>
              </a:rPr>
              <a:t>ισχίο</a:t>
            </a:r>
          </a:p>
        </p:txBody>
      </p:sp>
    </p:spTree>
    <p:extLst>
      <p:ext uri="{BB962C8B-B14F-4D97-AF65-F5344CB8AC3E}">
        <p14:creationId xmlns:p14="http://schemas.microsoft.com/office/powerpoint/2010/main" val="1505454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59064" y="4655439"/>
            <a:ext cx="3917392" cy="1800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390" name="Rectangle 6"/>
          <p:cNvSpPr>
            <a:spLocks noGrp="1" noChangeArrowheads="1"/>
          </p:cNvSpPr>
          <p:nvPr>
            <p:ph type="title"/>
          </p:nvPr>
        </p:nvSpPr>
        <p:spPr/>
        <p:txBody>
          <a:bodyPr rtlCol="0">
            <a:normAutofit fontScale="90000"/>
          </a:bodyPr>
          <a:lstStyle/>
          <a:p>
            <a:pPr>
              <a:defRPr/>
            </a:pPr>
            <a:r>
              <a:rPr lang="el-GR" dirty="0" smtClean="0">
                <a:solidFill>
                  <a:prstClr val="black"/>
                </a:solidFill>
              </a:rPr>
              <a:t>O ρόλος της κινησιοθεραπείας στην </a:t>
            </a:r>
            <a:r>
              <a:rPr lang="el-GR" dirty="0" err="1" smtClean="0">
                <a:solidFill>
                  <a:prstClr val="black"/>
                </a:solidFill>
              </a:rPr>
              <a:t>σαρκοπενία</a:t>
            </a:r>
            <a:r>
              <a:rPr lang="el-GR" dirty="0" smtClean="0">
                <a:solidFill>
                  <a:prstClr val="black"/>
                </a:solidFill>
              </a:rPr>
              <a:t> και την </a:t>
            </a:r>
            <a:r>
              <a:rPr lang="el-GR" dirty="0" err="1" smtClean="0">
                <a:solidFill>
                  <a:prstClr val="black"/>
                </a:solidFill>
              </a:rPr>
              <a:t>οστεοπορωση</a:t>
            </a:r>
            <a:r>
              <a:rPr lang="el-GR" dirty="0" smtClean="0">
                <a:solidFill>
                  <a:prstClr val="black"/>
                </a:solidFill>
              </a:rPr>
              <a:t>-</a:t>
            </a:r>
            <a:r>
              <a:rPr lang="el-GR" dirty="0" smtClean="0"/>
              <a:t>Φυσικοθεραπευτική αξιολόγηση</a:t>
            </a:r>
            <a:endParaRPr lang="el-GR" dirty="0">
              <a:solidFill>
                <a:srgbClr val="820000"/>
              </a:solidFill>
            </a:endParaRPr>
          </a:p>
        </p:txBody>
      </p:sp>
      <p:sp>
        <p:nvSpPr>
          <p:cNvPr id="16391" name="Rectangle 7"/>
          <p:cNvSpPr>
            <a:spLocks noGrp="1" noChangeArrowheads="1"/>
          </p:cNvSpPr>
          <p:nvPr>
            <p:ph idx="1"/>
          </p:nvPr>
        </p:nvSpPr>
        <p:spPr>
          <a:xfrm>
            <a:off x="457200" y="1484784"/>
            <a:ext cx="4114800" cy="3672408"/>
          </a:xfrm>
        </p:spPr>
        <p:txBody>
          <a:bodyPr rtlCol="0">
            <a:normAutofit/>
          </a:bodyPr>
          <a:lstStyle/>
          <a:p>
            <a:pPr eaLnBrk="1" fontAlgn="auto" hangingPunct="1">
              <a:spcAft>
                <a:spcPts val="0"/>
              </a:spcAft>
              <a:defRPr/>
            </a:pPr>
            <a:r>
              <a:rPr lang="el-GR" sz="2800" dirty="0" smtClean="0"/>
              <a:t>μυϊκή </a:t>
            </a:r>
            <a:r>
              <a:rPr lang="el-GR" sz="2800" dirty="0"/>
              <a:t>ισχύς</a:t>
            </a:r>
          </a:p>
          <a:p>
            <a:pPr eaLnBrk="1" fontAlgn="auto" hangingPunct="1">
              <a:spcAft>
                <a:spcPts val="0"/>
              </a:spcAft>
              <a:defRPr/>
            </a:pPr>
            <a:r>
              <a:rPr lang="el-GR" sz="2800" dirty="0" smtClean="0"/>
              <a:t>μυϊκή ελαστικότητα</a:t>
            </a:r>
            <a:endParaRPr lang="el-GR" sz="2800" dirty="0"/>
          </a:p>
          <a:p>
            <a:pPr eaLnBrk="1" fontAlgn="auto" hangingPunct="1">
              <a:spcAft>
                <a:spcPts val="0"/>
              </a:spcAft>
              <a:defRPr/>
            </a:pPr>
            <a:r>
              <a:rPr lang="el-GR" sz="2800" b="1" dirty="0">
                <a:solidFill>
                  <a:srgbClr val="820000"/>
                </a:solidFill>
              </a:rPr>
              <a:t>έλεγχος στάσης</a:t>
            </a:r>
          </a:p>
          <a:p>
            <a:pPr eaLnBrk="1" fontAlgn="auto" hangingPunct="1">
              <a:spcAft>
                <a:spcPts val="0"/>
              </a:spcAft>
              <a:defRPr/>
            </a:pPr>
            <a:r>
              <a:rPr lang="el-GR" sz="2800" dirty="0"/>
              <a:t>ανθρωπομετρικά στοιχεία</a:t>
            </a:r>
          </a:p>
          <a:p>
            <a:pPr eaLnBrk="1" fontAlgn="auto" hangingPunct="1">
              <a:spcAft>
                <a:spcPts val="0"/>
              </a:spcAft>
              <a:defRPr/>
            </a:pPr>
            <a:r>
              <a:rPr lang="el-GR" sz="2800" dirty="0" smtClean="0"/>
              <a:t>αξιολόγηση </a:t>
            </a:r>
            <a:r>
              <a:rPr lang="el-GR" sz="2800" dirty="0"/>
              <a:t>πόνου</a:t>
            </a:r>
          </a:p>
          <a:p>
            <a:pPr eaLnBrk="1" fontAlgn="auto" hangingPunct="1">
              <a:spcAft>
                <a:spcPts val="0"/>
              </a:spcAft>
              <a:defRPr/>
            </a:pPr>
            <a:r>
              <a:rPr lang="el-GR" sz="2800" dirty="0"/>
              <a:t>λειτουργική αξιολόγηση</a:t>
            </a:r>
          </a:p>
        </p:txBody>
      </p:sp>
      <p:sp>
        <p:nvSpPr>
          <p:cNvPr id="16392" name="Rectangle 8"/>
          <p:cNvSpPr>
            <a:spLocks noGrp="1" noChangeArrowheads="1"/>
          </p:cNvSpPr>
          <p:nvPr>
            <p:ph sz="half" idx="4294967295"/>
          </p:nvPr>
        </p:nvSpPr>
        <p:spPr>
          <a:xfrm>
            <a:off x="4307754" y="1484784"/>
            <a:ext cx="4368702" cy="3600400"/>
          </a:xfrm>
        </p:spPr>
        <p:txBody>
          <a:bodyPr rtlCol="0">
            <a:normAutofit/>
          </a:bodyPr>
          <a:lstStyle/>
          <a:p>
            <a:pPr>
              <a:defRPr/>
            </a:pPr>
            <a:r>
              <a:rPr lang="el-GR" sz="2800" dirty="0" smtClean="0"/>
              <a:t>Έλεγχος </a:t>
            </a:r>
            <a:r>
              <a:rPr lang="el-GR" sz="2800" b="1" dirty="0" smtClean="0">
                <a:solidFill>
                  <a:srgbClr val="820000"/>
                </a:solidFill>
              </a:rPr>
              <a:t>όρθιας</a:t>
            </a:r>
            <a:r>
              <a:rPr lang="el-GR" sz="2800" dirty="0" smtClean="0"/>
              <a:t> </a:t>
            </a:r>
            <a:r>
              <a:rPr lang="el-GR" sz="2800" dirty="0"/>
              <a:t>και </a:t>
            </a:r>
            <a:r>
              <a:rPr lang="el-GR" sz="2800" b="1" dirty="0">
                <a:solidFill>
                  <a:srgbClr val="820000"/>
                </a:solidFill>
              </a:rPr>
              <a:t>καθιστής</a:t>
            </a:r>
            <a:r>
              <a:rPr lang="el-GR" sz="2800" dirty="0">
                <a:solidFill>
                  <a:srgbClr val="FFCC00"/>
                </a:solidFill>
              </a:rPr>
              <a:t> </a:t>
            </a:r>
            <a:r>
              <a:rPr lang="el-GR" sz="2800" dirty="0" smtClean="0"/>
              <a:t>στάσης</a:t>
            </a:r>
          </a:p>
          <a:p>
            <a:pPr>
              <a:defRPr/>
            </a:pPr>
            <a:r>
              <a:rPr lang="el-GR" sz="2800" dirty="0" smtClean="0"/>
              <a:t>Έλεγχος </a:t>
            </a:r>
            <a:r>
              <a:rPr lang="el-GR" sz="2800" dirty="0"/>
              <a:t>αν υπάρχουν </a:t>
            </a:r>
            <a:r>
              <a:rPr lang="el-GR" sz="2800" dirty="0" smtClean="0"/>
              <a:t>λειτουργικές, ιδιοπαθείς </a:t>
            </a:r>
            <a:r>
              <a:rPr lang="el-GR" sz="2800" dirty="0"/>
              <a:t>ή άλλες παραμορφώσεις ΣΣ.</a:t>
            </a:r>
          </a:p>
          <a:p>
            <a:pPr algn="just" eaLnBrk="1" fontAlgn="auto" hangingPunct="1">
              <a:spcAft>
                <a:spcPts val="0"/>
              </a:spcAft>
              <a:buFontTx/>
              <a:buNone/>
              <a:defRPr/>
            </a:pPr>
            <a:r>
              <a:rPr lang="el-GR" sz="2800" dirty="0"/>
              <a:t> </a:t>
            </a:r>
          </a:p>
        </p:txBody>
      </p:sp>
      <mc:AlternateContent xmlns:mc="http://schemas.openxmlformats.org/markup-compatibility/2006" xmlns:a14="http://schemas.microsoft.com/office/drawing/2010/main">
        <mc:Choice Requires="a14">
          <p:sp>
            <p:nvSpPr>
              <p:cNvPr id="2" name="TextBox 1"/>
              <p:cNvSpPr txBox="1"/>
              <p:nvPr/>
            </p:nvSpPr>
            <p:spPr>
              <a:xfrm>
                <a:off x="4759064" y="4801758"/>
                <a:ext cx="3444661" cy="7356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sz="2000" b="0" i="0" smtClean="0">
                          <a:latin typeface="Cambria Math"/>
                        </a:rPr>
                        <m:t>έλεγχος</m:t>
                      </m:r>
                      <m:r>
                        <a:rPr lang="el-GR" sz="2000" b="0" i="0" smtClean="0">
                          <a:latin typeface="Cambria Math"/>
                        </a:rPr>
                        <m:t> </m:t>
                      </m:r>
                      <m:f>
                        <m:fPr>
                          <m:ctrlPr>
                            <a:rPr lang="el-GR" sz="2000" i="1" smtClean="0">
                              <a:latin typeface="Cambria Math"/>
                            </a:rPr>
                          </m:ctrlPr>
                        </m:fPr>
                        <m:num>
                          <m:r>
                            <m:rPr>
                              <m:sty m:val="p"/>
                            </m:rPr>
                            <a:rPr lang="el-GR" sz="2000" b="0" i="0" smtClean="0">
                              <a:latin typeface="Cambria Math"/>
                            </a:rPr>
                            <m:t>ύ</m:t>
                          </m:r>
                          <m:r>
                            <m:rPr>
                              <m:sty m:val="p"/>
                            </m:rPr>
                            <a:rPr lang="el-GR" sz="2000" i="0">
                              <a:latin typeface="Cambria Math"/>
                            </a:rPr>
                            <m:t>ψος</m:t>
                          </m:r>
                          <m:r>
                            <a:rPr lang="el-GR" sz="2000" i="0">
                              <a:latin typeface="Cambria Math"/>
                            </a:rPr>
                            <m:t> </m:t>
                          </m:r>
                          <m:r>
                            <m:rPr>
                              <m:sty m:val="p"/>
                            </m:rPr>
                            <a:rPr lang="el-GR" sz="2000" i="0">
                              <a:latin typeface="Cambria Math"/>
                            </a:rPr>
                            <m:t>ΣΣ</m:t>
                          </m:r>
                          <m:r>
                            <a:rPr lang="el-GR" sz="2000" i="0">
                              <a:latin typeface="Cambria Math"/>
                            </a:rPr>
                            <m:t> </m:t>
                          </m:r>
                          <m:r>
                            <m:rPr>
                              <m:sty m:val="p"/>
                            </m:rPr>
                            <a:rPr lang="el-GR" sz="2000" b="0" i="0" smtClean="0">
                              <a:latin typeface="Cambria Math"/>
                            </a:rPr>
                            <m:t>ορθί</m:t>
                          </m:r>
                          <m:r>
                            <m:rPr>
                              <m:sty m:val="p"/>
                            </m:rPr>
                            <a:rPr lang="el-GR" sz="2000" i="0">
                              <a:latin typeface="Cambria Math"/>
                            </a:rPr>
                            <m:t>ου</m:t>
                          </m:r>
                          <m:r>
                            <a:rPr lang="el-GR" sz="2000" i="0">
                              <a:latin typeface="Cambria Math"/>
                            </a:rPr>
                            <m:t> </m:t>
                          </m:r>
                        </m:num>
                        <m:den>
                          <m:r>
                            <m:rPr>
                              <m:sty m:val="p"/>
                            </m:rPr>
                            <a:rPr lang="el-GR" sz="2000" b="0" i="0" smtClean="0">
                              <a:latin typeface="Cambria Math"/>
                            </a:rPr>
                            <m:t>ύ</m:t>
                          </m:r>
                          <m:r>
                            <m:rPr>
                              <m:sty m:val="p"/>
                            </m:rPr>
                            <a:rPr lang="el-GR" sz="2000" i="0">
                              <a:latin typeface="Cambria Math"/>
                            </a:rPr>
                            <m:t>ψος</m:t>
                          </m:r>
                          <m:r>
                            <a:rPr lang="el-GR" sz="2000" i="0">
                              <a:latin typeface="Cambria Math"/>
                            </a:rPr>
                            <m:t>  </m:t>
                          </m:r>
                          <m:r>
                            <m:rPr>
                              <m:sty m:val="p"/>
                            </m:rPr>
                            <a:rPr lang="el-GR" sz="2000" i="0">
                              <a:latin typeface="Cambria Math"/>
                            </a:rPr>
                            <m:t>ΣΣ</m:t>
                          </m:r>
                          <m:r>
                            <a:rPr lang="el-GR" sz="2000" i="0">
                              <a:latin typeface="Cambria Math"/>
                            </a:rPr>
                            <m:t> </m:t>
                          </m:r>
                          <m:r>
                            <m:rPr>
                              <m:sty m:val="p"/>
                            </m:rPr>
                            <a:rPr lang="el-GR" sz="2000" i="0">
                              <a:latin typeface="Cambria Math"/>
                            </a:rPr>
                            <m:t>καθήμενου</m:t>
                          </m:r>
                        </m:den>
                      </m:f>
                    </m:oMath>
                  </m:oMathPara>
                </a14:m>
                <a:endParaRPr lang="el-GR" sz="2000" dirty="0"/>
              </a:p>
            </p:txBody>
          </p:sp>
        </mc:Choice>
        <mc:Fallback xmlns="">
          <p:sp>
            <p:nvSpPr>
              <p:cNvPr id="2" name="TextBox 1"/>
              <p:cNvSpPr txBox="1">
                <a:spLocks noRot="1" noChangeAspect="1" noMove="1" noResize="1" noEditPoints="1" noAdjustHandles="1" noChangeArrowheads="1" noChangeShapeType="1" noTextEdit="1"/>
              </p:cNvSpPr>
              <p:nvPr/>
            </p:nvSpPr>
            <p:spPr>
              <a:xfrm>
                <a:off x="4759064" y="4801758"/>
                <a:ext cx="3444661" cy="735651"/>
              </a:xfrm>
              <a:prstGeom prst="rect">
                <a:avLst/>
              </a:prstGeom>
              <a:blipFill rotWithShape="1">
                <a:blip r:embed="rId2" cstate="print"/>
                <a:stretch>
                  <a:fillRect/>
                </a:stretch>
              </a:blipFill>
            </p:spPr>
            <p:txBody>
              <a:bodyPr/>
              <a:lstStyle/>
              <a:p>
                <a:r>
                  <a:rPr lang="el-GR">
                    <a:noFill/>
                  </a:rPr>
                  <a:t> </a:t>
                </a:r>
              </a:p>
            </p:txBody>
          </p:sp>
        </mc:Fallback>
      </mc:AlternateContent>
      <p:sp>
        <p:nvSpPr>
          <p:cNvPr id="3" name="Up Arrow 2"/>
          <p:cNvSpPr/>
          <p:nvPr/>
        </p:nvSpPr>
        <p:spPr>
          <a:xfrm>
            <a:off x="8052312" y="4828233"/>
            <a:ext cx="336620" cy="64807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Up Arrow 13"/>
          <p:cNvSpPr/>
          <p:nvPr/>
        </p:nvSpPr>
        <p:spPr>
          <a:xfrm>
            <a:off x="5930428" y="5617877"/>
            <a:ext cx="336620" cy="64807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extBox 3"/>
          <p:cNvSpPr txBox="1"/>
          <p:nvPr/>
        </p:nvSpPr>
        <p:spPr>
          <a:xfrm>
            <a:off x="5412310" y="5795913"/>
            <a:ext cx="2808312" cy="400110"/>
          </a:xfrm>
          <a:prstGeom prst="rect">
            <a:avLst/>
          </a:prstGeom>
          <a:noFill/>
        </p:spPr>
        <p:txBody>
          <a:bodyPr wrap="square" rtlCol="0">
            <a:spAutoFit/>
          </a:bodyPr>
          <a:lstStyle/>
          <a:p>
            <a:r>
              <a:rPr lang="el-GR" sz="2000" dirty="0" smtClean="0">
                <a:latin typeface="Cambria Math" panose="02040503050406030204" pitchFamily="18" charset="0"/>
                <a:ea typeface="Cambria Math" panose="02040503050406030204" pitchFamily="18" charset="0"/>
              </a:rPr>
              <a:t>όσο       η οστεοπόρωση</a:t>
            </a:r>
            <a:endParaRPr lang="el-GR" sz="20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394514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Grp="1" noChangeArrowheads="1"/>
          </p:cNvSpPr>
          <p:nvPr>
            <p:ph type="title"/>
          </p:nvPr>
        </p:nvSpPr>
        <p:spPr/>
        <p:txBody>
          <a:bodyPr rtlCol="0">
            <a:normAutofit fontScale="90000"/>
          </a:bodyPr>
          <a:lstStyle/>
          <a:p>
            <a:pPr>
              <a:defRPr/>
            </a:pPr>
            <a:r>
              <a:rPr lang="el-GR" dirty="0" smtClean="0">
                <a:solidFill>
                  <a:prstClr val="black"/>
                </a:solidFill>
              </a:rPr>
              <a:t>O ρόλος της κινησιοθεραπείας στην </a:t>
            </a:r>
            <a:r>
              <a:rPr lang="el-GR" dirty="0" err="1" smtClean="0">
                <a:solidFill>
                  <a:prstClr val="black"/>
                </a:solidFill>
              </a:rPr>
              <a:t>σαρκοπενία</a:t>
            </a:r>
            <a:r>
              <a:rPr lang="el-GR" dirty="0" smtClean="0">
                <a:solidFill>
                  <a:prstClr val="black"/>
                </a:solidFill>
              </a:rPr>
              <a:t> και την </a:t>
            </a:r>
            <a:r>
              <a:rPr lang="el-GR" dirty="0" err="1" smtClean="0">
                <a:solidFill>
                  <a:prstClr val="black"/>
                </a:solidFill>
              </a:rPr>
              <a:t>οστεοπορωση</a:t>
            </a:r>
            <a:r>
              <a:rPr lang="el-GR" dirty="0" smtClean="0">
                <a:solidFill>
                  <a:prstClr val="black"/>
                </a:solidFill>
              </a:rPr>
              <a:t>-</a:t>
            </a:r>
            <a:r>
              <a:rPr lang="el-GR" dirty="0" smtClean="0"/>
              <a:t>Φυσικοθεραπευτική αξιολόγηση</a:t>
            </a:r>
            <a:endParaRPr lang="el-GR" dirty="0">
              <a:solidFill>
                <a:srgbClr val="820000"/>
              </a:solidFill>
            </a:endParaRPr>
          </a:p>
        </p:txBody>
      </p:sp>
      <p:sp>
        <p:nvSpPr>
          <p:cNvPr id="30724" name="Rectangle 7"/>
          <p:cNvSpPr>
            <a:spLocks noGrp="1" noChangeArrowheads="1"/>
          </p:cNvSpPr>
          <p:nvPr>
            <p:ph idx="1"/>
          </p:nvPr>
        </p:nvSpPr>
        <p:spPr>
          <a:xfrm>
            <a:off x="457200" y="1484784"/>
            <a:ext cx="4690864" cy="4752528"/>
          </a:xfrm>
        </p:spPr>
        <p:txBody>
          <a:bodyPr>
            <a:normAutofit/>
          </a:bodyPr>
          <a:lstStyle/>
          <a:p>
            <a:pPr eaLnBrk="1" hangingPunct="1"/>
            <a:r>
              <a:rPr lang="el-GR" sz="2800" dirty="0" smtClean="0"/>
              <a:t>μυϊκή ισχύς</a:t>
            </a:r>
          </a:p>
          <a:p>
            <a:pPr eaLnBrk="1" hangingPunct="1"/>
            <a:r>
              <a:rPr lang="el-GR" sz="2800" dirty="0" smtClean="0"/>
              <a:t>μυϊκή  ελαστικότητα</a:t>
            </a:r>
          </a:p>
          <a:p>
            <a:pPr eaLnBrk="1" hangingPunct="1"/>
            <a:r>
              <a:rPr lang="el-GR" sz="2800" dirty="0" smtClean="0"/>
              <a:t>έλεγχος στάσης</a:t>
            </a:r>
          </a:p>
          <a:p>
            <a:pPr eaLnBrk="1" hangingPunct="1"/>
            <a:r>
              <a:rPr lang="el-GR" sz="2800" b="1" dirty="0" smtClean="0">
                <a:solidFill>
                  <a:srgbClr val="820000"/>
                </a:solidFill>
              </a:rPr>
              <a:t>ανθρωπομετρικά στοιχεία</a:t>
            </a:r>
          </a:p>
          <a:p>
            <a:pPr eaLnBrk="1" hangingPunct="1"/>
            <a:r>
              <a:rPr lang="el-GR" sz="2800" dirty="0" smtClean="0"/>
              <a:t>αξιολόγηση  πόνου</a:t>
            </a:r>
          </a:p>
          <a:p>
            <a:pPr eaLnBrk="1" hangingPunct="1"/>
            <a:r>
              <a:rPr lang="el-GR" sz="2800" dirty="0" smtClean="0"/>
              <a:t>λειτουργική αξιολόγηση</a:t>
            </a:r>
          </a:p>
        </p:txBody>
      </p:sp>
      <p:sp>
        <p:nvSpPr>
          <p:cNvPr id="30725" name="Rectangle 8"/>
          <p:cNvSpPr>
            <a:spLocks noGrp="1" noChangeArrowheads="1"/>
          </p:cNvSpPr>
          <p:nvPr>
            <p:ph sz="half" idx="4294967295"/>
          </p:nvPr>
        </p:nvSpPr>
        <p:spPr>
          <a:xfrm>
            <a:off x="4932040" y="1484784"/>
            <a:ext cx="4038600" cy="5040313"/>
          </a:xfrm>
        </p:spPr>
        <p:txBody>
          <a:bodyPr>
            <a:normAutofit/>
          </a:bodyPr>
          <a:lstStyle/>
          <a:p>
            <a:pPr eaLnBrk="1" hangingPunct="1"/>
            <a:r>
              <a:rPr lang="el-GR" sz="2800" dirty="0" smtClean="0"/>
              <a:t>ύψος</a:t>
            </a:r>
          </a:p>
          <a:p>
            <a:pPr eaLnBrk="1" hangingPunct="1"/>
            <a:r>
              <a:rPr lang="el-GR" sz="2800" dirty="0" smtClean="0"/>
              <a:t>βάρος</a:t>
            </a:r>
          </a:p>
          <a:p>
            <a:pPr eaLnBrk="1" hangingPunct="1"/>
            <a:r>
              <a:rPr lang="el-GR" sz="2800" dirty="0" smtClean="0"/>
              <a:t>χρώμα δέρματος</a:t>
            </a:r>
          </a:p>
          <a:p>
            <a:pPr eaLnBrk="1" hangingPunct="1"/>
            <a:r>
              <a:rPr lang="el-GR" sz="2800" dirty="0" smtClean="0"/>
              <a:t>χρώμα μαλλιών</a:t>
            </a:r>
          </a:p>
          <a:p>
            <a:pPr eaLnBrk="1" hangingPunct="1"/>
            <a:r>
              <a:rPr lang="el-GR" sz="2800" dirty="0" smtClean="0"/>
              <a:t>άνοιγμα χεριών = ύψος σε νεαρή ηλικία</a:t>
            </a:r>
          </a:p>
          <a:p>
            <a:pPr eaLnBrk="1" hangingPunct="1"/>
            <a:endParaRPr lang="el-GR" sz="2800" dirty="0" smtClean="0"/>
          </a:p>
          <a:p>
            <a:pPr eaLnBrk="1" hangingPunct="1"/>
            <a:endParaRPr lang="el-GR" sz="2800" dirty="0" smtClean="0"/>
          </a:p>
        </p:txBody>
      </p:sp>
    </p:spTree>
    <p:extLst>
      <p:ext uri="{BB962C8B-B14F-4D97-AF65-F5344CB8AC3E}">
        <p14:creationId xmlns:p14="http://schemas.microsoft.com/office/powerpoint/2010/main" val="4067166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6"/>
          <p:cNvSpPr>
            <a:spLocks noGrp="1" noChangeArrowheads="1"/>
          </p:cNvSpPr>
          <p:nvPr>
            <p:ph type="title"/>
          </p:nvPr>
        </p:nvSpPr>
        <p:spPr/>
        <p:txBody>
          <a:bodyPr rtlCol="0">
            <a:normAutofit fontScale="90000"/>
          </a:bodyPr>
          <a:lstStyle/>
          <a:p>
            <a:pPr>
              <a:defRPr/>
            </a:pPr>
            <a:r>
              <a:rPr lang="el-GR" dirty="0" smtClean="0">
                <a:solidFill>
                  <a:prstClr val="black"/>
                </a:solidFill>
              </a:rPr>
              <a:t>O ρόλος της κινησιοθεραπείας στην </a:t>
            </a:r>
            <a:r>
              <a:rPr lang="el-GR" dirty="0" err="1" smtClean="0">
                <a:solidFill>
                  <a:prstClr val="black"/>
                </a:solidFill>
              </a:rPr>
              <a:t>σαρκοπενία</a:t>
            </a:r>
            <a:r>
              <a:rPr lang="el-GR" dirty="0" smtClean="0">
                <a:solidFill>
                  <a:prstClr val="black"/>
                </a:solidFill>
              </a:rPr>
              <a:t> και την </a:t>
            </a:r>
            <a:r>
              <a:rPr lang="el-GR" dirty="0" err="1" smtClean="0">
                <a:solidFill>
                  <a:prstClr val="black"/>
                </a:solidFill>
              </a:rPr>
              <a:t>οστεοπορωση</a:t>
            </a:r>
            <a:r>
              <a:rPr lang="el-GR" dirty="0" smtClean="0">
                <a:solidFill>
                  <a:prstClr val="black"/>
                </a:solidFill>
              </a:rPr>
              <a:t>-</a:t>
            </a:r>
            <a:r>
              <a:rPr lang="el-GR" dirty="0" smtClean="0"/>
              <a:t>Φυσικοθεραπευτική αξιολόγηση</a:t>
            </a:r>
            <a:endParaRPr lang="el-GR" dirty="0">
              <a:solidFill>
                <a:srgbClr val="820000"/>
              </a:solidFill>
            </a:endParaRPr>
          </a:p>
        </p:txBody>
      </p:sp>
      <p:sp>
        <p:nvSpPr>
          <p:cNvPr id="18439" name="Rectangle 7"/>
          <p:cNvSpPr>
            <a:spLocks noGrp="1" noChangeArrowheads="1"/>
          </p:cNvSpPr>
          <p:nvPr>
            <p:ph idx="1"/>
          </p:nvPr>
        </p:nvSpPr>
        <p:spPr>
          <a:xfrm>
            <a:off x="457200" y="1484784"/>
            <a:ext cx="4186808" cy="4752528"/>
          </a:xfrm>
        </p:spPr>
        <p:txBody>
          <a:bodyPr rtlCol="0">
            <a:normAutofit/>
          </a:bodyPr>
          <a:lstStyle/>
          <a:p>
            <a:pPr eaLnBrk="1" fontAlgn="auto" hangingPunct="1">
              <a:spcAft>
                <a:spcPts val="0"/>
              </a:spcAft>
              <a:defRPr/>
            </a:pPr>
            <a:r>
              <a:rPr lang="el-GR" sz="2800" dirty="0" smtClean="0"/>
              <a:t>μυϊκή </a:t>
            </a:r>
            <a:r>
              <a:rPr lang="el-GR" sz="2800" dirty="0"/>
              <a:t>ισχύς</a:t>
            </a:r>
          </a:p>
          <a:p>
            <a:pPr eaLnBrk="1" fontAlgn="auto" hangingPunct="1">
              <a:spcAft>
                <a:spcPts val="0"/>
              </a:spcAft>
              <a:defRPr/>
            </a:pPr>
            <a:r>
              <a:rPr lang="el-GR" sz="2800" dirty="0" smtClean="0"/>
              <a:t>μυϊκή  </a:t>
            </a:r>
            <a:r>
              <a:rPr lang="el-GR" sz="2800" dirty="0"/>
              <a:t>ελαστικότητα</a:t>
            </a:r>
          </a:p>
          <a:p>
            <a:pPr eaLnBrk="1" fontAlgn="auto" hangingPunct="1">
              <a:spcAft>
                <a:spcPts val="0"/>
              </a:spcAft>
              <a:defRPr/>
            </a:pPr>
            <a:r>
              <a:rPr lang="el-GR" sz="2800" dirty="0"/>
              <a:t>έλεγχος στάσης</a:t>
            </a:r>
          </a:p>
          <a:p>
            <a:pPr eaLnBrk="1" fontAlgn="auto" hangingPunct="1">
              <a:spcAft>
                <a:spcPts val="0"/>
              </a:spcAft>
              <a:defRPr/>
            </a:pPr>
            <a:r>
              <a:rPr lang="el-GR" sz="2800" dirty="0"/>
              <a:t>ανθρωπομετρικά στοιχεία</a:t>
            </a:r>
          </a:p>
          <a:p>
            <a:pPr eaLnBrk="1" fontAlgn="auto" hangingPunct="1">
              <a:spcAft>
                <a:spcPts val="0"/>
              </a:spcAft>
              <a:defRPr/>
            </a:pPr>
            <a:r>
              <a:rPr lang="el-GR" sz="2800" b="1" dirty="0">
                <a:solidFill>
                  <a:srgbClr val="820000"/>
                </a:solidFill>
              </a:rPr>
              <a:t>αξιολόγηση  πόνου</a:t>
            </a:r>
          </a:p>
          <a:p>
            <a:pPr eaLnBrk="1" fontAlgn="auto" hangingPunct="1">
              <a:spcAft>
                <a:spcPts val="0"/>
              </a:spcAft>
              <a:defRPr/>
            </a:pPr>
            <a:r>
              <a:rPr lang="el-GR" sz="2800" dirty="0"/>
              <a:t>λειτουργική αξιολόγηση</a:t>
            </a:r>
          </a:p>
        </p:txBody>
      </p:sp>
      <p:sp>
        <p:nvSpPr>
          <p:cNvPr id="18440" name="Rectangle 8"/>
          <p:cNvSpPr>
            <a:spLocks noGrp="1" noChangeArrowheads="1"/>
          </p:cNvSpPr>
          <p:nvPr>
            <p:ph sz="half" idx="4294967295"/>
          </p:nvPr>
        </p:nvSpPr>
        <p:spPr>
          <a:xfrm>
            <a:off x="4644008" y="1484784"/>
            <a:ext cx="4392488" cy="5040313"/>
          </a:xfrm>
        </p:spPr>
        <p:txBody>
          <a:bodyPr rtlCol="0">
            <a:noAutofit/>
          </a:bodyPr>
          <a:lstStyle/>
          <a:p>
            <a:pPr eaLnBrk="1" fontAlgn="auto" hangingPunct="1">
              <a:spcAft>
                <a:spcPts val="0"/>
              </a:spcAft>
              <a:defRPr/>
            </a:pPr>
            <a:r>
              <a:rPr lang="el-GR" sz="2800" b="1" dirty="0">
                <a:solidFill>
                  <a:srgbClr val="820000"/>
                </a:solidFill>
              </a:rPr>
              <a:t>Ποιοτική,  </a:t>
            </a:r>
            <a:endParaRPr lang="el-GR" sz="2800" b="1" dirty="0" smtClean="0">
              <a:solidFill>
                <a:srgbClr val="820000"/>
              </a:solidFill>
            </a:endParaRPr>
          </a:p>
          <a:p>
            <a:pPr marL="622300" indent="-268288" eaLnBrk="1" fontAlgn="auto" hangingPunct="1">
              <a:spcAft>
                <a:spcPts val="0"/>
              </a:spcAft>
              <a:buFont typeface="Calibri" panose="020F0502020204030204" pitchFamily="34" charset="0"/>
              <a:buChar char="−"/>
              <a:defRPr/>
            </a:pPr>
            <a:r>
              <a:rPr lang="el-GR" sz="2800" dirty="0" smtClean="0"/>
              <a:t>Οξύς-καυστικός</a:t>
            </a:r>
          </a:p>
          <a:p>
            <a:pPr marL="622300" indent="-268288" eaLnBrk="1" fontAlgn="auto" hangingPunct="1">
              <a:spcAft>
                <a:spcPts val="0"/>
              </a:spcAft>
              <a:buFont typeface="Calibri" panose="020F0502020204030204" pitchFamily="34" charset="0"/>
              <a:buChar char="−"/>
              <a:defRPr/>
            </a:pPr>
            <a:r>
              <a:rPr lang="el-GR" sz="2800" dirty="0" smtClean="0"/>
              <a:t>Συνεχής-διακοπτόμενος</a:t>
            </a:r>
          </a:p>
          <a:p>
            <a:pPr marL="622300" indent="-268288" eaLnBrk="1" fontAlgn="auto" hangingPunct="1">
              <a:spcAft>
                <a:spcPts val="0"/>
              </a:spcAft>
              <a:buFont typeface="Calibri" panose="020F0502020204030204" pitchFamily="34" charset="0"/>
              <a:buChar char="−"/>
              <a:defRPr/>
            </a:pPr>
            <a:r>
              <a:rPr lang="el-GR" sz="2800" dirty="0" smtClean="0"/>
              <a:t>Προ/κατά/μετά</a:t>
            </a:r>
            <a:r>
              <a:rPr lang="en-US" sz="2800" dirty="0" smtClean="0"/>
              <a:t> </a:t>
            </a:r>
            <a:r>
              <a:rPr lang="el-GR" sz="2800" dirty="0" smtClean="0"/>
              <a:t>την </a:t>
            </a:r>
            <a:r>
              <a:rPr lang="el-GR" sz="2800" dirty="0"/>
              <a:t>δραστηριότητα</a:t>
            </a:r>
          </a:p>
          <a:p>
            <a:pPr eaLnBrk="1" fontAlgn="auto" hangingPunct="1">
              <a:spcAft>
                <a:spcPts val="0"/>
              </a:spcAft>
              <a:defRPr/>
            </a:pPr>
            <a:r>
              <a:rPr lang="el-GR" sz="2800" b="1" dirty="0">
                <a:solidFill>
                  <a:srgbClr val="820000"/>
                </a:solidFill>
              </a:rPr>
              <a:t>Π</a:t>
            </a:r>
            <a:r>
              <a:rPr lang="el-GR" sz="2800" b="1" dirty="0" smtClean="0">
                <a:solidFill>
                  <a:srgbClr val="820000"/>
                </a:solidFill>
              </a:rPr>
              <a:t>οσοτική</a:t>
            </a:r>
            <a:r>
              <a:rPr lang="el-GR" sz="2800" b="1" dirty="0">
                <a:solidFill>
                  <a:srgbClr val="820000"/>
                </a:solidFill>
              </a:rPr>
              <a:t>,                   </a:t>
            </a:r>
            <a:r>
              <a:rPr lang="el-GR" sz="2800" dirty="0" smtClean="0"/>
              <a:t>Μπορεί </a:t>
            </a:r>
            <a:r>
              <a:rPr lang="el-GR" sz="2800" dirty="0"/>
              <a:t>να  </a:t>
            </a:r>
            <a:r>
              <a:rPr lang="el-GR" sz="2800" dirty="0" smtClean="0"/>
              <a:t>χρησιμοποιηθεί </a:t>
            </a:r>
            <a:r>
              <a:rPr lang="el-GR" sz="2800" dirty="0"/>
              <a:t>η 10 βαθμη κλίμακα</a:t>
            </a:r>
          </a:p>
          <a:p>
            <a:pPr eaLnBrk="1" fontAlgn="auto" hangingPunct="1">
              <a:spcAft>
                <a:spcPts val="0"/>
              </a:spcAft>
              <a:defRPr/>
            </a:pPr>
            <a:r>
              <a:rPr lang="el-GR" sz="2800" b="1" dirty="0" smtClean="0">
                <a:solidFill>
                  <a:srgbClr val="820000"/>
                </a:solidFill>
              </a:rPr>
              <a:t>Χαρτογράφηση</a:t>
            </a:r>
            <a:endParaRPr lang="el-GR" sz="2800" b="1" dirty="0">
              <a:solidFill>
                <a:srgbClr val="820000"/>
              </a:solidFill>
            </a:endParaRPr>
          </a:p>
        </p:txBody>
      </p:sp>
    </p:spTree>
    <p:extLst>
      <p:ext uri="{BB962C8B-B14F-4D97-AF65-F5344CB8AC3E}">
        <p14:creationId xmlns:p14="http://schemas.microsoft.com/office/powerpoint/2010/main" val="3430434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6"/>
          <p:cNvSpPr>
            <a:spLocks noGrp="1" noChangeArrowheads="1"/>
          </p:cNvSpPr>
          <p:nvPr>
            <p:ph type="title"/>
          </p:nvPr>
        </p:nvSpPr>
        <p:spPr/>
        <p:txBody>
          <a:bodyPr>
            <a:normAutofit fontScale="90000"/>
          </a:bodyPr>
          <a:lstStyle/>
          <a:p>
            <a:r>
              <a:rPr lang="el-GR" dirty="0" smtClean="0">
                <a:solidFill>
                  <a:prstClr val="black"/>
                </a:solidFill>
              </a:rPr>
              <a:t>O ρόλος της κινησιοθεραπείας στην </a:t>
            </a:r>
            <a:r>
              <a:rPr lang="el-GR" dirty="0" err="1" smtClean="0">
                <a:solidFill>
                  <a:prstClr val="black"/>
                </a:solidFill>
              </a:rPr>
              <a:t>σαρκοπενία</a:t>
            </a:r>
            <a:r>
              <a:rPr lang="el-GR" dirty="0" smtClean="0">
                <a:solidFill>
                  <a:prstClr val="black"/>
                </a:solidFill>
              </a:rPr>
              <a:t> και την </a:t>
            </a:r>
            <a:r>
              <a:rPr lang="el-GR" dirty="0" err="1" smtClean="0">
                <a:solidFill>
                  <a:prstClr val="black"/>
                </a:solidFill>
              </a:rPr>
              <a:t>οστεοπορωση</a:t>
            </a:r>
            <a:r>
              <a:rPr lang="el-GR" dirty="0" smtClean="0">
                <a:solidFill>
                  <a:prstClr val="black"/>
                </a:solidFill>
              </a:rPr>
              <a:t>-</a:t>
            </a:r>
            <a:r>
              <a:rPr lang="el-GR" dirty="0" smtClean="0"/>
              <a:t>Φυσικοθεραπευτική αξιολόγηση</a:t>
            </a:r>
          </a:p>
        </p:txBody>
      </p:sp>
      <p:sp>
        <p:nvSpPr>
          <p:cNvPr id="32772" name="Rectangle 7"/>
          <p:cNvSpPr>
            <a:spLocks noGrp="1" noChangeArrowheads="1"/>
          </p:cNvSpPr>
          <p:nvPr>
            <p:ph idx="1"/>
          </p:nvPr>
        </p:nvSpPr>
        <p:spPr>
          <a:xfrm>
            <a:off x="457200" y="1484784"/>
            <a:ext cx="3970784" cy="4752528"/>
          </a:xfrm>
        </p:spPr>
        <p:txBody>
          <a:bodyPr>
            <a:normAutofit/>
          </a:bodyPr>
          <a:lstStyle/>
          <a:p>
            <a:pPr eaLnBrk="1" hangingPunct="1"/>
            <a:r>
              <a:rPr lang="el-GR" sz="2800" dirty="0"/>
              <a:t>μ</a:t>
            </a:r>
            <a:r>
              <a:rPr lang="el-GR" sz="2800" dirty="0" smtClean="0"/>
              <a:t>υϊκή ισχύς</a:t>
            </a:r>
          </a:p>
          <a:p>
            <a:pPr eaLnBrk="1" hangingPunct="1"/>
            <a:r>
              <a:rPr lang="el-GR" sz="2800" dirty="0" smtClean="0"/>
              <a:t>μυϊκή  ελαστικότητα</a:t>
            </a:r>
          </a:p>
          <a:p>
            <a:pPr eaLnBrk="1" hangingPunct="1"/>
            <a:r>
              <a:rPr lang="el-GR" sz="2800" dirty="0" smtClean="0"/>
              <a:t>έλεγχος στάσης</a:t>
            </a:r>
          </a:p>
          <a:p>
            <a:pPr eaLnBrk="1" hangingPunct="1"/>
            <a:r>
              <a:rPr lang="el-GR" sz="2800" dirty="0" smtClean="0"/>
              <a:t>ανθρωπομετρικά στοιχεία</a:t>
            </a:r>
          </a:p>
          <a:p>
            <a:pPr eaLnBrk="1" hangingPunct="1"/>
            <a:r>
              <a:rPr lang="el-GR" sz="2800" dirty="0" smtClean="0"/>
              <a:t>αξιολόγηση  πόνου</a:t>
            </a:r>
          </a:p>
          <a:p>
            <a:pPr eaLnBrk="1" hangingPunct="1"/>
            <a:r>
              <a:rPr lang="el-GR" sz="2800" b="1" dirty="0" smtClean="0">
                <a:solidFill>
                  <a:srgbClr val="820000"/>
                </a:solidFill>
              </a:rPr>
              <a:t>λειτουργική αξιολόγηση</a:t>
            </a:r>
          </a:p>
        </p:txBody>
      </p:sp>
      <p:sp>
        <p:nvSpPr>
          <p:cNvPr id="19464" name="Rectangle 8"/>
          <p:cNvSpPr>
            <a:spLocks noGrp="1" noChangeArrowheads="1"/>
          </p:cNvSpPr>
          <p:nvPr>
            <p:ph sz="half" idx="4294967295"/>
          </p:nvPr>
        </p:nvSpPr>
        <p:spPr>
          <a:xfrm>
            <a:off x="4355976" y="1556792"/>
            <a:ext cx="4419600" cy="4114800"/>
          </a:xfrm>
        </p:spPr>
        <p:txBody>
          <a:bodyPr rtlCol="0">
            <a:noAutofit/>
          </a:bodyPr>
          <a:lstStyle/>
          <a:p>
            <a:pPr eaLnBrk="1" fontAlgn="auto" hangingPunct="1">
              <a:spcAft>
                <a:spcPts val="0"/>
              </a:spcAft>
              <a:defRPr/>
            </a:pPr>
            <a:r>
              <a:rPr lang="el-GR" sz="2800" dirty="0" smtClean="0"/>
              <a:t>στοιχεία </a:t>
            </a:r>
            <a:r>
              <a:rPr lang="el-GR" sz="2800" b="1" dirty="0">
                <a:solidFill>
                  <a:srgbClr val="820000"/>
                </a:solidFill>
              </a:rPr>
              <a:t>καθημερινής αυτοεξυπηρέτησης</a:t>
            </a:r>
          </a:p>
          <a:p>
            <a:pPr eaLnBrk="1" fontAlgn="auto" hangingPunct="1">
              <a:spcAft>
                <a:spcPts val="0"/>
              </a:spcAft>
              <a:defRPr/>
            </a:pPr>
            <a:r>
              <a:rPr lang="el-GR" sz="2800" dirty="0"/>
              <a:t>στοιχεία </a:t>
            </a:r>
            <a:r>
              <a:rPr lang="el-GR" sz="2800" b="1" dirty="0">
                <a:solidFill>
                  <a:srgbClr val="820000"/>
                </a:solidFill>
              </a:rPr>
              <a:t>δραστηριότητας  εκτός </a:t>
            </a:r>
            <a:r>
              <a:rPr lang="el-GR" sz="2800" b="1" dirty="0" err="1" smtClean="0">
                <a:solidFill>
                  <a:srgbClr val="820000"/>
                </a:solidFill>
              </a:rPr>
              <a:t>οικίας</a:t>
            </a:r>
            <a:r>
              <a:rPr lang="el-GR" sz="2800" dirty="0" err="1" smtClean="0"/>
              <a:t>,όπως</a:t>
            </a:r>
            <a:r>
              <a:rPr lang="el-GR" sz="2800" dirty="0" smtClean="0"/>
              <a:t>  </a:t>
            </a:r>
            <a:r>
              <a:rPr lang="el-GR" sz="2800" dirty="0"/>
              <a:t>συν- θήκες βάδισης μέτρηση διασκελισμού χρήση με- σων μαζικής μεταφοράς.  </a:t>
            </a:r>
            <a:r>
              <a:rPr lang="el-GR" sz="2800" dirty="0" smtClean="0"/>
              <a:t>π.χ. </a:t>
            </a:r>
            <a:r>
              <a:rPr lang="el-GR" sz="2800" b="1" dirty="0" smtClean="0">
                <a:solidFill>
                  <a:srgbClr val="820000"/>
                </a:solidFill>
              </a:rPr>
              <a:t>Ερωτηματολόγιο </a:t>
            </a:r>
            <a:r>
              <a:rPr lang="en-US" sz="2800" b="1" dirty="0" smtClean="0">
                <a:solidFill>
                  <a:srgbClr val="820000"/>
                </a:solidFill>
              </a:rPr>
              <a:t> </a:t>
            </a:r>
            <a:r>
              <a:rPr lang="en-US" sz="2800" b="1" dirty="0">
                <a:solidFill>
                  <a:srgbClr val="820000"/>
                </a:solidFill>
              </a:rPr>
              <a:t>EVOS1, </a:t>
            </a:r>
            <a:r>
              <a:rPr lang="el-GR" sz="2800" b="1" dirty="0" smtClean="0">
                <a:solidFill>
                  <a:srgbClr val="820000"/>
                </a:solidFill>
              </a:rPr>
              <a:t>με </a:t>
            </a:r>
            <a:r>
              <a:rPr lang="el-GR" sz="2800" b="1" dirty="0" err="1">
                <a:solidFill>
                  <a:srgbClr val="820000"/>
                </a:solidFill>
              </a:rPr>
              <a:t>τετράβαθμη</a:t>
            </a:r>
            <a:r>
              <a:rPr lang="el-GR" sz="2800" b="1" dirty="0">
                <a:solidFill>
                  <a:srgbClr val="820000"/>
                </a:solidFill>
              </a:rPr>
              <a:t>  </a:t>
            </a:r>
            <a:r>
              <a:rPr lang="el-GR" sz="2800" b="1" dirty="0" smtClean="0">
                <a:solidFill>
                  <a:srgbClr val="820000"/>
                </a:solidFill>
              </a:rPr>
              <a:t>κλίμακα, </a:t>
            </a:r>
            <a:r>
              <a:rPr lang="el-GR" sz="2800" b="1" dirty="0" err="1" smtClean="0">
                <a:solidFill>
                  <a:srgbClr val="820000"/>
                </a:solidFill>
              </a:rPr>
              <a:t>κ.λ.π</a:t>
            </a:r>
            <a:r>
              <a:rPr lang="el-GR" sz="2800" b="1" dirty="0" smtClean="0">
                <a:solidFill>
                  <a:srgbClr val="820000"/>
                </a:solidFill>
              </a:rPr>
              <a:t>. </a:t>
            </a:r>
            <a:endParaRPr lang="el-GR" sz="2800" b="1" dirty="0">
              <a:solidFill>
                <a:srgbClr val="820000"/>
              </a:solidFill>
            </a:endParaRPr>
          </a:p>
          <a:p>
            <a:pPr eaLnBrk="1" fontAlgn="auto" hangingPunct="1">
              <a:spcAft>
                <a:spcPts val="0"/>
              </a:spcAft>
              <a:defRPr/>
            </a:pPr>
            <a:endParaRPr lang="el-GR" sz="2800" dirty="0">
              <a:solidFill>
                <a:schemeClr val="accent1"/>
              </a:solidFill>
            </a:endParaRPr>
          </a:p>
          <a:p>
            <a:pPr eaLnBrk="1" fontAlgn="auto" hangingPunct="1">
              <a:spcAft>
                <a:spcPts val="0"/>
              </a:spcAft>
              <a:defRPr/>
            </a:pPr>
            <a:endParaRPr lang="el-GR" sz="2800" dirty="0"/>
          </a:p>
          <a:p>
            <a:pPr eaLnBrk="1" fontAlgn="auto" hangingPunct="1">
              <a:spcAft>
                <a:spcPts val="0"/>
              </a:spcAft>
              <a:defRPr/>
            </a:pPr>
            <a:endParaRPr lang="el-GR" sz="2800" dirty="0"/>
          </a:p>
        </p:txBody>
      </p:sp>
    </p:spTree>
    <p:extLst>
      <p:ext uri="{BB962C8B-B14F-4D97-AF65-F5344CB8AC3E}">
        <p14:creationId xmlns:p14="http://schemas.microsoft.com/office/powerpoint/2010/main" val="4110866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fontScale="90000"/>
          </a:bodyPr>
          <a:lstStyle/>
          <a:p>
            <a:r>
              <a:rPr lang="el-GR" sz="3600" dirty="0" smtClean="0">
                <a:solidFill>
                  <a:prstClr val="black"/>
                </a:solidFill>
              </a:rPr>
              <a:t>O ρόλος της κινησιοθεραπείας στην </a:t>
            </a:r>
            <a:r>
              <a:rPr lang="el-GR" sz="3600" dirty="0" err="1" smtClean="0">
                <a:solidFill>
                  <a:prstClr val="black"/>
                </a:solidFill>
              </a:rPr>
              <a:t>σαρκοπενία</a:t>
            </a:r>
            <a:r>
              <a:rPr lang="el-GR" sz="3600" dirty="0" smtClean="0">
                <a:solidFill>
                  <a:prstClr val="black"/>
                </a:solidFill>
              </a:rPr>
              <a:t> και την </a:t>
            </a:r>
            <a:r>
              <a:rPr lang="el-GR" sz="3600" dirty="0" err="1" smtClean="0">
                <a:solidFill>
                  <a:prstClr val="black"/>
                </a:solidFill>
              </a:rPr>
              <a:t>οστεοπορωση</a:t>
            </a:r>
            <a:r>
              <a:rPr lang="el-GR" sz="3600" dirty="0" smtClean="0">
                <a:solidFill>
                  <a:prstClr val="black"/>
                </a:solidFill>
              </a:rPr>
              <a:t>-</a:t>
            </a:r>
            <a:r>
              <a:rPr lang="el-GR" sz="3600" dirty="0" smtClean="0"/>
              <a:t>Φυσικοθεραπευτική αξιολόγηση</a:t>
            </a:r>
          </a:p>
        </p:txBody>
      </p:sp>
      <p:sp>
        <p:nvSpPr>
          <p:cNvPr id="33795" name="Rectangle 3"/>
          <p:cNvSpPr>
            <a:spLocks noGrp="1" noChangeArrowheads="1"/>
          </p:cNvSpPr>
          <p:nvPr>
            <p:ph idx="1"/>
          </p:nvPr>
        </p:nvSpPr>
        <p:spPr/>
        <p:txBody>
          <a:bodyPr/>
          <a:lstStyle/>
          <a:p>
            <a:pPr eaLnBrk="1" hangingPunct="1">
              <a:buFontTx/>
              <a:buNone/>
            </a:pPr>
            <a:r>
              <a:rPr lang="el-GR" b="1" dirty="0" smtClean="0">
                <a:solidFill>
                  <a:srgbClr val="820000"/>
                </a:solidFill>
              </a:rPr>
              <a:t>Ο Φυσικοθεραπευτής εκμαιεύει:</a:t>
            </a:r>
          </a:p>
          <a:p>
            <a:pPr eaLnBrk="1" hangingPunct="1"/>
            <a:r>
              <a:rPr lang="el-GR" dirty="0" smtClean="0"/>
              <a:t>εγκατάσταση συμπτωμάτων</a:t>
            </a:r>
          </a:p>
          <a:p>
            <a:pPr eaLnBrk="1" hangingPunct="1"/>
            <a:r>
              <a:rPr lang="el-GR" dirty="0" smtClean="0"/>
              <a:t>συνήθη καθημερινή δραστηριότητα</a:t>
            </a:r>
          </a:p>
          <a:p>
            <a:pPr eaLnBrk="1" hangingPunct="1"/>
            <a:r>
              <a:rPr lang="el-GR" dirty="0" smtClean="0"/>
              <a:t>Ποια κίνηση βελτιώνει τις δυσλειτουργίες</a:t>
            </a:r>
          </a:p>
          <a:p>
            <a:pPr eaLnBrk="1" hangingPunct="1"/>
            <a:r>
              <a:rPr lang="el-GR" dirty="0" smtClean="0"/>
              <a:t>Ποια κίνηση χειροτερεύει τις δυσλειτουργιες</a:t>
            </a:r>
          </a:p>
        </p:txBody>
      </p:sp>
    </p:spTree>
    <p:extLst>
      <p:ext uri="{BB962C8B-B14F-4D97-AF65-F5344CB8AC3E}">
        <p14:creationId xmlns:p14="http://schemas.microsoft.com/office/powerpoint/2010/main" val="2394266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p:cNvSpPr>
            <a:spLocks noGrp="1" noChangeArrowheads="1"/>
          </p:cNvSpPr>
          <p:nvPr>
            <p:ph type="title"/>
          </p:nvPr>
        </p:nvSpPr>
        <p:spPr>
          <a:xfrm>
            <a:off x="467544" y="116632"/>
            <a:ext cx="8229600" cy="1368152"/>
          </a:xfrm>
        </p:spPr>
        <p:txBody>
          <a:bodyPr>
            <a:noAutofit/>
          </a:bodyPr>
          <a:lstStyle/>
          <a:p>
            <a:r>
              <a:rPr lang="el-GR" sz="3600" dirty="0" smtClean="0">
                <a:solidFill>
                  <a:prstClr val="black"/>
                </a:solidFill>
              </a:rPr>
              <a:t>O ρόλος της κινησιοθεραπείας στην </a:t>
            </a:r>
            <a:r>
              <a:rPr lang="el-GR" sz="3600" dirty="0" err="1" smtClean="0">
                <a:solidFill>
                  <a:prstClr val="black"/>
                </a:solidFill>
              </a:rPr>
              <a:t>σαρκοπενία</a:t>
            </a:r>
            <a:r>
              <a:rPr lang="el-GR" sz="3600" dirty="0" smtClean="0">
                <a:solidFill>
                  <a:prstClr val="black"/>
                </a:solidFill>
              </a:rPr>
              <a:t> και την </a:t>
            </a:r>
            <a:r>
              <a:rPr lang="el-GR" sz="3600" dirty="0" err="1" smtClean="0">
                <a:solidFill>
                  <a:prstClr val="black"/>
                </a:solidFill>
              </a:rPr>
              <a:t>οστεοπορωση</a:t>
            </a:r>
            <a:r>
              <a:rPr lang="el-GR" sz="3600" dirty="0" smtClean="0">
                <a:solidFill>
                  <a:prstClr val="black"/>
                </a:solidFill>
              </a:rPr>
              <a:t>-</a:t>
            </a:r>
            <a:r>
              <a:rPr lang="el-GR" sz="3600" dirty="0" smtClean="0"/>
              <a:t>Φυσικοθεραπευτική αξιολόγηση</a:t>
            </a:r>
            <a:endParaRPr lang="el-GR" sz="3600" dirty="0" smtClean="0">
              <a:solidFill>
                <a:srgbClr val="820000"/>
              </a:solidFill>
              <a:latin typeface="+mn-lt"/>
            </a:endParaRPr>
          </a:p>
        </p:txBody>
      </p:sp>
      <p:sp>
        <p:nvSpPr>
          <p:cNvPr id="20487" name="Rectangle 7"/>
          <p:cNvSpPr>
            <a:spLocks noGrp="1" noChangeArrowheads="1"/>
          </p:cNvSpPr>
          <p:nvPr>
            <p:ph idx="1"/>
          </p:nvPr>
        </p:nvSpPr>
        <p:spPr>
          <a:xfrm>
            <a:off x="457200" y="1484784"/>
            <a:ext cx="4330824" cy="4752528"/>
          </a:xfrm>
        </p:spPr>
        <p:txBody>
          <a:bodyPr rtlCol="0">
            <a:normAutofit/>
          </a:bodyPr>
          <a:lstStyle/>
          <a:p>
            <a:pPr eaLnBrk="1" fontAlgn="auto" hangingPunct="1">
              <a:spcBef>
                <a:spcPts val="600"/>
              </a:spcBef>
              <a:spcAft>
                <a:spcPts val="0"/>
              </a:spcAft>
              <a:defRPr/>
            </a:pPr>
            <a:r>
              <a:rPr lang="el-GR" sz="2600" dirty="0" smtClean="0"/>
              <a:t>παρατήρηση</a:t>
            </a:r>
            <a:r>
              <a:rPr lang="el-GR" sz="2600" dirty="0"/>
              <a:t>, κυρίως αφορά τις παραμορφώσεις και πρέπει να εκτελείται πολύπλευρα </a:t>
            </a:r>
          </a:p>
          <a:p>
            <a:pPr eaLnBrk="1" fontAlgn="auto" hangingPunct="1">
              <a:spcBef>
                <a:spcPts val="600"/>
              </a:spcBef>
              <a:spcAft>
                <a:spcPts val="0"/>
              </a:spcAft>
              <a:defRPr/>
            </a:pPr>
            <a:r>
              <a:rPr lang="el-GR" sz="2600" dirty="0"/>
              <a:t>ψηλάφηση</a:t>
            </a:r>
            <a:r>
              <a:rPr lang="el-GR" sz="2600" dirty="0" smtClean="0"/>
              <a:t>,</a:t>
            </a:r>
            <a:r>
              <a:rPr lang="en-US" sz="2600" dirty="0" smtClean="0"/>
              <a:t> </a:t>
            </a:r>
            <a:r>
              <a:rPr lang="el-GR" sz="2600" dirty="0" smtClean="0"/>
              <a:t>κυρίως </a:t>
            </a:r>
            <a:r>
              <a:rPr lang="el-GR" sz="2600" dirty="0"/>
              <a:t>στις  παρασπονδυλικές περιοχές </a:t>
            </a:r>
          </a:p>
          <a:p>
            <a:pPr eaLnBrk="1" fontAlgn="auto" hangingPunct="1">
              <a:spcBef>
                <a:spcPts val="600"/>
              </a:spcBef>
              <a:spcAft>
                <a:spcPts val="0"/>
              </a:spcAft>
              <a:defRPr/>
            </a:pPr>
            <a:r>
              <a:rPr lang="el-GR" sz="2600" dirty="0"/>
              <a:t>γωνιομέτρηση</a:t>
            </a:r>
            <a:r>
              <a:rPr lang="el-GR" sz="2600" dirty="0" smtClean="0"/>
              <a:t>, κυρίως </a:t>
            </a:r>
            <a:r>
              <a:rPr lang="el-GR" sz="2600" dirty="0"/>
              <a:t>στον ώμο &amp;το ισχίο</a:t>
            </a:r>
          </a:p>
        </p:txBody>
      </p:sp>
      <p:sp>
        <p:nvSpPr>
          <p:cNvPr id="20488" name="Rectangle 8"/>
          <p:cNvSpPr>
            <a:spLocks noGrp="1" noChangeArrowheads="1"/>
          </p:cNvSpPr>
          <p:nvPr>
            <p:ph sz="half" idx="4294967295"/>
          </p:nvPr>
        </p:nvSpPr>
        <p:spPr>
          <a:xfrm>
            <a:off x="5004048" y="1484784"/>
            <a:ext cx="3888432" cy="4968552"/>
          </a:xfrm>
        </p:spPr>
        <p:txBody>
          <a:bodyPr rtlCol="0">
            <a:normAutofit/>
          </a:bodyPr>
          <a:lstStyle/>
          <a:p>
            <a:pPr eaLnBrk="1" fontAlgn="auto" hangingPunct="1">
              <a:spcBef>
                <a:spcPts val="600"/>
              </a:spcBef>
              <a:spcAft>
                <a:spcPts val="0"/>
              </a:spcAft>
              <a:defRPr/>
            </a:pPr>
            <a:r>
              <a:rPr lang="el-GR" sz="2600" dirty="0"/>
              <a:t>ισοκινητική αξιολόγηση λειτουργικής ικανότητας</a:t>
            </a:r>
          </a:p>
          <a:p>
            <a:pPr eaLnBrk="1" fontAlgn="auto" hangingPunct="1">
              <a:spcBef>
                <a:spcPts val="600"/>
              </a:spcBef>
              <a:spcAft>
                <a:spcPts val="0"/>
              </a:spcAft>
              <a:defRPr/>
            </a:pPr>
            <a:r>
              <a:rPr lang="el-GR" sz="2600" dirty="0" err="1"/>
              <a:t>σπειρομέτρηση</a:t>
            </a:r>
            <a:r>
              <a:rPr lang="el-GR" sz="2600" dirty="0"/>
              <a:t> για πιθανά αναπνευστικά προβλήματα</a:t>
            </a:r>
          </a:p>
          <a:p>
            <a:pPr eaLnBrk="1" fontAlgn="auto" hangingPunct="1">
              <a:spcBef>
                <a:spcPts val="600"/>
              </a:spcBef>
              <a:spcAft>
                <a:spcPts val="0"/>
              </a:spcAft>
              <a:defRPr/>
            </a:pPr>
            <a:r>
              <a:rPr lang="el-GR" sz="2600" dirty="0"/>
              <a:t>καταγραφή περιφερικού σφυγμού και καρδιακής συχνότητας</a:t>
            </a:r>
          </a:p>
          <a:p>
            <a:pPr eaLnBrk="1" fontAlgn="auto" hangingPunct="1">
              <a:spcBef>
                <a:spcPts val="600"/>
              </a:spcBef>
              <a:spcAft>
                <a:spcPts val="0"/>
              </a:spcAft>
              <a:defRPr/>
            </a:pPr>
            <a:endParaRPr lang="el-GR" sz="2600" dirty="0"/>
          </a:p>
        </p:txBody>
      </p:sp>
    </p:spTree>
    <p:extLst>
      <p:ext uri="{BB962C8B-B14F-4D97-AF65-F5344CB8AC3E}">
        <p14:creationId xmlns:p14="http://schemas.microsoft.com/office/powerpoint/2010/main" val="2817778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7"/>
          <p:cNvSpPr>
            <a:spLocks noGrp="1" noChangeArrowheads="1"/>
          </p:cNvSpPr>
          <p:nvPr>
            <p:ph type="title"/>
          </p:nvPr>
        </p:nvSpPr>
        <p:spPr/>
        <p:txBody>
          <a:bodyPr>
            <a:noAutofit/>
          </a:bodyPr>
          <a:lstStyle/>
          <a:p>
            <a:r>
              <a:rPr lang="el-GR" sz="2800" dirty="0" smtClean="0"/>
              <a:t>O ρόλος της κινησιοθεραπείας στην οστεοπόρωση και την </a:t>
            </a:r>
            <a:r>
              <a:rPr lang="el-GR" sz="2800" dirty="0" err="1" smtClean="0"/>
              <a:t>σαρκοπενία</a:t>
            </a:r>
            <a:r>
              <a:rPr lang="en-US" sz="2800" dirty="0" smtClean="0">
                <a:latin typeface="+mn-lt"/>
              </a:rPr>
              <a:t/>
            </a:r>
            <a:br>
              <a:rPr lang="en-US" sz="2800" dirty="0" smtClean="0">
                <a:latin typeface="+mn-lt"/>
              </a:rPr>
            </a:br>
            <a:r>
              <a:rPr lang="el-GR" sz="2800" dirty="0" smtClean="0">
                <a:latin typeface="+mn-lt"/>
              </a:rPr>
              <a:t>Βιολογική </a:t>
            </a:r>
            <a:r>
              <a:rPr lang="el-GR" sz="2800" dirty="0">
                <a:latin typeface="+mn-lt"/>
              </a:rPr>
              <a:t>γήρανση</a:t>
            </a:r>
            <a:endParaRPr lang="el-GR" sz="2800" dirty="0" smtClean="0">
              <a:latin typeface="+mn-lt"/>
            </a:endParaRPr>
          </a:p>
        </p:txBody>
      </p:sp>
      <p:sp>
        <p:nvSpPr>
          <p:cNvPr id="24580" name="Rectangle 8"/>
          <p:cNvSpPr>
            <a:spLocks noGrp="1" noChangeArrowheads="1"/>
          </p:cNvSpPr>
          <p:nvPr>
            <p:ph idx="1"/>
          </p:nvPr>
        </p:nvSpPr>
        <p:spPr>
          <a:xfrm>
            <a:off x="457200" y="1484784"/>
            <a:ext cx="8229600" cy="2880320"/>
          </a:xfrm>
        </p:spPr>
        <p:txBody>
          <a:bodyPr>
            <a:normAutofit/>
          </a:bodyPr>
          <a:lstStyle/>
          <a:p>
            <a:pPr>
              <a:buClr>
                <a:schemeClr val="tx1"/>
              </a:buClr>
            </a:pPr>
            <a:r>
              <a:rPr lang="el-GR" sz="2400" dirty="0"/>
              <a:t>σύνθετη διαδικασία με πολλές μεταβλητές που </a:t>
            </a:r>
            <a:r>
              <a:rPr lang="el-GR" sz="2400" dirty="0" err="1"/>
              <a:t>αλληλεπιδρούν</a:t>
            </a:r>
            <a:r>
              <a:rPr lang="el-GR" sz="2400" dirty="0"/>
              <a:t> μεταξύ τους και επηρεάζουν τον τρόπο με τον οποίο μεγαλώνουμε</a:t>
            </a:r>
            <a:endParaRPr lang="el-GR" sz="2400" dirty="0">
              <a:sym typeface="Wingdings" pitchFamily="2" charset="2"/>
            </a:endParaRPr>
          </a:p>
          <a:p>
            <a:pPr>
              <a:buClr>
                <a:schemeClr val="tx1"/>
              </a:buClr>
            </a:pPr>
            <a:endParaRPr lang="el-GR" sz="2400" dirty="0"/>
          </a:p>
          <a:p>
            <a:pPr>
              <a:buClr>
                <a:schemeClr val="tx1"/>
              </a:buClr>
            </a:pPr>
            <a:r>
              <a:rPr lang="el-GR" sz="2400" dirty="0"/>
              <a:t>σταδιακή μείωση της μυϊκής μάζας και δύναμης, η οποία οδηγεί σε μείωση της λειτουργικότητας, περιορισμό της ανεξαρτησίας και αυξημένη ανικανότητα και αστάθεια </a:t>
            </a:r>
          </a:p>
        </p:txBody>
      </p:sp>
      <p:sp>
        <p:nvSpPr>
          <p:cNvPr id="7" name="5 - Θέση αριθμού διαφάνειας"/>
          <p:cNvSpPr>
            <a:spLocks noGrp="1"/>
          </p:cNvSpPr>
          <p:nvPr>
            <p:ph type="sldNum" sz="quarter" idx="12"/>
          </p:nvPr>
        </p:nvSpPr>
        <p:spPr/>
        <p:txBody>
          <a:bodyPr/>
          <a:lstStyle/>
          <a:p>
            <a:pPr>
              <a:defRPr/>
            </a:pPr>
            <a:fld id="{D9F99307-11FB-4CD3-ACA8-029E90FFD3D0}" type="slidenum">
              <a:rPr lang="el-GR" altLang="en-US"/>
              <a:pPr>
                <a:defRPr/>
              </a:pPr>
              <a:t>3</a:t>
            </a:fld>
            <a:endParaRPr lang="el-GR" altLang="en-US"/>
          </a:p>
        </p:txBody>
      </p:sp>
      <p:sp>
        <p:nvSpPr>
          <p:cNvPr id="2" name="Ορθογώνιο 1"/>
          <p:cNvSpPr/>
          <p:nvPr/>
        </p:nvSpPr>
        <p:spPr>
          <a:xfrm>
            <a:off x="4427984" y="4468470"/>
            <a:ext cx="3303981" cy="369332"/>
          </a:xfrm>
          <a:prstGeom prst="rect">
            <a:avLst/>
          </a:prstGeom>
        </p:spPr>
        <p:txBody>
          <a:bodyPr wrap="none">
            <a:spAutoFit/>
          </a:bodyPr>
          <a:lstStyle/>
          <a:p>
            <a:r>
              <a:rPr lang="en-GB" altLang="ja-JP" dirty="0" err="1" smtClean="0">
                <a:latin typeface="+mn-lt"/>
              </a:rPr>
              <a:t>Mazzeo</a:t>
            </a:r>
            <a:r>
              <a:rPr lang="el-GR" altLang="ja-JP" dirty="0" smtClean="0">
                <a:latin typeface="+mn-lt"/>
              </a:rPr>
              <a:t> </a:t>
            </a:r>
            <a:r>
              <a:rPr lang="en-GB" altLang="ja-JP" dirty="0" smtClean="0">
                <a:latin typeface="+mn-lt"/>
              </a:rPr>
              <a:t>et al, 1998</a:t>
            </a:r>
            <a:r>
              <a:rPr lang="el-GR" altLang="ja-JP" dirty="0" smtClean="0">
                <a:latin typeface="+mn-lt"/>
              </a:rPr>
              <a:t>, </a:t>
            </a:r>
            <a:r>
              <a:rPr lang="en-US" altLang="ja-JP" dirty="0">
                <a:latin typeface="+mn-lt"/>
              </a:rPr>
              <a:t>Taaffe, 2006 </a:t>
            </a:r>
            <a:endParaRPr lang="el-GR" dirty="0">
              <a:latin typeface="+mn-lt"/>
            </a:endParaRPr>
          </a:p>
        </p:txBody>
      </p:sp>
    </p:spTree>
    <p:extLst>
      <p:ext uri="{BB962C8B-B14F-4D97-AF65-F5344CB8AC3E}">
        <p14:creationId xmlns:p14="http://schemas.microsoft.com/office/powerpoint/2010/main" val="3527542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fontScale="90000"/>
          </a:bodyPr>
          <a:lstStyle/>
          <a:p>
            <a:r>
              <a:rPr lang="el-GR" dirty="0" smtClean="0">
                <a:solidFill>
                  <a:prstClr val="black"/>
                </a:solidFill>
              </a:rPr>
              <a:t>O ρόλος της κινησιοθεραπείας στην </a:t>
            </a:r>
            <a:r>
              <a:rPr lang="el-GR" dirty="0" err="1" smtClean="0">
                <a:solidFill>
                  <a:prstClr val="black"/>
                </a:solidFill>
              </a:rPr>
              <a:t>σαρκοπενία</a:t>
            </a:r>
            <a:r>
              <a:rPr lang="el-GR" dirty="0" smtClean="0">
                <a:solidFill>
                  <a:prstClr val="black"/>
                </a:solidFill>
              </a:rPr>
              <a:t> και την </a:t>
            </a:r>
            <a:r>
              <a:rPr lang="el-GR" dirty="0" err="1" smtClean="0">
                <a:solidFill>
                  <a:prstClr val="black"/>
                </a:solidFill>
              </a:rPr>
              <a:t>οστεοπορωση</a:t>
            </a:r>
            <a:r>
              <a:rPr lang="el-GR" dirty="0" smtClean="0">
                <a:solidFill>
                  <a:prstClr val="black"/>
                </a:solidFill>
              </a:rPr>
              <a:t>-</a:t>
            </a:r>
            <a:r>
              <a:rPr lang="el-GR" dirty="0" smtClean="0"/>
              <a:t>Φυσικοθεραπευτική αξιολόγηση</a:t>
            </a:r>
            <a:endParaRPr lang="el-GR" dirty="0"/>
          </a:p>
        </p:txBody>
      </p:sp>
      <p:pic>
        <p:nvPicPr>
          <p:cNvPr id="6158" name="Picture 14"/>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1270616" y="1524026"/>
            <a:ext cx="3137936" cy="5047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9" name="Picture 15"/>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4960152" y="1524025"/>
            <a:ext cx="3079216" cy="5047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6" name="Picture 1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62000" y="1981200"/>
            <a:ext cx="2667000" cy="430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7" name="Picture 13"/>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410200" y="2133600"/>
            <a:ext cx="2425700" cy="397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80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r>
              <a:rPr lang="el-GR" dirty="0" smtClean="0">
                <a:solidFill>
                  <a:prstClr val="black"/>
                </a:solidFill>
              </a:rPr>
              <a:t>O ρόλος της κινησιοθεραπείας στην </a:t>
            </a:r>
            <a:r>
              <a:rPr lang="el-GR" dirty="0" err="1" smtClean="0">
                <a:solidFill>
                  <a:prstClr val="black"/>
                </a:solidFill>
              </a:rPr>
              <a:t>σαρκοπενία</a:t>
            </a:r>
            <a:r>
              <a:rPr lang="el-GR" dirty="0" smtClean="0">
                <a:solidFill>
                  <a:prstClr val="black"/>
                </a:solidFill>
              </a:rPr>
              <a:t> και την </a:t>
            </a:r>
            <a:r>
              <a:rPr lang="el-GR" dirty="0" err="1" smtClean="0">
                <a:solidFill>
                  <a:prstClr val="black"/>
                </a:solidFill>
              </a:rPr>
              <a:t>οστεοπορωση</a:t>
            </a:r>
            <a:r>
              <a:rPr lang="el-GR" dirty="0" smtClean="0">
                <a:solidFill>
                  <a:prstClr val="black"/>
                </a:solidFill>
              </a:rPr>
              <a:t>-</a:t>
            </a:r>
            <a:r>
              <a:rPr lang="el-GR" dirty="0" smtClean="0"/>
              <a:t>Φυσικοθεραπευτική αξιολόγηση</a:t>
            </a:r>
            <a:endParaRPr lang="el-GR" dirty="0"/>
          </a:p>
        </p:txBody>
      </p:sp>
      <p:pic>
        <p:nvPicPr>
          <p:cNvPr id="7182" name="Picture 14"/>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844744" y="1700808"/>
            <a:ext cx="3686175"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4" name="Picture 16" descr="C:\Users\alex\Desktop\24-12-2014 1-51-24 μμ.png"/>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4853176" y="1700808"/>
            <a:ext cx="3434668" cy="4657725"/>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p:cNvPicPr>
            <a:picLocks noGrp="1"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717800" y="1524000"/>
            <a:ext cx="3683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3"/>
          <p:cNvPicPr>
            <a:picLocks noGrp="1"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64200" y="1600200"/>
            <a:ext cx="3467100"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6944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r>
              <a:rPr lang="el-GR" dirty="0" smtClean="0">
                <a:solidFill>
                  <a:prstClr val="black"/>
                </a:solidFill>
              </a:rPr>
              <a:t>O ρόλος της κινησιοθεραπείας στην </a:t>
            </a:r>
            <a:r>
              <a:rPr lang="el-GR" dirty="0" err="1" smtClean="0">
                <a:solidFill>
                  <a:prstClr val="black"/>
                </a:solidFill>
              </a:rPr>
              <a:t>σαρκοπενία</a:t>
            </a:r>
            <a:r>
              <a:rPr lang="el-GR" dirty="0" smtClean="0">
                <a:solidFill>
                  <a:prstClr val="black"/>
                </a:solidFill>
              </a:rPr>
              <a:t> και την </a:t>
            </a:r>
            <a:r>
              <a:rPr lang="el-GR" dirty="0" err="1" smtClean="0">
                <a:solidFill>
                  <a:prstClr val="black"/>
                </a:solidFill>
              </a:rPr>
              <a:t>οστεοπορωση</a:t>
            </a:r>
            <a:r>
              <a:rPr lang="el-GR" dirty="0" smtClean="0">
                <a:solidFill>
                  <a:prstClr val="black"/>
                </a:solidFill>
              </a:rPr>
              <a:t>-</a:t>
            </a:r>
            <a:r>
              <a:rPr lang="el-GR" dirty="0" smtClean="0"/>
              <a:t>Φυσικοθεραπευτική αξιολόγηση</a:t>
            </a:r>
            <a:endParaRPr lang="el-GR" dirty="0"/>
          </a:p>
        </p:txBody>
      </p:sp>
      <p:pic>
        <p:nvPicPr>
          <p:cNvPr id="8206" name="Picture 14"/>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683567" y="1988840"/>
            <a:ext cx="3295277" cy="3923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7" name="Picture 15"/>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4269955" y="1988840"/>
            <a:ext cx="4269249" cy="3923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4" name="Picture 12"/>
          <p:cNvPicPr>
            <a:picLocks noGrp="1"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616200" y="1536700"/>
            <a:ext cx="3886200"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13"/>
          <p:cNvPicPr>
            <a:picLocks noGrp="1"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05400" y="2006600"/>
            <a:ext cx="40386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7974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Autofit/>
          </a:bodyPr>
          <a:lstStyle/>
          <a:p>
            <a:r>
              <a:rPr lang="el-GR" sz="3600" dirty="0" smtClean="0">
                <a:solidFill>
                  <a:prstClr val="black"/>
                </a:solidFill>
              </a:rPr>
              <a:t>O ρόλος της κινησιοθεραπείας στην </a:t>
            </a:r>
            <a:r>
              <a:rPr lang="el-GR" sz="3600" dirty="0" err="1" smtClean="0">
                <a:solidFill>
                  <a:prstClr val="black"/>
                </a:solidFill>
              </a:rPr>
              <a:t>σαρκοπενία</a:t>
            </a:r>
            <a:r>
              <a:rPr lang="el-GR" sz="3600" dirty="0" smtClean="0">
                <a:solidFill>
                  <a:prstClr val="black"/>
                </a:solidFill>
              </a:rPr>
              <a:t> και την </a:t>
            </a:r>
            <a:r>
              <a:rPr lang="el-GR" sz="3600" dirty="0" err="1" smtClean="0">
                <a:solidFill>
                  <a:prstClr val="black"/>
                </a:solidFill>
              </a:rPr>
              <a:t>οστεοπορωση</a:t>
            </a:r>
            <a:r>
              <a:rPr lang="el-GR" sz="3600" dirty="0" smtClean="0">
                <a:solidFill>
                  <a:prstClr val="black"/>
                </a:solidFill>
              </a:rPr>
              <a:t>-</a:t>
            </a:r>
            <a:r>
              <a:rPr lang="el-GR" sz="3600" dirty="0" smtClean="0"/>
              <a:t>Φυσικοθεραπευτική αξιολόγηση</a:t>
            </a:r>
            <a:endParaRPr lang="el-GR" sz="3600" b="1" dirty="0" smtClean="0"/>
          </a:p>
        </p:txBody>
      </p:sp>
      <p:sp>
        <p:nvSpPr>
          <p:cNvPr id="35843" name="Rectangle 3"/>
          <p:cNvSpPr>
            <a:spLocks noGrp="1" noChangeArrowheads="1"/>
          </p:cNvSpPr>
          <p:nvPr>
            <p:ph idx="1"/>
          </p:nvPr>
        </p:nvSpPr>
        <p:spPr>
          <a:xfrm>
            <a:off x="457200" y="1484784"/>
            <a:ext cx="2890664" cy="2041023"/>
          </a:xfrm>
        </p:spPr>
        <p:txBody>
          <a:bodyPr>
            <a:normAutofit/>
          </a:bodyPr>
          <a:lstStyle/>
          <a:p>
            <a:pPr marL="0" indent="0" eaLnBrk="1" hangingPunct="1">
              <a:buFontTx/>
              <a:buNone/>
            </a:pPr>
            <a:r>
              <a:rPr lang="el-GR" sz="2400" dirty="0" smtClean="0"/>
              <a:t>Μυϊκή ισχύς σε σχέση με την φυσική δραστηριότητα &amp; εργασία μέχρι σήμερα</a:t>
            </a:r>
          </a:p>
        </p:txBody>
      </p:sp>
      <p:sp>
        <p:nvSpPr>
          <p:cNvPr id="35844" name="Rectangle 4"/>
          <p:cNvSpPr>
            <a:spLocks noGrp="1" noChangeArrowheads="1"/>
          </p:cNvSpPr>
          <p:nvPr>
            <p:ph sz="half" idx="4294967295"/>
          </p:nvPr>
        </p:nvSpPr>
        <p:spPr>
          <a:xfrm>
            <a:off x="3563888" y="1484784"/>
            <a:ext cx="4901363" cy="5040313"/>
          </a:xfrm>
        </p:spPr>
        <p:txBody>
          <a:bodyPr>
            <a:normAutofit/>
          </a:bodyPr>
          <a:lstStyle/>
          <a:p>
            <a:pPr eaLnBrk="1" hangingPunct="1"/>
            <a:r>
              <a:rPr lang="el-GR" sz="2400" dirty="0" smtClean="0"/>
              <a:t>Μέτρια ισχύς χωρίς άσκηση                            καλή πρόγνωση</a:t>
            </a:r>
          </a:p>
          <a:p>
            <a:pPr eaLnBrk="1" hangingPunct="1">
              <a:spcBef>
                <a:spcPts val="1200"/>
              </a:spcBef>
              <a:spcAft>
                <a:spcPts val="600"/>
              </a:spcAft>
            </a:pPr>
            <a:r>
              <a:rPr lang="el-GR" sz="2400" dirty="0" smtClean="0"/>
              <a:t>μέτρια ισχύς &amp; άσκηση                           κακή πρόγνωση</a:t>
            </a:r>
          </a:p>
          <a:p>
            <a:pPr eaLnBrk="1" hangingPunct="1">
              <a:spcBef>
                <a:spcPts val="1200"/>
              </a:spcBef>
              <a:spcAft>
                <a:spcPts val="600"/>
              </a:spcAft>
            </a:pPr>
            <a:r>
              <a:rPr lang="el-GR" sz="2400" dirty="0" smtClean="0"/>
              <a:t>κακή στάση ΣΣ                                                                                                     κακή πρόγνωση</a:t>
            </a:r>
          </a:p>
        </p:txBody>
      </p:sp>
      <p:sp>
        <p:nvSpPr>
          <p:cNvPr id="35847" name="AutoShape 8"/>
          <p:cNvSpPr>
            <a:spLocks noChangeArrowheads="1"/>
          </p:cNvSpPr>
          <p:nvPr/>
        </p:nvSpPr>
        <p:spPr bwMode="auto">
          <a:xfrm>
            <a:off x="7020272" y="2564904"/>
            <a:ext cx="733425" cy="685800"/>
          </a:xfrm>
          <a:prstGeom prst="curvedLeftArrow">
            <a:avLst>
              <a:gd name="adj1" fmla="val 25370"/>
              <a:gd name="adj2" fmla="val 45370"/>
              <a:gd name="adj3" fmla="val 59250"/>
            </a:avLst>
          </a:prstGeom>
          <a:solidFill>
            <a:schemeClr val="accent1"/>
          </a:solidFill>
          <a:ln w="9525">
            <a:noFill/>
            <a:miter lim="800000"/>
            <a:headEnd/>
            <a:tailEnd/>
          </a:ln>
        </p:spPr>
        <p:txBody>
          <a:bodyPr wrap="none" anchor="ctr"/>
          <a:lstStyle/>
          <a:p>
            <a:endParaRPr lang="en-US">
              <a:latin typeface="Calibri" pitchFamily="34" charset="0"/>
            </a:endParaRPr>
          </a:p>
        </p:txBody>
      </p:sp>
      <p:sp>
        <p:nvSpPr>
          <p:cNvPr id="8" name="AutoShape 8"/>
          <p:cNvSpPr>
            <a:spLocks noChangeArrowheads="1"/>
          </p:cNvSpPr>
          <p:nvPr/>
        </p:nvSpPr>
        <p:spPr bwMode="auto">
          <a:xfrm>
            <a:off x="7662692" y="1628800"/>
            <a:ext cx="733425" cy="685800"/>
          </a:xfrm>
          <a:prstGeom prst="curvedLeftArrow">
            <a:avLst>
              <a:gd name="adj1" fmla="val 25370"/>
              <a:gd name="adj2" fmla="val 45370"/>
              <a:gd name="adj3" fmla="val 59250"/>
            </a:avLst>
          </a:prstGeom>
          <a:solidFill>
            <a:schemeClr val="accent1"/>
          </a:solidFill>
          <a:ln w="9525">
            <a:noFill/>
            <a:miter lim="800000"/>
            <a:headEnd/>
            <a:tailEnd/>
          </a:ln>
        </p:spPr>
        <p:txBody>
          <a:bodyPr wrap="none" anchor="ctr"/>
          <a:lstStyle/>
          <a:p>
            <a:endParaRPr lang="en-US">
              <a:latin typeface="Calibri" pitchFamily="34" charset="0"/>
            </a:endParaRPr>
          </a:p>
        </p:txBody>
      </p:sp>
      <p:sp>
        <p:nvSpPr>
          <p:cNvPr id="9" name="AutoShape 8"/>
          <p:cNvSpPr>
            <a:spLocks noChangeArrowheads="1"/>
          </p:cNvSpPr>
          <p:nvPr/>
        </p:nvSpPr>
        <p:spPr bwMode="auto">
          <a:xfrm>
            <a:off x="6156176" y="3403104"/>
            <a:ext cx="733425" cy="685800"/>
          </a:xfrm>
          <a:prstGeom prst="curvedLeftArrow">
            <a:avLst>
              <a:gd name="adj1" fmla="val 25370"/>
              <a:gd name="adj2" fmla="val 45370"/>
              <a:gd name="adj3" fmla="val 59250"/>
            </a:avLst>
          </a:prstGeom>
          <a:solidFill>
            <a:schemeClr val="accent1"/>
          </a:solidFill>
          <a:ln w="9525">
            <a:noFill/>
            <a:miter lim="800000"/>
            <a:headEnd/>
            <a:tailEnd/>
          </a:ln>
        </p:spPr>
        <p:txBody>
          <a:bodyPr wrap="none" anchor="ctr"/>
          <a:lstStyle/>
          <a:p>
            <a:endParaRPr lang="en-US">
              <a:latin typeface="Calibri" pitchFamily="34" charset="0"/>
            </a:endParaRPr>
          </a:p>
        </p:txBody>
      </p:sp>
    </p:spTree>
    <p:extLst>
      <p:ext uri="{BB962C8B-B14F-4D97-AF65-F5344CB8AC3E}">
        <p14:creationId xmlns:p14="http://schemas.microsoft.com/office/powerpoint/2010/main" val="2088489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Autofit/>
          </a:bodyPr>
          <a:lstStyle/>
          <a:p>
            <a:r>
              <a:rPr lang="el-GR" sz="3600" dirty="0" smtClean="0">
                <a:solidFill>
                  <a:prstClr val="black"/>
                </a:solidFill>
              </a:rPr>
              <a:t>O ρόλος της κινησιοθεραπείας στην </a:t>
            </a:r>
            <a:r>
              <a:rPr lang="el-GR" sz="3600" dirty="0" err="1" smtClean="0">
                <a:solidFill>
                  <a:prstClr val="black"/>
                </a:solidFill>
              </a:rPr>
              <a:t>σαρκοπενία</a:t>
            </a:r>
            <a:r>
              <a:rPr lang="el-GR" sz="3600" dirty="0" smtClean="0">
                <a:solidFill>
                  <a:prstClr val="black"/>
                </a:solidFill>
              </a:rPr>
              <a:t> και την </a:t>
            </a:r>
            <a:r>
              <a:rPr lang="el-GR" sz="3600" dirty="0" err="1" smtClean="0">
                <a:solidFill>
                  <a:prstClr val="black"/>
                </a:solidFill>
              </a:rPr>
              <a:t>οστεοπορωση</a:t>
            </a:r>
            <a:r>
              <a:rPr lang="el-GR" sz="3600" dirty="0" smtClean="0">
                <a:solidFill>
                  <a:prstClr val="black"/>
                </a:solidFill>
              </a:rPr>
              <a:t>-</a:t>
            </a:r>
            <a:r>
              <a:rPr lang="el-GR" sz="3600" dirty="0" smtClean="0"/>
              <a:t>Φυσικοθεραπευτική αξιολόγηση</a:t>
            </a:r>
            <a:endParaRPr lang="el-GR" sz="3200" b="1" dirty="0" smtClean="0"/>
          </a:p>
        </p:txBody>
      </p:sp>
      <p:sp>
        <p:nvSpPr>
          <p:cNvPr id="12291" name="Rectangle 3"/>
          <p:cNvSpPr>
            <a:spLocks noGrp="1" noChangeArrowheads="1"/>
          </p:cNvSpPr>
          <p:nvPr>
            <p:ph idx="1"/>
          </p:nvPr>
        </p:nvSpPr>
        <p:spPr>
          <a:xfrm>
            <a:off x="457200" y="1484784"/>
            <a:ext cx="4042792" cy="4752528"/>
          </a:xfrm>
        </p:spPr>
        <p:txBody>
          <a:bodyPr rtlCol="0">
            <a:normAutofit/>
          </a:bodyPr>
          <a:lstStyle/>
          <a:p>
            <a:pPr eaLnBrk="1" fontAlgn="auto" hangingPunct="1">
              <a:spcAft>
                <a:spcPts val="1200"/>
              </a:spcAft>
              <a:buFontTx/>
              <a:buNone/>
              <a:defRPr/>
            </a:pPr>
            <a:r>
              <a:rPr lang="el-GR" sz="2400" b="1" dirty="0">
                <a:solidFill>
                  <a:srgbClr val="820000"/>
                </a:solidFill>
              </a:rPr>
              <a:t>Κάπνισμα</a:t>
            </a:r>
          </a:p>
          <a:p>
            <a:pPr eaLnBrk="1" fontAlgn="auto" hangingPunct="1">
              <a:spcAft>
                <a:spcPts val="0"/>
              </a:spcAft>
              <a:buFontTx/>
              <a:buNone/>
              <a:defRPr/>
            </a:pPr>
            <a:r>
              <a:rPr lang="el-GR" sz="2400" dirty="0" smtClean="0"/>
              <a:t>κακή </a:t>
            </a:r>
            <a:r>
              <a:rPr lang="el-GR" sz="2400" dirty="0"/>
              <a:t>πρόγνωση,</a:t>
            </a:r>
          </a:p>
          <a:p>
            <a:pPr marL="0" indent="0" eaLnBrk="1" fontAlgn="auto" hangingPunct="1">
              <a:spcAft>
                <a:spcPts val="0"/>
              </a:spcAft>
              <a:buFontTx/>
              <a:buNone/>
              <a:defRPr/>
            </a:pPr>
            <a:r>
              <a:rPr lang="el-GR" sz="2400" dirty="0"/>
              <a:t>γιατί η κυφωτική παραμόρφωση δημιουργεί θωρακική δυσλειτουργία πάνω </a:t>
            </a:r>
            <a:r>
              <a:rPr lang="el-GR" sz="2400" dirty="0" smtClean="0"/>
              <a:t>σε</a:t>
            </a:r>
            <a:r>
              <a:rPr lang="en-US" sz="2400" dirty="0" smtClean="0"/>
              <a:t> </a:t>
            </a:r>
            <a:r>
              <a:rPr lang="el-GR" sz="2400" dirty="0" smtClean="0"/>
              <a:t>ένα </a:t>
            </a:r>
            <a:r>
              <a:rPr lang="el-GR" sz="2400" dirty="0"/>
              <a:t>ήδη βεβαρημένο </a:t>
            </a:r>
            <a:r>
              <a:rPr lang="el-GR" sz="2400" dirty="0" err="1"/>
              <a:t>καρδιαναπνευστικό</a:t>
            </a:r>
            <a:r>
              <a:rPr lang="el-GR" sz="2400" dirty="0"/>
              <a:t> </a:t>
            </a:r>
            <a:r>
              <a:rPr lang="el-GR" sz="2400" dirty="0" smtClean="0"/>
              <a:t>σύστημα </a:t>
            </a:r>
            <a:endParaRPr lang="el-GR" sz="2400" dirty="0"/>
          </a:p>
        </p:txBody>
      </p:sp>
      <p:sp>
        <p:nvSpPr>
          <p:cNvPr id="12292" name="Rectangle 4"/>
          <p:cNvSpPr>
            <a:spLocks noGrp="1" noChangeArrowheads="1"/>
          </p:cNvSpPr>
          <p:nvPr>
            <p:ph sz="half" idx="4294967295"/>
          </p:nvPr>
        </p:nvSpPr>
        <p:spPr>
          <a:xfrm>
            <a:off x="4972050" y="1484784"/>
            <a:ext cx="3704406" cy="4525963"/>
          </a:xfrm>
        </p:spPr>
        <p:txBody>
          <a:bodyPr rtlCol="0">
            <a:normAutofit/>
          </a:bodyPr>
          <a:lstStyle/>
          <a:p>
            <a:pPr eaLnBrk="1" fontAlgn="auto" hangingPunct="1">
              <a:spcAft>
                <a:spcPts val="1200"/>
              </a:spcAft>
              <a:buFontTx/>
              <a:buNone/>
              <a:defRPr/>
            </a:pPr>
            <a:r>
              <a:rPr lang="el-GR" sz="2400" b="1" dirty="0" smtClean="0">
                <a:solidFill>
                  <a:srgbClr val="820000"/>
                </a:solidFill>
              </a:rPr>
              <a:t>Ανελαστικοί μυς</a:t>
            </a:r>
          </a:p>
          <a:p>
            <a:pPr eaLnBrk="1" fontAlgn="auto" hangingPunct="1">
              <a:spcAft>
                <a:spcPts val="0"/>
              </a:spcAft>
              <a:buFontTx/>
              <a:buNone/>
              <a:defRPr/>
            </a:pPr>
            <a:r>
              <a:rPr lang="el-GR" sz="2400" dirty="0" smtClean="0"/>
              <a:t>κακή </a:t>
            </a:r>
            <a:r>
              <a:rPr lang="el-GR" sz="2400" dirty="0"/>
              <a:t>πρόγνωση,</a:t>
            </a:r>
          </a:p>
          <a:p>
            <a:pPr marL="0" indent="0" eaLnBrk="1" fontAlgn="auto" hangingPunct="1">
              <a:spcAft>
                <a:spcPts val="0"/>
              </a:spcAft>
              <a:buFontTx/>
              <a:buNone/>
              <a:defRPr/>
            </a:pPr>
            <a:r>
              <a:rPr lang="el-GR" sz="2400" dirty="0"/>
              <a:t>γιατί δεν </a:t>
            </a:r>
            <a:r>
              <a:rPr lang="el-GR" sz="2400" dirty="0" smtClean="0"/>
              <a:t>βοηθούν τα λειτουργικά  ελλείμματα</a:t>
            </a:r>
            <a:r>
              <a:rPr lang="el-GR" sz="2400" dirty="0"/>
              <a:t>,  όπως η απώλεια ύψους</a:t>
            </a:r>
          </a:p>
        </p:txBody>
      </p:sp>
    </p:spTree>
    <p:extLst>
      <p:ext uri="{BB962C8B-B14F-4D97-AF65-F5344CB8AC3E}">
        <p14:creationId xmlns:p14="http://schemas.microsoft.com/office/powerpoint/2010/main" val="2824164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Autofit/>
          </a:bodyPr>
          <a:lstStyle/>
          <a:p>
            <a:r>
              <a:rPr lang="el-GR" sz="3600" dirty="0" smtClean="0">
                <a:solidFill>
                  <a:prstClr val="black"/>
                </a:solidFill>
              </a:rPr>
              <a:t>O ρόλος της κινησιοθεραπείας στην </a:t>
            </a:r>
            <a:r>
              <a:rPr lang="el-GR" sz="3600" dirty="0" err="1" smtClean="0">
                <a:solidFill>
                  <a:prstClr val="black"/>
                </a:solidFill>
              </a:rPr>
              <a:t>σαρκοπενία</a:t>
            </a:r>
            <a:r>
              <a:rPr lang="el-GR" sz="3600" dirty="0" smtClean="0">
                <a:solidFill>
                  <a:prstClr val="black"/>
                </a:solidFill>
              </a:rPr>
              <a:t> και την </a:t>
            </a:r>
            <a:r>
              <a:rPr lang="el-GR" sz="3600" dirty="0" err="1" smtClean="0">
                <a:solidFill>
                  <a:prstClr val="black"/>
                </a:solidFill>
              </a:rPr>
              <a:t>οστεοπορωση</a:t>
            </a:r>
            <a:r>
              <a:rPr lang="el-GR" sz="3600" dirty="0" smtClean="0">
                <a:solidFill>
                  <a:prstClr val="black"/>
                </a:solidFill>
              </a:rPr>
              <a:t>-</a:t>
            </a:r>
            <a:r>
              <a:rPr lang="el-GR" sz="3600" dirty="0" smtClean="0"/>
              <a:t>Φυσικοθεραπευτική αξιολόγηση</a:t>
            </a:r>
            <a:endParaRPr lang="el-GR" sz="3200" b="1" dirty="0" smtClean="0"/>
          </a:p>
        </p:txBody>
      </p:sp>
      <p:sp>
        <p:nvSpPr>
          <p:cNvPr id="37891" name="Rectangle 3"/>
          <p:cNvSpPr>
            <a:spLocks noGrp="1" noChangeArrowheads="1"/>
          </p:cNvSpPr>
          <p:nvPr>
            <p:ph idx="1"/>
          </p:nvPr>
        </p:nvSpPr>
        <p:spPr>
          <a:xfrm>
            <a:off x="457200" y="1484784"/>
            <a:ext cx="4330824" cy="4752528"/>
          </a:xfrm>
        </p:spPr>
        <p:txBody>
          <a:bodyPr>
            <a:normAutofit/>
          </a:bodyPr>
          <a:lstStyle/>
          <a:p>
            <a:pPr eaLnBrk="1" hangingPunct="1">
              <a:buFontTx/>
              <a:buNone/>
            </a:pPr>
            <a:r>
              <a:rPr lang="el-GR" sz="2800" b="1" dirty="0" smtClean="0">
                <a:solidFill>
                  <a:srgbClr val="820000"/>
                </a:solidFill>
              </a:rPr>
              <a:t>Πόνος</a:t>
            </a:r>
          </a:p>
          <a:p>
            <a:pPr eaLnBrk="1" hangingPunct="1">
              <a:buFontTx/>
              <a:buNone/>
            </a:pPr>
            <a:r>
              <a:rPr lang="el-GR" sz="2800" b="1" dirty="0" smtClean="0"/>
              <a:t>γιατί πονάει?</a:t>
            </a:r>
          </a:p>
          <a:p>
            <a:pPr marL="0" indent="0" eaLnBrk="1" hangingPunct="1">
              <a:buFontTx/>
              <a:buNone/>
            </a:pPr>
            <a:r>
              <a:rPr lang="el-GR" sz="2800" dirty="0" smtClean="0"/>
              <a:t>Έχουν ελεγχθεί όλα τα </a:t>
            </a:r>
            <a:r>
              <a:rPr lang="el-GR" sz="2800" dirty="0" err="1" smtClean="0"/>
              <a:t>συνοδά</a:t>
            </a:r>
            <a:r>
              <a:rPr lang="el-GR" sz="2800" dirty="0" smtClean="0"/>
              <a:t> προβλήματα πού μπορεί να προκαλούν </a:t>
            </a:r>
            <a:r>
              <a:rPr lang="el-GR" sz="2800" dirty="0" err="1" smtClean="0"/>
              <a:t>μυοσκελετικό</a:t>
            </a:r>
            <a:r>
              <a:rPr lang="el-GR" sz="2800" dirty="0" smtClean="0"/>
              <a:t> πόνο? </a:t>
            </a:r>
            <a:endParaRPr lang="el-GR" sz="2800" b="1" dirty="0" smtClean="0">
              <a:solidFill>
                <a:srgbClr val="FFCC00"/>
              </a:solidFill>
            </a:endParaRPr>
          </a:p>
        </p:txBody>
      </p:sp>
      <p:sp>
        <p:nvSpPr>
          <p:cNvPr id="37892" name="Rectangle 4"/>
          <p:cNvSpPr>
            <a:spLocks noGrp="1" noChangeArrowheads="1"/>
          </p:cNvSpPr>
          <p:nvPr>
            <p:ph sz="half" idx="4294967295"/>
          </p:nvPr>
        </p:nvSpPr>
        <p:spPr>
          <a:xfrm>
            <a:off x="4716016" y="1484784"/>
            <a:ext cx="4104456" cy="3733800"/>
          </a:xfrm>
        </p:spPr>
        <p:txBody>
          <a:bodyPr>
            <a:normAutofit/>
          </a:bodyPr>
          <a:lstStyle/>
          <a:p>
            <a:pPr marL="0" indent="0" eaLnBrk="1" hangingPunct="1">
              <a:buFontTx/>
              <a:buNone/>
            </a:pPr>
            <a:r>
              <a:rPr lang="el-GR" sz="2800" dirty="0" smtClean="0"/>
              <a:t>Η οστεοπόρωση δεν πονάει</a:t>
            </a:r>
          </a:p>
          <a:p>
            <a:pPr marL="361950" indent="-361950"/>
            <a:r>
              <a:rPr lang="el-GR" sz="2800" dirty="0" smtClean="0"/>
              <a:t>Ο </a:t>
            </a:r>
            <a:r>
              <a:rPr lang="el-GR" sz="2800" b="1" dirty="0" smtClean="0">
                <a:solidFill>
                  <a:srgbClr val="820000"/>
                </a:solidFill>
              </a:rPr>
              <a:t>πόνος</a:t>
            </a:r>
            <a:r>
              <a:rPr lang="el-GR" sz="2800" dirty="0" smtClean="0"/>
              <a:t> είναι επακόλουθο των </a:t>
            </a:r>
            <a:r>
              <a:rPr lang="el-GR" sz="2800" dirty="0" err="1" smtClean="0"/>
              <a:t>μικροκαταγμάτων</a:t>
            </a:r>
            <a:r>
              <a:rPr lang="el-GR" sz="2800" dirty="0" smtClean="0"/>
              <a:t> των </a:t>
            </a:r>
            <a:r>
              <a:rPr lang="el-GR" sz="2800" dirty="0" err="1" smtClean="0"/>
              <a:t>οστεοδοκίδων</a:t>
            </a:r>
            <a:r>
              <a:rPr lang="el-GR" sz="2800" dirty="0" smtClean="0"/>
              <a:t> (κυρίως στους σπονδύλους)</a:t>
            </a:r>
          </a:p>
        </p:txBody>
      </p:sp>
    </p:spTree>
    <p:extLst>
      <p:ext uri="{BB962C8B-B14F-4D97-AF65-F5344CB8AC3E}">
        <p14:creationId xmlns:p14="http://schemas.microsoft.com/office/powerpoint/2010/main" val="1554484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Grp="1" noChangeArrowheads="1"/>
          </p:cNvSpPr>
          <p:nvPr>
            <p:ph type="title"/>
          </p:nvPr>
        </p:nvSpPr>
        <p:spPr/>
        <p:txBody>
          <a:bodyPr>
            <a:normAutofit fontScale="90000"/>
          </a:bodyPr>
          <a:lstStyle/>
          <a:p>
            <a:r>
              <a:rPr lang="el-GR" sz="3600" dirty="0" smtClean="0">
                <a:solidFill>
                  <a:prstClr val="black"/>
                </a:solidFill>
              </a:rPr>
              <a:t>O ρόλος της κινησιοθεραπείας στην </a:t>
            </a:r>
            <a:r>
              <a:rPr lang="el-GR" sz="3600" dirty="0" err="1" smtClean="0">
                <a:solidFill>
                  <a:prstClr val="black"/>
                </a:solidFill>
              </a:rPr>
              <a:t>σαρκοπενία</a:t>
            </a:r>
            <a:r>
              <a:rPr lang="el-GR" sz="3600" dirty="0" smtClean="0">
                <a:solidFill>
                  <a:prstClr val="black"/>
                </a:solidFill>
              </a:rPr>
              <a:t> και την </a:t>
            </a:r>
            <a:r>
              <a:rPr lang="el-GR" sz="3600" dirty="0" err="1" smtClean="0">
                <a:solidFill>
                  <a:prstClr val="black"/>
                </a:solidFill>
              </a:rPr>
              <a:t>οστεοπορωση</a:t>
            </a:r>
            <a:r>
              <a:rPr lang="el-GR" sz="3600" dirty="0" smtClean="0">
                <a:solidFill>
                  <a:prstClr val="black"/>
                </a:solidFill>
              </a:rPr>
              <a:t>-</a:t>
            </a:r>
            <a:r>
              <a:rPr lang="el-GR" sz="3600" dirty="0" smtClean="0"/>
              <a:t>Φυσικοθεραπευτική αξιολόγηση</a:t>
            </a:r>
            <a:endParaRPr lang="el-GR" sz="3600" dirty="0"/>
          </a:p>
        </p:txBody>
      </p:sp>
      <p:sp>
        <p:nvSpPr>
          <p:cNvPr id="4" name="Content Placeholder 3"/>
          <p:cNvSpPr>
            <a:spLocks noGrp="1"/>
          </p:cNvSpPr>
          <p:nvPr>
            <p:ph idx="1"/>
          </p:nvPr>
        </p:nvSpPr>
        <p:spPr>
          <a:xfrm>
            <a:off x="395536" y="1484784"/>
            <a:ext cx="8229600" cy="4752528"/>
          </a:xfrm>
        </p:spPr>
        <p:txBody>
          <a:bodyPr>
            <a:normAutofit/>
          </a:bodyPr>
          <a:lstStyle/>
          <a:p>
            <a:r>
              <a:rPr lang="el-GR" sz="2800" dirty="0" smtClean="0"/>
              <a:t>Πώς θα οργανώσω το πρόγραμμα κινησιοθεραπείας?</a:t>
            </a:r>
            <a:br>
              <a:rPr lang="el-GR" sz="2800" dirty="0" smtClean="0"/>
            </a:br>
            <a:r>
              <a:rPr lang="el-GR" sz="2800" dirty="0"/>
              <a:t/>
            </a:r>
            <a:br>
              <a:rPr lang="el-GR" sz="2800" dirty="0"/>
            </a:br>
            <a:r>
              <a:rPr lang="el-GR" sz="2800" dirty="0"/>
              <a:t>Η καλύτερη δυνατή λύση προκύπτει μετά από ενδελεχή και </a:t>
            </a:r>
            <a:r>
              <a:rPr lang="el-GR" sz="2800" b="1" dirty="0">
                <a:solidFill>
                  <a:srgbClr val="820000"/>
                </a:solidFill>
              </a:rPr>
              <a:t>συστηματική αξιολόγηση</a:t>
            </a:r>
          </a:p>
          <a:p>
            <a:endParaRPr lang="el-GR" sz="2800" dirty="0"/>
          </a:p>
        </p:txBody>
      </p:sp>
      <p:pic>
        <p:nvPicPr>
          <p:cNvPr id="38916" name="Picture 8" descr="C:\Program Files\Common Files\Microsoft Shared\Clipart\cagcat50\pe07677_.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5576" y="4653136"/>
            <a:ext cx="1866021" cy="1871464"/>
          </a:xfrm>
          <a:prstGeom prst="rect">
            <a:avLst/>
          </a:prstGeom>
          <a:noFill/>
          <a:ln w="12700" cap="sq">
            <a:noFill/>
            <a:miter lim="800000"/>
            <a:headEnd type="none" w="sm" len="sm"/>
            <a:tailEnd type="none" w="sm" len="sm"/>
          </a:ln>
        </p:spPr>
      </p:pic>
    </p:spTree>
    <p:extLst>
      <p:ext uri="{BB962C8B-B14F-4D97-AF65-F5344CB8AC3E}">
        <p14:creationId xmlns:p14="http://schemas.microsoft.com/office/powerpoint/2010/main" val="55857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Autofit/>
          </a:bodyPr>
          <a:lstStyle/>
          <a:p>
            <a:r>
              <a:rPr lang="el-GR" sz="1800" dirty="0" smtClean="0">
                <a:solidFill>
                  <a:prstClr val="black"/>
                </a:solidFill>
              </a:rPr>
              <a:t>O ρόλος της κινησιοθεραπείας στην </a:t>
            </a:r>
            <a:r>
              <a:rPr lang="el-GR" sz="1800" dirty="0" err="1" smtClean="0">
                <a:solidFill>
                  <a:prstClr val="black"/>
                </a:solidFill>
              </a:rPr>
              <a:t>σαρκοπενία</a:t>
            </a:r>
            <a:r>
              <a:rPr lang="el-GR" sz="1800" dirty="0" smtClean="0">
                <a:solidFill>
                  <a:prstClr val="black"/>
                </a:solidFill>
              </a:rPr>
              <a:t> και την </a:t>
            </a:r>
            <a:r>
              <a:rPr lang="el-GR" sz="1800" dirty="0" err="1" smtClean="0">
                <a:solidFill>
                  <a:prstClr val="black"/>
                </a:solidFill>
              </a:rPr>
              <a:t>οστεοπορωση</a:t>
            </a:r>
            <a:r>
              <a:rPr lang="el-GR" sz="1800" dirty="0" smtClean="0"/>
              <a:t/>
            </a:r>
            <a:br>
              <a:rPr lang="el-GR" sz="1800" dirty="0" smtClean="0"/>
            </a:br>
            <a:r>
              <a:rPr lang="el-GR" sz="1800" dirty="0" smtClean="0"/>
              <a:t> </a:t>
            </a:r>
            <a:r>
              <a:rPr lang="el-GR" sz="1800" dirty="0" smtClean="0">
                <a:solidFill>
                  <a:srgbClr val="820000"/>
                </a:solidFill>
              </a:rPr>
              <a:t>Σκοποί κινησιοθεραπείας</a:t>
            </a:r>
            <a:endParaRPr lang="el-GR" sz="1800" b="1" dirty="0" smtClean="0">
              <a:solidFill>
                <a:srgbClr val="820000"/>
              </a:solidFill>
            </a:endParaRPr>
          </a:p>
        </p:txBody>
      </p:sp>
      <p:sp>
        <p:nvSpPr>
          <p:cNvPr id="6148" name="Rectangle 4"/>
          <p:cNvSpPr>
            <a:spLocks noGrp="1" noChangeArrowheads="1"/>
          </p:cNvSpPr>
          <p:nvPr>
            <p:ph idx="1"/>
          </p:nvPr>
        </p:nvSpPr>
        <p:spPr>
          <a:xfrm>
            <a:off x="457200" y="1484784"/>
            <a:ext cx="8147248" cy="4752528"/>
          </a:xfrm>
        </p:spPr>
        <p:txBody>
          <a:bodyPr>
            <a:normAutofit fontScale="92500" lnSpcReduction="20000"/>
          </a:bodyPr>
          <a:lstStyle/>
          <a:p>
            <a:pPr marL="0" indent="0">
              <a:lnSpc>
                <a:spcPct val="120000"/>
              </a:lnSpc>
              <a:spcBef>
                <a:spcPts val="0"/>
              </a:spcBef>
              <a:buNone/>
            </a:pPr>
            <a:r>
              <a:rPr lang="el-GR" sz="3100" b="1" dirty="0" smtClean="0"/>
              <a:t>Επίδραση </a:t>
            </a:r>
            <a:r>
              <a:rPr lang="el-GR" sz="3100" b="1" dirty="0"/>
              <a:t>επί της οστικής &amp; </a:t>
            </a:r>
            <a:r>
              <a:rPr lang="el-GR" sz="3100" b="1" dirty="0" smtClean="0"/>
              <a:t>μυϊκής μάζας     </a:t>
            </a:r>
          </a:p>
          <a:p>
            <a:pPr eaLnBrk="1" hangingPunct="1">
              <a:lnSpc>
                <a:spcPct val="120000"/>
              </a:lnSpc>
              <a:spcBef>
                <a:spcPts val="0"/>
              </a:spcBef>
              <a:buNone/>
            </a:pPr>
            <a:endParaRPr lang="el-GR" sz="2100" dirty="0"/>
          </a:p>
          <a:p>
            <a:pPr marL="0" indent="0" eaLnBrk="1" hangingPunct="1">
              <a:lnSpc>
                <a:spcPct val="120000"/>
              </a:lnSpc>
              <a:spcBef>
                <a:spcPts val="0"/>
              </a:spcBef>
              <a:buNone/>
            </a:pPr>
            <a:r>
              <a:rPr lang="el-GR" sz="2600" b="1" dirty="0" smtClean="0">
                <a:solidFill>
                  <a:srgbClr val="004B82"/>
                </a:solidFill>
              </a:rPr>
              <a:t>Στόχοι Κινησιοθεραπείας</a:t>
            </a:r>
          </a:p>
          <a:p>
            <a:pPr>
              <a:lnSpc>
                <a:spcPct val="120000"/>
              </a:lnSpc>
              <a:spcBef>
                <a:spcPts val="0"/>
              </a:spcBef>
            </a:pPr>
            <a:r>
              <a:rPr lang="el-GR" sz="2600" dirty="0" smtClean="0"/>
              <a:t>Αντιμετώπιση </a:t>
            </a:r>
            <a:r>
              <a:rPr lang="el-GR" sz="2600" dirty="0" err="1" smtClean="0"/>
              <a:t>μυοσκελετικού</a:t>
            </a:r>
            <a:r>
              <a:rPr lang="el-GR" sz="2600" dirty="0" smtClean="0"/>
              <a:t> πόνου</a:t>
            </a:r>
          </a:p>
          <a:p>
            <a:pPr>
              <a:lnSpc>
                <a:spcPct val="120000"/>
              </a:lnSpc>
              <a:spcBef>
                <a:spcPts val="0"/>
              </a:spcBef>
            </a:pPr>
            <a:r>
              <a:rPr lang="el-GR" sz="2600" dirty="0" smtClean="0"/>
              <a:t>Διατήρηση ή βελτίωση</a:t>
            </a:r>
          </a:p>
          <a:p>
            <a:pPr>
              <a:lnSpc>
                <a:spcPct val="120000"/>
              </a:lnSpc>
              <a:spcBef>
                <a:spcPts val="0"/>
              </a:spcBef>
            </a:pPr>
            <a:r>
              <a:rPr lang="el-GR" sz="2600" dirty="0" smtClean="0"/>
              <a:t>Καλής στάσης</a:t>
            </a:r>
          </a:p>
          <a:p>
            <a:pPr>
              <a:lnSpc>
                <a:spcPct val="120000"/>
              </a:lnSpc>
              <a:spcBef>
                <a:spcPts val="0"/>
              </a:spcBef>
            </a:pPr>
            <a:r>
              <a:rPr lang="el-GR" sz="2600" dirty="0" err="1" smtClean="0"/>
              <a:t>Νευρομυϊκής</a:t>
            </a:r>
            <a:r>
              <a:rPr lang="el-GR" sz="2600" dirty="0" smtClean="0"/>
              <a:t> συναρμογής</a:t>
            </a:r>
          </a:p>
          <a:p>
            <a:pPr>
              <a:lnSpc>
                <a:spcPct val="120000"/>
              </a:lnSpc>
              <a:spcBef>
                <a:spcPts val="0"/>
              </a:spcBef>
            </a:pPr>
            <a:r>
              <a:rPr lang="el-GR" sz="2600" dirty="0" smtClean="0"/>
              <a:t>Ιδιοδεκτικότητας</a:t>
            </a:r>
          </a:p>
          <a:p>
            <a:pPr>
              <a:lnSpc>
                <a:spcPct val="120000"/>
              </a:lnSpc>
              <a:spcBef>
                <a:spcPts val="0"/>
              </a:spcBef>
            </a:pPr>
            <a:r>
              <a:rPr lang="el-GR" sz="2600" dirty="0" smtClean="0"/>
              <a:t>Ισορροπίας</a:t>
            </a:r>
          </a:p>
          <a:p>
            <a:pPr>
              <a:lnSpc>
                <a:spcPct val="120000"/>
              </a:lnSpc>
              <a:spcBef>
                <a:spcPts val="0"/>
              </a:spcBef>
            </a:pPr>
            <a:r>
              <a:rPr lang="el-GR" sz="2600" dirty="0" smtClean="0"/>
              <a:t>Βάδισης   </a:t>
            </a:r>
          </a:p>
          <a:p>
            <a:pPr marL="0" indent="0" eaLnBrk="1" hangingPunct="1">
              <a:lnSpc>
                <a:spcPct val="120000"/>
              </a:lnSpc>
              <a:spcBef>
                <a:spcPts val="0"/>
              </a:spcBef>
              <a:buFont typeface="Arial" pitchFamily="34" charset="0"/>
              <a:buNone/>
            </a:pPr>
            <a:r>
              <a:rPr lang="el-GR" sz="2400" b="1" dirty="0" smtClean="0"/>
              <a:t>                       </a:t>
            </a:r>
          </a:p>
          <a:p>
            <a:pPr eaLnBrk="1" hangingPunct="1">
              <a:lnSpc>
                <a:spcPct val="120000"/>
              </a:lnSpc>
              <a:spcBef>
                <a:spcPts val="0"/>
              </a:spcBef>
              <a:buFont typeface="Arial" pitchFamily="34" charset="0"/>
              <a:buNone/>
            </a:pPr>
            <a:r>
              <a:rPr lang="el-GR" sz="2400" b="1" dirty="0" smtClean="0"/>
              <a:t>      </a:t>
            </a:r>
          </a:p>
        </p:txBody>
      </p:sp>
      <p:graphicFrame>
        <p:nvGraphicFramePr>
          <p:cNvPr id="2" name="Object 1"/>
          <p:cNvGraphicFramePr>
            <a:graphicFrameLocks noGrp="1" noChangeAspect="1"/>
          </p:cNvGraphicFramePr>
          <p:nvPr>
            <p:extLst>
              <p:ext uri="{D42A27DB-BD31-4B8C-83A1-F6EECF244321}">
                <p14:modId xmlns:p14="http://schemas.microsoft.com/office/powerpoint/2010/main" val="3238489458"/>
              </p:ext>
            </p:extLst>
          </p:nvPr>
        </p:nvGraphicFramePr>
        <p:xfrm>
          <a:off x="5004048" y="3284984"/>
          <a:ext cx="3601122" cy="2520280"/>
        </p:xfrm>
        <a:graphic>
          <a:graphicData uri="http://schemas.openxmlformats.org/presentationml/2006/ole">
            <mc:AlternateContent xmlns:mc="http://schemas.openxmlformats.org/markup-compatibility/2006">
              <mc:Choice xmlns:v="urn:schemas-microsoft-com:vml" Requires="v">
                <p:oleObj spid="_x0000_s9235" name="Photo Editor Photo" r:id="rId4" imgW="7133333" imgH="4990476" progId="">
                  <p:embed/>
                </p:oleObj>
              </mc:Choice>
              <mc:Fallback>
                <p:oleObj name="Photo Editor Photo" r:id="rId4" imgW="7133333" imgH="4990476" progId="">
                  <p:embed/>
                  <p:pic>
                    <p:nvPicPr>
                      <p:cNvPr id="0" name="Picture 17"/>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3284984"/>
                        <a:ext cx="3601122" cy="25202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p:cNvSpPr/>
          <p:nvPr/>
        </p:nvSpPr>
        <p:spPr>
          <a:xfrm>
            <a:off x="1403648" y="5229200"/>
            <a:ext cx="3816424" cy="338554"/>
          </a:xfrm>
          <a:prstGeom prst="rect">
            <a:avLst/>
          </a:prstGeom>
        </p:spPr>
        <p:txBody>
          <a:bodyPr wrap="square">
            <a:spAutoFit/>
          </a:bodyPr>
          <a:lstStyle/>
          <a:p>
            <a:r>
              <a:rPr lang="da-DK" sz="1600" dirty="0">
                <a:latin typeface="+mn-lt"/>
              </a:rPr>
              <a:t>Cassel et al, </a:t>
            </a:r>
            <a:r>
              <a:rPr lang="da-DK" sz="1600" dirty="0" smtClean="0">
                <a:latin typeface="+mn-lt"/>
              </a:rPr>
              <a:t>2003</a:t>
            </a:r>
            <a:r>
              <a:rPr lang="el-GR" sz="1600" dirty="0" smtClean="0">
                <a:latin typeface="+mn-lt"/>
              </a:rPr>
              <a:t>, </a:t>
            </a:r>
            <a:r>
              <a:rPr lang="da-DK" sz="1600" dirty="0" smtClean="0">
                <a:latin typeface="+mn-lt"/>
              </a:rPr>
              <a:t>Matsuda</a:t>
            </a:r>
            <a:r>
              <a:rPr lang="da-DK" sz="1600" dirty="0">
                <a:latin typeface="+mn-lt"/>
              </a:rPr>
              <a:t>, 2010</a:t>
            </a:r>
          </a:p>
        </p:txBody>
      </p:sp>
    </p:spTree>
    <p:extLst>
      <p:ext uri="{BB962C8B-B14F-4D97-AF65-F5344CB8AC3E}">
        <p14:creationId xmlns:p14="http://schemas.microsoft.com/office/powerpoint/2010/main" val="823038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solidFill>
                  <a:prstClr val="black"/>
                </a:solidFill>
              </a:rPr>
              <a:t>O ρόλος της κινησιοθεραπείας στην </a:t>
            </a:r>
            <a:r>
              <a:rPr lang="el-GR" dirty="0" err="1" smtClean="0">
                <a:solidFill>
                  <a:prstClr val="black"/>
                </a:solidFill>
              </a:rPr>
              <a:t>σαρκοπενία</a:t>
            </a:r>
            <a:r>
              <a:rPr lang="el-GR" dirty="0" smtClean="0">
                <a:solidFill>
                  <a:prstClr val="black"/>
                </a:solidFill>
              </a:rPr>
              <a:t> και την </a:t>
            </a:r>
            <a:r>
              <a:rPr lang="el-GR" dirty="0" err="1" smtClean="0">
                <a:solidFill>
                  <a:prstClr val="black"/>
                </a:solidFill>
              </a:rPr>
              <a:t>οστεοπορωση</a:t>
            </a:r>
            <a:endParaRPr lang="el-GR" dirty="0"/>
          </a:p>
        </p:txBody>
      </p:sp>
      <p:sp>
        <p:nvSpPr>
          <p:cNvPr id="39938" name="Rectangle 3"/>
          <p:cNvSpPr>
            <a:spLocks noGrp="1" noChangeArrowheads="1"/>
          </p:cNvSpPr>
          <p:nvPr>
            <p:ph idx="1"/>
          </p:nvPr>
        </p:nvSpPr>
        <p:spPr/>
        <p:txBody>
          <a:bodyPr>
            <a:normAutofit/>
          </a:bodyPr>
          <a:lstStyle/>
          <a:p>
            <a:r>
              <a:rPr lang="el-GR" sz="2800" dirty="0"/>
              <a:t>Λόγω της αλλαγής της φυσιολογικής στάσης, ο ασθενής εμφανίζεται με διαφορετικού βαθμού </a:t>
            </a:r>
            <a:r>
              <a:rPr lang="el-GR" sz="2800" dirty="0" smtClean="0"/>
              <a:t>κύφωση, </a:t>
            </a:r>
            <a:r>
              <a:rPr lang="el-GR" sz="2800" dirty="0"/>
              <a:t>μείωση του αναστήματος, με προβολή της κοιλιάς, και ανάλογη αντισταθμιστική παραμόρφωση από τον αυχένα, την οσφύ, τα ισχία και τα γόνατα </a:t>
            </a:r>
            <a:endParaRPr lang="el-GR" sz="2800" dirty="0" smtClean="0"/>
          </a:p>
          <a:p>
            <a:pPr marL="0" indent="0" algn="r">
              <a:buNone/>
            </a:pPr>
            <a:r>
              <a:rPr lang="el-GR" sz="2400" dirty="0" smtClean="0"/>
              <a:t>(</a:t>
            </a:r>
            <a:r>
              <a:rPr lang="el-GR" sz="2400" dirty="0" err="1"/>
              <a:t>De</a:t>
            </a:r>
            <a:r>
              <a:rPr lang="el-GR" sz="2400" dirty="0"/>
              <a:t> </a:t>
            </a:r>
            <a:r>
              <a:rPr lang="el-GR" sz="2400" dirty="0" err="1"/>
              <a:t>Smet</a:t>
            </a:r>
            <a:r>
              <a:rPr lang="el-GR" sz="2400" dirty="0"/>
              <a:t> </a:t>
            </a:r>
            <a:r>
              <a:rPr lang="el-GR" sz="2400" dirty="0" err="1"/>
              <a:t>et</a:t>
            </a:r>
            <a:r>
              <a:rPr lang="el-GR" sz="2400" dirty="0"/>
              <a:t> </a:t>
            </a:r>
            <a:r>
              <a:rPr lang="el-GR" sz="2400" dirty="0" err="1"/>
              <a:t>al</a:t>
            </a:r>
            <a:r>
              <a:rPr lang="el-GR" sz="2400" dirty="0"/>
              <a:t> 1988). </a:t>
            </a:r>
          </a:p>
          <a:p>
            <a:pPr eaLnBrk="1" hangingPunct="1"/>
            <a:endParaRPr lang="el-GR" dirty="0" smtClean="0"/>
          </a:p>
        </p:txBody>
      </p:sp>
    </p:spTree>
    <p:extLst>
      <p:ext uri="{BB962C8B-B14F-4D97-AF65-F5344CB8AC3E}">
        <p14:creationId xmlns:p14="http://schemas.microsoft.com/office/powerpoint/2010/main" val="4092420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fontScale="90000"/>
          </a:bodyPr>
          <a:lstStyle/>
          <a:p>
            <a:r>
              <a:rPr lang="el-GR" dirty="0" smtClean="0">
                <a:solidFill>
                  <a:prstClr val="black"/>
                </a:solidFill>
              </a:rPr>
              <a:t>O ρόλος της κινησιοθεραπείας στην </a:t>
            </a:r>
            <a:r>
              <a:rPr lang="el-GR" dirty="0" err="1" smtClean="0">
                <a:solidFill>
                  <a:prstClr val="black"/>
                </a:solidFill>
              </a:rPr>
              <a:t>σαρκοπενία</a:t>
            </a:r>
            <a:r>
              <a:rPr lang="el-GR" dirty="0" smtClean="0">
                <a:solidFill>
                  <a:prstClr val="black"/>
                </a:solidFill>
              </a:rPr>
              <a:t> και την </a:t>
            </a:r>
            <a:r>
              <a:rPr lang="el-GR" dirty="0" err="1" smtClean="0">
                <a:solidFill>
                  <a:prstClr val="black"/>
                </a:solidFill>
              </a:rPr>
              <a:t>οστεοπορωση</a:t>
            </a:r>
            <a:endParaRPr lang="el-GR" i="1" dirty="0" smtClean="0">
              <a:solidFill>
                <a:srgbClr val="FFC000"/>
              </a:solidFill>
              <a:latin typeface="Arial" pitchFamily="34" charset="0"/>
            </a:endParaRPr>
          </a:p>
        </p:txBody>
      </p:sp>
      <p:sp>
        <p:nvSpPr>
          <p:cNvPr id="2" name="Θέση περιεχομένου 1"/>
          <p:cNvSpPr>
            <a:spLocks noGrp="1"/>
          </p:cNvSpPr>
          <p:nvPr>
            <p:ph idx="1"/>
          </p:nvPr>
        </p:nvSpPr>
        <p:spPr/>
        <p:txBody>
          <a:bodyPr>
            <a:normAutofit/>
          </a:bodyPr>
          <a:lstStyle/>
          <a:p>
            <a:r>
              <a:rPr lang="el-GR" sz="2800" b="1" dirty="0" smtClean="0">
                <a:solidFill>
                  <a:srgbClr val="820000"/>
                </a:solidFill>
              </a:rPr>
              <a:t>Η </a:t>
            </a:r>
            <a:r>
              <a:rPr lang="el-GR" sz="2800" b="1" dirty="0">
                <a:solidFill>
                  <a:srgbClr val="820000"/>
                </a:solidFill>
              </a:rPr>
              <a:t>αυξημένη κύφωση </a:t>
            </a:r>
            <a:r>
              <a:rPr lang="el-GR" sz="2800" dirty="0"/>
              <a:t>έχει σαν αποτέλεσμα την αύξηση των δυνάμεων που εφαρμόζονται στα σώματα των σπονδύλων, με κίνδυνο νέων καταγμάτων. </a:t>
            </a:r>
            <a:endParaRPr lang="el-GR" sz="2800" dirty="0" smtClean="0"/>
          </a:p>
          <a:p>
            <a:r>
              <a:rPr lang="el-GR" sz="2800" dirty="0" smtClean="0"/>
              <a:t>Σήμερα </a:t>
            </a:r>
            <a:r>
              <a:rPr lang="el-GR" sz="2800" dirty="0"/>
              <a:t>είναι γνωστό ότι η συμπιεστική φόρτιση που εφαρμόζεται στα σώματα των </a:t>
            </a:r>
            <a:r>
              <a:rPr lang="el-GR" sz="2800" dirty="0" err="1"/>
              <a:t>θωρακοοσφυϊκών</a:t>
            </a:r>
            <a:r>
              <a:rPr lang="el-GR" sz="2800" dirty="0"/>
              <a:t> σπονδύλων μετά από πολύ μικρή κάμψη της κεφαλής και του άνω κορμού υπερβαίνει τα 1000 Ν </a:t>
            </a:r>
            <a:r>
              <a:rPr lang="el-GR" sz="2800" i="1" dirty="0"/>
              <a:t>(</a:t>
            </a:r>
            <a:r>
              <a:rPr lang="en-US" sz="2800" i="1" dirty="0"/>
              <a:t>Baldwin</a:t>
            </a:r>
            <a:r>
              <a:rPr lang="el-GR" sz="2800" i="1" dirty="0"/>
              <a:t>).</a:t>
            </a:r>
            <a:br>
              <a:rPr lang="el-GR" sz="2800" i="1" dirty="0"/>
            </a:br>
            <a:endParaRPr lang="el-GR" sz="2800" dirty="0"/>
          </a:p>
        </p:txBody>
      </p:sp>
    </p:spTree>
    <p:extLst>
      <p:ext uri="{BB962C8B-B14F-4D97-AF65-F5344CB8AC3E}">
        <p14:creationId xmlns:p14="http://schemas.microsoft.com/office/powerpoint/2010/main" val="3934269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Rot="1" noChangeArrowheads="1"/>
          </p:cNvSpPr>
          <p:nvPr>
            <p:ph type="title"/>
          </p:nvPr>
        </p:nvSpPr>
        <p:spPr/>
        <p:txBody>
          <a:bodyPr>
            <a:normAutofit fontScale="90000"/>
          </a:bodyPr>
          <a:lstStyle/>
          <a:p>
            <a:r>
              <a:rPr lang="el-GR" sz="3200" dirty="0" smtClean="0"/>
              <a:t>O ρόλος της κινησιοθεραπείας στην οστεοπόρωση και την </a:t>
            </a:r>
            <a:r>
              <a:rPr lang="el-GR" sz="3200" dirty="0" err="1" smtClean="0"/>
              <a:t>σαρκοπενία</a:t>
            </a:r>
            <a:r>
              <a:rPr lang="en-US" sz="3600" b="1" dirty="0" smtClean="0"/>
              <a:t/>
            </a:r>
            <a:br>
              <a:rPr lang="en-US" sz="3600" b="1" dirty="0" smtClean="0"/>
            </a:br>
            <a:r>
              <a:rPr lang="el-GR" sz="3600" b="1" dirty="0" smtClean="0"/>
              <a:t>Η φυσική εξέλιξη της Οστεοπόρωσης</a:t>
            </a:r>
            <a:endParaRPr lang="en-CA" sz="3600" dirty="0" smtClean="0"/>
          </a:p>
        </p:txBody>
      </p:sp>
      <p:sp>
        <p:nvSpPr>
          <p:cNvPr id="12293" name="Rectangle 3"/>
          <p:cNvSpPr>
            <a:spLocks noChangeArrowheads="1"/>
          </p:cNvSpPr>
          <p:nvPr/>
        </p:nvSpPr>
        <p:spPr bwMode="auto">
          <a:xfrm>
            <a:off x="6156325" y="5445125"/>
            <a:ext cx="2387600" cy="1147763"/>
          </a:xfrm>
          <a:prstGeom prst="rect">
            <a:avLst/>
          </a:prstGeom>
          <a:noFill/>
          <a:ln w="9525">
            <a:noFill/>
            <a:miter lim="800000"/>
            <a:headEnd/>
            <a:tailEnd/>
          </a:ln>
        </p:spPr>
        <p:txBody>
          <a:bodyPr lIns="92075" tIns="46038" rIns="92075" bIns="46038"/>
          <a:lstStyle/>
          <a:p>
            <a:pPr algn="ctr">
              <a:buClr>
                <a:srgbClr val="FFD600"/>
              </a:buClr>
              <a:buFont typeface="Wingdings" pitchFamily="2" charset="2"/>
              <a:buNone/>
            </a:pPr>
            <a:r>
              <a:rPr lang="en-CA" b="1">
                <a:solidFill>
                  <a:schemeClr val="tx2"/>
                </a:solidFill>
                <a:latin typeface="+mn-lt"/>
              </a:rPr>
              <a:t>75+ </a:t>
            </a:r>
            <a:r>
              <a:rPr lang="el-GR" b="1">
                <a:solidFill>
                  <a:schemeClr val="tx2"/>
                </a:solidFill>
                <a:latin typeface="+mn-lt"/>
              </a:rPr>
              <a:t>Κυφωτική</a:t>
            </a:r>
          </a:p>
          <a:p>
            <a:pPr algn="ctr">
              <a:buClr>
                <a:srgbClr val="FFD600"/>
              </a:buClr>
              <a:buFont typeface="Wingdings" pitchFamily="2" charset="2"/>
              <a:buNone/>
            </a:pPr>
            <a:r>
              <a:rPr lang="el-GR" sz="1400" b="1">
                <a:solidFill>
                  <a:schemeClr val="tx2"/>
                </a:solidFill>
                <a:latin typeface="+mn-lt"/>
              </a:rPr>
              <a:t>Αυξημένος κίνδυνος </a:t>
            </a:r>
            <a:r>
              <a:rPr lang="en-US" sz="1400" b="1">
                <a:solidFill>
                  <a:schemeClr val="tx2"/>
                </a:solidFill>
                <a:latin typeface="+mn-lt"/>
              </a:rPr>
              <a:t># </a:t>
            </a:r>
            <a:r>
              <a:rPr lang="el-GR" sz="1400" b="1">
                <a:solidFill>
                  <a:schemeClr val="tx2"/>
                </a:solidFill>
                <a:latin typeface="+mn-lt"/>
              </a:rPr>
              <a:t>ισχίου</a:t>
            </a:r>
            <a:endParaRPr lang="en-CA" sz="1400" b="1">
              <a:latin typeface="+mn-lt"/>
            </a:endParaRPr>
          </a:p>
        </p:txBody>
      </p:sp>
      <p:pic>
        <p:nvPicPr>
          <p:cNvPr id="273412" name="Picture 4" descr="photo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67463" y="1295400"/>
            <a:ext cx="1303337" cy="4076700"/>
          </a:xfrm>
          <a:prstGeom prst="rect">
            <a:avLst/>
          </a:prstGeom>
          <a:noFill/>
          <a:ln w="12700">
            <a:solidFill>
              <a:srgbClr val="BE2525"/>
            </a:solidFill>
            <a:miter lim="800000"/>
            <a:headEnd/>
            <a:tailEnd/>
          </a:ln>
          <a:effectLst>
            <a:outerShdw dist="35921" dir="2700000" algn="ctr" rotWithShape="0">
              <a:srgbClr val="BE2525"/>
            </a:outerShdw>
          </a:effectLst>
        </p:spPr>
      </p:pic>
      <p:sp>
        <p:nvSpPr>
          <p:cNvPr id="12295" name="Rectangle 5"/>
          <p:cNvSpPr>
            <a:spLocks noChangeArrowheads="1"/>
          </p:cNvSpPr>
          <p:nvPr/>
        </p:nvSpPr>
        <p:spPr bwMode="auto">
          <a:xfrm>
            <a:off x="3348038" y="5410200"/>
            <a:ext cx="2952750" cy="1258888"/>
          </a:xfrm>
          <a:prstGeom prst="rect">
            <a:avLst/>
          </a:prstGeom>
          <a:noFill/>
          <a:ln w="9525">
            <a:noFill/>
            <a:miter lim="800000"/>
            <a:headEnd/>
            <a:tailEnd/>
          </a:ln>
        </p:spPr>
        <p:txBody>
          <a:bodyPr lIns="92075" tIns="46038" rIns="92075" bIns="46038"/>
          <a:lstStyle/>
          <a:p>
            <a:pPr algn="ctr">
              <a:spcBef>
                <a:spcPct val="30000"/>
              </a:spcBef>
              <a:buClr>
                <a:srgbClr val="FFD600"/>
              </a:buClr>
              <a:buFont typeface="Wingdings" pitchFamily="2" charset="2"/>
              <a:buNone/>
            </a:pPr>
            <a:r>
              <a:rPr lang="en-CA" b="1">
                <a:solidFill>
                  <a:schemeClr val="tx2"/>
                </a:solidFill>
                <a:latin typeface="+mn-lt"/>
              </a:rPr>
              <a:t>55+ </a:t>
            </a:r>
            <a:r>
              <a:rPr lang="el-GR" b="1">
                <a:solidFill>
                  <a:schemeClr val="tx2"/>
                </a:solidFill>
                <a:latin typeface="+mn-lt"/>
              </a:rPr>
              <a:t>Μετεμμηνοπαυσιακή περίοδος Α</a:t>
            </a:r>
            <a:r>
              <a:rPr lang="el-GR" sz="1400" b="1">
                <a:solidFill>
                  <a:schemeClr val="tx2"/>
                </a:solidFill>
                <a:latin typeface="+mn-lt"/>
              </a:rPr>
              <a:t>υξημένος κίνδυνος </a:t>
            </a:r>
            <a:r>
              <a:rPr lang="en-US" sz="1400" b="1">
                <a:solidFill>
                  <a:schemeClr val="tx2"/>
                </a:solidFill>
                <a:latin typeface="+mn-lt"/>
              </a:rPr>
              <a:t>#</a:t>
            </a:r>
            <a:r>
              <a:rPr lang="el-GR" sz="1400" b="1">
                <a:solidFill>
                  <a:schemeClr val="tx2"/>
                </a:solidFill>
                <a:latin typeface="+mn-lt"/>
              </a:rPr>
              <a:t> Σ.Σ συγκριτικά με άλλες  πιθανές αιτίες </a:t>
            </a:r>
            <a:r>
              <a:rPr lang="en-US" sz="1400" b="1">
                <a:solidFill>
                  <a:schemeClr val="tx2"/>
                </a:solidFill>
                <a:latin typeface="+mn-lt"/>
              </a:rPr>
              <a:t>#</a:t>
            </a:r>
            <a:r>
              <a:rPr lang="el-GR" sz="1400">
                <a:latin typeface="+mn-lt"/>
              </a:rPr>
              <a:t> </a:t>
            </a:r>
            <a:endParaRPr lang="en-CA" sz="1400">
              <a:latin typeface="+mn-lt"/>
            </a:endParaRPr>
          </a:p>
        </p:txBody>
      </p:sp>
      <p:grpSp>
        <p:nvGrpSpPr>
          <p:cNvPr id="2" name="Group 6"/>
          <p:cNvGrpSpPr>
            <a:grpSpLocks/>
          </p:cNvGrpSpPr>
          <p:nvPr/>
        </p:nvGrpSpPr>
        <p:grpSpPr bwMode="auto">
          <a:xfrm>
            <a:off x="0" y="1773238"/>
            <a:ext cx="1422400" cy="3352800"/>
            <a:chOff x="1902" y="763"/>
            <a:chExt cx="1319" cy="3332"/>
          </a:xfrm>
        </p:grpSpPr>
        <p:sp>
          <p:nvSpPr>
            <p:cNvPr id="12304" name="Rectangle 7"/>
            <p:cNvSpPr>
              <a:spLocks noChangeArrowheads="1"/>
            </p:cNvSpPr>
            <p:nvPr/>
          </p:nvSpPr>
          <p:spPr bwMode="auto">
            <a:xfrm>
              <a:off x="1902" y="3372"/>
              <a:ext cx="1319" cy="723"/>
            </a:xfrm>
            <a:prstGeom prst="rect">
              <a:avLst/>
            </a:prstGeom>
            <a:noFill/>
            <a:ln w="9525">
              <a:noFill/>
              <a:miter lim="800000"/>
              <a:headEnd/>
              <a:tailEnd/>
            </a:ln>
          </p:spPr>
          <p:txBody>
            <a:bodyPr lIns="92075" tIns="46038" rIns="92075" bIns="46038"/>
            <a:lstStyle/>
            <a:p>
              <a:pPr algn="ctr">
                <a:lnSpc>
                  <a:spcPct val="90000"/>
                </a:lnSpc>
                <a:spcBef>
                  <a:spcPct val="30000"/>
                </a:spcBef>
                <a:buClr>
                  <a:srgbClr val="FFD600"/>
                </a:buClr>
                <a:buFont typeface="Wingdings" pitchFamily="2" charset="2"/>
                <a:buNone/>
              </a:pPr>
              <a:r>
                <a:rPr lang="el-GR" b="1">
                  <a:solidFill>
                    <a:schemeClr val="tx2"/>
                  </a:solidFill>
                  <a:latin typeface="+mn-lt"/>
                </a:rPr>
                <a:t>ΥΓΙΗΣ</a:t>
              </a:r>
            </a:p>
            <a:p>
              <a:pPr algn="ctr">
                <a:lnSpc>
                  <a:spcPct val="90000"/>
                </a:lnSpc>
                <a:spcBef>
                  <a:spcPct val="30000"/>
                </a:spcBef>
                <a:buClr>
                  <a:srgbClr val="FFD600"/>
                </a:buClr>
                <a:buFont typeface="Wingdings" pitchFamily="2" charset="2"/>
                <a:buNone/>
              </a:pPr>
              <a:r>
                <a:rPr lang="el-GR" b="1">
                  <a:solidFill>
                    <a:schemeClr val="tx2"/>
                  </a:solidFill>
                  <a:latin typeface="+mn-lt"/>
                </a:rPr>
                <a:t>Σ.Σ.</a:t>
              </a:r>
              <a:endParaRPr lang="en-CA" b="1">
                <a:solidFill>
                  <a:schemeClr val="tx2"/>
                </a:solidFill>
                <a:latin typeface="+mn-lt"/>
              </a:endParaRPr>
            </a:p>
          </p:txBody>
        </p:sp>
        <p:grpSp>
          <p:nvGrpSpPr>
            <p:cNvPr id="3" name="Group 8"/>
            <p:cNvGrpSpPr>
              <a:grpSpLocks/>
            </p:cNvGrpSpPr>
            <p:nvPr/>
          </p:nvGrpSpPr>
          <p:grpSpPr bwMode="auto">
            <a:xfrm>
              <a:off x="2101" y="763"/>
              <a:ext cx="921" cy="2580"/>
              <a:chOff x="2107" y="873"/>
              <a:chExt cx="921" cy="2580"/>
            </a:xfrm>
          </p:grpSpPr>
          <p:sp>
            <p:nvSpPr>
              <p:cNvPr id="273417" name="Rectangle 9"/>
              <p:cNvSpPr>
                <a:spLocks noChangeArrowheads="1"/>
              </p:cNvSpPr>
              <p:nvPr/>
            </p:nvSpPr>
            <p:spPr bwMode="auto">
              <a:xfrm>
                <a:off x="2107" y="873"/>
                <a:ext cx="923" cy="2578"/>
              </a:xfrm>
              <a:prstGeom prst="rect">
                <a:avLst/>
              </a:prstGeom>
              <a:solidFill>
                <a:schemeClr val="tx1"/>
              </a:solidFill>
              <a:ln w="12700">
                <a:solidFill>
                  <a:srgbClr val="BE2525"/>
                </a:solidFill>
                <a:miter lim="800000"/>
                <a:headEnd/>
                <a:tailEnd/>
              </a:ln>
              <a:effectLst>
                <a:outerShdw dist="35921" dir="2700000" algn="ctr" rotWithShape="0">
                  <a:srgbClr val="BE2525"/>
                </a:outerShdw>
              </a:effectLst>
            </p:spPr>
            <p:txBody>
              <a:bodyPr/>
              <a:lstStyle/>
              <a:p>
                <a:pPr>
                  <a:defRPr/>
                </a:pPr>
                <a:endParaRPr lang="el-GR">
                  <a:latin typeface="+mn-lt"/>
                  <a:cs typeface="Arial" charset="0"/>
                </a:endParaRPr>
              </a:p>
            </p:txBody>
          </p:sp>
          <p:pic>
            <p:nvPicPr>
              <p:cNvPr id="12307" name="Picture 10" descr="Healthy spine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11" y="890"/>
                <a:ext cx="712" cy="2546"/>
              </a:xfrm>
              <a:prstGeom prst="rect">
                <a:avLst/>
              </a:prstGeom>
              <a:noFill/>
              <a:ln w="9525">
                <a:noFill/>
                <a:miter lim="800000"/>
                <a:headEnd/>
                <a:tailEnd/>
              </a:ln>
            </p:spPr>
          </p:pic>
        </p:grpSp>
      </p:grpSp>
      <p:grpSp>
        <p:nvGrpSpPr>
          <p:cNvPr id="4" name="Group 11"/>
          <p:cNvGrpSpPr>
            <a:grpSpLocks/>
          </p:cNvGrpSpPr>
          <p:nvPr/>
        </p:nvGrpSpPr>
        <p:grpSpPr bwMode="auto">
          <a:xfrm>
            <a:off x="7596188" y="1700213"/>
            <a:ext cx="1547812" cy="3200400"/>
            <a:chOff x="3460" y="763"/>
            <a:chExt cx="1319" cy="3332"/>
          </a:xfrm>
        </p:grpSpPr>
        <p:sp>
          <p:nvSpPr>
            <p:cNvPr id="12300" name="Rectangle 12"/>
            <p:cNvSpPr>
              <a:spLocks noChangeArrowheads="1"/>
            </p:cNvSpPr>
            <p:nvPr/>
          </p:nvSpPr>
          <p:spPr bwMode="auto">
            <a:xfrm>
              <a:off x="3460" y="3372"/>
              <a:ext cx="1319" cy="723"/>
            </a:xfrm>
            <a:prstGeom prst="rect">
              <a:avLst/>
            </a:prstGeom>
            <a:noFill/>
            <a:ln w="9525">
              <a:noFill/>
              <a:miter lim="800000"/>
              <a:headEnd/>
              <a:tailEnd/>
            </a:ln>
          </p:spPr>
          <p:txBody>
            <a:bodyPr lIns="92075" tIns="46038" rIns="92075" bIns="46038"/>
            <a:lstStyle/>
            <a:p>
              <a:pPr algn="ctr">
                <a:lnSpc>
                  <a:spcPct val="90000"/>
                </a:lnSpc>
                <a:spcBef>
                  <a:spcPct val="30000"/>
                </a:spcBef>
                <a:buClr>
                  <a:srgbClr val="FFD600"/>
                </a:buClr>
                <a:buFont typeface="Wingdings" pitchFamily="2" charset="2"/>
                <a:buNone/>
              </a:pPr>
              <a:r>
                <a:rPr lang="el-GR" b="1">
                  <a:solidFill>
                    <a:schemeClr val="tx2"/>
                  </a:solidFill>
                  <a:latin typeface="+mn-lt"/>
                </a:rPr>
                <a:t>ΚΥΦΩΤΙΚΗ Σ.Σ.</a:t>
              </a:r>
              <a:endParaRPr lang="en-CA" b="1">
                <a:solidFill>
                  <a:schemeClr val="tx2"/>
                </a:solidFill>
                <a:latin typeface="+mn-lt"/>
              </a:endParaRPr>
            </a:p>
          </p:txBody>
        </p:sp>
        <p:grpSp>
          <p:nvGrpSpPr>
            <p:cNvPr id="5" name="Group 13"/>
            <p:cNvGrpSpPr>
              <a:grpSpLocks/>
            </p:cNvGrpSpPr>
            <p:nvPr/>
          </p:nvGrpSpPr>
          <p:grpSpPr bwMode="auto">
            <a:xfrm>
              <a:off x="3659" y="763"/>
              <a:ext cx="921" cy="2580"/>
              <a:chOff x="3407" y="781"/>
              <a:chExt cx="921" cy="2580"/>
            </a:xfrm>
          </p:grpSpPr>
          <p:sp>
            <p:nvSpPr>
              <p:cNvPr id="273422" name="Rectangle 14"/>
              <p:cNvSpPr>
                <a:spLocks noChangeArrowheads="1"/>
              </p:cNvSpPr>
              <p:nvPr/>
            </p:nvSpPr>
            <p:spPr bwMode="auto">
              <a:xfrm>
                <a:off x="3407" y="781"/>
                <a:ext cx="921" cy="2580"/>
              </a:xfrm>
              <a:prstGeom prst="rect">
                <a:avLst/>
              </a:prstGeom>
              <a:solidFill>
                <a:schemeClr val="tx1"/>
              </a:solidFill>
              <a:ln w="12700">
                <a:solidFill>
                  <a:srgbClr val="BE2525"/>
                </a:solidFill>
                <a:miter lim="800000"/>
                <a:headEnd/>
                <a:tailEnd/>
              </a:ln>
              <a:effectLst>
                <a:outerShdw dist="35921" dir="2700000" algn="ctr" rotWithShape="0">
                  <a:srgbClr val="BE2525"/>
                </a:outerShdw>
              </a:effectLst>
            </p:spPr>
            <p:txBody>
              <a:bodyPr/>
              <a:lstStyle/>
              <a:p>
                <a:pPr>
                  <a:defRPr/>
                </a:pPr>
                <a:endParaRPr lang="el-GR">
                  <a:latin typeface="+mn-lt"/>
                  <a:cs typeface="Arial" charset="0"/>
                </a:endParaRPr>
              </a:p>
            </p:txBody>
          </p:sp>
          <p:pic>
            <p:nvPicPr>
              <p:cNvPr id="12303" name="Picture 15" descr="Osteoporotic spine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55" y="818"/>
                <a:ext cx="825" cy="2506"/>
              </a:xfrm>
              <a:prstGeom prst="rect">
                <a:avLst/>
              </a:prstGeom>
              <a:noFill/>
              <a:ln w="9525">
                <a:noFill/>
                <a:miter lim="800000"/>
                <a:headEnd/>
                <a:tailEnd/>
              </a:ln>
            </p:spPr>
          </p:pic>
        </p:grpSp>
      </p:grpSp>
      <p:pic>
        <p:nvPicPr>
          <p:cNvPr id="273424" name="Picture 16" descr="photo2"/>
          <p:cNvPicPr>
            <a:picLocks noChangeAspect="1" noChangeArrowheads="1"/>
          </p:cNvPicPr>
          <p:nvPr/>
        </p:nvPicPr>
        <p:blipFill>
          <a:blip r:embed="rId7" cstate="print"/>
          <a:srcRect/>
          <a:stretch>
            <a:fillRect/>
          </a:stretch>
        </p:blipFill>
        <p:spPr bwMode="auto">
          <a:xfrm>
            <a:off x="3116263" y="1295400"/>
            <a:ext cx="1298575" cy="4098925"/>
          </a:xfrm>
          <a:prstGeom prst="rect">
            <a:avLst/>
          </a:prstGeom>
          <a:noFill/>
          <a:ln w="12700">
            <a:solidFill>
              <a:srgbClr val="BE2525"/>
            </a:solidFill>
            <a:miter lim="800000"/>
            <a:headEnd/>
            <a:tailEnd/>
          </a:ln>
          <a:effectLst>
            <a:outerShdw dist="35921" dir="2700000" algn="ctr" rotWithShape="0">
              <a:srgbClr val="BE2525"/>
            </a:outerShdw>
          </a:effectLst>
        </p:spPr>
      </p:pic>
      <p:sp>
        <p:nvSpPr>
          <p:cNvPr id="12299" name="Rectangle 17"/>
          <p:cNvSpPr>
            <a:spLocks noChangeArrowheads="1"/>
          </p:cNvSpPr>
          <p:nvPr/>
        </p:nvSpPr>
        <p:spPr bwMode="auto">
          <a:xfrm>
            <a:off x="827088" y="5373688"/>
            <a:ext cx="2387600" cy="1147762"/>
          </a:xfrm>
          <a:prstGeom prst="rect">
            <a:avLst/>
          </a:prstGeom>
          <a:noFill/>
          <a:ln w="9525">
            <a:noFill/>
            <a:miter lim="800000"/>
            <a:headEnd/>
            <a:tailEnd/>
          </a:ln>
        </p:spPr>
        <p:txBody>
          <a:bodyPr lIns="92075" tIns="46038" rIns="92075" bIns="46038"/>
          <a:lstStyle/>
          <a:p>
            <a:pPr algn="ctr">
              <a:buClr>
                <a:srgbClr val="FFD600"/>
              </a:buClr>
              <a:buFont typeface="Wingdings" pitchFamily="2" charset="2"/>
              <a:buNone/>
            </a:pPr>
            <a:r>
              <a:rPr lang="en-CA" b="1">
                <a:solidFill>
                  <a:schemeClr val="tx2"/>
                </a:solidFill>
                <a:latin typeface="+mn-lt"/>
              </a:rPr>
              <a:t>50</a:t>
            </a:r>
            <a:r>
              <a:rPr lang="el-GR" b="1">
                <a:solidFill>
                  <a:schemeClr val="tx2"/>
                </a:solidFill>
                <a:latin typeface="+mn-lt"/>
              </a:rPr>
              <a:t> εμμηνοπαυσιακή περίοδος</a:t>
            </a:r>
            <a:r>
              <a:rPr lang="el-GR" b="1">
                <a:latin typeface="+mn-lt"/>
              </a:rPr>
              <a:t> </a:t>
            </a:r>
            <a:r>
              <a:rPr lang="el-GR" sz="1400" b="1">
                <a:latin typeface="+mn-lt"/>
              </a:rPr>
              <a:t>Εμφάνιση επώδυνων ισχαιμικών συμπτωμάτων</a:t>
            </a:r>
            <a:endParaRPr lang="en-CA" sz="1400" b="1">
              <a:solidFill>
                <a:schemeClr val="tx2"/>
              </a:solidFill>
              <a:latin typeface="+mn-lt"/>
            </a:endParaRPr>
          </a:p>
          <a:p>
            <a:pPr algn="ctr">
              <a:buClr>
                <a:srgbClr val="FFD600"/>
              </a:buClr>
              <a:buFont typeface="Wingdings" pitchFamily="2" charset="2"/>
              <a:buNone/>
            </a:pPr>
            <a:endParaRPr lang="en-CA" sz="1600" b="1">
              <a:latin typeface="+mn-lt"/>
            </a:endParaRPr>
          </a:p>
        </p:txBody>
      </p:sp>
      <p:graphicFrame>
        <p:nvGraphicFramePr>
          <p:cNvPr id="12290" name="Object 18"/>
          <p:cNvGraphicFramePr>
            <a:graphicFrameLocks noChangeAspect="1"/>
          </p:cNvGraphicFramePr>
          <p:nvPr/>
        </p:nvGraphicFramePr>
        <p:xfrm>
          <a:off x="1465263" y="1292225"/>
          <a:ext cx="1493837" cy="4110038"/>
        </p:xfrm>
        <a:graphic>
          <a:graphicData uri="http://schemas.openxmlformats.org/presentationml/2006/ole">
            <mc:AlternateContent xmlns:mc="http://schemas.openxmlformats.org/markup-compatibility/2006">
              <mc:Choice xmlns:v="urn:schemas-microsoft-com:vml" Requires="v">
                <p:oleObj spid="_x0000_s4120" name="Photo Editor Photo" r:id="rId8" imgW="1152381" imgH="3172268" progId="">
                  <p:embed/>
                </p:oleObj>
              </mc:Choice>
              <mc:Fallback>
                <p:oleObj name="Photo Editor Photo" r:id="rId8" imgW="1152381" imgH="3172268" progId="">
                  <p:embed/>
                  <p:pic>
                    <p:nvPicPr>
                      <p:cNvPr id="0" name="Picture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65263" y="1292225"/>
                        <a:ext cx="1493837" cy="4110038"/>
                      </a:xfrm>
                      <a:prstGeom prst="rect">
                        <a:avLst/>
                      </a:prstGeom>
                      <a:noFill/>
                      <a:ln w="9525">
                        <a:solidFill>
                          <a:srgbClr val="BE2525"/>
                        </a:solidFill>
                        <a:miter lim="800000"/>
                        <a:headEnd/>
                        <a:tailEnd/>
                      </a:ln>
                      <a:effectLst>
                        <a:outerShdw dist="35921" dir="2700000" algn="ctr" rotWithShape="0">
                          <a:srgbClr val="BE2525"/>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graphicFrame>
        <p:nvGraphicFramePr>
          <p:cNvPr id="12291" name="Object 19"/>
          <p:cNvGraphicFramePr>
            <a:graphicFrameLocks noChangeAspect="1"/>
          </p:cNvGraphicFramePr>
          <p:nvPr/>
        </p:nvGraphicFramePr>
        <p:xfrm>
          <a:off x="4633913" y="1292225"/>
          <a:ext cx="1493837" cy="4110038"/>
        </p:xfrm>
        <a:graphic>
          <a:graphicData uri="http://schemas.openxmlformats.org/presentationml/2006/ole">
            <mc:AlternateContent xmlns:mc="http://schemas.openxmlformats.org/markup-compatibility/2006">
              <mc:Choice xmlns:v="urn:schemas-microsoft-com:vml" Requires="v">
                <p:oleObj spid="_x0000_s4121" name="Photo Editor Photo" r:id="rId10" imgW="1152381" imgH="3172268" progId="">
                  <p:embed/>
                </p:oleObj>
              </mc:Choice>
              <mc:Fallback>
                <p:oleObj name="Photo Editor Photo" r:id="rId10" imgW="1152381" imgH="3172268" progId="">
                  <p:embed/>
                  <p:pic>
                    <p:nvPicPr>
                      <p:cNvPr id="0" name="Picture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33913" y="1292225"/>
                        <a:ext cx="1493837" cy="4110038"/>
                      </a:xfrm>
                      <a:prstGeom prst="rect">
                        <a:avLst/>
                      </a:prstGeom>
                      <a:noFill/>
                      <a:ln w="9525">
                        <a:solidFill>
                          <a:srgbClr val="BE2525"/>
                        </a:solidFill>
                        <a:miter lim="800000"/>
                        <a:headEnd/>
                        <a:tailEnd/>
                      </a:ln>
                      <a:effectLst>
                        <a:outerShdw dist="35921" dir="2700000" algn="ctr" rotWithShape="0">
                          <a:srgbClr val="BE2525"/>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Tree>
    <p:extLst>
      <p:ext uri="{BB962C8B-B14F-4D97-AF65-F5344CB8AC3E}">
        <p14:creationId xmlns:p14="http://schemas.microsoft.com/office/powerpoint/2010/main" val="1671748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l-GR" dirty="0" smtClean="0"/>
              <a:t>Ό</a:t>
            </a:r>
            <a:r>
              <a:rPr lang="el-GR" dirty="0"/>
              <a:t>χ</a:t>
            </a:r>
            <a:r>
              <a:rPr lang="el-GR" dirty="0" smtClean="0"/>
              <a:t>ι ασκήσεις κάμψης</a:t>
            </a:r>
            <a:endParaRPr lang="el-GR" dirty="0"/>
          </a:p>
        </p:txBody>
      </p:sp>
    </p:spTree>
    <p:extLst>
      <p:ext uri="{BB962C8B-B14F-4D97-AF65-F5344CB8AC3E}">
        <p14:creationId xmlns:p14="http://schemas.microsoft.com/office/powerpoint/2010/main" val="2004860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fontScale="90000"/>
          </a:bodyPr>
          <a:lstStyle/>
          <a:p>
            <a:r>
              <a:rPr lang="el-GR" dirty="0" smtClean="0">
                <a:solidFill>
                  <a:prstClr val="black"/>
                </a:solidFill>
              </a:rPr>
              <a:t>O ρόλος της κινησιοθεραπείας στην </a:t>
            </a:r>
            <a:r>
              <a:rPr lang="el-GR" dirty="0" err="1" smtClean="0">
                <a:solidFill>
                  <a:prstClr val="black"/>
                </a:solidFill>
              </a:rPr>
              <a:t>σαρκοπενία</a:t>
            </a:r>
            <a:r>
              <a:rPr lang="el-GR" dirty="0" smtClean="0">
                <a:solidFill>
                  <a:prstClr val="black"/>
                </a:solidFill>
              </a:rPr>
              <a:t> και την </a:t>
            </a:r>
            <a:r>
              <a:rPr lang="el-GR" dirty="0" err="1" smtClean="0">
                <a:solidFill>
                  <a:prstClr val="black"/>
                </a:solidFill>
              </a:rPr>
              <a:t>οστεοπορωση</a:t>
            </a:r>
            <a:endParaRPr lang="el-GR" dirty="0" smtClean="0">
              <a:solidFill>
                <a:schemeClr val="bg1"/>
              </a:solidFill>
              <a:latin typeface="Arial" pitchFamily="34" charset="0"/>
            </a:endParaRPr>
          </a:p>
        </p:txBody>
      </p:sp>
      <p:sp>
        <p:nvSpPr>
          <p:cNvPr id="2" name="Θέση περιεχομένου 1"/>
          <p:cNvSpPr>
            <a:spLocks noGrp="1"/>
          </p:cNvSpPr>
          <p:nvPr>
            <p:ph idx="1"/>
          </p:nvPr>
        </p:nvSpPr>
        <p:spPr/>
        <p:txBody>
          <a:bodyPr/>
          <a:lstStyle/>
          <a:p>
            <a:r>
              <a:rPr lang="el-GR" dirty="0"/>
              <a:t>Οι αλλαγές στην στάση προκαλούν πόνο στην οσφυϊκή μοίρα, και αυξάνουν την ενδοθωρακική και την </a:t>
            </a:r>
            <a:r>
              <a:rPr lang="el-GR" dirty="0" err="1"/>
              <a:t>ενδοκοιλιακή</a:t>
            </a:r>
            <a:r>
              <a:rPr lang="el-GR" dirty="0"/>
              <a:t> πίεση, μειώνουν τον διαθέσιμο χώρο για τους πνεύμονες και μειώνουν την κίνηση των πλευρών με αποτέλεσμα την αναπνευστική ανεπάρκεια και την </a:t>
            </a:r>
            <a:r>
              <a:rPr lang="el-GR" dirty="0" smtClean="0"/>
              <a:t>ακράτεια. </a:t>
            </a:r>
          </a:p>
          <a:p>
            <a:pPr marL="0" indent="0" algn="r">
              <a:buNone/>
            </a:pPr>
            <a:r>
              <a:rPr lang="el-GR" sz="2400" dirty="0" smtClean="0"/>
              <a:t>(</a:t>
            </a:r>
            <a:r>
              <a:rPr lang="en-US" sz="2400" dirty="0" err="1"/>
              <a:t>Culham</a:t>
            </a:r>
            <a:r>
              <a:rPr lang="el-GR" sz="2400" dirty="0"/>
              <a:t> </a:t>
            </a:r>
            <a:r>
              <a:rPr lang="en-US" sz="2400" dirty="0"/>
              <a:t>et</a:t>
            </a:r>
            <a:r>
              <a:rPr lang="el-GR" sz="2400" dirty="0"/>
              <a:t> </a:t>
            </a:r>
            <a:r>
              <a:rPr lang="en-US" sz="2400" dirty="0"/>
              <a:t>al</a:t>
            </a:r>
            <a:r>
              <a:rPr lang="el-GR" sz="2400" dirty="0"/>
              <a:t> 1994</a:t>
            </a:r>
            <a:r>
              <a:rPr lang="el-GR" sz="2400" dirty="0" smtClean="0"/>
              <a:t>)</a:t>
            </a:r>
            <a:r>
              <a:rPr lang="en-US" sz="2400" dirty="0"/>
              <a:t/>
            </a:r>
            <a:br>
              <a:rPr lang="en-US" sz="2400" dirty="0"/>
            </a:br>
            <a:endParaRPr lang="el-GR" sz="2400" dirty="0"/>
          </a:p>
        </p:txBody>
      </p:sp>
    </p:spTree>
    <p:extLst>
      <p:ext uri="{BB962C8B-B14F-4D97-AF65-F5344CB8AC3E}">
        <p14:creationId xmlns:p14="http://schemas.microsoft.com/office/powerpoint/2010/main" val="242838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solidFill>
                  <a:prstClr val="black"/>
                </a:solidFill>
              </a:rPr>
              <a:t>O ρόλος της κινησιοθεραπείας στην </a:t>
            </a:r>
            <a:r>
              <a:rPr lang="el-GR" dirty="0" err="1" smtClean="0">
                <a:solidFill>
                  <a:prstClr val="black"/>
                </a:solidFill>
              </a:rPr>
              <a:t>σαρκοπενία</a:t>
            </a:r>
            <a:r>
              <a:rPr lang="el-GR" dirty="0" smtClean="0">
                <a:solidFill>
                  <a:prstClr val="black"/>
                </a:solidFill>
              </a:rPr>
              <a:t> και την </a:t>
            </a:r>
            <a:r>
              <a:rPr lang="el-GR" dirty="0" err="1" smtClean="0">
                <a:solidFill>
                  <a:prstClr val="black"/>
                </a:solidFill>
              </a:rPr>
              <a:t>οστεοπορωση</a:t>
            </a:r>
            <a:endParaRPr lang="el-GR" dirty="0"/>
          </a:p>
        </p:txBody>
      </p:sp>
      <p:sp>
        <p:nvSpPr>
          <p:cNvPr id="8195" name="Rectangle 3"/>
          <p:cNvSpPr>
            <a:spLocks noGrp="1" noChangeArrowheads="1"/>
          </p:cNvSpPr>
          <p:nvPr>
            <p:ph idx="1"/>
          </p:nvPr>
        </p:nvSpPr>
        <p:spPr>
          <a:xfrm>
            <a:off x="457200" y="1484784"/>
            <a:ext cx="5410944" cy="4752528"/>
          </a:xfrm>
        </p:spPr>
        <p:txBody>
          <a:bodyPr>
            <a:normAutofit/>
          </a:bodyPr>
          <a:lstStyle/>
          <a:p>
            <a:pPr eaLnBrk="1" hangingPunct="1"/>
            <a:r>
              <a:rPr lang="el-GR" sz="2800" dirty="0" smtClean="0"/>
              <a:t>Ο «</a:t>
            </a:r>
            <a:r>
              <a:rPr lang="el-GR" sz="2800" b="1" dirty="0" smtClean="0">
                <a:solidFill>
                  <a:srgbClr val="820000"/>
                </a:solidFill>
              </a:rPr>
              <a:t>πόνος</a:t>
            </a:r>
            <a:r>
              <a:rPr lang="el-GR" sz="2800" dirty="0" smtClean="0"/>
              <a:t>» στην οσφυϊκή μοίρα έχει σχετιστεί με την μειωμένη λόρδωση και </a:t>
            </a:r>
            <a:r>
              <a:rPr lang="el-GR" sz="2800" b="1" dirty="0" smtClean="0">
                <a:solidFill>
                  <a:srgbClr val="004B82"/>
                </a:solidFill>
              </a:rPr>
              <a:t>αυξημένη γωνία </a:t>
            </a:r>
            <a:r>
              <a:rPr lang="el-GR" sz="2800" dirty="0" smtClean="0"/>
              <a:t>μεταξύ του ιερού και των λαγονίων οστών, υποδηλώνοντας ότι οι </a:t>
            </a:r>
            <a:r>
              <a:rPr lang="el-GR" sz="2800" b="1" dirty="0" smtClean="0">
                <a:solidFill>
                  <a:srgbClr val="004B82"/>
                </a:solidFill>
              </a:rPr>
              <a:t>ιερολαγόνιες αρθρώσεις </a:t>
            </a:r>
            <a:r>
              <a:rPr lang="el-GR" sz="2800" dirty="0" smtClean="0"/>
              <a:t>αποτελούν μία από τις αιτίες του οσφυϊκού πόνου. </a:t>
            </a:r>
          </a:p>
        </p:txBody>
      </p:sp>
      <p:graphicFrame>
        <p:nvGraphicFramePr>
          <p:cNvPr id="8194" name="Object 5"/>
          <p:cNvGraphicFramePr>
            <a:graphicFrameLocks noGrp="1" noChangeAspect="1"/>
          </p:cNvGraphicFramePr>
          <p:nvPr>
            <p:ph type="body" sz="half" idx="4294967295"/>
            <p:extLst>
              <p:ext uri="{D42A27DB-BD31-4B8C-83A1-F6EECF244321}">
                <p14:modId xmlns:p14="http://schemas.microsoft.com/office/powerpoint/2010/main" val="1938794343"/>
              </p:ext>
            </p:extLst>
          </p:nvPr>
        </p:nvGraphicFramePr>
        <p:xfrm>
          <a:off x="5940152" y="1844824"/>
          <a:ext cx="2730500" cy="4114800"/>
        </p:xfrm>
        <a:graphic>
          <a:graphicData uri="http://schemas.openxmlformats.org/presentationml/2006/ole">
            <mc:AlternateContent xmlns:mc="http://schemas.openxmlformats.org/markup-compatibility/2006">
              <mc:Choice xmlns:v="urn:schemas-microsoft-com:vml" Requires="v">
                <p:oleObj spid="_x0000_s11278" name="Photo Editor Photo" r:id="rId3" imgW="4753639" imgH="7163800" progId="">
                  <p:embed/>
                </p:oleObj>
              </mc:Choice>
              <mc:Fallback>
                <p:oleObj name="Photo Editor Photo" r:id="rId3" imgW="4753639" imgH="7163800" progId="">
                  <p:embed/>
                  <p:pic>
                    <p:nvPicPr>
                      <p:cNvPr id="0" name="Picture 1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1844824"/>
                        <a:ext cx="27305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244187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2060847"/>
            <a:ext cx="7772400" cy="1539603"/>
          </a:xfrm>
        </p:spPr>
        <p:txBody>
          <a:bodyPr>
            <a:normAutofit fontScale="90000"/>
          </a:bodyPr>
          <a:lstStyle/>
          <a:p>
            <a:r>
              <a:rPr lang="el-GR" dirty="0" smtClean="0"/>
              <a:t>Προσοχή </a:t>
            </a:r>
            <a:r>
              <a:rPr lang="el-GR" dirty="0"/>
              <a:t>στις </a:t>
            </a:r>
            <a:r>
              <a:rPr lang="el-GR" dirty="0" smtClean="0"/>
              <a:t>εκτάσεις διότι </a:t>
            </a:r>
            <a:r>
              <a:rPr lang="el-GR" dirty="0">
                <a:solidFill>
                  <a:srgbClr val="820000"/>
                </a:solidFill>
              </a:rPr>
              <a:t>δεν </a:t>
            </a:r>
            <a:r>
              <a:rPr lang="el-GR" dirty="0"/>
              <a:t>εκτελούνται </a:t>
            </a:r>
            <a:r>
              <a:rPr lang="el-GR" dirty="0" smtClean="0"/>
              <a:t>στην ΘΜΣΣ συναρμογής</a:t>
            </a:r>
            <a:endParaRPr lang="el-GR" dirty="0"/>
          </a:p>
        </p:txBody>
      </p:sp>
      <p:sp>
        <p:nvSpPr>
          <p:cNvPr id="4" name="Subtitle 3"/>
          <p:cNvSpPr>
            <a:spLocks noGrp="1"/>
          </p:cNvSpPr>
          <p:nvPr>
            <p:ph type="subTitle" idx="1"/>
          </p:nvPr>
        </p:nvSpPr>
        <p:spPr>
          <a:xfrm>
            <a:off x="971600" y="3886200"/>
            <a:ext cx="6928792" cy="1415008"/>
          </a:xfrm>
        </p:spPr>
        <p:txBody>
          <a:bodyPr anchor="ctr">
            <a:normAutofit/>
          </a:bodyPr>
          <a:lstStyle/>
          <a:p>
            <a:pPr marL="457200" indent="-457200" algn="l">
              <a:buFont typeface="Arial" panose="020B0604020202020204" pitchFamily="34" charset="0"/>
              <a:buChar char="•"/>
            </a:pPr>
            <a:r>
              <a:rPr lang="el-GR" sz="2800" dirty="0" smtClean="0"/>
              <a:t>είτε </a:t>
            </a:r>
            <a:r>
              <a:rPr lang="el-GR" sz="2800" dirty="0"/>
              <a:t>λόγω της πλαστικής παραμόρφωσης  </a:t>
            </a:r>
            <a:endParaRPr lang="el-GR" sz="2800" dirty="0" smtClean="0"/>
          </a:p>
          <a:p>
            <a:pPr marL="457200" indent="-457200" algn="l">
              <a:buFont typeface="Arial" panose="020B0604020202020204" pitchFamily="34" charset="0"/>
              <a:buChar char="•"/>
            </a:pPr>
            <a:r>
              <a:rPr lang="el-GR" sz="2800" dirty="0" smtClean="0"/>
              <a:t>είτε λόγω ελλειμματικής </a:t>
            </a:r>
            <a:r>
              <a:rPr lang="el-GR" sz="2800" dirty="0" err="1" smtClean="0"/>
              <a:t>νευρομυικής</a:t>
            </a:r>
            <a:endParaRPr lang="el-GR" sz="2800" dirty="0"/>
          </a:p>
        </p:txBody>
      </p:sp>
    </p:spTree>
    <p:extLst>
      <p:ext uri="{BB962C8B-B14F-4D97-AF65-F5344CB8AC3E}">
        <p14:creationId xmlns:p14="http://schemas.microsoft.com/office/powerpoint/2010/main" val="3307297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l-GR" dirty="0" smtClean="0">
                <a:solidFill>
                  <a:prstClr val="black"/>
                </a:solidFill>
              </a:rPr>
              <a:t>O ρόλος της κινησιοθεραπείας στην </a:t>
            </a:r>
            <a:r>
              <a:rPr lang="el-GR" dirty="0" err="1" smtClean="0">
                <a:solidFill>
                  <a:prstClr val="black"/>
                </a:solidFill>
              </a:rPr>
              <a:t>σαρκοπενία</a:t>
            </a:r>
            <a:r>
              <a:rPr lang="el-GR" dirty="0" smtClean="0">
                <a:solidFill>
                  <a:prstClr val="black"/>
                </a:solidFill>
              </a:rPr>
              <a:t> και την </a:t>
            </a:r>
            <a:r>
              <a:rPr lang="el-GR" dirty="0" err="1" smtClean="0">
                <a:solidFill>
                  <a:prstClr val="black"/>
                </a:solidFill>
              </a:rPr>
              <a:t>οστεοπορωση</a:t>
            </a:r>
            <a:endParaRPr lang="el-GR" dirty="0"/>
          </a:p>
        </p:txBody>
      </p:sp>
      <p:sp>
        <p:nvSpPr>
          <p:cNvPr id="10243" name="Rectangle 4"/>
          <p:cNvSpPr>
            <a:spLocks noGrp="1" noChangeArrowheads="1"/>
          </p:cNvSpPr>
          <p:nvPr>
            <p:ph idx="1"/>
          </p:nvPr>
        </p:nvSpPr>
        <p:spPr>
          <a:xfrm>
            <a:off x="457200" y="1484784"/>
            <a:ext cx="5482952" cy="4752528"/>
          </a:xfrm>
        </p:spPr>
        <p:txBody>
          <a:bodyPr>
            <a:normAutofit/>
          </a:bodyPr>
          <a:lstStyle/>
          <a:p>
            <a:r>
              <a:rPr lang="el-GR" sz="2800" dirty="0" smtClean="0"/>
              <a:t>Είναι όμως ασαφές εάν οι παραμορφώσεις και ο πόνος οδηγούν στην </a:t>
            </a:r>
            <a:r>
              <a:rPr lang="el-GR" sz="2800" b="1" dirty="0" smtClean="0">
                <a:solidFill>
                  <a:srgbClr val="820000"/>
                </a:solidFill>
              </a:rPr>
              <a:t>διαταραχή της νευρομυϊκής συναρμογής</a:t>
            </a:r>
            <a:r>
              <a:rPr lang="el-GR" sz="2800" dirty="0" smtClean="0"/>
              <a:t>, ή η διαταραχή της νευρομυϊκής συναρμογής οδηγεί σε </a:t>
            </a:r>
            <a:r>
              <a:rPr lang="el-GR" sz="2800" b="1" dirty="0" smtClean="0">
                <a:solidFill>
                  <a:srgbClr val="820000"/>
                </a:solidFill>
              </a:rPr>
              <a:t>κάκωση </a:t>
            </a:r>
            <a:r>
              <a:rPr lang="el-GR" sz="2800" dirty="0" smtClean="0"/>
              <a:t>και </a:t>
            </a:r>
            <a:r>
              <a:rPr lang="el-GR" sz="2800" b="1" dirty="0" smtClean="0">
                <a:solidFill>
                  <a:srgbClr val="820000"/>
                </a:solidFill>
              </a:rPr>
              <a:t>πόνο</a:t>
            </a:r>
            <a:r>
              <a:rPr lang="el-GR" sz="2800" i="1" dirty="0"/>
              <a:t>.</a:t>
            </a:r>
          </a:p>
          <a:p>
            <a:pPr marL="0" indent="0" algn="r" eaLnBrk="1" hangingPunct="1">
              <a:buNone/>
            </a:pPr>
            <a:r>
              <a:rPr lang="el-GR" sz="1800" dirty="0" smtClean="0"/>
              <a:t> (</a:t>
            </a:r>
            <a:r>
              <a:rPr lang="en-US" sz="1800" dirty="0" smtClean="0"/>
              <a:t>Hodges</a:t>
            </a:r>
            <a:r>
              <a:rPr lang="el-GR" sz="1800" dirty="0" smtClean="0"/>
              <a:t> </a:t>
            </a:r>
            <a:r>
              <a:rPr lang="en-US" sz="1800" dirty="0" smtClean="0"/>
              <a:t>and</a:t>
            </a:r>
            <a:r>
              <a:rPr lang="el-GR" sz="1800" dirty="0" smtClean="0"/>
              <a:t> </a:t>
            </a:r>
            <a:r>
              <a:rPr lang="en-US" sz="1800" dirty="0" smtClean="0"/>
              <a:t>Moseley</a:t>
            </a:r>
            <a:r>
              <a:rPr lang="el-GR" sz="1800" dirty="0" smtClean="0"/>
              <a:t> 2003, </a:t>
            </a:r>
            <a:r>
              <a:rPr lang="en-US" sz="1800" dirty="0" smtClean="0"/>
              <a:t>van</a:t>
            </a:r>
            <a:r>
              <a:rPr lang="el-GR" sz="1800" dirty="0" smtClean="0"/>
              <a:t> </a:t>
            </a:r>
            <a:r>
              <a:rPr lang="en-US" sz="1800" dirty="0" err="1" smtClean="0"/>
              <a:t>Dieen</a:t>
            </a:r>
            <a:r>
              <a:rPr lang="el-GR" sz="1800" dirty="0" smtClean="0"/>
              <a:t> </a:t>
            </a:r>
            <a:r>
              <a:rPr lang="en-US" sz="1800" dirty="0" smtClean="0"/>
              <a:t>et</a:t>
            </a:r>
            <a:r>
              <a:rPr lang="el-GR" sz="1800" dirty="0" smtClean="0"/>
              <a:t> </a:t>
            </a:r>
            <a:r>
              <a:rPr lang="en-US" sz="1800" dirty="0" smtClean="0"/>
              <a:t>al</a:t>
            </a:r>
            <a:r>
              <a:rPr lang="el-GR" sz="1800" dirty="0" smtClean="0"/>
              <a:t> 2003)</a:t>
            </a:r>
          </a:p>
          <a:p>
            <a:pPr eaLnBrk="1" hangingPunct="1"/>
            <a:endParaRPr lang="el-GR" sz="2800" dirty="0" smtClean="0"/>
          </a:p>
        </p:txBody>
      </p:sp>
      <p:graphicFrame>
        <p:nvGraphicFramePr>
          <p:cNvPr id="4" name="Object 3"/>
          <p:cNvGraphicFramePr>
            <a:graphicFrameLocks noGrp="1" noChangeAspect="1"/>
          </p:cNvGraphicFramePr>
          <p:nvPr>
            <p:extLst>
              <p:ext uri="{D42A27DB-BD31-4B8C-83A1-F6EECF244321}">
                <p14:modId xmlns:p14="http://schemas.microsoft.com/office/powerpoint/2010/main" val="1173532871"/>
              </p:ext>
            </p:extLst>
          </p:nvPr>
        </p:nvGraphicFramePr>
        <p:xfrm>
          <a:off x="5796136" y="1412776"/>
          <a:ext cx="3025775" cy="3252787"/>
        </p:xfrm>
        <a:graphic>
          <a:graphicData uri="http://schemas.openxmlformats.org/presentationml/2006/ole">
            <mc:AlternateContent xmlns:mc="http://schemas.openxmlformats.org/markup-compatibility/2006">
              <mc:Choice xmlns:v="urn:schemas-microsoft-com:vml" Requires="v">
                <p:oleObj spid="_x0000_s13328" name="Clip" r:id="rId3" imgW="3025775" imgH="3252788" progId="">
                  <p:embed/>
                </p:oleObj>
              </mc:Choice>
              <mc:Fallback>
                <p:oleObj name="Clip" r:id="rId3" imgW="3025775" imgH="3252788" progId="">
                  <p:embed/>
                  <p:pic>
                    <p:nvPicPr>
                      <p:cNvPr id="0" name="Picture 1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1412776"/>
                        <a:ext cx="3025775" cy="3252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294840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normAutofit fontScale="90000"/>
          </a:bodyPr>
          <a:lstStyle/>
          <a:p>
            <a:r>
              <a:rPr lang="el-GR" dirty="0" smtClean="0">
                <a:solidFill>
                  <a:prstClr val="black"/>
                </a:solidFill>
              </a:rPr>
              <a:t>O ρόλος της κινησιοθεραπείας στην </a:t>
            </a:r>
            <a:r>
              <a:rPr lang="el-GR" dirty="0" err="1" smtClean="0">
                <a:solidFill>
                  <a:prstClr val="black"/>
                </a:solidFill>
              </a:rPr>
              <a:t>σαρκοπενία</a:t>
            </a:r>
            <a:r>
              <a:rPr lang="el-GR" dirty="0" smtClean="0">
                <a:solidFill>
                  <a:prstClr val="black"/>
                </a:solidFill>
              </a:rPr>
              <a:t> και την </a:t>
            </a:r>
            <a:r>
              <a:rPr lang="el-GR" dirty="0" err="1" smtClean="0">
                <a:solidFill>
                  <a:prstClr val="black"/>
                </a:solidFill>
              </a:rPr>
              <a:t>οστεοπορωση</a:t>
            </a:r>
            <a:endParaRPr lang="el-GR" dirty="0" smtClean="0"/>
          </a:p>
        </p:txBody>
      </p:sp>
      <p:sp>
        <p:nvSpPr>
          <p:cNvPr id="2" name="Θέση περιεχομένου 1"/>
          <p:cNvSpPr>
            <a:spLocks noGrp="1"/>
          </p:cNvSpPr>
          <p:nvPr>
            <p:ph idx="1"/>
          </p:nvPr>
        </p:nvSpPr>
        <p:spPr/>
        <p:txBody>
          <a:bodyPr>
            <a:noAutofit/>
          </a:bodyPr>
          <a:lstStyle/>
          <a:p>
            <a:r>
              <a:rPr lang="el-GR" sz="2400" dirty="0" smtClean="0"/>
              <a:t>Η </a:t>
            </a:r>
            <a:r>
              <a:rPr lang="el-GR" sz="2400" dirty="0" err="1"/>
              <a:t>φυσικοθεραπευτική</a:t>
            </a:r>
            <a:r>
              <a:rPr lang="el-GR" sz="2400" dirty="0"/>
              <a:t> </a:t>
            </a:r>
            <a:r>
              <a:rPr lang="el-GR" sz="2400" dirty="0" smtClean="0"/>
              <a:t>αντιμετώπιση δεν </a:t>
            </a:r>
            <a:r>
              <a:rPr lang="el-GR" sz="2400" dirty="0"/>
              <a:t>είναι δυνατόν να καταγραφεί ως συγκεκριμένη </a:t>
            </a:r>
            <a:r>
              <a:rPr lang="el-GR" sz="2400" dirty="0" smtClean="0"/>
              <a:t>«συνταγή» </a:t>
            </a:r>
            <a:r>
              <a:rPr lang="el-GR" sz="2400" dirty="0"/>
              <a:t>γενικού θεραπευτικού ενδιαφέροντος, αλλά είναι μία δυναμική λειτουργική παρέμβαση που απαιτεί προγράμματα που προσαρμόζονται ανά περίπτωση και διαμορφώνονται καθ' όλη την διάρκεια της θεραπευτικής πορείας.</a:t>
            </a:r>
            <a:br>
              <a:rPr lang="el-GR" sz="2400" dirty="0"/>
            </a:br>
            <a:r>
              <a:rPr lang="el-GR" sz="2400" dirty="0"/>
              <a:t/>
            </a:r>
            <a:br>
              <a:rPr lang="el-GR" sz="2400" dirty="0"/>
            </a:br>
            <a:r>
              <a:rPr lang="el-GR" sz="2400" dirty="0"/>
              <a:t>ORTHOPAEDIC PHYSICAL THERAPY</a:t>
            </a:r>
            <a:br>
              <a:rPr lang="el-GR" sz="2400" dirty="0"/>
            </a:br>
            <a:r>
              <a:rPr lang="el-GR" sz="2400" dirty="0" err="1"/>
              <a:t>R.Donatelli</a:t>
            </a:r>
            <a:r>
              <a:rPr lang="el-GR" sz="2400" dirty="0"/>
              <a:t>, </a:t>
            </a:r>
            <a:r>
              <a:rPr lang="el-GR" sz="2400" dirty="0" err="1"/>
              <a:t>M.Wooden</a:t>
            </a:r>
            <a:r>
              <a:rPr lang="el-GR" sz="2400" dirty="0"/>
              <a:t> 1998</a:t>
            </a:r>
            <a:br>
              <a:rPr lang="el-GR" sz="2400" dirty="0"/>
            </a:br>
            <a:endParaRPr lang="el-GR" sz="2400" dirty="0"/>
          </a:p>
        </p:txBody>
      </p:sp>
    </p:spTree>
    <p:extLst>
      <p:ext uri="{BB962C8B-B14F-4D97-AF65-F5344CB8AC3E}">
        <p14:creationId xmlns:p14="http://schemas.microsoft.com/office/powerpoint/2010/main" val="2736132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p:txBody>
          <a:bodyPr>
            <a:normAutofit fontScale="90000"/>
          </a:bodyPr>
          <a:lstStyle/>
          <a:p>
            <a:r>
              <a:rPr lang="el-GR" sz="2700" dirty="0" smtClean="0">
                <a:solidFill>
                  <a:prstClr val="black"/>
                </a:solidFill>
              </a:rPr>
              <a:t>O ρόλος της κινησιοθεραπείας στην </a:t>
            </a:r>
            <a:r>
              <a:rPr lang="el-GR" sz="2700" dirty="0" err="1" smtClean="0">
                <a:solidFill>
                  <a:prstClr val="black"/>
                </a:solidFill>
              </a:rPr>
              <a:t>σαρκοπενία</a:t>
            </a:r>
            <a:r>
              <a:rPr lang="el-GR" sz="2700" dirty="0" smtClean="0">
                <a:solidFill>
                  <a:prstClr val="black"/>
                </a:solidFill>
              </a:rPr>
              <a:t> και την οστεοπόρωση </a:t>
            </a:r>
            <a:r>
              <a:rPr lang="el-GR" dirty="0" smtClean="0">
                <a:latin typeface="+mn-lt"/>
              </a:rPr>
              <a:t/>
            </a:r>
            <a:br>
              <a:rPr lang="el-GR" dirty="0" smtClean="0">
                <a:latin typeface="+mn-lt"/>
              </a:rPr>
            </a:br>
            <a:r>
              <a:rPr lang="el-GR" dirty="0" smtClean="0">
                <a:latin typeface="+mn-lt"/>
              </a:rPr>
              <a:t>Συμπτώματα που χρήζουν προσοχής</a:t>
            </a:r>
          </a:p>
        </p:txBody>
      </p:sp>
      <p:sp>
        <p:nvSpPr>
          <p:cNvPr id="51204" name="Rectangle 3"/>
          <p:cNvSpPr>
            <a:spLocks noGrp="1" noChangeArrowheads="1"/>
          </p:cNvSpPr>
          <p:nvPr>
            <p:ph idx="1"/>
          </p:nvPr>
        </p:nvSpPr>
        <p:spPr/>
        <p:txBody>
          <a:bodyPr>
            <a:noAutofit/>
          </a:bodyPr>
          <a:lstStyle/>
          <a:p>
            <a:pPr eaLnBrk="1" hangingPunct="1"/>
            <a:r>
              <a:rPr lang="el-GR" sz="2400" dirty="0" smtClean="0"/>
              <a:t>βαριά δύσπνοια </a:t>
            </a:r>
          </a:p>
          <a:p>
            <a:pPr eaLnBrk="1" hangingPunct="1"/>
            <a:r>
              <a:rPr lang="el-GR" sz="2400" dirty="0" smtClean="0"/>
              <a:t>βήχας </a:t>
            </a:r>
          </a:p>
          <a:p>
            <a:pPr eaLnBrk="1" hangingPunct="1"/>
            <a:r>
              <a:rPr lang="el-GR" sz="2400" dirty="0" smtClean="0"/>
              <a:t>οποιαδήποτε μορφή ενόχλησης στο στήθος </a:t>
            </a:r>
          </a:p>
          <a:p>
            <a:pPr eaLnBrk="1" hangingPunct="1"/>
            <a:r>
              <a:rPr lang="el-GR" sz="2400" dirty="0" smtClean="0"/>
              <a:t>υπερβολική εφίδρωση</a:t>
            </a:r>
          </a:p>
          <a:p>
            <a:pPr eaLnBrk="1" hangingPunct="1"/>
            <a:r>
              <a:rPr lang="el-GR" sz="2400" dirty="0" smtClean="0"/>
              <a:t>λιποθυμία ή τάση λιποθυμίας </a:t>
            </a:r>
          </a:p>
          <a:p>
            <a:pPr eaLnBrk="1" hangingPunct="1"/>
            <a:r>
              <a:rPr lang="el-GR" sz="2400" dirty="0" smtClean="0"/>
              <a:t>παρατεταμένη κόπωση και αίσθημα εξάντλησης που διαρκούν το λιγότερο μισή ώρα μετά την άσκηση </a:t>
            </a:r>
          </a:p>
          <a:p>
            <a:pPr eaLnBrk="1" hangingPunct="1"/>
            <a:endParaRPr lang="el-GR" sz="2400" dirty="0" smtClean="0"/>
          </a:p>
        </p:txBody>
      </p:sp>
      <p:sp>
        <p:nvSpPr>
          <p:cNvPr id="6" name="5 - Θέση αριθμού διαφάνειας"/>
          <p:cNvSpPr>
            <a:spLocks noGrp="1"/>
          </p:cNvSpPr>
          <p:nvPr>
            <p:ph type="sldNum" sz="quarter" idx="12"/>
          </p:nvPr>
        </p:nvSpPr>
        <p:spPr/>
        <p:txBody>
          <a:bodyPr/>
          <a:lstStyle/>
          <a:p>
            <a:pPr>
              <a:defRPr/>
            </a:pPr>
            <a:fld id="{B1A80A69-302C-4EA3-98C4-7ACB1C4ED343}" type="slidenum">
              <a:rPr lang="el-GR" altLang="en-US"/>
              <a:pPr>
                <a:defRPr/>
              </a:pPr>
              <a:t>55</a:t>
            </a:fld>
            <a:endParaRPr lang="el-GR" altLang="en-US"/>
          </a:p>
        </p:txBody>
      </p:sp>
      <p:sp>
        <p:nvSpPr>
          <p:cNvPr id="51205" name="Rectangle 4"/>
          <p:cNvSpPr>
            <a:spLocks noChangeArrowheads="1"/>
          </p:cNvSpPr>
          <p:nvPr/>
        </p:nvSpPr>
        <p:spPr bwMode="auto">
          <a:xfrm>
            <a:off x="5868144" y="4725144"/>
            <a:ext cx="2376488" cy="338554"/>
          </a:xfrm>
          <a:prstGeom prst="rect">
            <a:avLst/>
          </a:prstGeom>
          <a:noFill/>
          <a:ln w="9525">
            <a:noFill/>
            <a:miter lim="800000"/>
            <a:headEnd/>
            <a:tailEnd/>
          </a:ln>
        </p:spPr>
        <p:txBody>
          <a:bodyPr>
            <a:spAutoFit/>
          </a:bodyPr>
          <a:lstStyle/>
          <a:p>
            <a:r>
              <a:rPr lang="en-GB" sz="1600" dirty="0" smtClean="0">
                <a:latin typeface="+mn-lt"/>
                <a:sym typeface="Wingdings" pitchFamily="2" charset="2"/>
              </a:rPr>
              <a:t>Bean </a:t>
            </a:r>
            <a:r>
              <a:rPr lang="en-GB" sz="1600" dirty="0">
                <a:latin typeface="+mn-lt"/>
                <a:sym typeface="Wingdings" pitchFamily="2" charset="2"/>
              </a:rPr>
              <a:t>et al, 2004</a:t>
            </a:r>
            <a:endParaRPr lang="el-GR" sz="1600" dirty="0">
              <a:latin typeface="+mn-lt"/>
              <a:sym typeface="Wingdings" pitchFamily="2" charset="2"/>
            </a:endParaRPr>
          </a:p>
        </p:txBody>
      </p:sp>
    </p:spTree>
    <p:extLst>
      <p:ext uri="{BB962C8B-B14F-4D97-AF65-F5344CB8AC3E}">
        <p14:creationId xmlns:p14="http://schemas.microsoft.com/office/powerpoint/2010/main" val="1781951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p:nvPr>
        </p:nvSpPr>
        <p:spPr/>
        <p:txBody>
          <a:bodyPr>
            <a:normAutofit/>
          </a:bodyPr>
          <a:lstStyle/>
          <a:p>
            <a:r>
              <a:rPr lang="el-GR" sz="2000" dirty="0" smtClean="0">
                <a:solidFill>
                  <a:prstClr val="black"/>
                </a:solidFill>
              </a:rPr>
              <a:t>O ρόλος της κινησιοθεραπείας στην </a:t>
            </a:r>
            <a:r>
              <a:rPr lang="el-GR" sz="2000" dirty="0" err="1" smtClean="0">
                <a:solidFill>
                  <a:prstClr val="black"/>
                </a:solidFill>
              </a:rPr>
              <a:t>σαρκοπενία</a:t>
            </a:r>
            <a:r>
              <a:rPr lang="el-GR" sz="2000" dirty="0" smtClean="0">
                <a:solidFill>
                  <a:prstClr val="black"/>
                </a:solidFill>
              </a:rPr>
              <a:t> και την οστεοπόρωση </a:t>
            </a:r>
            <a:r>
              <a:rPr lang="el-GR" sz="2000" dirty="0" smtClean="0">
                <a:latin typeface="+mn-lt"/>
              </a:rPr>
              <a:t/>
            </a:r>
            <a:br>
              <a:rPr lang="el-GR" sz="2000" dirty="0" smtClean="0">
                <a:latin typeface="+mn-lt"/>
              </a:rPr>
            </a:br>
            <a:r>
              <a:rPr lang="el-GR" sz="2000" dirty="0" smtClean="0">
                <a:latin typeface="+mn-lt"/>
              </a:rPr>
              <a:t>Προβλήματα που πρέπει να αποφεύγουμε</a:t>
            </a:r>
          </a:p>
        </p:txBody>
      </p:sp>
      <p:sp>
        <p:nvSpPr>
          <p:cNvPr id="52228" name="Rectangle 3"/>
          <p:cNvSpPr>
            <a:spLocks noGrp="1" noChangeArrowheads="1"/>
          </p:cNvSpPr>
          <p:nvPr>
            <p:ph idx="1"/>
          </p:nvPr>
        </p:nvSpPr>
        <p:spPr/>
        <p:txBody>
          <a:bodyPr>
            <a:normAutofit/>
          </a:bodyPr>
          <a:lstStyle/>
          <a:p>
            <a:pPr marL="0" indent="0">
              <a:buClr>
                <a:schemeClr val="tx1"/>
              </a:buClr>
              <a:buNone/>
            </a:pPr>
            <a:r>
              <a:rPr lang="el-GR" sz="2400" b="1" dirty="0" smtClean="0">
                <a:solidFill>
                  <a:srgbClr val="820000"/>
                </a:solidFill>
              </a:rPr>
              <a:t>ΟΧΙ </a:t>
            </a:r>
          </a:p>
          <a:p>
            <a:pPr>
              <a:buClr>
                <a:schemeClr val="tx1"/>
              </a:buClr>
            </a:pPr>
            <a:r>
              <a:rPr lang="el-GR" altLang="ja-JP" sz="2400" dirty="0" smtClean="0"/>
              <a:t>υπερβολές σε </a:t>
            </a:r>
            <a:r>
              <a:rPr lang="el-GR" altLang="ja-JP" sz="2400" b="1" dirty="0" smtClean="0">
                <a:solidFill>
                  <a:srgbClr val="820000"/>
                </a:solidFill>
              </a:rPr>
              <a:t>διάρκεια </a:t>
            </a:r>
            <a:r>
              <a:rPr lang="el-GR" altLang="ja-JP" sz="2400" dirty="0" smtClean="0"/>
              <a:t>και </a:t>
            </a:r>
            <a:r>
              <a:rPr lang="el-GR" altLang="ja-JP" sz="2400" b="1" dirty="0" smtClean="0">
                <a:solidFill>
                  <a:srgbClr val="820000"/>
                </a:solidFill>
              </a:rPr>
              <a:t>ένταση</a:t>
            </a:r>
            <a:r>
              <a:rPr lang="el-GR" altLang="ja-JP" sz="2400" dirty="0" smtClean="0"/>
              <a:t> </a:t>
            </a:r>
          </a:p>
          <a:p>
            <a:pPr>
              <a:buClr>
                <a:schemeClr val="tx1"/>
              </a:buClr>
            </a:pPr>
            <a:r>
              <a:rPr lang="el-GR" altLang="ja-JP" sz="2400" dirty="0" smtClean="0"/>
              <a:t>υπερβολικά έντονη ή / και παρατεταμένη άσκηση      </a:t>
            </a:r>
          </a:p>
          <a:p>
            <a:pPr>
              <a:buClr>
                <a:schemeClr val="tx1"/>
              </a:buClr>
            </a:pPr>
            <a:r>
              <a:rPr lang="el-GR" altLang="ja-JP" sz="2400" b="1" i="1" dirty="0" smtClean="0">
                <a:solidFill>
                  <a:srgbClr val="820000"/>
                </a:solidFill>
              </a:rPr>
              <a:t>υπερβολική κούραση</a:t>
            </a:r>
            <a:r>
              <a:rPr lang="el-GR" altLang="ja-JP" sz="2400" b="1" dirty="0" smtClean="0">
                <a:solidFill>
                  <a:srgbClr val="820000"/>
                </a:solidFill>
              </a:rPr>
              <a:t>, </a:t>
            </a:r>
            <a:r>
              <a:rPr lang="el-GR" altLang="ja-JP" sz="2400" b="1" i="1" dirty="0" smtClean="0">
                <a:solidFill>
                  <a:srgbClr val="820000"/>
                </a:solidFill>
              </a:rPr>
              <a:t>εξάντληση</a:t>
            </a:r>
            <a:r>
              <a:rPr lang="el-GR" altLang="ja-JP" sz="2400" b="1" dirty="0" smtClean="0">
                <a:solidFill>
                  <a:srgbClr val="820000"/>
                </a:solidFill>
              </a:rPr>
              <a:t> </a:t>
            </a:r>
            <a:r>
              <a:rPr lang="el-GR" altLang="ja-JP" sz="2400" b="1" i="1" dirty="0" smtClean="0">
                <a:solidFill>
                  <a:srgbClr val="820000"/>
                </a:solidFill>
              </a:rPr>
              <a:t>ή καθυστερημένη ανάρρωση</a:t>
            </a:r>
          </a:p>
          <a:p>
            <a:pPr>
              <a:buClr>
                <a:schemeClr val="tx1"/>
              </a:buClr>
            </a:pPr>
            <a:r>
              <a:rPr lang="el-GR" altLang="ja-JP" sz="2400" b="1" i="1" dirty="0" smtClean="0">
                <a:solidFill>
                  <a:srgbClr val="820000"/>
                </a:solidFill>
              </a:rPr>
              <a:t>ανάκαμψη</a:t>
            </a:r>
            <a:r>
              <a:rPr lang="el-GR" altLang="ja-JP" sz="2400" b="1" dirty="0" smtClean="0">
                <a:solidFill>
                  <a:srgbClr val="820000"/>
                </a:solidFill>
              </a:rPr>
              <a:t>, </a:t>
            </a:r>
            <a:r>
              <a:rPr lang="el-GR" altLang="ja-JP" sz="2400" b="1" i="1" dirty="0" smtClean="0">
                <a:solidFill>
                  <a:srgbClr val="820000"/>
                </a:solidFill>
              </a:rPr>
              <a:t>αυξημένο κίνδυνο τραυματισμών </a:t>
            </a:r>
          </a:p>
          <a:p>
            <a:pPr>
              <a:buClr>
                <a:schemeClr val="tx1"/>
              </a:buClr>
            </a:pPr>
            <a:endParaRPr lang="el-GR" altLang="ja-JP" sz="2400" i="1" dirty="0" smtClean="0"/>
          </a:p>
          <a:p>
            <a:pPr marL="0" indent="0">
              <a:buClr>
                <a:schemeClr val="tx1"/>
              </a:buClr>
              <a:buNone/>
            </a:pPr>
            <a:r>
              <a:rPr lang="el-GR" altLang="ja-JP" sz="2400" dirty="0" smtClean="0"/>
              <a:t>πρέπει να καταλάβουν ότι:</a:t>
            </a:r>
          </a:p>
          <a:p>
            <a:pPr>
              <a:buClr>
                <a:schemeClr val="tx1"/>
              </a:buClr>
            </a:pPr>
            <a:r>
              <a:rPr lang="el-GR" altLang="ja-JP" sz="2400" b="1" dirty="0" smtClean="0">
                <a:solidFill>
                  <a:srgbClr val="820000"/>
                </a:solidFill>
              </a:rPr>
              <a:t>Δεν αγωνίζονται ούτε ανταγωνίζονται</a:t>
            </a:r>
          </a:p>
          <a:p>
            <a:pPr>
              <a:buClr>
                <a:schemeClr val="tx1"/>
              </a:buClr>
            </a:pPr>
            <a:r>
              <a:rPr lang="el-GR" altLang="ja-JP" sz="2400" b="1" dirty="0" smtClean="0">
                <a:solidFill>
                  <a:srgbClr val="820000"/>
                </a:solidFill>
              </a:rPr>
              <a:t>Απλά ασκούνται   </a:t>
            </a:r>
            <a:endParaRPr lang="el-GR" sz="2400" b="1" dirty="0" smtClean="0">
              <a:solidFill>
                <a:srgbClr val="820000"/>
              </a:solidFill>
            </a:endParaRPr>
          </a:p>
        </p:txBody>
      </p:sp>
      <p:sp>
        <p:nvSpPr>
          <p:cNvPr id="6" name="5 - Θέση αριθμού διαφάνειας"/>
          <p:cNvSpPr>
            <a:spLocks noGrp="1"/>
          </p:cNvSpPr>
          <p:nvPr>
            <p:ph type="sldNum" sz="quarter" idx="12"/>
          </p:nvPr>
        </p:nvSpPr>
        <p:spPr/>
        <p:txBody>
          <a:bodyPr/>
          <a:lstStyle/>
          <a:p>
            <a:pPr>
              <a:defRPr/>
            </a:pPr>
            <a:fld id="{7580C0F3-12E3-44A6-A404-CD474E6F6569}" type="slidenum">
              <a:rPr lang="el-GR" altLang="en-US"/>
              <a:pPr>
                <a:defRPr/>
              </a:pPr>
              <a:t>56</a:t>
            </a:fld>
            <a:endParaRPr lang="el-GR" altLang="en-US"/>
          </a:p>
        </p:txBody>
      </p:sp>
      <p:sp>
        <p:nvSpPr>
          <p:cNvPr id="52229" name="Rectangle 5"/>
          <p:cNvSpPr>
            <a:spLocks noChangeArrowheads="1"/>
          </p:cNvSpPr>
          <p:nvPr/>
        </p:nvSpPr>
        <p:spPr bwMode="auto">
          <a:xfrm>
            <a:off x="6444208" y="5898758"/>
            <a:ext cx="2590800" cy="338554"/>
          </a:xfrm>
          <a:prstGeom prst="rect">
            <a:avLst/>
          </a:prstGeom>
          <a:noFill/>
          <a:ln w="9525">
            <a:noFill/>
            <a:miter lim="800000"/>
            <a:headEnd/>
            <a:tailEnd/>
          </a:ln>
        </p:spPr>
        <p:txBody>
          <a:bodyPr>
            <a:spAutoFit/>
          </a:bodyPr>
          <a:lstStyle/>
          <a:p>
            <a:r>
              <a:rPr lang="en-GB" sz="1600" dirty="0" smtClean="0">
                <a:latin typeface="+mn-lt"/>
                <a:sym typeface="Wingdings" pitchFamily="2" charset="2"/>
              </a:rPr>
              <a:t>Cassel </a:t>
            </a:r>
            <a:r>
              <a:rPr lang="en-GB" sz="1600" dirty="0">
                <a:latin typeface="+mn-lt"/>
                <a:sym typeface="Wingdings" pitchFamily="2" charset="2"/>
              </a:rPr>
              <a:t>et al, 2003</a:t>
            </a:r>
            <a:endParaRPr lang="el-GR" sz="1600" dirty="0">
              <a:latin typeface="+mn-lt"/>
              <a:sym typeface="Wingdings" pitchFamily="2" charset="2"/>
            </a:endParaRPr>
          </a:p>
        </p:txBody>
      </p:sp>
    </p:spTree>
    <p:extLst>
      <p:ext uri="{BB962C8B-B14F-4D97-AF65-F5344CB8AC3E}">
        <p14:creationId xmlns:p14="http://schemas.microsoft.com/office/powerpoint/2010/main" val="4136449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normAutofit/>
          </a:bodyPr>
          <a:lstStyle/>
          <a:p>
            <a:r>
              <a:rPr lang="el-GR" altLang="ja-JP" sz="2000" dirty="0" smtClean="0">
                <a:latin typeface="+mn-lt"/>
              </a:rPr>
              <a:t/>
            </a:r>
            <a:br>
              <a:rPr lang="el-GR" altLang="ja-JP" sz="2000" dirty="0" smtClean="0">
                <a:latin typeface="+mn-lt"/>
              </a:rPr>
            </a:br>
            <a:r>
              <a:rPr lang="el-GR" sz="2000" dirty="0" smtClean="0">
                <a:solidFill>
                  <a:prstClr val="black"/>
                </a:solidFill>
              </a:rPr>
              <a:t> O ρόλος της κινησιοθεραπείας στην </a:t>
            </a:r>
            <a:r>
              <a:rPr lang="el-GR" sz="2000" dirty="0" err="1" smtClean="0">
                <a:solidFill>
                  <a:prstClr val="black"/>
                </a:solidFill>
              </a:rPr>
              <a:t>σαρκοπενία</a:t>
            </a:r>
            <a:r>
              <a:rPr lang="el-GR" sz="2000" dirty="0" smtClean="0">
                <a:solidFill>
                  <a:prstClr val="black"/>
                </a:solidFill>
              </a:rPr>
              <a:t> και την οστεοπόρωση </a:t>
            </a:r>
            <a:r>
              <a:rPr lang="el-GR" altLang="ja-JP" sz="2000" dirty="0" smtClean="0">
                <a:latin typeface="+mn-lt"/>
              </a:rPr>
              <a:t/>
            </a:r>
            <a:br>
              <a:rPr lang="el-GR" altLang="ja-JP" sz="2000" dirty="0" smtClean="0">
                <a:latin typeface="+mn-lt"/>
              </a:rPr>
            </a:br>
            <a:r>
              <a:rPr lang="el-GR" altLang="ja-JP" sz="2000" dirty="0" smtClean="0">
                <a:latin typeface="+mn-lt"/>
              </a:rPr>
              <a:t>Ασκήσεις φόρτισης</a:t>
            </a:r>
            <a:endParaRPr lang="el-GR" sz="2000" dirty="0" smtClean="0">
              <a:latin typeface="+mn-lt"/>
            </a:endParaRPr>
          </a:p>
        </p:txBody>
      </p:sp>
      <p:sp>
        <p:nvSpPr>
          <p:cNvPr id="16" name="Content Placeholder 15"/>
          <p:cNvSpPr>
            <a:spLocks noGrp="1"/>
          </p:cNvSpPr>
          <p:nvPr>
            <p:ph idx="1"/>
          </p:nvPr>
        </p:nvSpPr>
        <p:spPr/>
        <p:txBody>
          <a:bodyPr>
            <a:noAutofit/>
          </a:bodyPr>
          <a:lstStyle/>
          <a:p>
            <a:pPr>
              <a:lnSpc>
                <a:spcPct val="90000"/>
              </a:lnSpc>
              <a:buClr>
                <a:schemeClr val="tx1"/>
              </a:buClr>
            </a:pPr>
            <a:r>
              <a:rPr lang="el-GR" sz="2400" dirty="0" smtClean="0"/>
              <a:t>έχει αποδειχτεί ότι επιδρούν στη λειτουργική ικανότητα των ηλικιωμένων προγράμματα </a:t>
            </a:r>
            <a:r>
              <a:rPr lang="el-GR" sz="2400" dirty="0"/>
              <a:t>λειτουργικών ασκήσεων φόρτισης </a:t>
            </a:r>
            <a:r>
              <a:rPr lang="el-GR" sz="2400" dirty="0" smtClean="0"/>
              <a:t>ατόμων.</a:t>
            </a:r>
          </a:p>
          <a:p>
            <a:pPr eaLnBrk="1" hangingPunct="1">
              <a:lnSpc>
                <a:spcPct val="90000"/>
              </a:lnSpc>
              <a:buClr>
                <a:schemeClr val="tx1"/>
              </a:buClr>
            </a:pPr>
            <a:r>
              <a:rPr lang="el-GR" sz="2400" dirty="0" smtClean="0"/>
              <a:t>θεωρούνται κατάλληλες ακόμα &amp; για ευπαθή άτομα συμπεριλαμβανομένων και εκείνων που αντιμετωπίζουν γνωστικά προβλήματα. </a:t>
            </a:r>
          </a:p>
          <a:p>
            <a:pPr eaLnBrk="1" hangingPunct="1">
              <a:lnSpc>
                <a:spcPct val="90000"/>
              </a:lnSpc>
              <a:buClr>
                <a:schemeClr val="tx1"/>
              </a:buClr>
            </a:pPr>
            <a:r>
              <a:rPr lang="el-GR" sz="2400" dirty="0" smtClean="0"/>
              <a:t>μπορούν να εκτελεστούν με ευκολία και δε χρειάζεται ειδικός εξοπλισμός. </a:t>
            </a:r>
          </a:p>
          <a:p>
            <a:pPr eaLnBrk="1" hangingPunct="1">
              <a:lnSpc>
                <a:spcPct val="90000"/>
              </a:lnSpc>
              <a:buClr>
                <a:schemeClr val="tx1"/>
              </a:buClr>
            </a:pPr>
            <a:r>
              <a:rPr lang="el-GR" sz="2400" dirty="0" smtClean="0"/>
              <a:t>πρόγραμμα λειτουργικών ασκήσεων φόρτισης που περιλαμβάνει  καθημερινές δραστηριότητες, μπορεί να δημιουργήσει τις κατάλληλες συνθήκες για να βελτιωθεί η φυσική κατάσταση &amp; κατ’ επέκταση ο τρόπος που εκτελούνται οι καθημερινές δραστηριότητες. </a:t>
            </a:r>
            <a:endParaRPr lang="en-US" sz="2400" dirty="0" smtClean="0"/>
          </a:p>
          <a:p>
            <a:pPr>
              <a:buClr>
                <a:schemeClr val="tx1"/>
              </a:buClr>
            </a:pPr>
            <a:endParaRPr lang="en-US" sz="2400" dirty="0"/>
          </a:p>
        </p:txBody>
      </p:sp>
      <p:sp>
        <p:nvSpPr>
          <p:cNvPr id="54277" name="Rectangle 6"/>
          <p:cNvSpPr>
            <a:spLocks noChangeArrowheads="1"/>
          </p:cNvSpPr>
          <p:nvPr/>
        </p:nvSpPr>
        <p:spPr bwMode="auto">
          <a:xfrm>
            <a:off x="4067944" y="6021288"/>
            <a:ext cx="4824536" cy="584775"/>
          </a:xfrm>
          <a:prstGeom prst="rect">
            <a:avLst/>
          </a:prstGeom>
          <a:noFill/>
          <a:ln w="9525">
            <a:noFill/>
            <a:miter lim="800000"/>
            <a:headEnd/>
            <a:tailEnd/>
          </a:ln>
        </p:spPr>
        <p:txBody>
          <a:bodyPr wrap="square">
            <a:spAutoFit/>
          </a:bodyPr>
          <a:lstStyle/>
          <a:p>
            <a:r>
              <a:rPr lang="en-GB" sz="1600" dirty="0" err="1" smtClean="0">
                <a:latin typeface="+mn-lt"/>
                <a:sym typeface="Wingdings" pitchFamily="2" charset="2"/>
              </a:rPr>
              <a:t>Borst</a:t>
            </a:r>
            <a:r>
              <a:rPr lang="en-GB" sz="1600" dirty="0">
                <a:latin typeface="+mn-lt"/>
                <a:sym typeface="Wingdings" pitchFamily="2" charset="2"/>
              </a:rPr>
              <a:t>, </a:t>
            </a:r>
            <a:r>
              <a:rPr lang="en-GB" sz="1600" dirty="0" smtClean="0">
                <a:latin typeface="+mn-lt"/>
                <a:sym typeface="Wingdings" pitchFamily="2" charset="2"/>
              </a:rPr>
              <a:t>2004</a:t>
            </a:r>
            <a:r>
              <a:rPr lang="el-GR" sz="1600" dirty="0" smtClean="0">
                <a:latin typeface="+mn-lt"/>
                <a:sym typeface="Wingdings" pitchFamily="2" charset="2"/>
              </a:rPr>
              <a:t>, </a:t>
            </a:r>
            <a:r>
              <a:rPr lang="en-GB" sz="1600" dirty="0" err="1" smtClean="0">
                <a:latin typeface="+mn-lt"/>
                <a:sym typeface="Wingdings" pitchFamily="2" charset="2"/>
              </a:rPr>
              <a:t>D.Skelton</a:t>
            </a:r>
            <a:r>
              <a:rPr lang="en-GB" sz="1600" dirty="0" smtClean="0">
                <a:latin typeface="+mn-lt"/>
                <a:sym typeface="Wingdings" pitchFamily="2" charset="2"/>
              </a:rPr>
              <a:t> et al 2002</a:t>
            </a:r>
            <a:r>
              <a:rPr lang="el-GR" sz="1600" dirty="0" smtClean="0">
                <a:latin typeface="+mn-lt"/>
                <a:sym typeface="Wingdings" pitchFamily="2" charset="2"/>
              </a:rPr>
              <a:t>, </a:t>
            </a:r>
            <a:r>
              <a:rPr lang="en-GB" sz="1600" dirty="0" err="1">
                <a:latin typeface="+mn-lt"/>
                <a:sym typeface="Wingdings" pitchFamily="2" charset="2"/>
              </a:rPr>
              <a:t>Littbrand</a:t>
            </a:r>
            <a:r>
              <a:rPr lang="en-GB" sz="1600" dirty="0">
                <a:latin typeface="+mn-lt"/>
                <a:sym typeface="Wingdings" pitchFamily="2" charset="2"/>
              </a:rPr>
              <a:t> et al, </a:t>
            </a:r>
            <a:r>
              <a:rPr lang="en-GB" sz="1600" dirty="0" smtClean="0">
                <a:latin typeface="+mn-lt"/>
                <a:sym typeface="Wingdings" pitchFamily="2" charset="2"/>
              </a:rPr>
              <a:t>2006</a:t>
            </a:r>
            <a:r>
              <a:rPr lang="el-GR" sz="1600" dirty="0" smtClean="0">
                <a:latin typeface="+mn-lt"/>
                <a:sym typeface="Wingdings" pitchFamily="2" charset="2"/>
              </a:rPr>
              <a:t>, </a:t>
            </a:r>
            <a:r>
              <a:rPr lang="en-GB" sz="1600" dirty="0">
                <a:latin typeface="+mn-lt"/>
                <a:sym typeface="Wingdings" pitchFamily="2" charset="2"/>
              </a:rPr>
              <a:t>Rice et al, </a:t>
            </a:r>
            <a:r>
              <a:rPr lang="en-GB" sz="1600" dirty="0" smtClean="0">
                <a:latin typeface="+mn-lt"/>
                <a:sym typeface="Wingdings" pitchFamily="2" charset="2"/>
              </a:rPr>
              <a:t>2009</a:t>
            </a:r>
            <a:r>
              <a:rPr lang="el-GR" sz="1600" dirty="0" smtClean="0">
                <a:latin typeface="+mn-lt"/>
                <a:sym typeface="Wingdings" pitchFamily="2" charset="2"/>
              </a:rPr>
              <a:t>, </a:t>
            </a:r>
            <a:r>
              <a:rPr lang="en-GB" sz="1600" dirty="0">
                <a:latin typeface="+mn-lt"/>
                <a:sym typeface="Wingdings" pitchFamily="2" charset="2"/>
              </a:rPr>
              <a:t>Nelson et al, </a:t>
            </a:r>
            <a:r>
              <a:rPr lang="en-GB" sz="1600" dirty="0" smtClean="0">
                <a:latin typeface="+mn-lt"/>
                <a:sym typeface="Wingdings" pitchFamily="2" charset="2"/>
              </a:rPr>
              <a:t>2007</a:t>
            </a:r>
            <a:r>
              <a:rPr lang="el-GR" sz="1600" dirty="0" smtClean="0">
                <a:latin typeface="+mn-lt"/>
                <a:sym typeface="Wingdings" pitchFamily="2" charset="2"/>
              </a:rPr>
              <a:t>, </a:t>
            </a:r>
            <a:r>
              <a:rPr lang="en-GB" sz="1600" dirty="0">
                <a:latin typeface="+mn-lt"/>
                <a:sym typeface="Wingdings" pitchFamily="2" charset="2"/>
              </a:rPr>
              <a:t>Marques et al, 2011</a:t>
            </a:r>
            <a:r>
              <a:rPr lang="el-GR" sz="1600" dirty="0" smtClean="0">
                <a:latin typeface="+mn-lt"/>
                <a:sym typeface="Wingdings" pitchFamily="2" charset="2"/>
              </a:rPr>
              <a:t> </a:t>
            </a:r>
            <a:endParaRPr lang="el-GR" sz="1600" dirty="0">
              <a:latin typeface="+mn-lt"/>
              <a:sym typeface="Wingdings" pitchFamily="2" charset="2"/>
            </a:endParaRPr>
          </a:p>
        </p:txBody>
      </p:sp>
    </p:spTree>
    <p:extLst>
      <p:ext uri="{BB962C8B-B14F-4D97-AF65-F5344CB8AC3E}">
        <p14:creationId xmlns:p14="http://schemas.microsoft.com/office/powerpoint/2010/main" val="1271854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normAutofit fontScale="90000"/>
          </a:bodyPr>
          <a:lstStyle/>
          <a:p>
            <a:r>
              <a:rPr lang="el-GR" sz="3600" dirty="0" smtClean="0">
                <a:solidFill>
                  <a:prstClr val="black"/>
                </a:solidFill>
              </a:rPr>
              <a:t>O ρόλος της κινησιοθεραπείας στην </a:t>
            </a:r>
            <a:r>
              <a:rPr lang="el-GR" sz="3600" dirty="0" err="1" smtClean="0">
                <a:solidFill>
                  <a:prstClr val="black"/>
                </a:solidFill>
              </a:rPr>
              <a:t>σαρκοπενία</a:t>
            </a:r>
            <a:r>
              <a:rPr lang="el-GR" sz="3600" dirty="0" smtClean="0">
                <a:solidFill>
                  <a:prstClr val="black"/>
                </a:solidFill>
              </a:rPr>
              <a:t> και την οστεοπόρωση </a:t>
            </a:r>
            <a:r>
              <a:rPr lang="el-GR" altLang="ja-JP" dirty="0" smtClean="0">
                <a:latin typeface="+mn-lt"/>
              </a:rPr>
              <a:t/>
            </a:r>
            <a:br>
              <a:rPr lang="el-GR" altLang="ja-JP" dirty="0" smtClean="0">
                <a:latin typeface="+mn-lt"/>
              </a:rPr>
            </a:br>
            <a:r>
              <a:rPr lang="el-GR" altLang="ja-JP" dirty="0" smtClean="0">
                <a:latin typeface="+mn-lt"/>
              </a:rPr>
              <a:t>Ασκήσεις ενδυνάμωσης</a:t>
            </a:r>
            <a:endParaRPr lang="el-GR" sz="3200" dirty="0" smtClean="0">
              <a:latin typeface="+mn-lt"/>
            </a:endParaRPr>
          </a:p>
        </p:txBody>
      </p:sp>
      <p:sp>
        <p:nvSpPr>
          <p:cNvPr id="3" name="Θέση περιεχομένου 2"/>
          <p:cNvSpPr>
            <a:spLocks noGrp="1"/>
          </p:cNvSpPr>
          <p:nvPr>
            <p:ph idx="1"/>
          </p:nvPr>
        </p:nvSpPr>
        <p:spPr/>
        <p:txBody>
          <a:bodyPr>
            <a:noAutofit/>
          </a:bodyPr>
          <a:lstStyle/>
          <a:p>
            <a:pPr marL="0" indent="0">
              <a:spcBef>
                <a:spcPts val="1200"/>
              </a:spcBef>
              <a:buClr>
                <a:schemeClr val="tx1"/>
              </a:buClr>
              <a:buNone/>
            </a:pPr>
            <a:r>
              <a:rPr lang="el-GR" sz="2400" dirty="0" smtClean="0"/>
              <a:t>Οι </a:t>
            </a:r>
            <a:r>
              <a:rPr lang="el-GR" sz="2400" dirty="0"/>
              <a:t>προοδευτικές ασκήσεις αντίστασης αποτελούν έναν αποτελεσματικό, οικονομικό &amp; ασφαλή τρόπο για:</a:t>
            </a:r>
          </a:p>
          <a:p>
            <a:pPr marL="457200" indent="-457200">
              <a:spcBef>
                <a:spcPts val="1200"/>
              </a:spcBef>
              <a:buClr>
                <a:schemeClr val="tx1"/>
              </a:buClr>
              <a:buFont typeface="+mj-lt"/>
              <a:buAutoNum type="arabicPeriod"/>
            </a:pPr>
            <a:r>
              <a:rPr lang="el-GR" sz="2400" dirty="0" smtClean="0"/>
              <a:t>τη </a:t>
            </a:r>
            <a:r>
              <a:rPr lang="el-GR" sz="2400" dirty="0"/>
              <a:t>βελτίωση της </a:t>
            </a:r>
            <a:r>
              <a:rPr lang="el-GR" sz="2400" dirty="0" err="1"/>
              <a:t>νευρομυϊκής</a:t>
            </a:r>
            <a:r>
              <a:rPr lang="el-GR" sz="2400" dirty="0"/>
              <a:t> λειτουργίας  &amp; των ορμονικών προσαρμογών</a:t>
            </a:r>
          </a:p>
          <a:p>
            <a:pPr marL="457200" indent="-457200">
              <a:spcBef>
                <a:spcPts val="1200"/>
              </a:spcBef>
              <a:buClr>
                <a:schemeClr val="tx1"/>
              </a:buClr>
              <a:buFont typeface="+mj-lt"/>
              <a:buAutoNum type="arabicPeriod"/>
            </a:pPr>
            <a:r>
              <a:rPr lang="el-GR" sz="2400" dirty="0" smtClean="0"/>
              <a:t>την </a:t>
            </a:r>
            <a:r>
              <a:rPr lang="el-GR" sz="2400" dirty="0" smtClean="0">
                <a:solidFill>
                  <a:srgbClr val="820000"/>
                </a:solidFill>
              </a:rPr>
              <a:t>???? </a:t>
            </a:r>
            <a:r>
              <a:rPr lang="el-GR" sz="2400" dirty="0" smtClean="0"/>
              <a:t>της </a:t>
            </a:r>
            <a:r>
              <a:rPr lang="el-GR" sz="2400" dirty="0"/>
              <a:t>μυϊκής δύναμης, της μυϊκής ισχύος, της ευλυγισίας &amp; της μυϊκής μάζας </a:t>
            </a:r>
          </a:p>
          <a:p>
            <a:pPr marL="457200" indent="-457200">
              <a:spcBef>
                <a:spcPts val="1200"/>
              </a:spcBef>
              <a:buClr>
                <a:schemeClr val="tx1"/>
              </a:buClr>
              <a:buFont typeface="+mj-lt"/>
              <a:buAutoNum type="arabicPeriod"/>
            </a:pPr>
            <a:r>
              <a:rPr lang="el-GR" altLang="ja-JP" sz="2400" dirty="0" smtClean="0"/>
              <a:t>οι </a:t>
            </a:r>
            <a:r>
              <a:rPr lang="el-GR" altLang="ja-JP" sz="2400" dirty="0"/>
              <a:t>ασκήσεις πρέπει να είναι δυναμικές &amp; όχι στατικές &amp; να στοχεύουν στις κύριες μυϊκές ομάδες </a:t>
            </a:r>
            <a:endParaRPr lang="el-GR" sz="2400" dirty="0"/>
          </a:p>
          <a:p>
            <a:pPr>
              <a:spcBef>
                <a:spcPts val="1200"/>
              </a:spcBef>
            </a:pPr>
            <a:endParaRPr lang="el-GR" sz="2400" dirty="0"/>
          </a:p>
        </p:txBody>
      </p:sp>
      <p:sp>
        <p:nvSpPr>
          <p:cNvPr id="12" name="Rectangle 6"/>
          <p:cNvSpPr>
            <a:spLocks noChangeArrowheads="1"/>
          </p:cNvSpPr>
          <p:nvPr/>
        </p:nvSpPr>
        <p:spPr bwMode="auto">
          <a:xfrm>
            <a:off x="3872608" y="5085184"/>
            <a:ext cx="4824536" cy="584775"/>
          </a:xfrm>
          <a:prstGeom prst="rect">
            <a:avLst/>
          </a:prstGeom>
          <a:noFill/>
          <a:ln w="9525">
            <a:noFill/>
            <a:miter lim="800000"/>
            <a:headEnd/>
            <a:tailEnd/>
          </a:ln>
        </p:spPr>
        <p:txBody>
          <a:bodyPr wrap="square">
            <a:spAutoFit/>
          </a:bodyPr>
          <a:lstStyle/>
          <a:p>
            <a:r>
              <a:rPr lang="en-GB" sz="1600" dirty="0" err="1" smtClean="0">
                <a:latin typeface="+mn-lt"/>
                <a:sym typeface="Wingdings" pitchFamily="2" charset="2"/>
              </a:rPr>
              <a:t>Borst</a:t>
            </a:r>
            <a:r>
              <a:rPr lang="en-GB" sz="1600" dirty="0">
                <a:latin typeface="+mn-lt"/>
                <a:sym typeface="Wingdings" pitchFamily="2" charset="2"/>
              </a:rPr>
              <a:t>, </a:t>
            </a:r>
            <a:r>
              <a:rPr lang="en-GB" sz="1600" dirty="0" smtClean="0">
                <a:latin typeface="+mn-lt"/>
                <a:sym typeface="Wingdings" pitchFamily="2" charset="2"/>
              </a:rPr>
              <a:t>2004</a:t>
            </a:r>
            <a:r>
              <a:rPr lang="el-GR" sz="1600" dirty="0" smtClean="0">
                <a:latin typeface="+mn-lt"/>
                <a:sym typeface="Wingdings" pitchFamily="2" charset="2"/>
              </a:rPr>
              <a:t>, </a:t>
            </a:r>
            <a:r>
              <a:rPr lang="en-GB" sz="1600" dirty="0" err="1" smtClean="0">
                <a:latin typeface="+mn-lt"/>
                <a:sym typeface="Wingdings" pitchFamily="2" charset="2"/>
              </a:rPr>
              <a:t>D.Skelton</a:t>
            </a:r>
            <a:r>
              <a:rPr lang="en-GB" sz="1600" dirty="0" smtClean="0">
                <a:latin typeface="+mn-lt"/>
                <a:sym typeface="Wingdings" pitchFamily="2" charset="2"/>
              </a:rPr>
              <a:t> et al 2002</a:t>
            </a:r>
            <a:r>
              <a:rPr lang="el-GR" sz="1600" dirty="0" smtClean="0">
                <a:latin typeface="+mn-lt"/>
                <a:sym typeface="Wingdings" pitchFamily="2" charset="2"/>
              </a:rPr>
              <a:t>, </a:t>
            </a:r>
            <a:r>
              <a:rPr lang="en-GB" sz="1600" dirty="0" err="1">
                <a:latin typeface="+mn-lt"/>
                <a:sym typeface="Wingdings" pitchFamily="2" charset="2"/>
              </a:rPr>
              <a:t>Littbrand</a:t>
            </a:r>
            <a:r>
              <a:rPr lang="en-GB" sz="1600" dirty="0">
                <a:latin typeface="+mn-lt"/>
                <a:sym typeface="Wingdings" pitchFamily="2" charset="2"/>
              </a:rPr>
              <a:t> et al, </a:t>
            </a:r>
            <a:r>
              <a:rPr lang="en-GB" sz="1600" dirty="0" smtClean="0">
                <a:latin typeface="+mn-lt"/>
                <a:sym typeface="Wingdings" pitchFamily="2" charset="2"/>
              </a:rPr>
              <a:t>2006</a:t>
            </a:r>
            <a:r>
              <a:rPr lang="el-GR" sz="1600" dirty="0" smtClean="0">
                <a:latin typeface="+mn-lt"/>
                <a:sym typeface="Wingdings" pitchFamily="2" charset="2"/>
              </a:rPr>
              <a:t>, </a:t>
            </a:r>
            <a:r>
              <a:rPr lang="en-GB" sz="1600" dirty="0">
                <a:latin typeface="+mn-lt"/>
                <a:sym typeface="Wingdings" pitchFamily="2" charset="2"/>
              </a:rPr>
              <a:t>Rice et al, </a:t>
            </a:r>
            <a:r>
              <a:rPr lang="en-GB" sz="1600" dirty="0" smtClean="0">
                <a:latin typeface="+mn-lt"/>
                <a:sym typeface="Wingdings" pitchFamily="2" charset="2"/>
              </a:rPr>
              <a:t>2009</a:t>
            </a:r>
            <a:r>
              <a:rPr lang="el-GR" sz="1600" dirty="0" smtClean="0">
                <a:latin typeface="+mn-lt"/>
                <a:sym typeface="Wingdings" pitchFamily="2" charset="2"/>
              </a:rPr>
              <a:t>, </a:t>
            </a:r>
            <a:r>
              <a:rPr lang="en-GB" sz="1600" dirty="0">
                <a:latin typeface="+mn-lt"/>
                <a:sym typeface="Wingdings" pitchFamily="2" charset="2"/>
              </a:rPr>
              <a:t>Nelson et al, </a:t>
            </a:r>
            <a:r>
              <a:rPr lang="en-GB" sz="1600" dirty="0" smtClean="0">
                <a:latin typeface="+mn-lt"/>
                <a:sym typeface="Wingdings" pitchFamily="2" charset="2"/>
              </a:rPr>
              <a:t>2007</a:t>
            </a:r>
            <a:r>
              <a:rPr lang="el-GR" sz="1600" dirty="0" smtClean="0">
                <a:latin typeface="+mn-lt"/>
                <a:sym typeface="Wingdings" pitchFamily="2" charset="2"/>
              </a:rPr>
              <a:t>, </a:t>
            </a:r>
            <a:r>
              <a:rPr lang="en-GB" sz="1600" dirty="0">
                <a:latin typeface="+mn-lt"/>
                <a:sym typeface="Wingdings" pitchFamily="2" charset="2"/>
              </a:rPr>
              <a:t>Marques et al, 2011</a:t>
            </a:r>
            <a:r>
              <a:rPr lang="el-GR" sz="1600" dirty="0" smtClean="0">
                <a:latin typeface="+mn-lt"/>
                <a:sym typeface="Wingdings" pitchFamily="2" charset="2"/>
              </a:rPr>
              <a:t> </a:t>
            </a:r>
            <a:endParaRPr lang="el-GR" sz="1600" dirty="0">
              <a:latin typeface="+mn-lt"/>
              <a:sym typeface="Wingdings" pitchFamily="2" charset="2"/>
            </a:endParaRPr>
          </a:p>
        </p:txBody>
      </p:sp>
    </p:spTree>
    <p:extLst>
      <p:ext uri="{BB962C8B-B14F-4D97-AF65-F5344CB8AC3E}">
        <p14:creationId xmlns:p14="http://schemas.microsoft.com/office/powerpoint/2010/main" val="2365738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O ρόλος της κινησιοθεραπείας στην οστεοπόρωση και την </a:t>
            </a:r>
            <a:r>
              <a:rPr lang="el-GR" dirty="0" err="1" smtClean="0"/>
              <a:t>σαρκοπενία</a:t>
            </a:r>
            <a:endParaRPr lang="el-GR" dirty="0"/>
          </a:p>
        </p:txBody>
      </p:sp>
      <p:sp>
        <p:nvSpPr>
          <p:cNvPr id="12291" name="Rectangle 3"/>
          <p:cNvSpPr>
            <a:spLocks noGrp="1" noChangeArrowheads="1"/>
          </p:cNvSpPr>
          <p:nvPr>
            <p:ph idx="1"/>
          </p:nvPr>
        </p:nvSpPr>
        <p:spPr>
          <a:xfrm>
            <a:off x="457200" y="1484784"/>
            <a:ext cx="4258816" cy="4752528"/>
          </a:xfrm>
        </p:spPr>
        <p:txBody>
          <a:bodyPr/>
          <a:lstStyle/>
          <a:p>
            <a:r>
              <a:rPr lang="el-GR" sz="2400" dirty="0" smtClean="0"/>
              <a:t>Η οστεοπόρωση  δεν πονάει</a:t>
            </a:r>
          </a:p>
          <a:p>
            <a:r>
              <a:rPr lang="el-GR" sz="2400" dirty="0" smtClean="0"/>
              <a:t>Παρ‘ όλα αυτά, οι ασθενείς με </a:t>
            </a:r>
            <a:r>
              <a:rPr lang="el-GR" sz="2400" b="1" dirty="0" smtClean="0">
                <a:solidFill>
                  <a:srgbClr val="820000"/>
                </a:solidFill>
              </a:rPr>
              <a:t>θωρακικό κάταγμα</a:t>
            </a:r>
            <a:r>
              <a:rPr lang="el-GR" sz="2400" dirty="0" smtClean="0"/>
              <a:t>, που τυχαία είχε ανακαλυφθεί σε ακτινογραφίες ρουτίνας, παρουσίαζαν </a:t>
            </a:r>
            <a:r>
              <a:rPr lang="el-GR" sz="2400" b="1" dirty="0" smtClean="0">
                <a:solidFill>
                  <a:srgbClr val="820000"/>
                </a:solidFill>
              </a:rPr>
              <a:t>χρόνιο ραχιαίο πόνο και λειτουργικές δυσκολίες</a:t>
            </a:r>
            <a:r>
              <a:rPr lang="el-GR" sz="2400" dirty="0" smtClean="0"/>
              <a:t> (</a:t>
            </a:r>
            <a:r>
              <a:rPr lang="en-US" sz="2400" dirty="0" smtClean="0"/>
              <a:t>Cummings</a:t>
            </a:r>
            <a:r>
              <a:rPr lang="el-GR" sz="2400" dirty="0" smtClean="0"/>
              <a:t> </a:t>
            </a:r>
            <a:r>
              <a:rPr lang="en-US" sz="2400" dirty="0" smtClean="0"/>
              <a:t>and</a:t>
            </a:r>
            <a:r>
              <a:rPr lang="el-GR" sz="2400" dirty="0" smtClean="0"/>
              <a:t> </a:t>
            </a:r>
            <a:r>
              <a:rPr lang="en-US" sz="2400" dirty="0" smtClean="0"/>
              <a:t>Melton</a:t>
            </a:r>
            <a:r>
              <a:rPr lang="el-GR" sz="2400" dirty="0" smtClean="0"/>
              <a:t> </a:t>
            </a:r>
            <a:r>
              <a:rPr lang="en-US" sz="2400" dirty="0" smtClean="0"/>
              <a:t>III</a:t>
            </a:r>
            <a:r>
              <a:rPr lang="el-GR" sz="2400" dirty="0" smtClean="0"/>
              <a:t> 2002).</a:t>
            </a:r>
          </a:p>
          <a:p>
            <a:endParaRPr lang="el-GR" sz="2800" dirty="0" smtClean="0"/>
          </a:p>
        </p:txBody>
      </p:sp>
      <p:graphicFrame>
        <p:nvGraphicFramePr>
          <p:cNvPr id="12290" name="Object 5"/>
          <p:cNvGraphicFramePr>
            <a:graphicFrameLocks noGrp="1" noChangeAspect="1"/>
          </p:cNvGraphicFramePr>
          <p:nvPr>
            <p:ph type="clipArt" sz="half" idx="4294967295"/>
            <p:extLst>
              <p:ext uri="{D42A27DB-BD31-4B8C-83A1-F6EECF244321}">
                <p14:modId xmlns:p14="http://schemas.microsoft.com/office/powerpoint/2010/main" val="4201926960"/>
              </p:ext>
            </p:extLst>
          </p:nvPr>
        </p:nvGraphicFramePr>
        <p:xfrm>
          <a:off x="5346700" y="1484784"/>
          <a:ext cx="3340100" cy="4114800"/>
        </p:xfrm>
        <a:graphic>
          <a:graphicData uri="http://schemas.openxmlformats.org/presentationml/2006/ole">
            <mc:AlternateContent xmlns:mc="http://schemas.openxmlformats.org/markup-compatibility/2006">
              <mc:Choice xmlns:v="urn:schemas-microsoft-com:vml" Requires="v">
                <p:oleObj spid="_x0000_s5134" name="Photo Editor Photo" r:id="rId3" imgW="6076190" imgH="7485714" progId="">
                  <p:embed/>
                </p:oleObj>
              </mc:Choice>
              <mc:Fallback>
                <p:oleObj name="Photo Editor Photo" r:id="rId3" imgW="6076190" imgH="7485714" progId="">
                  <p:embed/>
                  <p:pic>
                    <p:nvPicPr>
                      <p:cNvPr id="0" name="Picture 1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700" y="1484784"/>
                        <a:ext cx="33401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853705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Rectangle 4"/>
          <p:cNvSpPr>
            <a:spLocks noGrp="1" noChangeArrowheads="1"/>
          </p:cNvSpPr>
          <p:nvPr>
            <p:ph type="title"/>
          </p:nvPr>
        </p:nvSpPr>
        <p:spPr/>
        <p:txBody>
          <a:bodyPr>
            <a:normAutofit fontScale="90000"/>
          </a:bodyPr>
          <a:lstStyle/>
          <a:p>
            <a:r>
              <a:rPr lang="el-GR" sz="2400" dirty="0" smtClean="0">
                <a:solidFill>
                  <a:prstClr val="black"/>
                </a:solidFill>
              </a:rPr>
              <a:t>O ρόλος της κινησιοθεραπείας στην </a:t>
            </a:r>
            <a:r>
              <a:rPr lang="el-GR" sz="2400" dirty="0" err="1" smtClean="0">
                <a:solidFill>
                  <a:prstClr val="black"/>
                </a:solidFill>
              </a:rPr>
              <a:t>σαρκοπενία</a:t>
            </a:r>
            <a:r>
              <a:rPr lang="el-GR" sz="2400" dirty="0" smtClean="0">
                <a:solidFill>
                  <a:prstClr val="black"/>
                </a:solidFill>
              </a:rPr>
              <a:t> και την οστεοπόρωση </a:t>
            </a:r>
            <a:r>
              <a:rPr lang="el-GR" sz="2400" dirty="0" smtClean="0">
                <a:latin typeface="+mn-lt"/>
              </a:rPr>
              <a:t/>
            </a:r>
            <a:br>
              <a:rPr lang="el-GR" sz="2400" dirty="0" smtClean="0">
                <a:latin typeface="+mn-lt"/>
              </a:rPr>
            </a:br>
            <a:r>
              <a:rPr lang="el-GR" sz="2400" dirty="0" smtClean="0">
                <a:latin typeface="+mn-lt"/>
              </a:rPr>
              <a:t>Διάφοροι </a:t>
            </a:r>
            <a:r>
              <a:rPr lang="el-GR" sz="2400" dirty="0">
                <a:latin typeface="+mn-lt"/>
              </a:rPr>
              <a:t>τρόποι εφαρμογής αντίστασης</a:t>
            </a:r>
          </a:p>
        </p:txBody>
      </p:sp>
      <p:sp>
        <p:nvSpPr>
          <p:cNvPr id="167939" name="Rectangle 3"/>
          <p:cNvSpPr>
            <a:spLocks noGrp="1" noChangeArrowheads="1"/>
          </p:cNvSpPr>
          <p:nvPr>
            <p:ph idx="1"/>
          </p:nvPr>
        </p:nvSpPr>
        <p:spPr/>
        <p:txBody>
          <a:bodyPr/>
          <a:lstStyle/>
          <a:p>
            <a:pPr>
              <a:buClr>
                <a:schemeClr val="tx1"/>
              </a:buClr>
            </a:pPr>
            <a:r>
              <a:rPr lang="el-GR" sz="2100" b="1" dirty="0" smtClean="0">
                <a:solidFill>
                  <a:srgbClr val="820000"/>
                </a:solidFill>
              </a:rPr>
              <a:t>γιλέκα </a:t>
            </a:r>
            <a:r>
              <a:rPr lang="el-GR" sz="2100" b="1" dirty="0">
                <a:solidFill>
                  <a:srgbClr val="820000"/>
                </a:solidFill>
              </a:rPr>
              <a:t>με βάρος</a:t>
            </a:r>
            <a:r>
              <a:rPr lang="el-GR" sz="2100" dirty="0"/>
              <a:t>: το βάρος προσαρμόζεται ανάλογα με τις ανάγκες &amp; τις δυνατότητες του εκάστοτε ασθενή. Λόγω του ότι ανεβάζουμε το κέντρο βάρους, οι ηλικιωμένοι πρέπει να είναι πολύ προσεκτικοί όταν ανεβαίνουν σκάλες ή περπατούν</a:t>
            </a:r>
          </a:p>
          <a:p>
            <a:pPr>
              <a:buClr>
                <a:schemeClr val="tx1"/>
              </a:buClr>
            </a:pPr>
            <a:r>
              <a:rPr lang="el-GR" sz="2100" b="1" dirty="0" smtClean="0">
                <a:solidFill>
                  <a:srgbClr val="820000"/>
                </a:solidFill>
              </a:rPr>
              <a:t>λάστιχα</a:t>
            </a:r>
            <a:r>
              <a:rPr lang="el-GR" sz="2100" dirty="0"/>
              <a:t>: ασκήσεις με λάστιχα μπορούν να εκτελεστούν από άτομα μεγάλης ηλικίας &amp; με πολύ καλά αποτελέσματα. Αν &amp; οι περισσότερες μελέτες αφορούν άτομα νεαρής ηλικίας, μελέτη </a:t>
            </a:r>
            <a:r>
              <a:rPr lang="el-GR" sz="2100" dirty="0" smtClean="0"/>
              <a:t>που </a:t>
            </a:r>
            <a:r>
              <a:rPr lang="el-GR" sz="2100" dirty="0"/>
              <a:t>έγινε σε ηλικιωμένα άτομα έδειξε </a:t>
            </a:r>
            <a:r>
              <a:rPr lang="el-GR" sz="2100" dirty="0" smtClean="0"/>
              <a:t>της </a:t>
            </a:r>
            <a:r>
              <a:rPr lang="el-GR" sz="2100" dirty="0"/>
              <a:t>μυϊκής ισχύος </a:t>
            </a:r>
            <a:r>
              <a:rPr lang="el-GR" sz="2100" dirty="0" smtClean="0"/>
              <a:t>στα </a:t>
            </a:r>
            <a:r>
              <a:rPr lang="el-GR" sz="2100" dirty="0"/>
              <a:t>κάτω άκρα με υψηλής ταχύτητας προπόνηση </a:t>
            </a:r>
          </a:p>
          <a:p>
            <a:pPr marL="0" indent="0" algn="r">
              <a:buClr>
                <a:schemeClr val="tx1"/>
              </a:buClr>
              <a:buNone/>
            </a:pPr>
            <a:r>
              <a:rPr lang="el-GR" sz="2100" dirty="0" smtClean="0"/>
              <a:t>(</a:t>
            </a:r>
            <a:r>
              <a:rPr lang="el-GR" sz="2100" b="1" dirty="0" err="1" smtClean="0">
                <a:solidFill>
                  <a:srgbClr val="820000"/>
                </a:solidFill>
              </a:rPr>
              <a:t>Hruda</a:t>
            </a:r>
            <a:r>
              <a:rPr lang="el-GR" sz="2100" b="1" dirty="0" smtClean="0">
                <a:solidFill>
                  <a:srgbClr val="820000"/>
                </a:solidFill>
              </a:rPr>
              <a:t> </a:t>
            </a:r>
            <a:r>
              <a:rPr lang="en-GB" sz="2100" b="1" dirty="0">
                <a:solidFill>
                  <a:srgbClr val="820000"/>
                </a:solidFill>
              </a:rPr>
              <a:t>et al</a:t>
            </a:r>
            <a:r>
              <a:rPr lang="el-GR" sz="2100" b="1" dirty="0">
                <a:solidFill>
                  <a:srgbClr val="820000"/>
                </a:solidFill>
              </a:rPr>
              <a:t> </a:t>
            </a:r>
            <a:r>
              <a:rPr lang="el-GR" sz="2100" b="1" dirty="0" smtClean="0">
                <a:solidFill>
                  <a:srgbClr val="820000"/>
                </a:solidFill>
              </a:rPr>
              <a:t>2003</a:t>
            </a:r>
            <a:r>
              <a:rPr lang="el-GR" sz="2100" dirty="0"/>
              <a:t>)</a:t>
            </a:r>
            <a:r>
              <a:rPr lang="el-GR" sz="2100" dirty="0" smtClean="0"/>
              <a:t> </a:t>
            </a:r>
            <a:endParaRPr lang="el-GR" sz="2100" dirty="0"/>
          </a:p>
          <a:p>
            <a:pPr marL="357188" indent="0">
              <a:spcBef>
                <a:spcPts val="1200"/>
              </a:spcBef>
              <a:buClr>
                <a:schemeClr val="tx1"/>
              </a:buClr>
              <a:buNone/>
            </a:pPr>
            <a:r>
              <a:rPr lang="el-GR" sz="2100" dirty="0" smtClean="0"/>
              <a:t>Βασιζόμενα </a:t>
            </a:r>
            <a:r>
              <a:rPr lang="el-GR" sz="2100" dirty="0"/>
              <a:t>στη σχέση μήκους- δύναμης, τα λάστιχα επιφέρουν μεγαλύτερες  δυνάμεις αντίστασης καθώς αυξάνεται το μήκος τους</a:t>
            </a:r>
          </a:p>
        </p:txBody>
      </p:sp>
      <p:sp>
        <p:nvSpPr>
          <p:cNvPr id="7" name="5 - Θέση αριθμού διαφάνειας"/>
          <p:cNvSpPr>
            <a:spLocks noGrp="1"/>
          </p:cNvSpPr>
          <p:nvPr>
            <p:ph type="sldNum" sz="quarter" idx="12"/>
          </p:nvPr>
        </p:nvSpPr>
        <p:spPr/>
        <p:txBody>
          <a:bodyPr/>
          <a:lstStyle/>
          <a:p>
            <a:fld id="{B7EA6A47-6CA4-493F-B56D-1B5C29E01636}" type="slidenum">
              <a:rPr lang="el-GR" altLang="en-US"/>
              <a:pPr/>
              <a:t>59</a:t>
            </a:fld>
            <a:endParaRPr lang="el-GR" altLang="en-US"/>
          </a:p>
        </p:txBody>
      </p:sp>
    </p:spTree>
    <p:extLst>
      <p:ext uri="{BB962C8B-B14F-4D97-AF65-F5344CB8AC3E}">
        <p14:creationId xmlns:p14="http://schemas.microsoft.com/office/powerpoint/2010/main" val="20219126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sz="2400" dirty="0" smtClean="0">
                <a:solidFill>
                  <a:prstClr val="black"/>
                </a:solidFill>
              </a:rPr>
              <a:t>O ρόλος της κινησιοθεραπείας στην </a:t>
            </a:r>
            <a:r>
              <a:rPr lang="el-GR" sz="2400" dirty="0" err="1" smtClean="0">
                <a:solidFill>
                  <a:prstClr val="black"/>
                </a:solidFill>
              </a:rPr>
              <a:t>σαρκοπενία</a:t>
            </a:r>
            <a:r>
              <a:rPr lang="el-GR" sz="2400" dirty="0" smtClean="0">
                <a:solidFill>
                  <a:prstClr val="black"/>
                </a:solidFill>
              </a:rPr>
              <a:t> και την οστεοπόρωση </a:t>
            </a:r>
            <a:r>
              <a:rPr lang="el-GR" altLang="ja-JP" sz="2400" dirty="0" smtClean="0"/>
              <a:t/>
            </a:r>
            <a:br>
              <a:rPr lang="el-GR" altLang="ja-JP" sz="2400" dirty="0" smtClean="0"/>
            </a:br>
            <a:r>
              <a:rPr lang="el-GR" altLang="ja-JP" sz="2400" dirty="0" smtClean="0"/>
              <a:t>Άσκηση </a:t>
            </a:r>
            <a:r>
              <a:rPr lang="el-GR" altLang="ja-JP" sz="2400" dirty="0"/>
              <a:t>στο νερό</a:t>
            </a:r>
            <a:endParaRPr lang="el-GR" sz="2400" dirty="0"/>
          </a:p>
        </p:txBody>
      </p:sp>
      <p:sp>
        <p:nvSpPr>
          <p:cNvPr id="15364" name="Rectangle 3"/>
          <p:cNvSpPr>
            <a:spLocks noGrp="1" noChangeArrowheads="1"/>
          </p:cNvSpPr>
          <p:nvPr>
            <p:ph idx="1"/>
          </p:nvPr>
        </p:nvSpPr>
        <p:spPr>
          <a:xfrm>
            <a:off x="457200" y="1484784"/>
            <a:ext cx="5266928" cy="4032448"/>
          </a:xfrm>
        </p:spPr>
        <p:txBody>
          <a:bodyPr>
            <a:noAutofit/>
          </a:bodyPr>
          <a:lstStyle/>
          <a:p>
            <a:r>
              <a:rPr lang="el-GR" altLang="ja-JP" sz="2400" dirty="0" smtClean="0"/>
              <a:t>Το </a:t>
            </a:r>
            <a:r>
              <a:rPr lang="el-GR" altLang="ja-JP" sz="2400" dirty="0"/>
              <a:t>νερό είναι μία φυσική μορφή αντίστασης &amp; ένα πολύ καλό περιβάλλον για ηλικιωμένους που προσπαθούν να αυξήσουν τη μυϊκή τους δύναμη εύκολα &amp; με ασφάλεια. </a:t>
            </a:r>
            <a:endParaRPr lang="el-GR" altLang="ja-JP" sz="2400" dirty="0" smtClean="0"/>
          </a:p>
          <a:p>
            <a:r>
              <a:rPr lang="el-GR" altLang="ja-JP" sz="2400" dirty="0" smtClean="0"/>
              <a:t>Σύμφωνα </a:t>
            </a:r>
            <a:r>
              <a:rPr lang="el-GR" altLang="ja-JP" sz="2400" dirty="0"/>
              <a:t>με τις αρχές της μηχανικής των υγρών, αν διπλασιάσουμε την ταχύτητα της κίνησης θα έχουμε σαν αποτέλεσμα 4 φορές μεγαλύτερη δύναμη αντίστασης </a:t>
            </a:r>
          </a:p>
        </p:txBody>
      </p:sp>
      <p:sp>
        <p:nvSpPr>
          <p:cNvPr id="7" name="5 - Θέση αριθμού διαφάνειας"/>
          <p:cNvSpPr>
            <a:spLocks noGrp="1"/>
          </p:cNvSpPr>
          <p:nvPr>
            <p:ph type="sldNum" sz="quarter" idx="12"/>
          </p:nvPr>
        </p:nvSpPr>
        <p:spPr/>
        <p:txBody>
          <a:bodyPr/>
          <a:lstStyle/>
          <a:p>
            <a:pPr>
              <a:defRPr/>
            </a:pPr>
            <a:fld id="{23D9EEC1-D68F-435B-B41E-F9B274AF0607}" type="slidenum">
              <a:rPr lang="el-GR" altLang="en-US" smtClean="0"/>
              <a:pPr>
                <a:defRPr/>
              </a:pPr>
              <a:t>60</a:t>
            </a:fld>
            <a:endParaRPr lang="el-GR" altLang="en-US"/>
          </a:p>
        </p:txBody>
      </p:sp>
      <p:sp>
        <p:nvSpPr>
          <p:cNvPr id="15366" name="Rectangle 6"/>
          <p:cNvSpPr>
            <a:spLocks noChangeArrowheads="1"/>
          </p:cNvSpPr>
          <p:nvPr/>
        </p:nvSpPr>
        <p:spPr bwMode="auto">
          <a:xfrm>
            <a:off x="2483768" y="5526788"/>
            <a:ext cx="3528392" cy="369332"/>
          </a:xfrm>
          <a:prstGeom prst="rect">
            <a:avLst/>
          </a:prstGeom>
          <a:noFill/>
          <a:ln w="9525">
            <a:noFill/>
            <a:miter lim="800000"/>
            <a:headEnd/>
            <a:tailEnd/>
          </a:ln>
        </p:spPr>
        <p:txBody>
          <a:bodyPr wrap="square">
            <a:spAutoFit/>
          </a:bodyPr>
          <a:lstStyle/>
          <a:p>
            <a:r>
              <a:rPr lang="en-GB" dirty="0" smtClean="0">
                <a:latin typeface="+mn-lt"/>
                <a:sym typeface="Wingdings" pitchFamily="2" charset="2"/>
              </a:rPr>
              <a:t>Rice </a:t>
            </a:r>
            <a:r>
              <a:rPr lang="en-GB" dirty="0">
                <a:latin typeface="+mn-lt"/>
                <a:sym typeface="Wingdings" pitchFamily="2" charset="2"/>
              </a:rPr>
              <a:t>et al, </a:t>
            </a:r>
            <a:r>
              <a:rPr lang="en-GB" dirty="0" smtClean="0">
                <a:latin typeface="+mn-lt"/>
                <a:sym typeface="Wingdings" pitchFamily="2" charset="2"/>
              </a:rPr>
              <a:t>2009</a:t>
            </a:r>
            <a:r>
              <a:rPr lang="el-GR" dirty="0" smtClean="0">
                <a:latin typeface="+mn-lt"/>
                <a:sym typeface="Wingdings" pitchFamily="2" charset="2"/>
              </a:rPr>
              <a:t>, </a:t>
            </a:r>
            <a:r>
              <a:rPr lang="el-GR" dirty="0" err="1" smtClean="0">
                <a:latin typeface="+mn-lt"/>
                <a:sym typeface="Wingdings" pitchFamily="2" charset="2"/>
              </a:rPr>
              <a:t>Φατούρος</a:t>
            </a:r>
            <a:r>
              <a:rPr lang="el-GR" dirty="0">
                <a:latin typeface="+mn-lt"/>
                <a:sym typeface="Wingdings" pitchFamily="2" charset="2"/>
              </a:rPr>
              <a:t>, </a:t>
            </a:r>
            <a:r>
              <a:rPr lang="el-GR" dirty="0" smtClean="0">
                <a:latin typeface="+mn-lt"/>
                <a:sym typeface="Wingdings" pitchFamily="2" charset="2"/>
              </a:rPr>
              <a:t>2006</a:t>
            </a:r>
            <a:endParaRPr lang="el-GR" dirty="0">
              <a:latin typeface="+mn-lt"/>
              <a:sym typeface="Wingdings" pitchFamily="2" charset="2"/>
            </a:endParaRPr>
          </a:p>
        </p:txBody>
      </p:sp>
    </p:spTree>
    <p:extLst>
      <p:ext uri="{BB962C8B-B14F-4D97-AF65-F5344CB8AC3E}">
        <p14:creationId xmlns:p14="http://schemas.microsoft.com/office/powerpoint/2010/main" val="698849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Autofit/>
          </a:bodyPr>
          <a:lstStyle/>
          <a:p>
            <a:r>
              <a:rPr lang="el-GR" sz="2800" dirty="0" smtClean="0">
                <a:solidFill>
                  <a:prstClr val="black"/>
                </a:solidFill>
              </a:rPr>
              <a:t>O ρόλος της κινησιοθεραπείας στην </a:t>
            </a:r>
            <a:r>
              <a:rPr lang="el-GR" sz="2800" dirty="0" err="1" smtClean="0">
                <a:solidFill>
                  <a:prstClr val="black"/>
                </a:solidFill>
              </a:rPr>
              <a:t>σαρκοπενία</a:t>
            </a:r>
            <a:r>
              <a:rPr lang="el-GR" sz="2800" dirty="0" smtClean="0">
                <a:solidFill>
                  <a:prstClr val="black"/>
                </a:solidFill>
              </a:rPr>
              <a:t> και την </a:t>
            </a:r>
            <a:r>
              <a:rPr lang="el-GR" sz="2800" dirty="0" err="1" smtClean="0">
                <a:solidFill>
                  <a:prstClr val="black"/>
                </a:solidFill>
              </a:rPr>
              <a:t>οστεοπορωση</a:t>
            </a:r>
            <a:r>
              <a:rPr lang="el-GR" sz="2800" dirty="0" smtClean="0">
                <a:solidFill>
                  <a:prstClr val="black"/>
                </a:solidFill>
              </a:rPr>
              <a:t> </a:t>
            </a:r>
            <a:r>
              <a:rPr lang="el-GR" altLang="ja-JP" sz="2800" dirty="0" smtClean="0"/>
              <a:t/>
            </a:r>
            <a:br>
              <a:rPr lang="el-GR" altLang="ja-JP" sz="2800" dirty="0" smtClean="0"/>
            </a:br>
            <a:r>
              <a:rPr lang="el-GR" altLang="ja-JP" sz="2800" dirty="0" smtClean="0"/>
              <a:t>Άσκηση </a:t>
            </a:r>
            <a:r>
              <a:rPr lang="el-GR" altLang="ja-JP" sz="2800" dirty="0"/>
              <a:t>στο νερό</a:t>
            </a:r>
            <a:endParaRPr lang="el-GR" sz="2800" dirty="0"/>
          </a:p>
        </p:txBody>
      </p:sp>
      <p:sp>
        <p:nvSpPr>
          <p:cNvPr id="7" name="5 - Θέση αριθμού διαφάνειας"/>
          <p:cNvSpPr>
            <a:spLocks noGrp="1"/>
          </p:cNvSpPr>
          <p:nvPr>
            <p:ph type="sldNum" sz="quarter" idx="12"/>
          </p:nvPr>
        </p:nvSpPr>
        <p:spPr/>
        <p:txBody>
          <a:bodyPr/>
          <a:lstStyle/>
          <a:p>
            <a:pPr>
              <a:defRPr/>
            </a:pPr>
            <a:fld id="{23D9EEC1-D68F-435B-B41E-F9B274AF0607}" type="slidenum">
              <a:rPr lang="el-GR" altLang="en-US" smtClean="0"/>
              <a:pPr>
                <a:defRPr/>
              </a:pPr>
              <a:t>61</a:t>
            </a:fld>
            <a:endParaRPr lang="el-GR" altLang="en-US"/>
          </a:p>
        </p:txBody>
      </p:sp>
      <p:sp>
        <p:nvSpPr>
          <p:cNvPr id="4" name="Content Placeholder 3"/>
          <p:cNvSpPr>
            <a:spLocks noGrp="1"/>
          </p:cNvSpPr>
          <p:nvPr>
            <p:ph idx="1"/>
          </p:nvPr>
        </p:nvSpPr>
        <p:spPr/>
        <p:txBody>
          <a:bodyPr>
            <a:normAutofit/>
          </a:bodyPr>
          <a:lstStyle/>
          <a:p>
            <a:r>
              <a:rPr lang="el-GR" altLang="ja-JP" sz="2400" dirty="0"/>
              <a:t>Αν και η χρησιμότητα των ασκήσεων αντίστασης είναι πλέον </a:t>
            </a:r>
          </a:p>
          <a:p>
            <a:pPr lvl="1"/>
            <a:r>
              <a:rPr lang="el-GR" altLang="ja-JP" sz="2400" dirty="0"/>
              <a:t>τεκμηριωμένη επιστημονικά, </a:t>
            </a:r>
          </a:p>
          <a:p>
            <a:pPr lvl="1"/>
            <a:r>
              <a:rPr lang="el-GR" altLang="ja-JP" sz="2400" dirty="0"/>
              <a:t>η αποτελεσματικότητά τους εξαρτάται από </a:t>
            </a:r>
          </a:p>
          <a:p>
            <a:pPr lvl="1"/>
            <a:r>
              <a:rPr lang="el-GR" altLang="ja-JP" sz="2400" dirty="0"/>
              <a:t>πολλούς παράγοντες όπως η ένταση της άσκησης,</a:t>
            </a:r>
          </a:p>
          <a:p>
            <a:pPr lvl="1"/>
            <a:r>
              <a:rPr lang="el-GR" altLang="ja-JP" sz="2400" dirty="0"/>
              <a:t> ο αριθμός των σετ &amp; των επαναλήψεων, η προπονητική συχνότητα &amp; η ταχύτητα εκτέλεσης </a:t>
            </a:r>
          </a:p>
          <a:p>
            <a:pPr lvl="1"/>
            <a:r>
              <a:rPr lang="el-GR" altLang="ja-JP" sz="2400" dirty="0"/>
              <a:t>των επαναλήψεων  </a:t>
            </a:r>
          </a:p>
          <a:p>
            <a:endParaRPr lang="el-GR" altLang="ja-JP" sz="2400" dirty="0"/>
          </a:p>
          <a:p>
            <a:endParaRPr lang="el-GR" sz="2400" dirty="0"/>
          </a:p>
        </p:txBody>
      </p:sp>
    </p:spTree>
    <p:extLst>
      <p:ext uri="{BB962C8B-B14F-4D97-AF65-F5344CB8AC3E}">
        <p14:creationId xmlns:p14="http://schemas.microsoft.com/office/powerpoint/2010/main" val="1721937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smtClean="0">
                <a:solidFill>
                  <a:prstClr val="black"/>
                </a:solidFill>
              </a:rPr>
              <a:t>O ρόλος της κινησιοθεραπείας στην </a:t>
            </a:r>
            <a:r>
              <a:rPr lang="el-GR" dirty="0" err="1" smtClean="0">
                <a:solidFill>
                  <a:prstClr val="black"/>
                </a:solidFill>
              </a:rPr>
              <a:t>σαρκοπενία</a:t>
            </a:r>
            <a:r>
              <a:rPr lang="el-GR" dirty="0" smtClean="0">
                <a:solidFill>
                  <a:prstClr val="black"/>
                </a:solidFill>
              </a:rPr>
              <a:t> και την </a:t>
            </a:r>
            <a:r>
              <a:rPr lang="el-GR" dirty="0" err="1" smtClean="0">
                <a:solidFill>
                  <a:prstClr val="black"/>
                </a:solidFill>
              </a:rPr>
              <a:t>οστεοπορωση</a:t>
            </a:r>
            <a:r>
              <a:rPr lang="el-GR" dirty="0" smtClean="0">
                <a:solidFill>
                  <a:prstClr val="black"/>
                </a:solidFill>
              </a:rPr>
              <a:t> </a:t>
            </a:r>
            <a:r>
              <a:rPr lang="el-GR" altLang="ja-JP" dirty="0" smtClean="0"/>
              <a:t/>
            </a:r>
            <a:br>
              <a:rPr lang="el-GR" altLang="ja-JP" dirty="0" smtClean="0"/>
            </a:br>
            <a:r>
              <a:rPr lang="el-GR" altLang="ja-JP" dirty="0" smtClean="0"/>
              <a:t>Άσκηση </a:t>
            </a:r>
            <a:r>
              <a:rPr lang="el-GR" altLang="ja-JP" dirty="0"/>
              <a:t>στο νερό</a:t>
            </a:r>
            <a:endParaRPr lang="el-GR" dirty="0"/>
          </a:p>
        </p:txBody>
      </p:sp>
      <p:sp>
        <p:nvSpPr>
          <p:cNvPr id="7" name="5 - Θέση αριθμού διαφάνειας"/>
          <p:cNvSpPr>
            <a:spLocks noGrp="1"/>
          </p:cNvSpPr>
          <p:nvPr>
            <p:ph type="sldNum" sz="quarter" idx="12"/>
          </p:nvPr>
        </p:nvSpPr>
        <p:spPr/>
        <p:txBody>
          <a:bodyPr/>
          <a:lstStyle/>
          <a:p>
            <a:pPr>
              <a:defRPr/>
            </a:pPr>
            <a:fld id="{23D9EEC1-D68F-435B-B41E-F9B274AF0607}" type="slidenum">
              <a:rPr lang="el-GR" altLang="en-US" smtClean="0"/>
              <a:pPr>
                <a:defRPr/>
              </a:pPr>
              <a:t>62</a:t>
            </a:fld>
            <a:endParaRPr lang="el-GR" altLang="en-US"/>
          </a:p>
        </p:txBody>
      </p:sp>
      <p:sp>
        <p:nvSpPr>
          <p:cNvPr id="4" name="Content Placeholder 3"/>
          <p:cNvSpPr>
            <a:spLocks noGrp="1"/>
          </p:cNvSpPr>
          <p:nvPr>
            <p:ph idx="1"/>
          </p:nvPr>
        </p:nvSpPr>
        <p:spPr/>
        <p:txBody>
          <a:bodyPr>
            <a:normAutofit/>
          </a:bodyPr>
          <a:lstStyle/>
          <a:p>
            <a:r>
              <a:rPr lang="el-GR" altLang="ja-JP" sz="2400" dirty="0" smtClean="0"/>
              <a:t>Αν </a:t>
            </a:r>
            <a:r>
              <a:rPr lang="el-GR" altLang="ja-JP" sz="2400" dirty="0"/>
              <a:t>και η χρησιμότητα των ασκήσεων αντίστασης είναι πλέον </a:t>
            </a:r>
          </a:p>
          <a:p>
            <a:pPr lvl="1"/>
            <a:r>
              <a:rPr lang="el-GR" altLang="ja-JP" sz="2400" dirty="0"/>
              <a:t>τεκμηριωμένη επιστημονικά, </a:t>
            </a:r>
          </a:p>
          <a:p>
            <a:pPr lvl="1"/>
            <a:r>
              <a:rPr lang="el-GR" altLang="ja-JP" sz="2400" dirty="0"/>
              <a:t>η αποτελεσματικότητά τους εξαρτάται από </a:t>
            </a:r>
          </a:p>
          <a:p>
            <a:pPr lvl="1"/>
            <a:r>
              <a:rPr lang="el-GR" altLang="ja-JP" sz="2400" dirty="0"/>
              <a:t>πολλούς παράγοντες όπως η ένταση της άσκησης,</a:t>
            </a:r>
          </a:p>
          <a:p>
            <a:pPr lvl="1"/>
            <a:r>
              <a:rPr lang="el-GR" altLang="ja-JP" sz="2400" dirty="0"/>
              <a:t> ο αριθμός των σετ &amp; των επαναλήψεων, η προπονητική συχνότητα &amp; η ταχύτητα εκτέλεσης </a:t>
            </a:r>
          </a:p>
          <a:p>
            <a:pPr lvl="1"/>
            <a:r>
              <a:rPr lang="el-GR" altLang="ja-JP" sz="2400" dirty="0"/>
              <a:t>των επαναλήψεων  </a:t>
            </a:r>
            <a:endParaRPr lang="el-GR" sz="2400" dirty="0"/>
          </a:p>
          <a:p>
            <a:endParaRPr lang="el-GR" sz="2400" dirty="0"/>
          </a:p>
        </p:txBody>
      </p:sp>
    </p:spTree>
    <p:extLst>
      <p:ext uri="{BB962C8B-B14F-4D97-AF65-F5344CB8AC3E}">
        <p14:creationId xmlns:p14="http://schemas.microsoft.com/office/powerpoint/2010/main" val="1766052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normAutofit fontScale="90000"/>
          </a:bodyPr>
          <a:lstStyle/>
          <a:p>
            <a:r>
              <a:rPr lang="el-GR" dirty="0" smtClean="0">
                <a:solidFill>
                  <a:prstClr val="black"/>
                </a:solidFill>
              </a:rPr>
              <a:t>O ρόλος της κινησιοθεραπείας στην </a:t>
            </a:r>
            <a:r>
              <a:rPr lang="el-GR" dirty="0" err="1" smtClean="0">
                <a:solidFill>
                  <a:prstClr val="black"/>
                </a:solidFill>
              </a:rPr>
              <a:t>σαρκοπενία</a:t>
            </a:r>
            <a:r>
              <a:rPr lang="el-GR" dirty="0" smtClean="0">
                <a:solidFill>
                  <a:prstClr val="black"/>
                </a:solidFill>
              </a:rPr>
              <a:t> και την </a:t>
            </a:r>
            <a:r>
              <a:rPr lang="el-GR" dirty="0" err="1" smtClean="0">
                <a:solidFill>
                  <a:prstClr val="black"/>
                </a:solidFill>
              </a:rPr>
              <a:t>οστεοπορωση</a:t>
            </a:r>
            <a:r>
              <a:rPr lang="el-GR" dirty="0" smtClean="0">
                <a:solidFill>
                  <a:prstClr val="black"/>
                </a:solidFill>
              </a:rPr>
              <a:t> </a:t>
            </a:r>
            <a:r>
              <a:rPr lang="el-GR" altLang="ja-JP" sz="4000" dirty="0" smtClean="0">
                <a:latin typeface="+mn-lt"/>
              </a:rPr>
              <a:t/>
            </a:r>
            <a:br>
              <a:rPr lang="el-GR" altLang="ja-JP" sz="4000" dirty="0" smtClean="0">
                <a:latin typeface="+mn-lt"/>
              </a:rPr>
            </a:br>
            <a:r>
              <a:rPr lang="el-GR" altLang="ja-JP" sz="4000" dirty="0" smtClean="0">
                <a:latin typeface="+mn-lt"/>
              </a:rPr>
              <a:t>Ασκήσεις </a:t>
            </a:r>
            <a:r>
              <a:rPr lang="el-GR" altLang="ja-JP" sz="4000" dirty="0">
                <a:latin typeface="+mn-lt"/>
              </a:rPr>
              <a:t>δόνησης</a:t>
            </a:r>
            <a:r>
              <a:rPr lang="el-GR" altLang="ja-JP" dirty="0">
                <a:latin typeface="+mn-lt"/>
              </a:rPr>
              <a:t> </a:t>
            </a:r>
            <a:endParaRPr lang="el-GR" dirty="0">
              <a:latin typeface="+mn-lt"/>
            </a:endParaRPr>
          </a:p>
        </p:txBody>
      </p:sp>
      <p:sp>
        <p:nvSpPr>
          <p:cNvPr id="169987" name="Rectangle 3"/>
          <p:cNvSpPr>
            <a:spLocks noGrp="1" noChangeArrowheads="1"/>
          </p:cNvSpPr>
          <p:nvPr>
            <p:ph idx="1"/>
          </p:nvPr>
        </p:nvSpPr>
        <p:spPr/>
        <p:txBody>
          <a:bodyPr>
            <a:noAutofit/>
          </a:bodyPr>
          <a:lstStyle/>
          <a:p>
            <a:pPr>
              <a:spcBef>
                <a:spcPts val="600"/>
              </a:spcBef>
              <a:buClr>
                <a:schemeClr val="tx1"/>
              </a:buClr>
            </a:pPr>
            <a:r>
              <a:rPr lang="el-GR" sz="2400" dirty="0" smtClean="0"/>
              <a:t>είναι </a:t>
            </a:r>
            <a:r>
              <a:rPr lang="el-GR" sz="2400" dirty="0"/>
              <a:t>δυνατόν να βελτιώσουν την ισορροπία σε επιρρεπείς σε πτώσεις ηλικιωμένους </a:t>
            </a:r>
            <a:r>
              <a:rPr lang="el-GR" sz="2400" dirty="0" smtClean="0"/>
              <a:t>(</a:t>
            </a:r>
            <a:r>
              <a:rPr lang="de-DE" sz="2400" dirty="0" err="1" smtClean="0"/>
              <a:t>Rittweger</a:t>
            </a:r>
            <a:r>
              <a:rPr lang="el-GR" sz="2400" dirty="0" smtClean="0"/>
              <a:t>, 2010</a:t>
            </a:r>
            <a:r>
              <a:rPr lang="en-US" sz="2400" dirty="0" smtClean="0"/>
              <a:t>;</a:t>
            </a:r>
            <a:r>
              <a:rPr lang="el-GR" sz="2400" dirty="0" smtClean="0"/>
              <a:t> </a:t>
            </a:r>
            <a:r>
              <a:rPr lang="de-DE" sz="2400" dirty="0"/>
              <a:t>Bautman et </a:t>
            </a:r>
            <a:r>
              <a:rPr lang="de-DE" sz="2400" dirty="0" smtClean="0"/>
              <a:t>al,</a:t>
            </a:r>
            <a:r>
              <a:rPr lang="el-GR" sz="2400" dirty="0" smtClean="0"/>
              <a:t> 2005</a:t>
            </a:r>
            <a:r>
              <a:rPr lang="en-US" sz="2400" dirty="0" smtClean="0"/>
              <a:t>;</a:t>
            </a:r>
            <a:r>
              <a:rPr lang="el-GR" sz="2400" dirty="0" smtClean="0"/>
              <a:t> </a:t>
            </a:r>
            <a:r>
              <a:rPr lang="de-DE" sz="2400" dirty="0"/>
              <a:t>Bruyer </a:t>
            </a:r>
            <a:r>
              <a:rPr lang="de-DE" sz="2400" dirty="0" err="1"/>
              <a:t>te</a:t>
            </a:r>
            <a:r>
              <a:rPr lang="de-DE" sz="2400" dirty="0"/>
              <a:t> </a:t>
            </a:r>
            <a:r>
              <a:rPr lang="de-DE" sz="2400" dirty="0" smtClean="0"/>
              <a:t>al, </a:t>
            </a:r>
            <a:r>
              <a:rPr lang="el-GR" sz="2400" dirty="0" smtClean="0"/>
              <a:t>2005)</a:t>
            </a:r>
            <a:endParaRPr lang="el-GR" sz="2400" dirty="0"/>
          </a:p>
          <a:p>
            <a:pPr>
              <a:spcBef>
                <a:spcPts val="600"/>
              </a:spcBef>
              <a:buClr>
                <a:schemeClr val="tx1"/>
              </a:buClr>
            </a:pPr>
            <a:r>
              <a:rPr lang="el-GR" sz="2400" dirty="0"/>
              <a:t>με μακροχρόνια εφαρμογή μπορούν να αυξήσουν τη </a:t>
            </a:r>
            <a:r>
              <a:rPr lang="en-GB" sz="2400" dirty="0"/>
              <a:t>BMD</a:t>
            </a:r>
            <a:r>
              <a:rPr lang="el-GR" sz="2400" dirty="0"/>
              <a:t> στον αυχένα του μηριαίου, την ΟΜΣΣ ή και στα 2 </a:t>
            </a:r>
            <a:r>
              <a:rPr lang="en-US" sz="2400" dirty="0" smtClean="0"/>
              <a:t>(</a:t>
            </a:r>
            <a:r>
              <a:rPr lang="de-DE" sz="2400" dirty="0" err="1" smtClean="0"/>
              <a:t>Rittweger</a:t>
            </a:r>
            <a:r>
              <a:rPr lang="de-DE" sz="2400" dirty="0" smtClean="0"/>
              <a:t>,</a:t>
            </a:r>
            <a:r>
              <a:rPr lang="el-GR" sz="2400" dirty="0" smtClean="0"/>
              <a:t> 2010</a:t>
            </a:r>
            <a:r>
              <a:rPr lang="en-US" sz="2400" dirty="0" smtClean="0"/>
              <a:t>;</a:t>
            </a:r>
            <a:r>
              <a:rPr lang="el-GR" sz="2400" dirty="0" smtClean="0"/>
              <a:t> </a:t>
            </a:r>
            <a:r>
              <a:rPr lang="en-GB" sz="2400" dirty="0" err="1"/>
              <a:t>Prisby</a:t>
            </a:r>
            <a:r>
              <a:rPr lang="en-GB" sz="2400" dirty="0"/>
              <a:t> et </a:t>
            </a:r>
            <a:r>
              <a:rPr lang="en-GB" sz="2400" dirty="0" smtClean="0"/>
              <a:t>al, </a:t>
            </a:r>
            <a:r>
              <a:rPr lang="el-GR" sz="2400" dirty="0" smtClean="0"/>
              <a:t>2008</a:t>
            </a:r>
            <a:r>
              <a:rPr lang="en-US" sz="2400" dirty="0" smtClean="0"/>
              <a:t>;</a:t>
            </a:r>
            <a:r>
              <a:rPr lang="el-GR" sz="2400" dirty="0" smtClean="0"/>
              <a:t> </a:t>
            </a:r>
            <a:r>
              <a:rPr lang="en-GB" sz="2400" dirty="0" err="1"/>
              <a:t>Totosy</a:t>
            </a:r>
            <a:r>
              <a:rPr lang="en-GB" sz="2400" dirty="0"/>
              <a:t> de </a:t>
            </a:r>
            <a:r>
              <a:rPr lang="en-GB" sz="2400" dirty="0" err="1"/>
              <a:t>Zepetnek</a:t>
            </a:r>
            <a:r>
              <a:rPr lang="en-GB" sz="2400" dirty="0"/>
              <a:t> et </a:t>
            </a:r>
            <a:r>
              <a:rPr lang="en-GB" sz="2400" dirty="0" smtClean="0"/>
              <a:t>al, </a:t>
            </a:r>
            <a:r>
              <a:rPr lang="el-GR" sz="2400" dirty="0" smtClean="0"/>
              <a:t>2009</a:t>
            </a:r>
            <a:r>
              <a:rPr lang="en-US" sz="2400" dirty="0" smtClean="0"/>
              <a:t>;</a:t>
            </a:r>
            <a:r>
              <a:rPr lang="el-GR" sz="2400" dirty="0" smtClean="0"/>
              <a:t> </a:t>
            </a:r>
            <a:r>
              <a:rPr lang="en-GB" sz="2400" dirty="0"/>
              <a:t>von </a:t>
            </a:r>
            <a:r>
              <a:rPr lang="en-GB" sz="2400" dirty="0" smtClean="0"/>
              <a:t>Stengel,</a:t>
            </a:r>
            <a:r>
              <a:rPr lang="el-GR" sz="2400" dirty="0" smtClean="0"/>
              <a:t> 2009</a:t>
            </a:r>
            <a:r>
              <a:rPr lang="en-US" sz="2400" dirty="0" smtClean="0"/>
              <a:t>)</a:t>
            </a:r>
            <a:endParaRPr lang="el-GR" sz="2400" dirty="0"/>
          </a:p>
          <a:p>
            <a:pPr>
              <a:spcBef>
                <a:spcPts val="600"/>
              </a:spcBef>
              <a:buClr>
                <a:schemeClr val="tx1"/>
              </a:buClr>
            </a:pPr>
            <a:r>
              <a:rPr lang="el-GR" sz="2400" dirty="0"/>
              <a:t>τυχαιοποιημένη </a:t>
            </a:r>
            <a:r>
              <a:rPr lang="el-GR" sz="2400" dirty="0" smtClean="0"/>
              <a:t>μελέτη </a:t>
            </a:r>
            <a:r>
              <a:rPr lang="el-GR" sz="2400" dirty="0"/>
              <a:t>υποστηρίζει ότι η μακροχρόνια χρήση μπορεί να μειώσει τον αριθμό πτώσεων σε γυναίκες μεγάλης ηλικίας, πέρα από την αύξηση σε </a:t>
            </a:r>
            <a:r>
              <a:rPr lang="en-GB" sz="2400" dirty="0"/>
              <a:t>BMD </a:t>
            </a:r>
            <a:r>
              <a:rPr lang="en-GB" sz="2400" dirty="0" smtClean="0"/>
              <a:t>(von Stengel,</a:t>
            </a:r>
            <a:r>
              <a:rPr lang="el-GR" sz="2400" dirty="0" smtClean="0"/>
              <a:t> 2009</a:t>
            </a:r>
            <a:r>
              <a:rPr lang="el-GR" sz="2400" dirty="0"/>
              <a:t>) </a:t>
            </a:r>
          </a:p>
        </p:txBody>
      </p:sp>
      <p:sp>
        <p:nvSpPr>
          <p:cNvPr id="5" name="5 - Θέση αριθμού διαφάνειας"/>
          <p:cNvSpPr>
            <a:spLocks noGrp="1"/>
          </p:cNvSpPr>
          <p:nvPr>
            <p:ph type="sldNum" sz="quarter" idx="12"/>
          </p:nvPr>
        </p:nvSpPr>
        <p:spPr/>
        <p:txBody>
          <a:bodyPr/>
          <a:lstStyle/>
          <a:p>
            <a:fld id="{9349F6D4-F749-4701-8FF6-4657A2E58230}" type="slidenum">
              <a:rPr lang="el-GR" altLang="en-US"/>
              <a:pPr/>
              <a:t>63</a:t>
            </a:fld>
            <a:endParaRPr lang="el-GR" altLang="en-US"/>
          </a:p>
        </p:txBody>
      </p:sp>
    </p:spTree>
    <p:extLst>
      <p:ext uri="{BB962C8B-B14F-4D97-AF65-F5344CB8AC3E}">
        <p14:creationId xmlns:p14="http://schemas.microsoft.com/office/powerpoint/2010/main" val="412361070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normAutofit fontScale="90000"/>
          </a:bodyPr>
          <a:lstStyle/>
          <a:p>
            <a:r>
              <a:rPr lang="el-GR" dirty="0" smtClean="0">
                <a:solidFill>
                  <a:prstClr val="black"/>
                </a:solidFill>
              </a:rPr>
              <a:t>O ρόλος της κινησιοθεραπείας στην </a:t>
            </a:r>
            <a:r>
              <a:rPr lang="el-GR" dirty="0" err="1" smtClean="0">
                <a:solidFill>
                  <a:prstClr val="black"/>
                </a:solidFill>
              </a:rPr>
              <a:t>σαρκοπενία</a:t>
            </a:r>
            <a:r>
              <a:rPr lang="el-GR" dirty="0" smtClean="0">
                <a:solidFill>
                  <a:prstClr val="black"/>
                </a:solidFill>
              </a:rPr>
              <a:t> και την </a:t>
            </a:r>
            <a:r>
              <a:rPr lang="el-GR" dirty="0" err="1" smtClean="0">
                <a:solidFill>
                  <a:prstClr val="black"/>
                </a:solidFill>
              </a:rPr>
              <a:t>οστεοπορωση</a:t>
            </a:r>
            <a:r>
              <a:rPr lang="el-GR" dirty="0" smtClean="0">
                <a:solidFill>
                  <a:prstClr val="black"/>
                </a:solidFill>
              </a:rPr>
              <a:t> </a:t>
            </a:r>
            <a:r>
              <a:rPr lang="el-GR" altLang="ja-JP" sz="4000" dirty="0" smtClean="0">
                <a:latin typeface="+mn-lt"/>
              </a:rPr>
              <a:t/>
            </a:r>
            <a:br>
              <a:rPr lang="el-GR" altLang="ja-JP" sz="4000" dirty="0" smtClean="0">
                <a:latin typeface="+mn-lt"/>
              </a:rPr>
            </a:br>
            <a:r>
              <a:rPr lang="el-GR" altLang="ja-JP" sz="4000" dirty="0" smtClean="0">
                <a:latin typeface="+mn-lt"/>
              </a:rPr>
              <a:t>Ασκήσεις </a:t>
            </a:r>
            <a:r>
              <a:rPr lang="el-GR" altLang="ja-JP" sz="4000" dirty="0">
                <a:latin typeface="+mn-lt"/>
              </a:rPr>
              <a:t>δόνησης</a:t>
            </a:r>
            <a:r>
              <a:rPr lang="el-GR" altLang="ja-JP" dirty="0">
                <a:latin typeface="+mn-lt"/>
              </a:rPr>
              <a:t> </a:t>
            </a:r>
            <a:endParaRPr lang="el-GR" dirty="0">
              <a:latin typeface="+mn-lt"/>
            </a:endParaRPr>
          </a:p>
        </p:txBody>
      </p:sp>
      <p:sp>
        <p:nvSpPr>
          <p:cNvPr id="169987" name="Rectangle 3"/>
          <p:cNvSpPr>
            <a:spLocks noGrp="1" noChangeArrowheads="1"/>
          </p:cNvSpPr>
          <p:nvPr>
            <p:ph idx="1"/>
          </p:nvPr>
        </p:nvSpPr>
        <p:spPr/>
        <p:txBody>
          <a:bodyPr>
            <a:noAutofit/>
          </a:bodyPr>
          <a:lstStyle/>
          <a:p>
            <a:pPr>
              <a:spcBef>
                <a:spcPts val="1200"/>
              </a:spcBef>
              <a:buClr>
                <a:schemeClr val="tx1"/>
              </a:buClr>
            </a:pPr>
            <a:r>
              <a:rPr lang="el-GR" sz="2400" dirty="0" smtClean="0"/>
              <a:t>ως προς τον τρόπο που επιδρά η δόνηση στα </a:t>
            </a:r>
            <a:r>
              <a:rPr lang="el-GR" sz="2400" b="1" dirty="0" smtClean="0">
                <a:solidFill>
                  <a:srgbClr val="820000"/>
                </a:solidFill>
              </a:rPr>
              <a:t>οστά</a:t>
            </a:r>
            <a:r>
              <a:rPr lang="el-GR" sz="2400" dirty="0" smtClean="0"/>
              <a:t> υπάρχουν 2 εκδοχές:</a:t>
            </a:r>
          </a:p>
          <a:p>
            <a:pPr marL="712788" lvl="2" indent="-350838">
              <a:spcBef>
                <a:spcPts val="1200"/>
              </a:spcBef>
              <a:buClr>
                <a:schemeClr val="tx1"/>
              </a:buClr>
            </a:pPr>
            <a:r>
              <a:rPr lang="el-GR" dirty="0" smtClean="0"/>
              <a:t>δονήσεις χαμηλής έντασης και υψηλής συχνότητας μπορούν να προκαλέσουν οστεογενετική απάντηση στο οστό. Λόγω των μικρών τάσεων που ασκούνται δεν υπάρχει κίνδυνος μηχανικού τραυματισμού του οστού.</a:t>
            </a:r>
          </a:p>
          <a:p>
            <a:pPr marL="712788" lvl="2" indent="-350838">
              <a:spcBef>
                <a:spcPts val="1200"/>
              </a:spcBef>
              <a:buClr>
                <a:schemeClr val="tx1"/>
              </a:buClr>
            </a:pPr>
            <a:r>
              <a:rPr lang="el-GR" dirty="0" smtClean="0"/>
              <a:t>η υψηλής συχνότητας δόνηση θεωρείται ότι δυναμώνει τα οστά μέσω των δυνατών μυϊκών συσπάσεων που προκαλεί </a:t>
            </a:r>
          </a:p>
          <a:p>
            <a:pPr marL="0" lvl="2" indent="0" algn="r">
              <a:spcBef>
                <a:spcPts val="1200"/>
              </a:spcBef>
              <a:buClr>
                <a:schemeClr val="tx1"/>
              </a:buClr>
              <a:buNone/>
            </a:pPr>
            <a:r>
              <a:rPr lang="en-GB" sz="2000" dirty="0" smtClean="0">
                <a:sym typeface="Wingdings" pitchFamily="2" charset="2"/>
              </a:rPr>
              <a:t>Bean et al, 2004</a:t>
            </a:r>
            <a:r>
              <a:rPr lang="en-US" sz="2000" dirty="0" smtClean="0">
                <a:sym typeface="Wingdings" pitchFamily="2" charset="2"/>
              </a:rPr>
              <a:t>;</a:t>
            </a:r>
            <a:r>
              <a:rPr lang="en-GB" sz="2000" dirty="0" smtClean="0">
                <a:solidFill>
                  <a:srgbClr val="FFFF00"/>
                </a:solidFill>
                <a:sym typeface="Wingdings" pitchFamily="2" charset="2"/>
              </a:rPr>
              <a:t> </a:t>
            </a:r>
            <a:r>
              <a:rPr lang="en-GB" sz="2000" dirty="0" err="1" smtClean="0">
                <a:sym typeface="Wingdings" pitchFamily="2" charset="2"/>
              </a:rPr>
              <a:t>Rittweger</a:t>
            </a:r>
            <a:r>
              <a:rPr lang="en-GB" sz="2000" dirty="0" smtClean="0">
                <a:sym typeface="Wingdings" pitchFamily="2" charset="2"/>
              </a:rPr>
              <a:t>, 2006</a:t>
            </a:r>
            <a:endParaRPr lang="el-GR" sz="2000" dirty="0" smtClean="0">
              <a:sym typeface="Wingdings" pitchFamily="2" charset="2"/>
            </a:endParaRPr>
          </a:p>
          <a:p>
            <a:pPr lvl="2">
              <a:lnSpc>
                <a:spcPct val="80000"/>
              </a:lnSpc>
              <a:buClr>
                <a:srgbClr val="FFFF00"/>
              </a:buClr>
              <a:buNone/>
            </a:pPr>
            <a:endParaRPr lang="el-GR" dirty="0" smtClean="0">
              <a:sym typeface="Wingdings" pitchFamily="2" charset="2"/>
            </a:endParaRPr>
          </a:p>
          <a:p>
            <a:pPr lvl="2">
              <a:lnSpc>
                <a:spcPct val="80000"/>
              </a:lnSpc>
              <a:buClr>
                <a:srgbClr val="FFFF00"/>
              </a:buClr>
              <a:buNone/>
            </a:pPr>
            <a:r>
              <a:rPr lang="el-GR" altLang="ja-JP" dirty="0" smtClean="0"/>
              <a:t> </a:t>
            </a:r>
            <a:endParaRPr lang="el-GR" dirty="0" smtClean="0"/>
          </a:p>
          <a:p>
            <a:pPr>
              <a:lnSpc>
                <a:spcPct val="80000"/>
              </a:lnSpc>
              <a:buClr>
                <a:srgbClr val="FFFF00"/>
              </a:buClr>
            </a:pPr>
            <a:endParaRPr lang="el-GR" sz="2400" dirty="0" smtClean="0"/>
          </a:p>
          <a:p>
            <a:pPr>
              <a:lnSpc>
                <a:spcPct val="90000"/>
              </a:lnSpc>
              <a:buClr>
                <a:srgbClr val="FFFF00"/>
              </a:buClr>
            </a:pPr>
            <a:endParaRPr lang="el-GR" sz="2400" dirty="0"/>
          </a:p>
        </p:txBody>
      </p:sp>
      <p:sp>
        <p:nvSpPr>
          <p:cNvPr id="5" name="5 - Θέση αριθμού διαφάνειας"/>
          <p:cNvSpPr>
            <a:spLocks noGrp="1"/>
          </p:cNvSpPr>
          <p:nvPr>
            <p:ph type="sldNum" sz="quarter" idx="12"/>
          </p:nvPr>
        </p:nvSpPr>
        <p:spPr/>
        <p:txBody>
          <a:bodyPr/>
          <a:lstStyle/>
          <a:p>
            <a:fld id="{9349F6D4-F749-4701-8FF6-4657A2E58230}" type="slidenum">
              <a:rPr lang="el-GR" altLang="en-US"/>
              <a:pPr/>
              <a:t>64</a:t>
            </a:fld>
            <a:endParaRPr lang="el-GR" altLang="en-US"/>
          </a:p>
        </p:txBody>
      </p:sp>
    </p:spTree>
    <p:extLst>
      <p:ext uri="{BB962C8B-B14F-4D97-AF65-F5344CB8AC3E}">
        <p14:creationId xmlns:p14="http://schemas.microsoft.com/office/powerpoint/2010/main" val="38538285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normAutofit fontScale="90000"/>
          </a:bodyPr>
          <a:lstStyle/>
          <a:p>
            <a:r>
              <a:rPr lang="el-GR" dirty="0" smtClean="0">
                <a:solidFill>
                  <a:prstClr val="black"/>
                </a:solidFill>
              </a:rPr>
              <a:t>O ρόλος της κινησιοθεραπείας στην </a:t>
            </a:r>
            <a:r>
              <a:rPr lang="el-GR" dirty="0" err="1" smtClean="0">
                <a:solidFill>
                  <a:prstClr val="black"/>
                </a:solidFill>
              </a:rPr>
              <a:t>σαρκοπενία</a:t>
            </a:r>
            <a:r>
              <a:rPr lang="el-GR" dirty="0" smtClean="0">
                <a:solidFill>
                  <a:prstClr val="black"/>
                </a:solidFill>
              </a:rPr>
              <a:t> και την </a:t>
            </a:r>
            <a:r>
              <a:rPr lang="el-GR" dirty="0" err="1" smtClean="0">
                <a:solidFill>
                  <a:prstClr val="black"/>
                </a:solidFill>
              </a:rPr>
              <a:t>οστεοπορωση</a:t>
            </a:r>
            <a:r>
              <a:rPr lang="el-GR" dirty="0" smtClean="0">
                <a:solidFill>
                  <a:prstClr val="black"/>
                </a:solidFill>
              </a:rPr>
              <a:t> </a:t>
            </a:r>
            <a:r>
              <a:rPr lang="el-GR" sz="4000" dirty="0" smtClean="0">
                <a:latin typeface="+mn-lt"/>
              </a:rPr>
              <a:t/>
            </a:r>
            <a:br>
              <a:rPr lang="el-GR" sz="4000" dirty="0" smtClean="0">
                <a:latin typeface="+mn-lt"/>
              </a:rPr>
            </a:br>
            <a:r>
              <a:rPr lang="el-GR" sz="4000" dirty="0" smtClean="0">
                <a:latin typeface="+mn-lt"/>
              </a:rPr>
              <a:t>Αντενδείξεις</a:t>
            </a:r>
            <a:endParaRPr lang="el-GR" sz="4000" dirty="0">
              <a:latin typeface="+mn-lt"/>
            </a:endParaRPr>
          </a:p>
        </p:txBody>
      </p:sp>
      <p:sp>
        <p:nvSpPr>
          <p:cNvPr id="172035" name="Rectangle 3"/>
          <p:cNvSpPr>
            <a:spLocks noGrp="1" noChangeArrowheads="1"/>
          </p:cNvSpPr>
          <p:nvPr>
            <p:ph idx="1"/>
          </p:nvPr>
        </p:nvSpPr>
        <p:spPr/>
        <p:txBody>
          <a:bodyPr/>
          <a:lstStyle/>
          <a:p>
            <a:pPr>
              <a:buClr>
                <a:schemeClr val="tx1"/>
              </a:buClr>
            </a:pPr>
            <a:r>
              <a:rPr lang="el-GR" sz="2400" dirty="0"/>
              <a:t>προθέσεις και εμφυτεύματα</a:t>
            </a:r>
          </a:p>
          <a:p>
            <a:pPr>
              <a:buClr>
                <a:schemeClr val="tx1"/>
              </a:buClr>
            </a:pPr>
            <a:r>
              <a:rPr lang="el-GR" sz="2400" dirty="0" smtClean="0"/>
              <a:t>παλαιότερα </a:t>
            </a:r>
            <a:r>
              <a:rPr lang="el-GR" sz="2400" dirty="0"/>
              <a:t>κατάγματα</a:t>
            </a:r>
          </a:p>
          <a:p>
            <a:pPr>
              <a:buClr>
                <a:schemeClr val="tx1"/>
              </a:buClr>
            </a:pPr>
            <a:r>
              <a:rPr lang="el-GR" sz="2400" dirty="0" smtClean="0"/>
              <a:t>ιστορικό </a:t>
            </a:r>
            <a:r>
              <a:rPr lang="el-GR" sz="2400" dirty="0"/>
              <a:t>υψηλού κινδύνου για οξεία θρόμβωση, πέτρες σε νεφρά και ουροδόχο κύστη, παλαιότερα χειρουργεία, κήλη, ρευματοειδή αρθρίτιδα, σοβαρή καρδιαγγειακή πάθηση, διαβήτης </a:t>
            </a:r>
            <a:r>
              <a:rPr lang="en-GB" sz="2400" dirty="0"/>
              <a:t>mellitus </a:t>
            </a:r>
            <a:r>
              <a:rPr lang="el-GR" sz="2400" dirty="0"/>
              <a:t>με νευροπάθεια</a:t>
            </a:r>
          </a:p>
          <a:p>
            <a:pPr>
              <a:buClr>
                <a:schemeClr val="tx1"/>
              </a:buClr>
            </a:pPr>
            <a:endParaRPr lang="el-GR" sz="2400" dirty="0"/>
          </a:p>
        </p:txBody>
      </p:sp>
      <p:sp>
        <p:nvSpPr>
          <p:cNvPr id="5" name="5 - Θέση αριθμού διαφάνειας"/>
          <p:cNvSpPr>
            <a:spLocks noGrp="1"/>
          </p:cNvSpPr>
          <p:nvPr>
            <p:ph type="sldNum" sz="quarter" idx="12"/>
          </p:nvPr>
        </p:nvSpPr>
        <p:spPr/>
        <p:txBody>
          <a:bodyPr/>
          <a:lstStyle/>
          <a:p>
            <a:fld id="{B37EE227-4F47-4CE6-BF6F-C9C8CD663F0A}" type="slidenum">
              <a:rPr lang="el-GR" altLang="en-US"/>
              <a:pPr/>
              <a:t>65</a:t>
            </a:fld>
            <a:endParaRPr lang="el-GR" altLang="en-US"/>
          </a:p>
        </p:txBody>
      </p:sp>
    </p:spTree>
    <p:extLst>
      <p:ext uri="{BB962C8B-B14F-4D97-AF65-F5344CB8AC3E}">
        <p14:creationId xmlns:p14="http://schemas.microsoft.com/office/powerpoint/2010/main" val="36974237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ChangeArrowheads="1"/>
          </p:cNvSpPr>
          <p:nvPr>
            <p:ph type="title"/>
          </p:nvPr>
        </p:nvSpPr>
        <p:spPr/>
        <p:txBody>
          <a:bodyPr>
            <a:normAutofit fontScale="90000"/>
          </a:bodyPr>
          <a:lstStyle/>
          <a:p>
            <a:r>
              <a:rPr lang="el-GR" dirty="0" smtClean="0">
                <a:solidFill>
                  <a:prstClr val="black"/>
                </a:solidFill>
              </a:rPr>
              <a:t>O ρόλος της κινησιοθεραπείας στην </a:t>
            </a:r>
            <a:r>
              <a:rPr lang="el-GR" dirty="0" err="1" smtClean="0">
                <a:solidFill>
                  <a:prstClr val="black"/>
                </a:solidFill>
              </a:rPr>
              <a:t>σαρκοπενία</a:t>
            </a:r>
            <a:r>
              <a:rPr lang="el-GR" dirty="0" smtClean="0">
                <a:solidFill>
                  <a:prstClr val="black"/>
                </a:solidFill>
              </a:rPr>
              <a:t> και την </a:t>
            </a:r>
            <a:r>
              <a:rPr lang="el-GR" dirty="0" err="1" smtClean="0">
                <a:solidFill>
                  <a:prstClr val="black"/>
                </a:solidFill>
              </a:rPr>
              <a:t>οστεοπορωση</a:t>
            </a:r>
            <a:r>
              <a:rPr lang="el-GR" dirty="0" smtClean="0">
                <a:solidFill>
                  <a:prstClr val="black"/>
                </a:solidFill>
              </a:rPr>
              <a:t> </a:t>
            </a:r>
            <a:r>
              <a:rPr lang="el-GR" altLang="ja-JP" dirty="0" smtClean="0">
                <a:latin typeface="+mn-lt"/>
              </a:rPr>
              <a:t/>
            </a:r>
            <a:br>
              <a:rPr lang="el-GR" altLang="ja-JP" dirty="0" smtClean="0">
                <a:latin typeface="+mn-lt"/>
              </a:rPr>
            </a:br>
            <a:r>
              <a:rPr lang="el-GR" altLang="ja-JP" dirty="0" smtClean="0">
                <a:latin typeface="+mn-lt"/>
              </a:rPr>
              <a:t>Αερόβια άσκηση </a:t>
            </a:r>
            <a:endParaRPr lang="el-GR" dirty="0" smtClean="0">
              <a:latin typeface="+mn-lt"/>
            </a:endParaRPr>
          </a:p>
        </p:txBody>
      </p:sp>
      <p:sp>
        <p:nvSpPr>
          <p:cNvPr id="56324" name="Rectangle 3"/>
          <p:cNvSpPr>
            <a:spLocks noGrp="1" noChangeArrowheads="1"/>
          </p:cNvSpPr>
          <p:nvPr>
            <p:ph idx="1"/>
          </p:nvPr>
        </p:nvSpPr>
        <p:spPr/>
        <p:txBody>
          <a:bodyPr>
            <a:noAutofit/>
          </a:bodyPr>
          <a:lstStyle/>
          <a:p>
            <a:pPr marL="0" indent="0" eaLnBrk="1" hangingPunct="1">
              <a:spcBef>
                <a:spcPts val="600"/>
              </a:spcBef>
              <a:buNone/>
            </a:pPr>
            <a:r>
              <a:rPr lang="el-GR" sz="2400" dirty="0"/>
              <a:t>Π</a:t>
            </a:r>
            <a:r>
              <a:rPr lang="el-GR" sz="2400" dirty="0" smtClean="0"/>
              <a:t>αρέχει το ερέθισμα για την προσαρμογή &amp; την εκγύμναση της: </a:t>
            </a:r>
          </a:p>
          <a:p>
            <a:pPr marL="446088" indent="-446088" eaLnBrk="1" hangingPunct="1">
              <a:spcBef>
                <a:spcPts val="600"/>
              </a:spcBef>
              <a:buFont typeface="+mj-lt"/>
              <a:buAutoNum type="arabicPeriod"/>
            </a:pPr>
            <a:r>
              <a:rPr lang="el-GR" sz="2400" dirty="0" smtClean="0"/>
              <a:t>καρδιαγγειακής ικανότητας</a:t>
            </a:r>
          </a:p>
          <a:p>
            <a:pPr marL="446088" indent="-446088" eaLnBrk="1" hangingPunct="1">
              <a:spcBef>
                <a:spcPts val="600"/>
              </a:spcBef>
              <a:buFont typeface="+mj-lt"/>
              <a:buAutoNum type="arabicPeriod"/>
            </a:pPr>
            <a:r>
              <a:rPr lang="el-GR" sz="2400" dirty="0" smtClean="0"/>
              <a:t>της αεροβικής ικανότητας</a:t>
            </a:r>
          </a:p>
          <a:p>
            <a:pPr marL="446088" indent="-446088" eaLnBrk="1" hangingPunct="1">
              <a:spcBef>
                <a:spcPts val="600"/>
              </a:spcBef>
              <a:buFont typeface="+mj-lt"/>
              <a:buAutoNum type="arabicPeriod"/>
            </a:pPr>
            <a:r>
              <a:rPr lang="el-GR" sz="2400" dirty="0" smtClean="0"/>
              <a:t>της αντοχής </a:t>
            </a:r>
          </a:p>
          <a:p>
            <a:pPr marL="446088" indent="-446088" eaLnBrk="1" hangingPunct="1">
              <a:spcBef>
                <a:spcPts val="600"/>
              </a:spcBef>
              <a:buFont typeface="+mj-lt"/>
              <a:buAutoNum type="arabicPeriod"/>
            </a:pPr>
            <a:r>
              <a:rPr lang="el-GR" sz="2400" dirty="0" smtClean="0"/>
              <a:t>βελτιώνει τα  επίπεδατης  </a:t>
            </a:r>
            <a:r>
              <a:rPr lang="en-US" sz="2400" dirty="0" smtClean="0"/>
              <a:t>HDL</a:t>
            </a:r>
            <a:r>
              <a:rPr lang="el-GR" sz="2400" dirty="0" smtClean="0"/>
              <a:t>,των τριγλυκεριδίων,του ποσοστού λίπους του σώματος &amp; καλύτερος έλεγχος του σωματικού βάρους </a:t>
            </a:r>
          </a:p>
          <a:p>
            <a:pPr marL="446088" indent="-446088">
              <a:spcBef>
                <a:spcPts val="600"/>
              </a:spcBef>
              <a:buFont typeface="+mj-lt"/>
              <a:buAutoNum type="arabicPeriod"/>
            </a:pPr>
            <a:r>
              <a:rPr lang="el-GR" sz="2400" dirty="0"/>
              <a:t>βελτιώνει τα  </a:t>
            </a:r>
            <a:r>
              <a:rPr lang="el-GR" sz="2400" dirty="0" smtClean="0"/>
              <a:t>επίπεδα της  </a:t>
            </a:r>
            <a:r>
              <a:rPr lang="en-US" sz="2400" dirty="0"/>
              <a:t>HDL</a:t>
            </a:r>
            <a:r>
              <a:rPr lang="el-GR" sz="2400" dirty="0" smtClean="0"/>
              <a:t>, των </a:t>
            </a:r>
            <a:r>
              <a:rPr lang="el-GR" sz="2400" dirty="0" err="1" smtClean="0"/>
              <a:t>τριγλυκεριδίων</a:t>
            </a:r>
            <a:r>
              <a:rPr lang="el-GR" sz="2400" dirty="0" smtClean="0"/>
              <a:t>, τ ου </a:t>
            </a:r>
            <a:r>
              <a:rPr lang="el-GR" sz="2400" dirty="0"/>
              <a:t>ποσοστού λίπους του σώματος &amp; καλύτερος έλεγχος του σωματικού βάρους </a:t>
            </a:r>
          </a:p>
        </p:txBody>
      </p:sp>
    </p:spTree>
    <p:extLst>
      <p:ext uri="{BB962C8B-B14F-4D97-AF65-F5344CB8AC3E}">
        <p14:creationId xmlns:p14="http://schemas.microsoft.com/office/powerpoint/2010/main" val="4113659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ChangeArrowheads="1"/>
          </p:cNvSpPr>
          <p:nvPr>
            <p:ph type="title"/>
          </p:nvPr>
        </p:nvSpPr>
        <p:spPr/>
        <p:txBody>
          <a:bodyPr>
            <a:normAutofit fontScale="90000"/>
          </a:bodyPr>
          <a:lstStyle/>
          <a:p>
            <a:r>
              <a:rPr lang="el-GR" dirty="0" smtClean="0">
                <a:solidFill>
                  <a:prstClr val="black"/>
                </a:solidFill>
              </a:rPr>
              <a:t>O ρόλος της κινησιοθεραπείας στην </a:t>
            </a:r>
            <a:r>
              <a:rPr lang="el-GR" dirty="0" err="1" smtClean="0">
                <a:solidFill>
                  <a:prstClr val="black"/>
                </a:solidFill>
              </a:rPr>
              <a:t>σαρκοπενία</a:t>
            </a:r>
            <a:r>
              <a:rPr lang="el-GR" dirty="0" smtClean="0">
                <a:solidFill>
                  <a:prstClr val="black"/>
                </a:solidFill>
              </a:rPr>
              <a:t> και την </a:t>
            </a:r>
            <a:r>
              <a:rPr lang="el-GR" dirty="0" err="1" smtClean="0">
                <a:solidFill>
                  <a:prstClr val="black"/>
                </a:solidFill>
              </a:rPr>
              <a:t>οστεοπορωση</a:t>
            </a:r>
            <a:r>
              <a:rPr lang="el-GR" dirty="0" smtClean="0">
                <a:solidFill>
                  <a:prstClr val="black"/>
                </a:solidFill>
              </a:rPr>
              <a:t> </a:t>
            </a:r>
            <a:r>
              <a:rPr lang="el-GR" altLang="ja-JP" dirty="0" smtClean="0">
                <a:latin typeface="+mn-lt"/>
              </a:rPr>
              <a:t/>
            </a:r>
            <a:br>
              <a:rPr lang="el-GR" altLang="ja-JP" dirty="0" smtClean="0">
                <a:latin typeface="+mn-lt"/>
              </a:rPr>
            </a:br>
            <a:r>
              <a:rPr lang="el-GR" altLang="ja-JP" dirty="0" smtClean="0">
                <a:latin typeface="+mn-lt"/>
              </a:rPr>
              <a:t>Αερόβια άσκηση </a:t>
            </a:r>
            <a:endParaRPr lang="el-GR" dirty="0" smtClean="0">
              <a:latin typeface="+mn-lt"/>
            </a:endParaRPr>
          </a:p>
        </p:txBody>
      </p:sp>
      <p:sp>
        <p:nvSpPr>
          <p:cNvPr id="56324" name="Rectangle 3"/>
          <p:cNvSpPr>
            <a:spLocks noGrp="1" noChangeArrowheads="1"/>
          </p:cNvSpPr>
          <p:nvPr>
            <p:ph idx="1"/>
          </p:nvPr>
        </p:nvSpPr>
        <p:spPr/>
        <p:txBody>
          <a:bodyPr>
            <a:noAutofit/>
          </a:bodyPr>
          <a:lstStyle/>
          <a:p>
            <a:pPr marL="0" indent="0">
              <a:buNone/>
            </a:pPr>
            <a:r>
              <a:rPr lang="el-GR" sz="2400" dirty="0"/>
              <a:t>Παρέχει το ερέθισμα για την προσαρμογή &amp; την εκγύμναση της: </a:t>
            </a:r>
          </a:p>
          <a:p>
            <a:pPr marL="457200" indent="-457200" eaLnBrk="1" hangingPunct="1">
              <a:buFont typeface="+mj-lt"/>
              <a:buAutoNum type="arabicPeriod" startAt="6"/>
            </a:pPr>
            <a:r>
              <a:rPr lang="el-GR" sz="2400" dirty="0" smtClean="0"/>
              <a:t>βελτίωση του μεταβολισμού γλυκόζης,  της αντίστασης στην ινσουλίνη &amp; κατά συνέπεια χαμηλότερος κίνδυνος προσβολής από σακχαρώδη διαβήτη ή καλύτερη ρύθμιση της νόσου εάν ήδη έχει εκδηλωθεί ο διαβήτης </a:t>
            </a:r>
          </a:p>
          <a:p>
            <a:pPr marL="457200" indent="-457200" eaLnBrk="1" hangingPunct="1">
              <a:buFont typeface="+mj-lt"/>
              <a:buAutoNum type="arabicPeriod" startAt="6"/>
            </a:pPr>
            <a:r>
              <a:rPr lang="el-GR" sz="2400" dirty="0" smtClean="0"/>
              <a:t>της ψυχολογικής έντασης, καλύτερη διάθεση με περισσότερη ζωτικότητα,      κινδύνου για κατάθλιψη ή άγχος </a:t>
            </a:r>
          </a:p>
          <a:p>
            <a:pPr marL="457200" indent="-457200" eaLnBrk="1" hangingPunct="1">
              <a:buFont typeface="+mj-lt"/>
              <a:buAutoNum type="arabicPeriod" startAt="6"/>
            </a:pPr>
            <a:r>
              <a:rPr lang="el-GR" sz="2400" dirty="0" smtClean="0"/>
              <a:t>μεγαλύτερη αντίσταση στην κούραση </a:t>
            </a:r>
          </a:p>
          <a:p>
            <a:pPr marL="457200" indent="-457200" eaLnBrk="1" hangingPunct="1">
              <a:buFont typeface="+mj-lt"/>
              <a:buAutoNum type="arabicPeriod" startAt="6"/>
            </a:pPr>
            <a:r>
              <a:rPr lang="el-GR" sz="2400" dirty="0" smtClean="0"/>
              <a:t>βοήθεια για καλύτερο ύπνο</a:t>
            </a:r>
          </a:p>
          <a:p>
            <a:pPr marL="457200" indent="-457200" eaLnBrk="1" hangingPunct="1">
              <a:buFont typeface="+mj-lt"/>
              <a:buAutoNum type="arabicPeriod" startAt="6"/>
            </a:pPr>
            <a:r>
              <a:rPr lang="el-GR" sz="2400" dirty="0" smtClean="0"/>
              <a:t>έχει αμελητέα επίδραση στην αύξηση της μυϊκής μάζας και δύναμης, σε αντίθεση με τις ασκήσεις αντίστασης.</a:t>
            </a:r>
          </a:p>
          <a:p>
            <a:pPr marL="514350" indent="-514350" eaLnBrk="1" hangingPunct="1">
              <a:buFont typeface="+mj-lt"/>
              <a:buAutoNum type="arabicPeriod" startAt="6"/>
            </a:pPr>
            <a:endParaRPr lang="el-GR" sz="2400" b="1" dirty="0" smtClean="0"/>
          </a:p>
        </p:txBody>
      </p:sp>
    </p:spTree>
    <p:extLst>
      <p:ext uri="{BB962C8B-B14F-4D97-AF65-F5344CB8AC3E}">
        <p14:creationId xmlns:p14="http://schemas.microsoft.com/office/powerpoint/2010/main" val="1412132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p:txBody>
          <a:bodyPr>
            <a:normAutofit fontScale="90000"/>
          </a:bodyPr>
          <a:lstStyle/>
          <a:p>
            <a:r>
              <a:rPr lang="el-GR" dirty="0" smtClean="0">
                <a:solidFill>
                  <a:prstClr val="black"/>
                </a:solidFill>
              </a:rPr>
              <a:t>O ρόλος της κινησιοθεραπείας στην </a:t>
            </a:r>
            <a:r>
              <a:rPr lang="el-GR" dirty="0" err="1" smtClean="0">
                <a:solidFill>
                  <a:prstClr val="black"/>
                </a:solidFill>
              </a:rPr>
              <a:t>σαρκοπενία</a:t>
            </a:r>
            <a:r>
              <a:rPr lang="el-GR" dirty="0" smtClean="0">
                <a:solidFill>
                  <a:prstClr val="black"/>
                </a:solidFill>
              </a:rPr>
              <a:t> και την </a:t>
            </a:r>
            <a:r>
              <a:rPr lang="el-GR" dirty="0" err="1" smtClean="0">
                <a:solidFill>
                  <a:prstClr val="black"/>
                </a:solidFill>
              </a:rPr>
              <a:t>οστεοπορωση</a:t>
            </a:r>
            <a:r>
              <a:rPr lang="el-GR" dirty="0" smtClean="0">
                <a:solidFill>
                  <a:prstClr val="black"/>
                </a:solidFill>
              </a:rPr>
              <a:t> </a:t>
            </a:r>
            <a:r>
              <a:rPr lang="el-GR" sz="4000" dirty="0" smtClean="0">
                <a:latin typeface="+mn-lt"/>
              </a:rPr>
              <a:t/>
            </a:r>
            <a:br>
              <a:rPr lang="el-GR" sz="4000" dirty="0" smtClean="0">
                <a:latin typeface="+mn-lt"/>
              </a:rPr>
            </a:br>
            <a:r>
              <a:rPr lang="el-GR" sz="4000" dirty="0" smtClean="0">
                <a:latin typeface="+mn-lt"/>
              </a:rPr>
              <a:t>Ασκήσεις ισορροπίας</a:t>
            </a:r>
          </a:p>
        </p:txBody>
      </p:sp>
      <p:sp>
        <p:nvSpPr>
          <p:cNvPr id="58372" name="Rectangle 3"/>
          <p:cNvSpPr>
            <a:spLocks noGrp="1" noChangeArrowheads="1"/>
          </p:cNvSpPr>
          <p:nvPr>
            <p:ph idx="1"/>
          </p:nvPr>
        </p:nvSpPr>
        <p:spPr>
          <a:xfrm>
            <a:off x="457200" y="1484784"/>
            <a:ext cx="8229600" cy="3888432"/>
          </a:xfrm>
        </p:spPr>
        <p:txBody>
          <a:bodyPr>
            <a:noAutofit/>
          </a:bodyPr>
          <a:lstStyle/>
          <a:p>
            <a:pPr marL="0" indent="0" eaLnBrk="1" hangingPunct="1">
              <a:buClr>
                <a:srgbClr val="FFFF00"/>
              </a:buClr>
              <a:buNone/>
            </a:pPr>
            <a:r>
              <a:rPr lang="el-GR" sz="2400" dirty="0" smtClean="0"/>
              <a:t>Πτώσεις </a:t>
            </a:r>
            <a:r>
              <a:rPr lang="el-GR" sz="2400" dirty="0" smtClean="0">
                <a:sym typeface="Wingdings"/>
              </a:rPr>
              <a:t></a:t>
            </a:r>
            <a:r>
              <a:rPr lang="el-GR" sz="2400" dirty="0" smtClean="0"/>
              <a:t> σοβαρό πρόβλημα υγείας για τους ηλικιωμένους γιατί: </a:t>
            </a:r>
          </a:p>
          <a:p>
            <a:pPr>
              <a:buClr>
                <a:schemeClr val="tx1"/>
              </a:buClr>
            </a:pPr>
            <a:r>
              <a:rPr lang="el-GR" sz="2400" dirty="0" smtClean="0"/>
              <a:t>συμβαίνουν συχνά</a:t>
            </a:r>
          </a:p>
          <a:p>
            <a:pPr>
              <a:buClr>
                <a:schemeClr val="tx1"/>
              </a:buClr>
            </a:pPr>
            <a:r>
              <a:rPr lang="el-GR" sz="2400" dirty="0" smtClean="0"/>
              <a:t>προκαλούν μεγάλα ποσοστά νοσηρότητας &amp; θνησιμότητας </a:t>
            </a:r>
          </a:p>
          <a:p>
            <a:pPr>
              <a:buClr>
                <a:schemeClr val="tx1"/>
              </a:buClr>
            </a:pPr>
            <a:r>
              <a:rPr lang="el-GR" sz="2400" dirty="0" smtClean="0"/>
              <a:t>κοστίζουν ως προς την αντιμετώπιση &amp; την αποθεραπεία τους</a:t>
            </a:r>
          </a:p>
          <a:p>
            <a:pPr>
              <a:buClr>
                <a:schemeClr val="tx1"/>
              </a:buClr>
            </a:pPr>
            <a:r>
              <a:rPr lang="el-GR" sz="2400" dirty="0" smtClean="0"/>
              <a:t>είναι σε άμεση συνάρτηση με τα ελλείμματα σε </a:t>
            </a:r>
            <a:r>
              <a:rPr lang="el-GR" sz="2400" dirty="0" err="1" smtClean="0"/>
              <a:t>μυική</a:t>
            </a:r>
            <a:r>
              <a:rPr lang="el-GR" sz="2400" dirty="0" smtClean="0"/>
              <a:t> μάζα, δύναμη &amp; ισορροπία, </a:t>
            </a:r>
            <a:r>
              <a:rPr lang="el-GR" sz="2400" dirty="0" smtClean="0">
                <a:sym typeface="Wingdings"/>
              </a:rPr>
              <a:t></a:t>
            </a:r>
            <a:r>
              <a:rPr lang="el-GR" sz="2400" dirty="0" smtClean="0"/>
              <a:t> τα αντανακλαστικά &amp; τη </a:t>
            </a:r>
            <a:r>
              <a:rPr lang="el-GR" sz="2400" dirty="0" smtClean="0">
                <a:sym typeface="Wingdings"/>
              </a:rPr>
              <a:t></a:t>
            </a:r>
            <a:r>
              <a:rPr lang="el-GR" sz="2400" dirty="0" smtClean="0"/>
              <a:t> της οστικής πυκνότητας (</a:t>
            </a:r>
            <a:r>
              <a:rPr lang="en-GB" sz="2400" dirty="0" smtClean="0"/>
              <a:t>BMD</a:t>
            </a:r>
            <a:r>
              <a:rPr lang="el-GR" sz="2400" dirty="0" smtClean="0"/>
              <a:t>).  </a:t>
            </a:r>
          </a:p>
        </p:txBody>
      </p:sp>
      <p:sp>
        <p:nvSpPr>
          <p:cNvPr id="10" name="5 - Θέση αριθμού διαφάνειας"/>
          <p:cNvSpPr>
            <a:spLocks noGrp="1"/>
          </p:cNvSpPr>
          <p:nvPr>
            <p:ph type="sldNum" sz="quarter" idx="12"/>
          </p:nvPr>
        </p:nvSpPr>
        <p:spPr/>
        <p:txBody>
          <a:bodyPr/>
          <a:lstStyle/>
          <a:p>
            <a:pPr>
              <a:defRPr/>
            </a:pPr>
            <a:fld id="{7F072FD2-6FFD-4794-93B8-F2112393D606}" type="slidenum">
              <a:rPr lang="el-GR" altLang="en-US"/>
              <a:pPr>
                <a:defRPr/>
              </a:pPr>
              <a:t>68</a:t>
            </a:fld>
            <a:endParaRPr lang="el-GR" altLang="en-US"/>
          </a:p>
        </p:txBody>
      </p:sp>
    </p:spTree>
    <p:extLst>
      <p:ext uri="{BB962C8B-B14F-4D97-AF65-F5344CB8AC3E}">
        <p14:creationId xmlns:p14="http://schemas.microsoft.com/office/powerpoint/2010/main" val="2648555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fontScale="90000"/>
          </a:bodyPr>
          <a:lstStyle/>
          <a:p>
            <a:r>
              <a:rPr lang="el-GR" dirty="0" smtClean="0"/>
              <a:t>O ρόλος της κινησιοθεραπείας στην οστεοπόρωση και την </a:t>
            </a:r>
            <a:r>
              <a:rPr lang="el-GR" dirty="0" err="1" smtClean="0"/>
              <a:t>σαρκοπενία</a:t>
            </a:r>
            <a:endParaRPr lang="el-GR" dirty="0" smtClean="0">
              <a:solidFill>
                <a:schemeClr val="tx1"/>
              </a:solidFill>
              <a:latin typeface="Arial" charset="0"/>
            </a:endParaRPr>
          </a:p>
        </p:txBody>
      </p:sp>
      <p:sp>
        <p:nvSpPr>
          <p:cNvPr id="2" name="Θέση περιεχομένου 1"/>
          <p:cNvSpPr>
            <a:spLocks noGrp="1"/>
          </p:cNvSpPr>
          <p:nvPr>
            <p:ph idx="1"/>
          </p:nvPr>
        </p:nvSpPr>
        <p:spPr/>
        <p:txBody>
          <a:bodyPr>
            <a:normAutofit/>
          </a:bodyPr>
          <a:lstStyle/>
          <a:p>
            <a:r>
              <a:rPr lang="el-GR" sz="2800" b="1" dirty="0">
                <a:solidFill>
                  <a:srgbClr val="820000"/>
                </a:solidFill>
              </a:rPr>
              <a:t>Οι αλλαγές στην στάση </a:t>
            </a:r>
            <a:r>
              <a:rPr lang="el-GR" sz="2800" dirty="0"/>
              <a:t>προκαλούν πόνο στην οσφυϊκή μοίρα, και αυξάνουν την ενδοθωρακική και την </a:t>
            </a:r>
            <a:r>
              <a:rPr lang="el-GR" sz="2800" dirty="0" err="1"/>
              <a:t>ενδοκοιλιακή</a:t>
            </a:r>
            <a:r>
              <a:rPr lang="el-GR" sz="2800" dirty="0"/>
              <a:t> πίεση, μειώνουν τον διαθέσιμο χώρο για τους πνεύμονες και μειώνουν την κίνηση των πλευρών με αποτέλεσμα την αναπνευστική ανεπάρκεια και την ακράτεια (</a:t>
            </a:r>
            <a:r>
              <a:rPr lang="el-GR" sz="2800" dirty="0" err="1"/>
              <a:t>Culham</a:t>
            </a:r>
            <a:r>
              <a:rPr lang="el-GR" sz="2800" dirty="0"/>
              <a:t> </a:t>
            </a:r>
            <a:r>
              <a:rPr lang="el-GR" sz="2800" dirty="0" err="1"/>
              <a:t>et</a:t>
            </a:r>
            <a:r>
              <a:rPr lang="el-GR" sz="2800" dirty="0"/>
              <a:t> </a:t>
            </a:r>
            <a:r>
              <a:rPr lang="el-GR" sz="2800" dirty="0" err="1"/>
              <a:t>al</a:t>
            </a:r>
            <a:r>
              <a:rPr lang="el-GR" sz="2800" dirty="0"/>
              <a:t> 1994).</a:t>
            </a:r>
            <a:br>
              <a:rPr lang="el-GR" sz="2800" dirty="0"/>
            </a:br>
            <a:endParaRPr lang="el-GR" sz="2800" dirty="0"/>
          </a:p>
        </p:txBody>
      </p:sp>
    </p:spTree>
    <p:extLst>
      <p:ext uri="{BB962C8B-B14F-4D97-AF65-F5344CB8AC3E}">
        <p14:creationId xmlns:p14="http://schemas.microsoft.com/office/powerpoint/2010/main" val="3091310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p:txBody>
          <a:bodyPr>
            <a:normAutofit fontScale="90000"/>
          </a:bodyPr>
          <a:lstStyle/>
          <a:p>
            <a:r>
              <a:rPr lang="el-GR" dirty="0" smtClean="0">
                <a:solidFill>
                  <a:prstClr val="black"/>
                </a:solidFill>
              </a:rPr>
              <a:t>O ρόλος της κινησιοθεραπείας στην </a:t>
            </a:r>
            <a:r>
              <a:rPr lang="el-GR" dirty="0" err="1" smtClean="0">
                <a:solidFill>
                  <a:prstClr val="black"/>
                </a:solidFill>
              </a:rPr>
              <a:t>σαρκοπενία</a:t>
            </a:r>
            <a:r>
              <a:rPr lang="el-GR" dirty="0" smtClean="0">
                <a:solidFill>
                  <a:prstClr val="black"/>
                </a:solidFill>
              </a:rPr>
              <a:t> και την </a:t>
            </a:r>
            <a:r>
              <a:rPr lang="el-GR" dirty="0" err="1" smtClean="0">
                <a:solidFill>
                  <a:prstClr val="black"/>
                </a:solidFill>
              </a:rPr>
              <a:t>οστεοπορωση</a:t>
            </a:r>
            <a:r>
              <a:rPr lang="el-GR" dirty="0" smtClean="0">
                <a:solidFill>
                  <a:prstClr val="black"/>
                </a:solidFill>
              </a:rPr>
              <a:t> </a:t>
            </a:r>
            <a:r>
              <a:rPr lang="el-GR" sz="4000" dirty="0" smtClean="0">
                <a:latin typeface="+mn-lt"/>
              </a:rPr>
              <a:t/>
            </a:r>
            <a:br>
              <a:rPr lang="el-GR" sz="4000" dirty="0" smtClean="0">
                <a:latin typeface="+mn-lt"/>
              </a:rPr>
            </a:br>
            <a:r>
              <a:rPr lang="el-GR" sz="4000" dirty="0" smtClean="0">
                <a:latin typeface="+mn-lt"/>
              </a:rPr>
              <a:t>Ασκήσεις ισορροπίας</a:t>
            </a:r>
          </a:p>
        </p:txBody>
      </p:sp>
      <p:sp>
        <p:nvSpPr>
          <p:cNvPr id="58372" name="Rectangle 3"/>
          <p:cNvSpPr>
            <a:spLocks noGrp="1" noChangeArrowheads="1"/>
          </p:cNvSpPr>
          <p:nvPr>
            <p:ph idx="1"/>
          </p:nvPr>
        </p:nvSpPr>
        <p:spPr/>
        <p:txBody>
          <a:bodyPr>
            <a:noAutofit/>
          </a:bodyPr>
          <a:lstStyle/>
          <a:p>
            <a:pPr marL="0" indent="0">
              <a:buClr>
                <a:srgbClr val="FFFF00"/>
              </a:buClr>
              <a:buNone/>
            </a:pPr>
            <a:r>
              <a:rPr lang="el-GR" sz="2400" dirty="0" smtClean="0"/>
              <a:t>Άσκηση: ένας από τους πιο αποτελεσματικούς τρόπους παρέμβασης για να </a:t>
            </a:r>
            <a:r>
              <a:rPr lang="el-GR" sz="2400" dirty="0" smtClean="0">
                <a:sym typeface="Wingdings"/>
              </a:rPr>
              <a:t></a:t>
            </a:r>
            <a:r>
              <a:rPr lang="el-GR" sz="2400" dirty="0" smtClean="0"/>
              <a:t> τον κίνδυνο των πτώσεων. Στην πραγματικότητα, είναι η μόνη θεραπεία αποτροπής των πτώσεων που μπορεί ταυτόχρονα να βελτιώσει τη μυϊκή μάζα &amp; δύναμη, την ισορροπία &amp; τη δύναμη των οστών.  </a:t>
            </a:r>
          </a:p>
        </p:txBody>
      </p:sp>
      <p:sp>
        <p:nvSpPr>
          <p:cNvPr id="10" name="5 - Θέση αριθμού διαφάνειας"/>
          <p:cNvSpPr>
            <a:spLocks noGrp="1"/>
          </p:cNvSpPr>
          <p:nvPr>
            <p:ph type="sldNum" sz="quarter" idx="12"/>
          </p:nvPr>
        </p:nvSpPr>
        <p:spPr/>
        <p:txBody>
          <a:bodyPr/>
          <a:lstStyle/>
          <a:p>
            <a:pPr>
              <a:defRPr/>
            </a:pPr>
            <a:fld id="{7F072FD2-6FFD-4794-93B8-F2112393D606}" type="slidenum">
              <a:rPr lang="el-GR" altLang="en-US"/>
              <a:pPr>
                <a:defRPr/>
              </a:pPr>
              <a:t>69</a:t>
            </a:fld>
            <a:endParaRPr lang="el-GR" altLang="en-US"/>
          </a:p>
        </p:txBody>
      </p:sp>
    </p:spTree>
    <p:extLst>
      <p:ext uri="{BB962C8B-B14F-4D97-AF65-F5344CB8AC3E}">
        <p14:creationId xmlns:p14="http://schemas.microsoft.com/office/powerpoint/2010/main" val="3863186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noAutofit/>
          </a:bodyPr>
          <a:lstStyle/>
          <a:p>
            <a:pPr algn="ctr"/>
            <a:r>
              <a:rPr lang="el-GR" sz="3600" dirty="0">
                <a:latin typeface="+mn-lt"/>
              </a:rPr>
              <a:t>Προτεινόμενες ασκήσεις </a:t>
            </a:r>
            <a:r>
              <a:rPr lang="el-GR" sz="3600" dirty="0" smtClean="0">
                <a:latin typeface="+mn-lt"/>
              </a:rPr>
              <a:t>&amp; </a:t>
            </a:r>
            <a:r>
              <a:rPr lang="el-GR" sz="3600" dirty="0">
                <a:latin typeface="+mn-lt"/>
              </a:rPr>
              <a:t>παράμετροι εφαρμογής</a:t>
            </a:r>
          </a:p>
        </p:txBody>
      </p:sp>
      <p:sp>
        <p:nvSpPr>
          <p:cNvPr id="200707" name="Rectangle 3"/>
          <p:cNvSpPr>
            <a:spLocks noGrp="1" noChangeArrowheads="1"/>
          </p:cNvSpPr>
          <p:nvPr>
            <p:ph idx="1"/>
          </p:nvPr>
        </p:nvSpPr>
        <p:spPr>
          <a:xfrm>
            <a:off x="457200" y="1484784"/>
            <a:ext cx="8229600" cy="5328592"/>
          </a:xfrm>
        </p:spPr>
        <p:txBody>
          <a:bodyPr>
            <a:noAutofit/>
          </a:bodyPr>
          <a:lstStyle/>
          <a:p>
            <a:pPr>
              <a:buClr>
                <a:schemeClr val="tx1"/>
              </a:buClr>
            </a:pPr>
            <a:r>
              <a:rPr lang="el-GR" sz="2200" b="1" dirty="0">
                <a:solidFill>
                  <a:srgbClr val="820000"/>
                </a:solidFill>
              </a:rPr>
              <a:t>Προοδευτικές ασκήσεις αντίστασης</a:t>
            </a:r>
            <a:r>
              <a:rPr lang="el-GR" sz="2200" dirty="0"/>
              <a:t>: </a:t>
            </a:r>
          </a:p>
          <a:p>
            <a:pPr lvl="1">
              <a:buClr>
                <a:schemeClr val="tx1"/>
              </a:buClr>
            </a:pPr>
            <a:r>
              <a:rPr lang="el-GR" sz="2200" dirty="0" smtClean="0"/>
              <a:t>Συχνότητα</a:t>
            </a:r>
            <a:r>
              <a:rPr lang="el-GR" sz="2200" dirty="0"/>
              <a:t>: 2 – 3 φορές/ εβδομάδα </a:t>
            </a:r>
          </a:p>
          <a:p>
            <a:pPr lvl="1">
              <a:buClr>
                <a:schemeClr val="tx1"/>
              </a:buClr>
            </a:pPr>
            <a:r>
              <a:rPr lang="el-GR" sz="2200" dirty="0" smtClean="0"/>
              <a:t>Σετ</a:t>
            </a:r>
            <a:r>
              <a:rPr lang="el-GR" sz="2200" dirty="0"/>
              <a:t>: 2- 3 </a:t>
            </a:r>
          </a:p>
          <a:p>
            <a:pPr lvl="1">
              <a:buClr>
                <a:schemeClr val="tx1"/>
              </a:buClr>
            </a:pPr>
            <a:r>
              <a:rPr lang="el-GR" sz="2200" dirty="0" smtClean="0"/>
              <a:t>Επαναλήψεις</a:t>
            </a:r>
            <a:r>
              <a:rPr lang="el-GR" sz="2200" dirty="0"/>
              <a:t>: 8-10 </a:t>
            </a:r>
          </a:p>
          <a:p>
            <a:pPr lvl="1">
              <a:buClr>
                <a:schemeClr val="tx1"/>
              </a:buClr>
            </a:pPr>
            <a:r>
              <a:rPr lang="el-GR" sz="2200" dirty="0" smtClean="0"/>
              <a:t>Ένταση</a:t>
            </a:r>
            <a:r>
              <a:rPr lang="el-GR" sz="2200" dirty="0"/>
              <a:t>: κυμαίνεται από 13- 17 της κλίμακας </a:t>
            </a:r>
            <a:r>
              <a:rPr lang="en-GB" sz="2200" dirty="0" smtClean="0"/>
              <a:t>Borg</a:t>
            </a:r>
            <a:endParaRPr lang="el-GR" sz="2200" dirty="0"/>
          </a:p>
          <a:p>
            <a:pPr>
              <a:buClr>
                <a:schemeClr val="tx1"/>
              </a:buClr>
            </a:pPr>
            <a:r>
              <a:rPr lang="el-GR" sz="2200" b="1" dirty="0">
                <a:solidFill>
                  <a:srgbClr val="820000"/>
                </a:solidFill>
              </a:rPr>
              <a:t>Αερόβια άσκηση</a:t>
            </a:r>
            <a:r>
              <a:rPr lang="el-GR" sz="2200" dirty="0"/>
              <a:t>: έντονη αερόβια </a:t>
            </a:r>
            <a:r>
              <a:rPr lang="el-GR" sz="2200" dirty="0" smtClean="0"/>
              <a:t>άσκηση, </a:t>
            </a:r>
            <a:r>
              <a:rPr lang="en-GB" sz="2200" dirty="0"/>
              <a:t>jogging</a:t>
            </a:r>
            <a:r>
              <a:rPr lang="el-GR" sz="2200" dirty="0"/>
              <a:t>, γρήγορο περπάτημα </a:t>
            </a:r>
          </a:p>
          <a:p>
            <a:pPr>
              <a:buClr>
                <a:schemeClr val="tx1"/>
              </a:buClr>
              <a:tabLst>
                <a:tab pos="1169988" algn="l"/>
              </a:tabLst>
            </a:pPr>
            <a:r>
              <a:rPr lang="el-GR" sz="2200" b="1" dirty="0">
                <a:solidFill>
                  <a:srgbClr val="820000"/>
                </a:solidFill>
              </a:rPr>
              <a:t>Άσκηση δόνησης </a:t>
            </a:r>
            <a:endParaRPr lang="el-GR" sz="2200" b="1" dirty="0" smtClean="0">
              <a:solidFill>
                <a:srgbClr val="820000"/>
              </a:solidFill>
            </a:endParaRPr>
          </a:p>
          <a:p>
            <a:pPr marL="361950" indent="0">
              <a:buClr>
                <a:schemeClr val="tx1"/>
              </a:buClr>
              <a:buSzTx/>
              <a:buNone/>
            </a:pPr>
            <a:r>
              <a:rPr lang="el-GR" sz="2200" dirty="0" smtClean="0"/>
              <a:t>Τα αποτελέσματα της άσκησης δεν είναι άμεσα ορατά. Πολλοί ηλικιωμένοι σταματάνε το πρόγραμμα γιατί έχουν υψηλές απαιτήσεις σε μικρό χρόνο, απογοητεύονται και σταματάνε πριν επιτευχθούν τα οφέλη. Η υπομονή και η επιμονή είναι απαραίτητες</a:t>
            </a:r>
            <a:r>
              <a:rPr lang="en-GB" sz="2200" dirty="0" smtClean="0">
                <a:sym typeface="Wingdings" pitchFamily="2" charset="2"/>
              </a:rPr>
              <a:t> Cassel et al, 2003</a:t>
            </a:r>
            <a:endParaRPr lang="el-GR" sz="2200" dirty="0" smtClean="0"/>
          </a:p>
          <a:p>
            <a:pPr marL="571500" indent="-571500">
              <a:buClr>
                <a:srgbClr val="FFFF00"/>
              </a:buClr>
              <a:buSzTx/>
            </a:pPr>
            <a:endParaRPr lang="el-GR" sz="2200" dirty="0" smtClean="0"/>
          </a:p>
          <a:p>
            <a:pPr>
              <a:buClr>
                <a:srgbClr val="FFFF00"/>
              </a:buClr>
            </a:pPr>
            <a:endParaRPr lang="el-GR" sz="2200" dirty="0"/>
          </a:p>
          <a:p>
            <a:endParaRPr lang="el-GR" sz="2200" dirty="0"/>
          </a:p>
        </p:txBody>
      </p:sp>
      <p:sp>
        <p:nvSpPr>
          <p:cNvPr id="5" name="5 - Θέση αριθμού διαφάνειας"/>
          <p:cNvSpPr>
            <a:spLocks noGrp="1"/>
          </p:cNvSpPr>
          <p:nvPr>
            <p:ph type="sldNum" sz="quarter" idx="12"/>
          </p:nvPr>
        </p:nvSpPr>
        <p:spPr/>
        <p:txBody>
          <a:bodyPr/>
          <a:lstStyle/>
          <a:p>
            <a:fld id="{0B9905BD-F90C-43AB-8A91-2A03186C947D}" type="slidenum">
              <a:rPr lang="el-GR" altLang="en-US"/>
              <a:pPr/>
              <a:t>70</a:t>
            </a:fld>
            <a:endParaRPr lang="el-GR" altLang="en-US"/>
          </a:p>
        </p:txBody>
      </p:sp>
    </p:spTree>
    <p:extLst>
      <p:ext uri="{BB962C8B-B14F-4D97-AF65-F5344CB8AC3E}">
        <p14:creationId xmlns:p14="http://schemas.microsoft.com/office/powerpoint/2010/main" val="146432290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l-GR" b="1"/>
              <a:t>ΑΣΚΗΣΗ-ΔΙΟΡΘΩΣΗ ΣΤΑΣΗΣ</a:t>
            </a:r>
            <a:endParaRPr lang="el-GR"/>
          </a:p>
        </p:txBody>
      </p:sp>
      <p:sp>
        <p:nvSpPr>
          <p:cNvPr id="12292" name="Rectangle 4"/>
          <p:cNvSpPr>
            <a:spLocks noGrp="1" noChangeArrowheads="1"/>
          </p:cNvSpPr>
          <p:nvPr>
            <p:ph idx="1"/>
          </p:nvPr>
        </p:nvSpPr>
        <p:spPr/>
        <p:txBody>
          <a:bodyPr>
            <a:normAutofit/>
          </a:bodyPr>
          <a:lstStyle/>
          <a:p>
            <a:r>
              <a:rPr lang="el-GR" sz="2800" dirty="0"/>
              <a:t>Ύπτια  θέση</a:t>
            </a:r>
          </a:p>
          <a:p>
            <a:r>
              <a:rPr lang="el-GR" sz="2800" dirty="0"/>
              <a:t>Πρηνής θέση</a:t>
            </a:r>
          </a:p>
          <a:p>
            <a:r>
              <a:rPr lang="el-GR" sz="2800" dirty="0"/>
              <a:t> Όρθια   θέση</a:t>
            </a:r>
          </a:p>
          <a:p>
            <a:r>
              <a:rPr lang="el-GR" sz="2800" dirty="0"/>
              <a:t>Καθιστή θέση</a:t>
            </a:r>
          </a:p>
          <a:p>
            <a:endParaRPr lang="el-GR" sz="2800" dirty="0"/>
          </a:p>
          <a:p>
            <a:endParaRPr lang="el-GR" sz="2800" dirty="0"/>
          </a:p>
        </p:txBody>
      </p:sp>
      <p:graphicFrame>
        <p:nvGraphicFramePr>
          <p:cNvPr id="2" name="Object 1"/>
          <p:cNvGraphicFramePr>
            <a:graphicFrameLocks noGrp="1" noChangeAspect="1"/>
          </p:cNvGraphicFramePr>
          <p:nvPr>
            <p:extLst>
              <p:ext uri="{D42A27DB-BD31-4B8C-83A1-F6EECF244321}">
                <p14:modId xmlns:p14="http://schemas.microsoft.com/office/powerpoint/2010/main" val="4063874945"/>
              </p:ext>
            </p:extLst>
          </p:nvPr>
        </p:nvGraphicFramePr>
        <p:xfrm>
          <a:off x="3851920" y="1916832"/>
          <a:ext cx="4798673" cy="3312368"/>
        </p:xfrm>
        <a:graphic>
          <a:graphicData uri="http://schemas.openxmlformats.org/presentationml/2006/ole">
            <mc:AlternateContent xmlns:mc="http://schemas.openxmlformats.org/markup-compatibility/2006">
              <mc:Choice xmlns:v="urn:schemas-microsoft-com:vml" Requires="v">
                <p:oleObj spid="_x0000_s16400" name="Photo Editor Photo" r:id="rId4" imgW="8085714" imgH="5582429" progId="">
                  <p:embed/>
                </p:oleObj>
              </mc:Choice>
              <mc:Fallback>
                <p:oleObj name="Photo Editor Photo" r:id="rId4" imgW="8085714" imgH="5582429" progId="">
                  <p:embed/>
                  <p:pic>
                    <p:nvPicPr>
                      <p:cNvPr id="0" name="Picture 1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20" y="1916832"/>
                        <a:ext cx="4798673" cy="33123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0752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l-GR" dirty="0" smtClean="0">
                <a:solidFill>
                  <a:prstClr val="black"/>
                </a:solidFill>
              </a:rPr>
              <a:t>O ρόλος της κινησιοθεραπείας στην </a:t>
            </a:r>
            <a:r>
              <a:rPr lang="el-GR" dirty="0" err="1" smtClean="0">
                <a:solidFill>
                  <a:prstClr val="black"/>
                </a:solidFill>
              </a:rPr>
              <a:t>σαρκοπενία</a:t>
            </a:r>
            <a:r>
              <a:rPr lang="el-GR" dirty="0" smtClean="0">
                <a:solidFill>
                  <a:prstClr val="black"/>
                </a:solidFill>
              </a:rPr>
              <a:t> και την </a:t>
            </a:r>
            <a:r>
              <a:rPr lang="el-GR" dirty="0" err="1" smtClean="0">
                <a:solidFill>
                  <a:prstClr val="black"/>
                </a:solidFill>
              </a:rPr>
              <a:t>οστεοπορωση</a:t>
            </a:r>
            <a:endParaRPr lang="el-GR" dirty="0"/>
          </a:p>
        </p:txBody>
      </p:sp>
      <p:sp>
        <p:nvSpPr>
          <p:cNvPr id="14339" name="Rectangle 6"/>
          <p:cNvSpPr>
            <a:spLocks noGrp="1" noChangeArrowheads="1"/>
          </p:cNvSpPr>
          <p:nvPr>
            <p:ph idx="1"/>
          </p:nvPr>
        </p:nvSpPr>
        <p:spPr>
          <a:xfrm>
            <a:off x="457200" y="1484784"/>
            <a:ext cx="4906888" cy="4752528"/>
          </a:xfrm>
        </p:spPr>
        <p:txBody>
          <a:bodyPr>
            <a:noAutofit/>
          </a:bodyPr>
          <a:lstStyle/>
          <a:p>
            <a:r>
              <a:rPr lang="el-GR" sz="2400" b="1" dirty="0" smtClean="0">
                <a:solidFill>
                  <a:srgbClr val="820000"/>
                </a:solidFill>
              </a:rPr>
              <a:t>Διόρθωση  στάσης</a:t>
            </a:r>
          </a:p>
          <a:p>
            <a:r>
              <a:rPr lang="el-GR" sz="2400" b="1" dirty="0" err="1" smtClean="0">
                <a:solidFill>
                  <a:srgbClr val="820000"/>
                </a:solidFill>
              </a:rPr>
              <a:t>Νευρομυϊκή</a:t>
            </a:r>
            <a:r>
              <a:rPr lang="el-GR" sz="2400" b="1" dirty="0" smtClean="0">
                <a:solidFill>
                  <a:srgbClr val="820000"/>
                </a:solidFill>
              </a:rPr>
              <a:t> συναρμογή</a:t>
            </a:r>
          </a:p>
          <a:p>
            <a:r>
              <a:rPr lang="el-GR" sz="2400" b="1" dirty="0" smtClean="0">
                <a:solidFill>
                  <a:srgbClr val="820000"/>
                </a:solidFill>
              </a:rPr>
              <a:t>Ιδιοδεκτικότητα - ισορροπία</a:t>
            </a:r>
          </a:p>
          <a:p>
            <a:pPr eaLnBrk="1" hangingPunct="1"/>
            <a:endParaRPr lang="en-US" sz="2400" b="1" dirty="0" smtClean="0">
              <a:solidFill>
                <a:srgbClr val="660033"/>
              </a:solidFill>
            </a:endParaRPr>
          </a:p>
          <a:p>
            <a:pPr eaLnBrk="1" hangingPunct="1"/>
            <a:r>
              <a:rPr lang="el-GR" sz="2400" b="1" dirty="0" smtClean="0">
                <a:solidFill>
                  <a:srgbClr val="004B82"/>
                </a:solidFill>
              </a:rPr>
              <a:t>σωστή ενημέρωση</a:t>
            </a:r>
          </a:p>
          <a:p>
            <a:pPr eaLnBrk="1" hangingPunct="1"/>
            <a:r>
              <a:rPr lang="el-GR" sz="2400" b="1" dirty="0" smtClean="0">
                <a:solidFill>
                  <a:srgbClr val="004B82"/>
                </a:solidFill>
              </a:rPr>
              <a:t>εξειδικευμένη άσκηση</a:t>
            </a:r>
          </a:p>
          <a:p>
            <a:pPr eaLnBrk="1" hangingPunct="1"/>
            <a:r>
              <a:rPr lang="el-GR" sz="2400" b="1" dirty="0" smtClean="0">
                <a:solidFill>
                  <a:srgbClr val="004B82"/>
                </a:solidFill>
              </a:rPr>
              <a:t>προοδευτική ένταξη σε ομαδικά προγράμματα</a:t>
            </a:r>
          </a:p>
          <a:p>
            <a:pPr eaLnBrk="1" hangingPunct="1"/>
            <a:r>
              <a:rPr lang="el-GR" sz="2400" b="1" dirty="0" smtClean="0">
                <a:solidFill>
                  <a:srgbClr val="004B82"/>
                </a:solidFill>
              </a:rPr>
              <a:t>κατάλληλα εργαλεία</a:t>
            </a:r>
          </a:p>
          <a:p>
            <a:pPr eaLnBrk="1" hangingPunct="1"/>
            <a:r>
              <a:rPr lang="el-GR" sz="2400" b="1" dirty="0" smtClean="0">
                <a:solidFill>
                  <a:srgbClr val="004B82"/>
                </a:solidFill>
              </a:rPr>
              <a:t>Εργονομία</a:t>
            </a:r>
          </a:p>
          <a:p>
            <a:pPr eaLnBrk="1" hangingPunct="1">
              <a:buNone/>
            </a:pPr>
            <a:r>
              <a:rPr lang="el-GR" sz="2400" b="1" dirty="0" smtClean="0">
                <a:solidFill>
                  <a:srgbClr val="660033"/>
                </a:solidFill>
              </a:rPr>
              <a:t>           </a:t>
            </a:r>
          </a:p>
          <a:p>
            <a:pPr eaLnBrk="1" hangingPunct="1"/>
            <a:endParaRPr lang="el-GR" sz="2400" b="1" dirty="0" smtClean="0">
              <a:solidFill>
                <a:srgbClr val="660033"/>
              </a:solidFill>
            </a:endParaRPr>
          </a:p>
          <a:p>
            <a:pPr eaLnBrk="1" hangingPunct="1">
              <a:buNone/>
            </a:pPr>
            <a:r>
              <a:rPr lang="el-GR" sz="2400" b="1" dirty="0" smtClean="0">
                <a:solidFill>
                  <a:srgbClr val="660033"/>
                </a:solidFill>
              </a:rPr>
              <a:t>                            </a:t>
            </a:r>
            <a:endParaRPr lang="el-GR" sz="2400" b="1" i="1" dirty="0" smtClean="0">
              <a:solidFill>
                <a:srgbClr val="FFFF00"/>
              </a:solidFill>
            </a:endParaRPr>
          </a:p>
          <a:p>
            <a:pPr eaLnBrk="1" hangingPunct="1">
              <a:buFontTx/>
              <a:buNone/>
            </a:pPr>
            <a:r>
              <a:rPr lang="el-GR" sz="2400" b="1" i="1" dirty="0" smtClean="0">
                <a:solidFill>
                  <a:srgbClr val="FFFF00"/>
                </a:solidFill>
              </a:rPr>
              <a:t>                     </a:t>
            </a:r>
          </a:p>
        </p:txBody>
      </p:sp>
      <p:graphicFrame>
        <p:nvGraphicFramePr>
          <p:cNvPr id="4" name="Object 3"/>
          <p:cNvGraphicFramePr>
            <a:graphicFrameLocks noGrp="1" noChangeAspect="1"/>
          </p:cNvGraphicFramePr>
          <p:nvPr>
            <p:extLst>
              <p:ext uri="{D42A27DB-BD31-4B8C-83A1-F6EECF244321}">
                <p14:modId xmlns:p14="http://schemas.microsoft.com/office/powerpoint/2010/main" val="2039560927"/>
              </p:ext>
            </p:extLst>
          </p:nvPr>
        </p:nvGraphicFramePr>
        <p:xfrm>
          <a:off x="5530828" y="1556793"/>
          <a:ext cx="3209377" cy="2016224"/>
        </p:xfrm>
        <a:graphic>
          <a:graphicData uri="http://schemas.openxmlformats.org/presentationml/2006/ole">
            <mc:AlternateContent xmlns:mc="http://schemas.openxmlformats.org/markup-compatibility/2006">
              <mc:Choice xmlns:v="urn:schemas-microsoft-com:vml" Requires="v">
                <p:oleObj spid="_x0000_s17440" name="Photo Editor Photo" r:id="rId3" imgW="11123810" imgH="6990476" progId="">
                  <p:embed/>
                </p:oleObj>
              </mc:Choice>
              <mc:Fallback>
                <p:oleObj name="Photo Editor Photo" r:id="rId3" imgW="11123810" imgH="6990476" progId="">
                  <p:embed/>
                  <p:pic>
                    <p:nvPicPr>
                      <p:cNvPr id="0" name="Picture 28"/>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0828" y="1556793"/>
                        <a:ext cx="3209377" cy="20162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040549397"/>
              </p:ext>
            </p:extLst>
          </p:nvPr>
        </p:nvGraphicFramePr>
        <p:xfrm>
          <a:off x="5508104" y="3861048"/>
          <a:ext cx="3233936" cy="2262407"/>
        </p:xfrm>
        <a:graphic>
          <a:graphicData uri="http://schemas.openxmlformats.org/presentationml/2006/ole">
            <mc:AlternateContent xmlns:mc="http://schemas.openxmlformats.org/markup-compatibility/2006">
              <mc:Choice xmlns:v="urn:schemas-microsoft-com:vml" Requires="v">
                <p:oleObj spid="_x0000_s17441" name="Photo Editor Photo" r:id="rId5" imgW="7133333" imgH="4990476" progId="">
                  <p:embed/>
                </p:oleObj>
              </mc:Choice>
              <mc:Fallback>
                <p:oleObj name="Photo Editor Photo" r:id="rId5" imgW="7133333" imgH="4990476" progId="">
                  <p:embed/>
                  <p:pic>
                    <p:nvPicPr>
                      <p:cNvPr id="0" name="Picture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104" y="3861048"/>
                        <a:ext cx="3233936" cy="22624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21754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solidFill>
                  <a:prstClr val="black"/>
                </a:solidFill>
              </a:rPr>
              <a:t>O ρόλος της κινησιοθεραπείας στην </a:t>
            </a:r>
            <a:r>
              <a:rPr lang="el-GR" dirty="0" err="1" smtClean="0">
                <a:solidFill>
                  <a:prstClr val="black"/>
                </a:solidFill>
              </a:rPr>
              <a:t>σαρκοπενία</a:t>
            </a:r>
            <a:r>
              <a:rPr lang="el-GR" dirty="0" smtClean="0">
                <a:solidFill>
                  <a:prstClr val="black"/>
                </a:solidFill>
              </a:rPr>
              <a:t> και την </a:t>
            </a:r>
            <a:r>
              <a:rPr lang="el-GR" dirty="0" err="1" smtClean="0">
                <a:solidFill>
                  <a:prstClr val="black"/>
                </a:solidFill>
              </a:rPr>
              <a:t>οστεοπορωση</a:t>
            </a:r>
            <a:endParaRPr lang="el-GR" dirty="0"/>
          </a:p>
        </p:txBody>
      </p:sp>
      <p:sp>
        <p:nvSpPr>
          <p:cNvPr id="59394" name="Rectangle 2"/>
          <p:cNvSpPr>
            <a:spLocks noGrp="1" noChangeArrowheads="1"/>
          </p:cNvSpPr>
          <p:nvPr>
            <p:ph idx="1"/>
          </p:nvPr>
        </p:nvSpPr>
        <p:spPr/>
        <p:txBody>
          <a:bodyPr>
            <a:normAutofit/>
          </a:bodyPr>
          <a:lstStyle/>
          <a:p>
            <a:pPr marL="0" indent="0" eaLnBrk="1" hangingPunct="1">
              <a:spcAft>
                <a:spcPts val="600"/>
              </a:spcAft>
              <a:buFont typeface="Arial" pitchFamily="34" charset="0"/>
              <a:buNone/>
            </a:pPr>
            <a:r>
              <a:rPr lang="el-GR" sz="2800" dirty="0" smtClean="0"/>
              <a:t>Η φυσικοθεραπευτική παρέμβαση αποτελεί απαραίτητη προϋπόθεση για την εφαρμογή ενός «ολοκληρωμένου» προγράμματος. </a:t>
            </a:r>
          </a:p>
          <a:p>
            <a:pPr marL="0" indent="0" eaLnBrk="1" hangingPunct="1">
              <a:spcAft>
                <a:spcPts val="600"/>
              </a:spcAft>
              <a:buFont typeface="Arial" pitchFamily="34" charset="0"/>
              <a:buNone/>
            </a:pPr>
            <a:r>
              <a:rPr lang="el-GR" sz="2800" dirty="0" smtClean="0"/>
              <a:t>Αυτό συμβαίνει για δύο κυρίως λόγους: </a:t>
            </a:r>
          </a:p>
          <a:p>
            <a:pPr eaLnBrk="1" hangingPunct="1">
              <a:spcAft>
                <a:spcPts val="600"/>
              </a:spcAft>
            </a:pPr>
            <a:r>
              <a:rPr lang="el-GR" sz="2800" dirty="0" smtClean="0"/>
              <a:t>Έχει την δυνατότητα να διαφοροποιείται από περιστατικό σε περιστατικό, αλλά και από ημέρα σε ημέρα </a:t>
            </a:r>
          </a:p>
          <a:p>
            <a:pPr eaLnBrk="1" hangingPunct="1">
              <a:spcAft>
                <a:spcPts val="600"/>
              </a:spcAft>
            </a:pPr>
            <a:r>
              <a:rPr lang="el-GR" sz="2800" dirty="0" smtClean="0"/>
              <a:t> μπορεί να εφαρμοσθεί τόσο σε οξέα όσο και σε χρόνια περιστατικά.</a:t>
            </a:r>
          </a:p>
        </p:txBody>
      </p:sp>
    </p:spTree>
    <p:extLst>
      <p:ext uri="{BB962C8B-B14F-4D97-AF65-F5344CB8AC3E}">
        <p14:creationId xmlns:p14="http://schemas.microsoft.com/office/powerpoint/2010/main" val="4219359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Συμπερασματικά </a:t>
            </a:r>
            <a:endParaRPr lang="en-US" dirty="0"/>
          </a:p>
        </p:txBody>
      </p:sp>
      <p:sp>
        <p:nvSpPr>
          <p:cNvPr id="6" name="Content Placeholder 5"/>
          <p:cNvSpPr>
            <a:spLocks noGrp="1"/>
          </p:cNvSpPr>
          <p:nvPr>
            <p:ph idx="1"/>
          </p:nvPr>
        </p:nvSpPr>
        <p:spPr>
          <a:xfrm>
            <a:off x="457200" y="1484784"/>
            <a:ext cx="8291264" cy="4752528"/>
          </a:xfrm>
        </p:spPr>
        <p:txBody>
          <a:bodyPr>
            <a:noAutofit/>
          </a:bodyPr>
          <a:lstStyle/>
          <a:p>
            <a:pPr>
              <a:tabLst>
                <a:tab pos="361950" algn="l"/>
              </a:tabLst>
            </a:pPr>
            <a:r>
              <a:rPr lang="el-GR" sz="2200" dirty="0" smtClean="0"/>
              <a:t>Επειδή η σαρκοπενία είναι πολύ μεγαλύτερη σε άτομα τα οποία δεν ασκούνται, χωρίς όμως αυτό να σημαίνει ότι οι ηλικιωμένοι που αθλούνται μπορούν τελείως να αναστρέψουν αυτή την βιολογική διαδικασία.</a:t>
            </a:r>
          </a:p>
          <a:p>
            <a:pPr>
              <a:tabLst>
                <a:tab pos="361950" algn="l"/>
              </a:tabLst>
            </a:pPr>
            <a:r>
              <a:rPr lang="el-GR" sz="2200" dirty="0" smtClean="0"/>
              <a:t>Επειδή τα οστά συντηρούνται από τις μηχανικές καταπονήσεις που δέχονται από τους μύες, είναι ευνόητο ότι η σαρκοπενία επιδεινώνει την ήδη υφιστάμενη ορμονική αιτία της οστεοπόρωσης.</a:t>
            </a:r>
          </a:p>
          <a:p>
            <a:pPr>
              <a:tabLst>
                <a:tab pos="361950" algn="l"/>
              </a:tabLst>
            </a:pPr>
            <a:r>
              <a:rPr lang="el-GR" sz="2200" dirty="0" smtClean="0"/>
              <a:t>Επειδή τα άτομα με σαρκοπενία παθαίνουν ευκολότερα μυϊκό κάματο και υποφέρουν από συχνές κράμπες και διάχυτες μυαλγίες.</a:t>
            </a:r>
          </a:p>
          <a:p>
            <a:pPr>
              <a:tabLst>
                <a:tab pos="361950" algn="l"/>
              </a:tabLst>
            </a:pPr>
            <a:r>
              <a:rPr lang="el-GR" sz="2200" dirty="0" smtClean="0"/>
              <a:t>Επειδή η κακή κατάσταση του μυϊκού συστήματος αφήνει τις αρθρώσεις απροστάτευτες από μικροτραυματισμούς και με τον τρόπο αυτό επιταχύνει την εμφάνιση πολλών δυσλειτουργιών </a:t>
            </a:r>
          </a:p>
          <a:p>
            <a:pPr marL="0" indent="0" algn="r">
              <a:spcBef>
                <a:spcPts val="1200"/>
              </a:spcBef>
              <a:buNone/>
            </a:pPr>
            <a:r>
              <a:rPr lang="el-GR" sz="2200" dirty="0" smtClean="0"/>
              <a:t>                                                                            </a:t>
            </a:r>
            <a:r>
              <a:rPr lang="en-US" sz="2200" dirty="0" smtClean="0"/>
              <a:t>G.Lyritis 2011</a:t>
            </a:r>
          </a:p>
        </p:txBody>
      </p:sp>
    </p:spTree>
    <p:extLst>
      <p:ext uri="{BB962C8B-B14F-4D97-AF65-F5344CB8AC3E}">
        <p14:creationId xmlns:p14="http://schemas.microsoft.com/office/powerpoint/2010/main" val="4147837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Συμπερασματικά </a:t>
            </a:r>
            <a:endParaRPr lang="en-US" dirty="0"/>
          </a:p>
        </p:txBody>
      </p:sp>
      <p:sp>
        <p:nvSpPr>
          <p:cNvPr id="3" name="Content Placeholder 2"/>
          <p:cNvSpPr>
            <a:spLocks noGrp="1"/>
          </p:cNvSpPr>
          <p:nvPr>
            <p:ph idx="1"/>
          </p:nvPr>
        </p:nvSpPr>
        <p:spPr/>
        <p:txBody>
          <a:bodyPr>
            <a:normAutofit/>
          </a:bodyPr>
          <a:lstStyle/>
          <a:p>
            <a:r>
              <a:rPr lang="el-GR" sz="2800" dirty="0" smtClean="0"/>
              <a:t>η κινησιοθεραπεία υποστηρίζει και δεν αντικαθιστά την όποια φαρμακευτική αγωγή. </a:t>
            </a:r>
          </a:p>
          <a:p>
            <a:r>
              <a:rPr lang="el-GR" sz="2800" dirty="0" smtClean="0"/>
              <a:t> τα αποτελέσματα της διαρκούν για όσο εφαρμόζεται και γιαυτό τα άτομα της γ΄ηλικίας πρέπει να ενθαρρύνονται να μην σταματούν την οργανωμένη άσκηση , αλλά να εκπαιδεύονται να την συνδυάζουν και με «σωστή» καθημερινή δραστηριότητα.</a:t>
            </a:r>
            <a:endParaRPr lang="en-US" sz="2800" dirty="0" smtClean="0"/>
          </a:p>
          <a:p>
            <a:endParaRPr lang="en-US" sz="2800" dirty="0"/>
          </a:p>
        </p:txBody>
      </p:sp>
    </p:spTree>
    <p:extLst>
      <p:ext uri="{BB962C8B-B14F-4D97-AF65-F5344CB8AC3E}">
        <p14:creationId xmlns:p14="http://schemas.microsoft.com/office/powerpoint/2010/main" val="1147760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7" name="Rectangle 4"/>
          <p:cNvSpPr>
            <a:spLocks noGrp="1" noRot="1" noChangeArrowheads="1"/>
          </p:cNvSpPr>
          <p:nvPr>
            <p:ph type="title"/>
          </p:nvPr>
        </p:nvSpPr>
        <p:spPr/>
        <p:txBody>
          <a:bodyPr>
            <a:normAutofit fontScale="90000"/>
          </a:bodyPr>
          <a:lstStyle/>
          <a:p>
            <a:r>
              <a:rPr lang="el-GR" sz="3600" dirty="0"/>
              <a:t>Ο </a:t>
            </a:r>
            <a:r>
              <a:rPr lang="el-GR" sz="3600" dirty="0" smtClean="0"/>
              <a:t>ρόλος της Φυσικοθεραπείας μέσω </a:t>
            </a:r>
            <a:r>
              <a:rPr lang="el-GR" sz="3600" dirty="0"/>
              <a:t>της </a:t>
            </a:r>
            <a:r>
              <a:rPr lang="el-GR" sz="3600" dirty="0" smtClean="0"/>
              <a:t>κινησιοθεραπείας</a:t>
            </a:r>
          </a:p>
        </p:txBody>
      </p:sp>
      <p:graphicFrame>
        <p:nvGraphicFramePr>
          <p:cNvPr id="4" name="Diagram 3"/>
          <p:cNvGraphicFramePr/>
          <p:nvPr>
            <p:extLst>
              <p:ext uri="{D42A27DB-BD31-4B8C-83A1-F6EECF244321}">
                <p14:modId xmlns:p14="http://schemas.microsoft.com/office/powerpoint/2010/main" val="766390866"/>
              </p:ext>
            </p:extLst>
          </p:nvPr>
        </p:nvGraphicFramePr>
        <p:xfrm>
          <a:off x="467519" y="1484784"/>
          <a:ext cx="8208963"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4499992" y="5373216"/>
            <a:ext cx="3885294" cy="369332"/>
          </a:xfrm>
          <a:prstGeom prst="rect">
            <a:avLst/>
          </a:prstGeom>
        </p:spPr>
        <p:txBody>
          <a:bodyPr wrap="none">
            <a:spAutoFit/>
          </a:bodyPr>
          <a:lstStyle/>
          <a:p>
            <a:pPr algn="r"/>
            <a:r>
              <a:rPr lang="el-GR" dirty="0" err="1">
                <a:latin typeface="+mn-lt"/>
              </a:rPr>
              <a:t>Kim</a:t>
            </a:r>
            <a:r>
              <a:rPr lang="el-GR" dirty="0">
                <a:latin typeface="+mn-lt"/>
              </a:rPr>
              <a:t> </a:t>
            </a:r>
            <a:r>
              <a:rPr lang="el-GR" dirty="0" err="1">
                <a:latin typeface="+mn-lt"/>
              </a:rPr>
              <a:t>Bennell</a:t>
            </a:r>
            <a:r>
              <a:rPr lang="el-GR" dirty="0">
                <a:latin typeface="+mn-lt"/>
              </a:rPr>
              <a:t> </a:t>
            </a:r>
            <a:r>
              <a:rPr lang="en-GB" dirty="0">
                <a:latin typeface="+mn-lt"/>
              </a:rPr>
              <a:t>et al</a:t>
            </a:r>
            <a:r>
              <a:rPr lang="el-GR" dirty="0">
                <a:latin typeface="+mn-lt"/>
              </a:rPr>
              <a:t>, </a:t>
            </a:r>
            <a:r>
              <a:rPr lang="en-GB" dirty="0">
                <a:latin typeface="+mn-lt"/>
              </a:rPr>
              <a:t>Manual therapy 2000</a:t>
            </a:r>
            <a:endParaRPr lang="el-GR" dirty="0">
              <a:latin typeface="+mn-lt"/>
            </a:endParaRPr>
          </a:p>
        </p:txBody>
      </p:sp>
    </p:spTree>
    <p:extLst>
      <p:ext uri="{BB962C8B-B14F-4D97-AF65-F5344CB8AC3E}">
        <p14:creationId xmlns:p14="http://schemas.microsoft.com/office/powerpoint/2010/main" val="2802878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b="1" dirty="0" smtClean="0"/>
              <a:t>ΔΕΚΑΛΟΓΟΣ ΚΙΝΗΣΙΟΘΕΡΑΠΕΙΑΣ ΣΤΗΝ ΟΣΤΕΟΠΟΡΩΣΗ</a:t>
            </a:r>
            <a:endParaRPr lang="en-US" dirty="0"/>
          </a:p>
        </p:txBody>
      </p:sp>
      <p:sp>
        <p:nvSpPr>
          <p:cNvPr id="3" name="Content Placeholder 2"/>
          <p:cNvSpPr>
            <a:spLocks noGrp="1"/>
          </p:cNvSpPr>
          <p:nvPr>
            <p:ph idx="1"/>
          </p:nvPr>
        </p:nvSpPr>
        <p:spPr>
          <a:xfrm>
            <a:off x="457200" y="1484784"/>
            <a:ext cx="8229600" cy="5256584"/>
          </a:xfrm>
        </p:spPr>
        <p:txBody>
          <a:bodyPr>
            <a:normAutofit/>
          </a:bodyPr>
          <a:lstStyle/>
          <a:p>
            <a:pPr marL="457200" lvl="0" indent="-457200">
              <a:spcBef>
                <a:spcPts val="800"/>
              </a:spcBef>
              <a:buFont typeface="+mj-lt"/>
              <a:buAutoNum type="arabicPeriod"/>
            </a:pPr>
            <a:r>
              <a:rPr lang="el-GR" sz="2400" dirty="0" smtClean="0"/>
              <a:t>Φυσικοθεραπευτική αξιολόγηση</a:t>
            </a:r>
            <a:endParaRPr lang="en-US" sz="2400" dirty="0" smtClean="0"/>
          </a:p>
          <a:p>
            <a:pPr marL="457200" lvl="0" indent="-457200">
              <a:spcBef>
                <a:spcPts val="800"/>
              </a:spcBef>
              <a:buFont typeface="+mj-lt"/>
              <a:buAutoNum type="arabicPeriod"/>
            </a:pPr>
            <a:r>
              <a:rPr lang="el-GR" sz="2400" dirty="0" smtClean="0"/>
              <a:t>Αρχικά ατομικό πρόγραμμα προοδευτικής προσαρμογής</a:t>
            </a:r>
            <a:endParaRPr lang="en-US" sz="2400" dirty="0" smtClean="0"/>
          </a:p>
          <a:p>
            <a:pPr marL="457200" lvl="0" indent="-457200">
              <a:spcBef>
                <a:spcPts val="800"/>
              </a:spcBef>
              <a:buFont typeface="+mj-lt"/>
              <a:buAutoNum type="arabicPeriod"/>
            </a:pPr>
            <a:r>
              <a:rPr lang="el-GR" sz="2400" dirty="0" smtClean="0"/>
              <a:t>Διόρθωση στάσης</a:t>
            </a:r>
          </a:p>
          <a:p>
            <a:pPr marL="457200" lvl="0" indent="-457200">
              <a:spcBef>
                <a:spcPts val="800"/>
              </a:spcBef>
              <a:buFont typeface="+mj-lt"/>
              <a:buAutoNum type="arabicPeriod"/>
            </a:pPr>
            <a:r>
              <a:rPr lang="el-GR" sz="2400" dirty="0" smtClean="0"/>
              <a:t>Ασκήσεις  ενδυνάμωσης</a:t>
            </a:r>
            <a:endParaRPr lang="en-US" sz="2400" dirty="0" smtClean="0"/>
          </a:p>
          <a:p>
            <a:pPr marL="457200" lvl="0" indent="-457200">
              <a:spcBef>
                <a:spcPts val="800"/>
              </a:spcBef>
              <a:buFont typeface="+mj-lt"/>
              <a:buAutoNum type="arabicPeriod"/>
            </a:pPr>
            <a:r>
              <a:rPr lang="el-GR" sz="2400" dirty="0" smtClean="0"/>
              <a:t>Ασκήσεις συντονισμού &amp; ισορροπίας</a:t>
            </a:r>
            <a:endParaRPr lang="en-US" sz="2400" dirty="0" smtClean="0"/>
          </a:p>
          <a:p>
            <a:pPr marL="457200" lvl="0" indent="-457200">
              <a:spcBef>
                <a:spcPts val="800"/>
              </a:spcBef>
              <a:buFont typeface="+mj-lt"/>
              <a:buAutoNum type="arabicPeriod"/>
            </a:pPr>
            <a:r>
              <a:rPr lang="el-GR" sz="2400" dirty="0" smtClean="0"/>
              <a:t>ΟΧΙ ασκήσεις  κάμψης Σ.Σ</a:t>
            </a:r>
            <a:endParaRPr lang="en-US" sz="2400" dirty="0" smtClean="0"/>
          </a:p>
          <a:p>
            <a:pPr marL="457200" lvl="0" indent="-457200">
              <a:spcBef>
                <a:spcPts val="800"/>
              </a:spcBef>
              <a:buFont typeface="+mj-lt"/>
              <a:buAutoNum type="arabicPeriod"/>
            </a:pPr>
            <a:r>
              <a:rPr lang="el-GR" sz="2400" dirty="0" smtClean="0"/>
              <a:t>ΝΑΙ ασκήσεις  έκτασης  με σωστές μοίρες</a:t>
            </a:r>
            <a:endParaRPr lang="en-US" sz="2400" dirty="0" smtClean="0"/>
          </a:p>
          <a:p>
            <a:pPr marL="457200" lvl="0" indent="-457200">
              <a:spcBef>
                <a:spcPts val="800"/>
              </a:spcBef>
              <a:buFont typeface="+mj-lt"/>
              <a:buAutoNum type="arabicPeriod"/>
            </a:pPr>
            <a:r>
              <a:rPr lang="el-GR" sz="2400" dirty="0" smtClean="0"/>
              <a:t>Διαμόρφωση χώρου εργασίας &amp;  κατοικίας</a:t>
            </a:r>
            <a:endParaRPr lang="en-US" sz="2400" dirty="0" smtClean="0"/>
          </a:p>
          <a:p>
            <a:pPr marL="457200" lvl="0" indent="-457200">
              <a:spcBef>
                <a:spcPts val="800"/>
              </a:spcBef>
              <a:buFont typeface="+mj-lt"/>
              <a:buAutoNum type="arabicPeriod"/>
            </a:pPr>
            <a:r>
              <a:rPr lang="el-GR" sz="2400" dirty="0" smtClean="0"/>
              <a:t>Κίνηση  &amp; διατροφή &amp; φαρμακευτική αγωγή</a:t>
            </a:r>
            <a:endParaRPr lang="en-US" sz="2400" dirty="0" smtClean="0"/>
          </a:p>
          <a:p>
            <a:pPr marL="457200" lvl="0" indent="-457200">
              <a:spcBef>
                <a:spcPts val="800"/>
              </a:spcBef>
              <a:buFont typeface="+mj-lt"/>
              <a:buAutoNum type="arabicPeriod"/>
            </a:pPr>
            <a:r>
              <a:rPr lang="el-GR" sz="2400" dirty="0" smtClean="0"/>
              <a:t>Κατάλληλη ένταση-συνέπεια- ένταξη σε ομαδικό πρόγραμμα</a:t>
            </a:r>
          </a:p>
          <a:p>
            <a:pPr marL="457200" lvl="0" indent="-457200" algn="r">
              <a:spcBef>
                <a:spcPts val="1200"/>
              </a:spcBef>
              <a:buNone/>
            </a:pPr>
            <a:r>
              <a:rPr lang="el-GR" sz="1800" dirty="0" smtClean="0"/>
              <a:t>Γ. Πέττα 1995</a:t>
            </a:r>
            <a:endParaRPr lang="en-US" sz="1800" dirty="0"/>
          </a:p>
        </p:txBody>
      </p:sp>
    </p:spTree>
    <p:extLst>
      <p:ext uri="{BB962C8B-B14F-4D97-AF65-F5344CB8AC3E}">
        <p14:creationId xmlns:p14="http://schemas.microsoft.com/office/powerpoint/2010/main" val="2969699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Ομάδα 1"/>
          <p:cNvGrpSpPr/>
          <p:nvPr/>
        </p:nvGrpSpPr>
        <p:grpSpPr>
          <a:xfrm>
            <a:off x="1767633" y="5931169"/>
            <a:ext cx="5828703" cy="768532"/>
            <a:chOff x="1767633" y="5931169"/>
            <a:chExt cx="5828703" cy="768532"/>
          </a:xfrm>
        </p:grpSpPr>
        <p:pic>
          <p:nvPicPr>
            <p:cNvPr id="6" name="Picture 5"/>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7633" y="5931169"/>
              <a:ext cx="1971675" cy="702000"/>
            </a:xfrm>
            <a:prstGeom prst="rect">
              <a:avLst/>
            </a:prstGeom>
            <a:noFill/>
          </p:spPr>
        </p:pic>
        <p:pic>
          <p:nvPicPr>
            <p:cNvPr id="9" name="Picture 2" descr="C:\Users\alex\Desktop\logo.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fontScale="90000"/>
          </a:bodyPr>
          <a:lstStyle/>
          <a:p>
            <a:r>
              <a:rPr lang="el-GR" dirty="0" smtClean="0"/>
              <a:t>O ρόλος της κινησιοθεραπείας στην οστεοπόρωση και την </a:t>
            </a:r>
            <a:r>
              <a:rPr lang="el-GR" dirty="0" err="1" smtClean="0"/>
              <a:t>σαρκοπενία</a:t>
            </a:r>
            <a:endParaRPr lang="el-GR" dirty="0" smtClean="0">
              <a:solidFill>
                <a:schemeClr val="tx1"/>
              </a:solidFill>
              <a:latin typeface="Arial" charset="0"/>
            </a:endParaRPr>
          </a:p>
        </p:txBody>
      </p:sp>
      <p:sp>
        <p:nvSpPr>
          <p:cNvPr id="2" name="Θέση περιεχομένου 1"/>
          <p:cNvSpPr>
            <a:spLocks noGrp="1"/>
          </p:cNvSpPr>
          <p:nvPr>
            <p:ph idx="1"/>
          </p:nvPr>
        </p:nvSpPr>
        <p:spPr/>
        <p:txBody>
          <a:bodyPr>
            <a:normAutofit/>
          </a:bodyPr>
          <a:lstStyle/>
          <a:p>
            <a:r>
              <a:rPr lang="el-GR" sz="2800" dirty="0"/>
              <a:t>Η </a:t>
            </a:r>
            <a:r>
              <a:rPr lang="el-GR" sz="2800" b="1" dirty="0">
                <a:solidFill>
                  <a:srgbClr val="820000"/>
                </a:solidFill>
              </a:rPr>
              <a:t>αναπνευστική ανεπάρκεια </a:t>
            </a:r>
            <a:r>
              <a:rPr lang="el-GR" sz="2800" dirty="0"/>
              <a:t>(παρόμοια με αυτήν του περιοριστικού τύπου) εκτός όμως από την </a:t>
            </a:r>
            <a:r>
              <a:rPr lang="el-GR" sz="2800" b="1" dirty="0">
                <a:solidFill>
                  <a:srgbClr val="820000"/>
                </a:solidFill>
              </a:rPr>
              <a:t>μείωση των δραστηριοτήτων</a:t>
            </a:r>
            <a:r>
              <a:rPr lang="el-GR" sz="2800" dirty="0"/>
              <a:t>, που είναι ένας σοβαρός παράγοντας κινδύνου για την οστεοπόρωση, προκαλεί  </a:t>
            </a:r>
            <a:r>
              <a:rPr lang="el-GR" sz="2800" b="1" dirty="0" err="1">
                <a:solidFill>
                  <a:srgbClr val="820000"/>
                </a:solidFill>
              </a:rPr>
              <a:t>υποξία</a:t>
            </a:r>
            <a:r>
              <a:rPr lang="el-GR" sz="2800" b="1" dirty="0">
                <a:solidFill>
                  <a:srgbClr val="820000"/>
                </a:solidFill>
              </a:rPr>
              <a:t> </a:t>
            </a:r>
            <a:r>
              <a:rPr lang="el-GR" sz="2800" dirty="0"/>
              <a:t>που επηρεάζει αρνητικά τον σχηματισμό των κυττάρων που είναι υπεύθυνοι για την οστεογένεση. (</a:t>
            </a:r>
            <a:r>
              <a:rPr lang="el-GR" sz="2800" dirty="0" err="1"/>
              <a:t>Culham</a:t>
            </a:r>
            <a:r>
              <a:rPr lang="el-GR" sz="2800" dirty="0"/>
              <a:t> </a:t>
            </a:r>
            <a:r>
              <a:rPr lang="el-GR" sz="2800" dirty="0" err="1"/>
              <a:t>et</a:t>
            </a:r>
            <a:r>
              <a:rPr lang="el-GR" sz="2800" dirty="0"/>
              <a:t> </a:t>
            </a:r>
            <a:r>
              <a:rPr lang="el-GR" sz="2800" dirty="0" err="1"/>
              <a:t>al</a:t>
            </a:r>
            <a:r>
              <a:rPr lang="el-GR" sz="2800" dirty="0"/>
              <a:t> 1994, </a:t>
            </a:r>
            <a:r>
              <a:rPr lang="el-GR" sz="2800" dirty="0" err="1"/>
              <a:t>Park</a:t>
            </a:r>
            <a:r>
              <a:rPr lang="el-GR" sz="2800" dirty="0"/>
              <a:t> </a:t>
            </a:r>
            <a:r>
              <a:rPr lang="el-GR" sz="2800" dirty="0" err="1"/>
              <a:t>et</a:t>
            </a:r>
            <a:r>
              <a:rPr lang="el-GR" sz="2800" dirty="0"/>
              <a:t> </a:t>
            </a:r>
            <a:r>
              <a:rPr lang="el-GR" sz="2800" dirty="0" err="1"/>
              <a:t>al</a:t>
            </a:r>
            <a:r>
              <a:rPr lang="el-GR" sz="2800" dirty="0"/>
              <a:t> 2002).</a:t>
            </a:r>
            <a:br>
              <a:rPr lang="el-GR" sz="2800" dirty="0"/>
            </a:br>
            <a:endParaRPr lang="el-GR" sz="2800" dirty="0"/>
          </a:p>
        </p:txBody>
      </p:sp>
    </p:spTree>
    <p:extLst>
      <p:ext uri="{BB962C8B-B14F-4D97-AF65-F5344CB8AC3E}">
        <p14:creationId xmlns:p14="http://schemas.microsoft.com/office/powerpoint/2010/main" val="289676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Τεχνολογικό Εκπαιδευτικό Ίδρυμα Αθήνας</a:t>
            </a:r>
            <a:r>
              <a:rPr lang="en-US" sz="2000" dirty="0" smtClean="0"/>
              <a:t>, </a:t>
            </a:r>
            <a:r>
              <a:rPr lang="el-GR" sz="2000" dirty="0"/>
              <a:t>Γεωργία </a:t>
            </a:r>
            <a:r>
              <a:rPr lang="el-GR" sz="2000" dirty="0" err="1"/>
              <a:t>Πέττα</a:t>
            </a:r>
            <a:r>
              <a:rPr lang="el-GR" sz="2000" dirty="0"/>
              <a:t> 2014. Γεωργία </a:t>
            </a:r>
            <a:r>
              <a:rPr lang="el-GR" sz="2000" dirty="0" err="1"/>
              <a:t>Πέττα</a:t>
            </a:r>
            <a:r>
              <a:rPr lang="el-GR" sz="2000" dirty="0"/>
              <a:t>. «Φυσικοθεραπεία σε ειδικές πληθυσμιακές μονάδες. Ενότητα </a:t>
            </a:r>
            <a:r>
              <a:rPr lang="en-US" sz="2000" dirty="0" smtClean="0"/>
              <a:t>4</a:t>
            </a:r>
            <a:r>
              <a:rPr lang="el-GR" sz="2000" dirty="0" smtClean="0"/>
              <a:t>: </a:t>
            </a:r>
            <a:r>
              <a:rPr lang="el-GR" sz="2000" dirty="0"/>
              <a:t>Ο ρόλος της κινησιοθεραπείας στην οστεοπόρωση και την </a:t>
            </a:r>
            <a:r>
              <a:rPr lang="el-GR" sz="2000" dirty="0" err="1" smtClean="0"/>
              <a:t>σαρκοπενία</a:t>
            </a:r>
            <a:r>
              <a:rPr lang="el-GR" sz="2000" dirty="0" smtClean="0"/>
              <a:t>». Έκδοση: 1.0. Αθήνα 2014. Διαθέσιμο από τη δικτυακή διεύθυνση: </a:t>
            </a:r>
            <a:r>
              <a:rPr lang="en-US" sz="2000" dirty="0" smtClean="0">
                <a:hlinkClick r:id="rId3"/>
              </a:rPr>
              <a:t>ocp.teiath.gr</a:t>
            </a:r>
            <a:r>
              <a:rPr lang="el-GR" sz="2000" dirty="0" smtClean="0"/>
              <a:t>.</a:t>
            </a:r>
          </a:p>
          <a:p>
            <a:endParaRPr lang="el-GR" sz="2000" dirty="0"/>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467544" y="1052736"/>
            <a:ext cx="8229600" cy="4896544"/>
          </a:xfrm>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a:t>
            </a:r>
            <a:r>
              <a:rPr lang="el-GR" sz="1800" dirty="0" smtClean="0"/>
              <a:t>».                     </a:t>
            </a:r>
          </a:p>
          <a:p>
            <a:pPr marL="0" indent="0">
              <a:buNone/>
            </a:pPr>
            <a:endParaRPr lang="el-GR" sz="18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35896" y="255500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155448"/>
            <a:ext cx="9036496" cy="3456384"/>
          </a:xfrm>
          <a:prstGeom prst="rect">
            <a:avLst/>
          </a:prstGeom>
        </p:spPr>
        <p:txBody>
          <a:bodyPr vert="horz" wrap="square" lIns="91440" tIns="45720" rIns="91440" bIns="45720" rtlCol="0" anchor="ctr">
            <a:normAutofit/>
          </a:bodyPr>
          <a:lstStyle/>
          <a:p>
            <a:r>
              <a:rPr lang="el-GR" dirty="0">
                <a:latin typeface="+mn-lt"/>
              </a:rPr>
              <a:t>[1] http://creativecommons.org/licenses/by-nc-sa/4.0/ </a:t>
            </a:r>
            <a:endParaRPr lang="en-US" dirty="0" smtClean="0">
              <a:latin typeface="+mn-lt"/>
            </a:endParaRPr>
          </a:p>
          <a:p>
            <a:endParaRPr lang="el-GR" dirty="0">
              <a:latin typeface="+mn-lt"/>
            </a:endParaRPr>
          </a:p>
          <a:p>
            <a:r>
              <a:rPr lang="el-GR" dirty="0">
                <a:latin typeface="+mn-lt"/>
              </a:rPr>
              <a:t>Ως </a:t>
            </a:r>
            <a:r>
              <a:rPr lang="el-GR" b="1" dirty="0">
                <a:latin typeface="+mn-lt"/>
              </a:rPr>
              <a:t>Μη Εμπορική</a:t>
            </a:r>
            <a:r>
              <a:rPr lang="el-GR" dirty="0">
                <a:latin typeface="+mn-lt"/>
              </a:rPr>
              <a:t> ορίζεται η χρήση:</a:t>
            </a:r>
          </a:p>
          <a:p>
            <a:pPr marL="342900" lvl="0" indent="-342900">
              <a:buFont typeface="Arial" panose="020B0604020202020204" pitchFamily="34" charset="0"/>
              <a:buChar char="•"/>
            </a:pPr>
            <a:r>
              <a:rPr lang="el-GR" dirty="0">
                <a:latin typeface="+mn-lt"/>
              </a:rPr>
              <a:t>που δεν περιλαμβάνει άμεσο ή έμμεσο οικονομικό όφελος από την χρήση του έργου, για το διανομέα του έργου και αδειοδόχο</a:t>
            </a:r>
          </a:p>
          <a:p>
            <a:pPr marL="342900" lvl="0" indent="-342900">
              <a:buFont typeface="Arial" panose="020B0604020202020204" pitchFamily="34" charset="0"/>
              <a:buChar cha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latin typeface="+mn-lt"/>
              </a:rPr>
              <a:t>που</a:t>
            </a:r>
            <a:r>
              <a:rPr lang="en-GB" dirty="0">
                <a:latin typeface="+mn-lt"/>
              </a:rPr>
              <a:t> </a:t>
            </a:r>
            <a:r>
              <a:rPr lang="el-GR" dirty="0">
                <a:latin typeface="+mn-lt"/>
              </a:rPr>
              <a:t>δεν προσπορίζει στο διανομέα του έργου και</a:t>
            </a:r>
            <a:r>
              <a:rPr lang="en-GB" dirty="0">
                <a:latin typeface="+mn-lt"/>
              </a:rPr>
              <a:t> </a:t>
            </a:r>
            <a:r>
              <a:rPr lang="el-GR" dirty="0">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a:t>
            </a:r>
            <a:r>
              <a:rPr lang="el-GR" dirty="0" smtClean="0">
                <a:latin typeface="+mn-lt"/>
              </a:rPr>
              <a:t>τόπο</a:t>
            </a:r>
            <a:endParaRPr lang="en-US" dirty="0" smtClean="0">
              <a:latin typeface="+mn-lt"/>
            </a:endParaRPr>
          </a:p>
          <a:p>
            <a:pPr marL="342900" lvl="0" indent="-342900">
              <a:buFont typeface="Arial" panose="020B0604020202020204" pitchFamily="34" charset="0"/>
              <a:buChar char="•"/>
            </a:pPr>
            <a:endParaRPr lang="el-GR" dirty="0">
              <a:latin typeface="+mn-lt"/>
            </a:endParaRPr>
          </a:p>
          <a:p>
            <a:r>
              <a:rPr lang="el-GR" dirty="0" smtClean="0">
                <a:latin typeface="+mn-lt"/>
              </a:rPr>
              <a:t>Ο </a:t>
            </a:r>
            <a:r>
              <a:rPr lang="el-GR" dirty="0">
                <a:latin typeface="+mn-lt"/>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latin typeface="+mn-lt"/>
              </a:rPr>
              <a:t>.</a:t>
            </a:r>
            <a:endParaRPr lang="el-GR" dirty="0">
              <a:latin typeface="+mn-lt"/>
            </a:endParaRPr>
          </a:p>
        </p:txBody>
      </p:sp>
    </p:spTree>
    <p:extLst>
      <p:ext uri="{BB962C8B-B14F-4D97-AF65-F5344CB8AC3E}">
        <p14:creationId xmlns:p14="http://schemas.microsoft.com/office/powerpoint/2010/main" val="49371588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pPr>
            <a:r>
              <a:rPr lang="el-GR" sz="2000" dirty="0"/>
              <a:t>τ</a:t>
            </a:r>
            <a:r>
              <a:rPr lang="en-US" sz="2000" dirty="0" smtClean="0"/>
              <a:t>η </a:t>
            </a:r>
            <a:r>
              <a:rPr lang="en-US" sz="2000" dirty="0"/>
              <a:t>δήλωση </a:t>
            </a:r>
            <a:r>
              <a:rPr lang="el-GR" sz="2000" dirty="0" smtClean="0"/>
              <a:t>Δ</a:t>
            </a:r>
            <a:r>
              <a:rPr lang="en-US" sz="2000" dirty="0" smtClean="0"/>
              <a:t>ια</a:t>
            </a:r>
            <a:r>
              <a:rPr lang="el-GR" sz="2000" dirty="0"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υπερσυνδέσμους.</a:t>
            </a:r>
          </a:p>
          <a:p>
            <a:endParaRPr lang="el-GR" sz="2000" dirty="0"/>
          </a:p>
        </p:txBody>
      </p:sp>
    </p:spTree>
    <p:extLst>
      <p:ext uri="{BB962C8B-B14F-4D97-AF65-F5344CB8AC3E}">
        <p14:creationId xmlns:p14="http://schemas.microsoft.com/office/powerpoint/2010/main" val="417192795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r>
              <a:rPr lang="en-US" dirty="0" smtClean="0"/>
              <a:t> (1/2)</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αυτό κάνει χρήση </a:t>
            </a:r>
            <a:r>
              <a:rPr lang="el-GR" sz="2000" dirty="0" smtClean="0"/>
              <a:t>περιεχομένου από τα ακόλουθα έργα</a:t>
            </a:r>
            <a:r>
              <a:rPr lang="en-US" sz="2000" dirty="0" smtClean="0"/>
              <a:t>:</a:t>
            </a:r>
            <a:endParaRPr lang="el-GR" sz="2000" dirty="0" smtClean="0"/>
          </a:p>
          <a:p>
            <a:pPr marL="457200" indent="-457200">
              <a:buFont typeface="+mj-lt"/>
              <a:buAutoNum type="arabicPeriod"/>
            </a:pPr>
            <a:endParaRPr lang="el-GR" sz="2000" dirty="0"/>
          </a:p>
        </p:txBody>
      </p:sp>
    </p:spTree>
    <p:extLst>
      <p:ext uri="{BB962C8B-B14F-4D97-AF65-F5344CB8AC3E}">
        <p14:creationId xmlns:p14="http://schemas.microsoft.com/office/powerpoint/2010/main" val="129262152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ΤΕΙ Αθήνας</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1395656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O ρόλος της κινησιοθεραπείας στην οστεοπόρωση και την </a:t>
            </a:r>
            <a:r>
              <a:rPr lang="el-GR" dirty="0" err="1" smtClean="0"/>
              <a:t>σαρκοπενία</a:t>
            </a:r>
            <a:endParaRPr lang="el-GR" dirty="0"/>
          </a:p>
        </p:txBody>
      </p:sp>
      <p:sp>
        <p:nvSpPr>
          <p:cNvPr id="41986" name="Rectangle 3"/>
          <p:cNvSpPr>
            <a:spLocks noGrp="1" noChangeArrowheads="1"/>
          </p:cNvSpPr>
          <p:nvPr>
            <p:ph idx="1"/>
          </p:nvPr>
        </p:nvSpPr>
        <p:spPr>
          <a:xfrm>
            <a:off x="457200" y="1484784"/>
            <a:ext cx="4042792" cy="4752528"/>
          </a:xfrm>
        </p:spPr>
        <p:txBody>
          <a:bodyPr>
            <a:normAutofit/>
          </a:bodyPr>
          <a:lstStyle/>
          <a:p>
            <a:r>
              <a:rPr lang="el-GR" sz="2800" dirty="0" smtClean="0"/>
              <a:t>Η κακή στάση και η χρόνια αυξημένη </a:t>
            </a:r>
            <a:r>
              <a:rPr lang="el-GR" sz="2800" dirty="0" err="1" smtClean="0"/>
              <a:t>ενδοκοιλιακή</a:t>
            </a:r>
            <a:r>
              <a:rPr lang="el-GR" sz="2800" dirty="0" smtClean="0"/>
              <a:t> πίεση μπορούν να οδηγήσουν σε χαλάρωση των πυελικών συνδέσμων και μυών με αποτέλεσμα την </a:t>
            </a:r>
            <a:r>
              <a:rPr lang="el-GR" sz="2800" b="1" dirty="0" smtClean="0">
                <a:solidFill>
                  <a:srgbClr val="820000"/>
                </a:solidFill>
              </a:rPr>
              <a:t>ακράτεια</a:t>
            </a:r>
            <a:r>
              <a:rPr lang="el-GR" sz="2800" dirty="0" smtClean="0"/>
              <a:t> (</a:t>
            </a:r>
            <a:r>
              <a:rPr lang="en-US" sz="2800" dirty="0" err="1" smtClean="0"/>
              <a:t>Safik</a:t>
            </a:r>
            <a:r>
              <a:rPr lang="el-GR" sz="2800" dirty="0" smtClean="0"/>
              <a:t> 1999). </a:t>
            </a:r>
          </a:p>
        </p:txBody>
      </p:sp>
      <p:sp>
        <p:nvSpPr>
          <p:cNvPr id="41987" name="Rectangle 4"/>
          <p:cNvSpPr>
            <a:spLocks noGrp="1" noChangeArrowheads="1"/>
          </p:cNvSpPr>
          <p:nvPr>
            <p:ph type="body" sz="half" idx="4294967295"/>
          </p:nvPr>
        </p:nvSpPr>
        <p:spPr>
          <a:xfrm>
            <a:off x="4582344" y="1484784"/>
            <a:ext cx="4427984" cy="5256584"/>
          </a:xfrm>
        </p:spPr>
        <p:txBody>
          <a:bodyPr>
            <a:normAutofit/>
          </a:bodyPr>
          <a:lstStyle/>
          <a:p>
            <a:r>
              <a:rPr lang="el-GR" sz="2800" dirty="0" smtClean="0"/>
              <a:t>Ορισμένα φάρμακα που χρησιμοποιούνται για την θεραπεία της οστεοπόρωσης, έχουν ενοχοποιηθεί για την </a:t>
            </a:r>
            <a:r>
              <a:rPr lang="el-GR" sz="2800" b="1" dirty="0" smtClean="0">
                <a:solidFill>
                  <a:srgbClr val="820000"/>
                </a:solidFill>
              </a:rPr>
              <a:t>ακράτεια</a:t>
            </a:r>
            <a:r>
              <a:rPr lang="el-GR" sz="2800" dirty="0" smtClean="0"/>
              <a:t>. Η ακράτεια, όταν υπάρχει, οδηγεί σε αύξηση των </a:t>
            </a:r>
            <a:r>
              <a:rPr lang="el-GR" sz="2800" b="1" dirty="0" smtClean="0">
                <a:solidFill>
                  <a:srgbClr val="820000"/>
                </a:solidFill>
              </a:rPr>
              <a:t>πτώσεων</a:t>
            </a:r>
            <a:r>
              <a:rPr lang="el-GR" sz="2800" dirty="0" smtClean="0"/>
              <a:t> (</a:t>
            </a:r>
            <a:r>
              <a:rPr lang="en-US" sz="2800" dirty="0" smtClean="0"/>
              <a:t>Brown</a:t>
            </a:r>
            <a:r>
              <a:rPr lang="el-GR" sz="2800" dirty="0" smtClean="0"/>
              <a:t> </a:t>
            </a:r>
            <a:r>
              <a:rPr lang="en-US" sz="2800" dirty="0" smtClean="0"/>
              <a:t>et</a:t>
            </a:r>
            <a:r>
              <a:rPr lang="el-GR" sz="2800" dirty="0" smtClean="0"/>
              <a:t> </a:t>
            </a:r>
            <a:r>
              <a:rPr lang="en-US" sz="2800" dirty="0" smtClean="0"/>
              <a:t>al</a:t>
            </a:r>
            <a:r>
              <a:rPr lang="el-GR" sz="2800" dirty="0" smtClean="0"/>
              <a:t> 2000).</a:t>
            </a:r>
          </a:p>
          <a:p>
            <a:endParaRPr lang="el-GR" sz="2800" dirty="0" smtClean="0"/>
          </a:p>
        </p:txBody>
      </p:sp>
    </p:spTree>
    <p:extLst>
      <p:ext uri="{BB962C8B-B14F-4D97-AF65-F5344CB8AC3E}">
        <p14:creationId xmlns:p14="http://schemas.microsoft.com/office/powerpoint/2010/main" val="2654607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43a62ee36c86625e3615cf876918a7664c3839"/>
  <p:tag name="ISPRING_RESOURCE_PATHS_HASH_PRESENTER" val="80dcad5c45e31e51787eb6a3b0f74127e5aa2"/>
</p:tagLst>
</file>

<file path=ppt/theme/theme1.xml><?xml version="1.0" encoding="utf-8"?>
<a:theme xmlns:a="http://schemas.openxmlformats.org/drawingml/2006/main" name="OC_template_updated">
  <a:themeElements>
    <a:clrScheme name="Προσαρμοσμένο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1057</TotalTime>
  <Words>4148</Words>
  <Application>Microsoft Office PowerPoint</Application>
  <PresentationFormat>On-screen Show (4:3)</PresentationFormat>
  <Paragraphs>505</Paragraphs>
  <Slides>85</Slides>
  <Notes>14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85</vt:i4>
      </vt:variant>
    </vt:vector>
  </HeadingPairs>
  <TitlesOfParts>
    <vt:vector size="88" baseType="lpstr">
      <vt:lpstr>OC_template_updated</vt:lpstr>
      <vt:lpstr>Photo Editor Photo</vt:lpstr>
      <vt:lpstr>Clip</vt:lpstr>
      <vt:lpstr>Φυσικοθεραπεία σε ειδικές πληθυσμιακές μονάδες</vt:lpstr>
      <vt:lpstr>O ρόλος της κινησιοθεραπείας στην οστεοπόρωση και την σαρκοπενία</vt:lpstr>
      <vt:lpstr>O ρόλος της κινησιοθεραπείας στην οστεοπόρωση και την σαρκοπενία 21ος Αιώνας - Ενεργής γήρανση   (active  aging) </vt:lpstr>
      <vt:lpstr>O ρόλος της κινησιοθεραπείας στην οστεοπόρωση και την σαρκοπενία Βιολογική γήρανση</vt:lpstr>
      <vt:lpstr>O ρόλος της κινησιοθεραπείας στην οστεοπόρωση και την σαρκοπενία Η φυσική εξέλιξη της Οστεοπόρωσης</vt:lpstr>
      <vt:lpstr>O ρόλος της κινησιοθεραπείας στην οστεοπόρωση και την σαρκοπενία</vt:lpstr>
      <vt:lpstr>O ρόλος της κινησιοθεραπείας στην οστεοπόρωση και την σαρκοπενία</vt:lpstr>
      <vt:lpstr>O ρόλος της κινησιοθεραπείας στην οστεοπόρωση και την σαρκοπενία</vt:lpstr>
      <vt:lpstr>O ρόλος της κινησιοθεραπείας στην οστεοπόρωση και την σαρκοπενία</vt:lpstr>
      <vt:lpstr>O ρόλος της κινησιοθεραπείας στην οστεοπόρωση και την σαρκοπενία</vt:lpstr>
      <vt:lpstr>O ρόλος της κινησιοθεραπείας στην οστεοπόρωση </vt:lpstr>
      <vt:lpstr>O ρόλος της κινησιοθεραπείας στην οστεοπόρωση </vt:lpstr>
      <vt:lpstr>O ρόλος της κινησιοθεραπείας στην οστεοπόρωση  Ενδεικτική Αρθρογραφία</vt:lpstr>
      <vt:lpstr>O ρόλος της κινησιοθεραπείας στην οστεοπόρωση </vt:lpstr>
      <vt:lpstr>O ρόλος της κινησιοθεραπείας στην Σαρκοπενία</vt:lpstr>
      <vt:lpstr>O ρόλος της κινησιοθεραπείας στην σαρκοπενία</vt:lpstr>
      <vt:lpstr>O ρόλος της κινησιοθεραπείας στην σαρκοπενία</vt:lpstr>
      <vt:lpstr>O ρόλος της κινησιοθεραπείας στην σαρκοπενία</vt:lpstr>
      <vt:lpstr>O ρόλος της κινησιοθεραπείας στην σαρκοπενία</vt:lpstr>
      <vt:lpstr>O ρόλος της κινησιοθεραπείας στην σαρκοπενία</vt:lpstr>
      <vt:lpstr>O ρόλος της κινησιοθεραπείας στην σαρκοπενία</vt:lpstr>
      <vt:lpstr>O ρόλος της κινησιοθεραπείας στην σαρκοπενία</vt:lpstr>
      <vt:lpstr>O ρόλος της κινησιοθεραπείας στην σαρκοπενία</vt:lpstr>
      <vt:lpstr>O ρόλος της κινησιοθεραπείας στην την σαρκοπενία</vt:lpstr>
      <vt:lpstr>O ρόλος της κινησιοθεραπείας στην σαρκοπενία</vt:lpstr>
      <vt:lpstr>O ρόλος της κινησιοθεραπείας στην σαρκοπενία</vt:lpstr>
      <vt:lpstr>O ρόλος της κινησιοθεραπείας στην σαρκοπενία-Μυοσκελετικά Προβλήματα</vt:lpstr>
      <vt:lpstr>O ρόλος της κινησιοθεραπείας στην σαρκοπενία Καρδιαγγειακά &amp; Αναπνευστικά Προβλήματα</vt:lpstr>
      <vt:lpstr>O ρόλος της κινησιοθεραπείας στην σαρκοπενία-Διάφορα</vt:lpstr>
      <vt:lpstr>O ρόλος της κινησιοθεραπείας στην σαρκοπενία-Ψυχολογικά Προβλήματα</vt:lpstr>
      <vt:lpstr>O ρόλος της κινησιοθεραπείας στην σαρκοπενία και την οστεοπορωση-Φυσικοθεραπευτική αξιολόγηση</vt:lpstr>
      <vt:lpstr>O ρόλος της κινησιοθεραπείας στην σαρκοπενία και την οστεοπορωση-Φυσικοθεραπευτική αξιολόγηση</vt:lpstr>
      <vt:lpstr>O ρόλος της κινησιοθεραπείας στην σαρκοπενία και την οστεοπορωση-Φυσικοθεραπευτική αξιολόγηση</vt:lpstr>
      <vt:lpstr>O ρόλος της κινησιοθεραπείας στην σαρκοπενία και την οστεοπορωση-Φυσικοθεραπευτική αξιολόγηση</vt:lpstr>
      <vt:lpstr>O ρόλος της κινησιοθεραπείας στην σαρκοπενία και την οστεοπορωση-Φυσικοθεραπευτική αξιολόγηση</vt:lpstr>
      <vt:lpstr>O ρόλος της κινησιοθεραπείας στην σαρκοπενία και την οστεοπορωση-Φυσικοθεραπευτική αξιολόγηση</vt:lpstr>
      <vt:lpstr>O ρόλος της κινησιοθεραπείας στην σαρκοπενία και την οστεοπορωση-Φυσικοθεραπευτική αξιολόγηση</vt:lpstr>
      <vt:lpstr>O ρόλος της κινησιοθεραπείας στην σαρκοπενία και την οστεοπορωση-Φυσικοθεραπευτική αξιολόγηση</vt:lpstr>
      <vt:lpstr>O ρόλος της κινησιοθεραπείας στην σαρκοπενία και την οστεοπορωση-Φυσικοθεραπευτική αξιολόγηση</vt:lpstr>
      <vt:lpstr>O ρόλος της κινησιοθεραπείας στην σαρκοπενία και την οστεοπορωση-Φυσικοθεραπευτική αξιολόγηση</vt:lpstr>
      <vt:lpstr>O ρόλος της κινησιοθεραπείας στην σαρκοπενία και την οστεοπορωση-Φυσικοθεραπευτική αξιολόγηση</vt:lpstr>
      <vt:lpstr>O ρόλος της κινησιοθεραπείας στην σαρκοπενία και την οστεοπορωση-Φυσικοθεραπευτική αξιολόγηση</vt:lpstr>
      <vt:lpstr>O ρόλος της κινησιοθεραπείας στην σαρκοπενία και την οστεοπορωση-Φυσικοθεραπευτική αξιολόγηση</vt:lpstr>
      <vt:lpstr>O ρόλος της κινησιοθεραπείας στην σαρκοπενία και την οστεοπορωση-Φυσικοθεραπευτική αξιολόγηση</vt:lpstr>
      <vt:lpstr>O ρόλος της κινησιοθεραπείας στην σαρκοπενία και την οστεοπορωση-Φυσικοθεραπευτική αξιολόγηση</vt:lpstr>
      <vt:lpstr>O ρόλος της κινησιοθεραπείας στην σαρκοπενία και την οστεοπορωση-Φυσικοθεραπευτική αξιολόγηση</vt:lpstr>
      <vt:lpstr>O ρόλος της κινησιοθεραπείας στην σαρκοπενία και την οστεοπορωση  Σκοποί κινησιοθεραπείας</vt:lpstr>
      <vt:lpstr>O ρόλος της κινησιοθεραπείας στην σαρκοπενία και την οστεοπορωση</vt:lpstr>
      <vt:lpstr>O ρόλος της κινησιοθεραπείας στην σαρκοπενία και την οστεοπορωση</vt:lpstr>
      <vt:lpstr>Όχι ασκήσεις κάμψης</vt:lpstr>
      <vt:lpstr>O ρόλος της κινησιοθεραπείας στην σαρκοπενία και την οστεοπορωση</vt:lpstr>
      <vt:lpstr>O ρόλος της κινησιοθεραπείας στην σαρκοπενία και την οστεοπορωση</vt:lpstr>
      <vt:lpstr>Προσοχή στις εκτάσεις διότι δεν εκτελούνται στην ΘΜΣΣ συναρμογής</vt:lpstr>
      <vt:lpstr>O ρόλος της κινησιοθεραπείας στην σαρκοπενία και την οστεοπορωση</vt:lpstr>
      <vt:lpstr>O ρόλος της κινησιοθεραπείας στην σαρκοπενία και την οστεοπορωση</vt:lpstr>
      <vt:lpstr>O ρόλος της κινησιοθεραπείας στην σαρκοπενία και την οστεοπόρωση  Συμπτώματα που χρήζουν προσοχής</vt:lpstr>
      <vt:lpstr>O ρόλος της κινησιοθεραπείας στην σαρκοπενία και την οστεοπόρωση  Προβλήματα που πρέπει να αποφεύγουμε</vt:lpstr>
      <vt:lpstr>  O ρόλος της κινησιοθεραπείας στην σαρκοπενία και την οστεοπόρωση  Ασκήσεις φόρτισης</vt:lpstr>
      <vt:lpstr>O ρόλος της κινησιοθεραπείας στην σαρκοπενία και την οστεοπόρωση  Ασκήσεις ενδυνάμωσης</vt:lpstr>
      <vt:lpstr>O ρόλος της κινησιοθεραπείας στην σαρκοπενία και την οστεοπόρωση  Διάφοροι τρόποι εφαρμογής αντίστασης</vt:lpstr>
      <vt:lpstr>O ρόλος της κινησιοθεραπείας στην σαρκοπενία και την οστεοπόρωση  Άσκηση στο νερό</vt:lpstr>
      <vt:lpstr>O ρόλος της κινησιοθεραπείας στην σαρκοπενία και την οστεοπορωση  Άσκηση στο νερό</vt:lpstr>
      <vt:lpstr>O ρόλος της κινησιοθεραπείας στην σαρκοπενία και την οστεοπορωση  Άσκηση στο νερό</vt:lpstr>
      <vt:lpstr>O ρόλος της κινησιοθεραπείας στην σαρκοπενία και την οστεοπορωση  Ασκήσεις δόνησης </vt:lpstr>
      <vt:lpstr>O ρόλος της κινησιοθεραπείας στην σαρκοπενία και την οστεοπορωση  Ασκήσεις δόνησης </vt:lpstr>
      <vt:lpstr>O ρόλος της κινησιοθεραπείας στην σαρκοπενία και την οστεοπορωση  Αντενδείξεις</vt:lpstr>
      <vt:lpstr>O ρόλος της κινησιοθεραπείας στην σαρκοπενία και την οστεοπορωση  Αερόβια άσκηση </vt:lpstr>
      <vt:lpstr>O ρόλος της κινησιοθεραπείας στην σαρκοπενία και την οστεοπορωση  Αερόβια άσκηση </vt:lpstr>
      <vt:lpstr>O ρόλος της κινησιοθεραπείας στην σαρκοπενία και την οστεοπορωση  Ασκήσεις ισορροπίας</vt:lpstr>
      <vt:lpstr>O ρόλος της κινησιοθεραπείας στην σαρκοπενία και την οστεοπορωση  Ασκήσεις ισορροπίας</vt:lpstr>
      <vt:lpstr>Προτεινόμενες ασκήσεις &amp; παράμετροι εφαρμογής</vt:lpstr>
      <vt:lpstr>ΑΣΚΗΣΗ-ΔΙΟΡΘΩΣΗ ΣΤΑΣΗΣ</vt:lpstr>
      <vt:lpstr>O ρόλος της κινησιοθεραπείας στην σαρκοπενία και την οστεοπορωση</vt:lpstr>
      <vt:lpstr>O ρόλος της κινησιοθεραπείας στην σαρκοπενία και την οστεοπορωση</vt:lpstr>
      <vt:lpstr>Συμπερασματικά </vt:lpstr>
      <vt:lpstr>Συμπερασματικά </vt:lpstr>
      <vt:lpstr>Ο ρόλος της Φυσικοθεραπείας μέσω της κινησιοθεραπείας</vt:lpstr>
      <vt:lpstr>ΔΕΚΑΛΟΓΟΣ ΚΙΝΗΣΙΟΘΕΡΑΠΕΙΑΣ ΣΤΗΝ ΟΣΤΕΟΠΟΡΩΣΗ</vt:lpstr>
      <vt:lpstr>Τέλος Ενότητας</vt:lpstr>
      <vt:lpstr>Σημειώματα</vt:lpstr>
      <vt:lpstr>Σημείωμα Αναφοράς</vt:lpstr>
      <vt:lpstr>Σημείωμα Αδειοδότησης</vt:lpstr>
      <vt:lpstr>Διατήρηση Σημειωμάτων</vt:lpstr>
      <vt:lpstr>Σημείωμα Χρήσης Έργων Τρίτων (1/2)</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Μαθήματος</dc:title>
  <dc:creator>Tagoulis Alexandros</dc:creator>
  <cp:lastModifiedBy>alex</cp:lastModifiedBy>
  <cp:revision>125</cp:revision>
  <dcterms:created xsi:type="dcterms:W3CDTF">2013-03-04T13:35:19Z</dcterms:created>
  <dcterms:modified xsi:type="dcterms:W3CDTF">2015-02-02T12:54:39Z</dcterms:modified>
</cp:coreProperties>
</file>