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  <p:sldMasterId id="2147483671" r:id="rId3"/>
  </p:sldMasterIdLst>
  <p:notesMasterIdLst>
    <p:notesMasterId r:id="rId31"/>
  </p:notesMasterIdLst>
  <p:sldIdLst>
    <p:sldId id="305" r:id="rId4"/>
    <p:sldId id="256" r:id="rId5"/>
    <p:sldId id="261" r:id="rId6"/>
    <p:sldId id="263" r:id="rId7"/>
    <p:sldId id="262" r:id="rId8"/>
    <p:sldId id="286" r:id="rId9"/>
    <p:sldId id="290" r:id="rId10"/>
    <p:sldId id="267" r:id="rId11"/>
    <p:sldId id="287" r:id="rId12"/>
    <p:sldId id="288" r:id="rId13"/>
    <p:sldId id="289" r:id="rId14"/>
    <p:sldId id="266" r:id="rId15"/>
    <p:sldId id="291" r:id="rId16"/>
    <p:sldId id="292" r:id="rId17"/>
    <p:sldId id="264" r:id="rId18"/>
    <p:sldId id="293" r:id="rId19"/>
    <p:sldId id="294" r:id="rId20"/>
    <p:sldId id="297" r:id="rId21"/>
    <p:sldId id="296" r:id="rId22"/>
    <p:sldId id="272" r:id="rId23"/>
    <p:sldId id="298" r:id="rId24"/>
    <p:sldId id="299" r:id="rId25"/>
    <p:sldId id="300" r:id="rId26"/>
    <p:sldId id="301" r:id="rId27"/>
    <p:sldId id="302" r:id="rId28"/>
    <p:sldId id="303" r:id="rId29"/>
    <p:sldId id="304" r:id="rId3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D77D2-96A7-488B-AA80-0B58F377D221}" type="datetimeFigureOut">
              <a:rPr lang="el-GR" smtClean="0"/>
              <a:t>25/6/2016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1879F-DA1B-4C2E-8DAD-F6B8DD5A99B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0309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190" indent="-179190">
              <a:buFont typeface="Arial" pitchFamily="34" charset="0"/>
              <a:buChar char="•"/>
            </a:pPr>
            <a:endParaRPr lang="el-GR" b="0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1879F-DA1B-4C2E-8DAD-F6B8DD5A99B0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5300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21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22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23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24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26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itchFamily="34" charset="0"/>
              <a:buNone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27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562BA-2DD7-437E-8EC6-512BA26A6B72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1075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78D86-0545-4096-94C8-9CCB4C4935E5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170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EC14E-F960-4D7B-9E72-4A133814B304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5204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4E5108-C78A-4E5B-BBBE-F15618266A83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55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D83F0F-22BF-4F83-AB0C-98B9005D187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499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528E44-00D0-4739-BE8B-690DDB719772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198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F267F5-72F0-4980-9C80-948A1DC6A812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337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4AE2AA-7FFE-464F-8F71-BB980682D4D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3316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9EEC4E-7E43-493B-A13F-B491245914C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8089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AEC60F-EF6B-4544-AEF9-979ACFF595CC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940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AC5B0F-687E-4DC8-8337-52475B9DC7B9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14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51AE1-3798-4D0A-9B90-DD0656A8D3F4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84834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AD4742-E0AB-4241-9796-439D6CA151C7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313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048487-8B2B-4A5F-A934-7BBE5624AECA}" type="datetime1">
              <a:rPr lang="el-GR" smtClean="0">
                <a:solidFill>
                  <a:prstClr val="black">
                    <a:tint val="75000"/>
                  </a:prstClr>
                </a:solidFill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581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4368" y="6356350"/>
            <a:ext cx="802432" cy="363599"/>
          </a:xfrm>
          <a:prstGeom prst="rect">
            <a:avLst/>
          </a:prstGeom>
          <a:solidFill>
            <a:srgbClr val="004B82"/>
          </a:solidFill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3491880" y="6356349"/>
            <a:ext cx="4235495" cy="363600"/>
          </a:xfrm>
          <a:prstGeom prst="rect">
            <a:avLst/>
          </a:prstGeom>
          <a:solidFill>
            <a:srgbClr val="004B82"/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700" dirty="0" smtClean="0">
                <a:solidFill>
                  <a:prstClr val="white"/>
                </a:solidFill>
              </a:rPr>
              <a:t>ΔΙΕΥΘΥΝΣΕΙΣ ΤΟΥ ΠΡΩΤΟΚΟΛΛΟΥ ΔΙΑΔΙΚΤΥΟΥ</a:t>
            </a:r>
            <a:endParaRPr lang="el-GR" sz="17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487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5B8309-21A5-4E1D-BB6A-2D8F39A91CF3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0514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8C69E9-E1B8-44CE-A078-2CC1E41F8437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32492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0FCC5F-1272-4F6D-A4C2-7065D7F507C9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163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C07D5A1-398A-4F55-A462-918FA5DEF78C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12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07CA0B-F5BA-493E-88AE-8AE9D07DD606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831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6F6EA69-7D4C-44CF-90A2-57EFB4B8707F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459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DCA8F96-F49D-4E74-B455-98FA2E869DC1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5847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A04BA-0A5D-47E3-9287-C92184E119F6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9475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11313C-4D6C-4F25-972B-2259323E47E4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26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6CB9BB-5835-47B4-90BE-B0547DFA60E3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032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00D9E7-7BCE-4F9E-B89E-F366FAD13908}" type="datetime1">
              <a:rPr lang="el-GR" smtClean="0">
                <a:solidFill>
                  <a:prstClr val="black"/>
                </a:solidFill>
                <a:latin typeface="Arial" charset="0"/>
              </a:rPr>
              <a:t>25/6/2016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619538-E60B-4485-A912-883356A81C0E}" type="slidenum">
              <a:rPr lang="el-GR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6312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GB"/>
          </a:p>
        </p:txBody>
      </p:sp>
      <p:sp>
        <p:nvSpPr>
          <p:cNvPr id="3" name="2 - Θέση πίνακα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15D6D4-D1E1-4AA2-9157-948B50E484CD}" type="slidenum">
              <a:rPr lang="en-US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205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03AFE-F57E-4745-965C-91F2CC8AFEB5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26253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5DCAC-B5BE-4050-AE56-56B060844FB3}" type="datetime1">
              <a:rPr lang="el-GR" smtClean="0"/>
              <a:t>25/6/2016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608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DD91C-02AF-4EC2-A438-AEC1F1503A24}" type="datetime1">
              <a:rPr lang="el-GR" smtClean="0"/>
              <a:t>25/6/2016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641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B4B77-B14E-42CF-BA0B-40E0D1E1B335}" type="datetime1">
              <a:rPr lang="el-GR" smtClean="0"/>
              <a:t>25/6/2016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259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C48D7-854F-4EE6-BA13-82C924F29356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7045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2F170-7F0C-4376-B1E8-05E0C4E9126B}" type="datetime1">
              <a:rPr lang="el-GR" smtClean="0"/>
              <a:t>25/6/2016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762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0DC87-965C-40CF-B731-21DB68E13D9F}" type="datetime1">
              <a:rPr lang="el-GR" smtClean="0"/>
              <a:t>25/6/2016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461AE-980C-4FED-9036-5F47ECA9326E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934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6C44C5-B8CC-46DE-8CEF-47AE4A62C58B}" type="datetime1">
              <a:rPr lang="el-GR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t>25/6/2016</a:t>
            </a:fld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l-GR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l-GR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878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7470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iath.gr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88022" y="1170865"/>
            <a:ext cx="8496944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Δίκτυα Υπολογιστών ΙΙ (Ε)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251520" y="2636912"/>
            <a:ext cx="8640960" cy="230425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l-GR" sz="2800" dirty="0" smtClean="0"/>
              <a:t>Εργαστηριακή Άσκηση - Υπηρεσία </a:t>
            </a:r>
            <a:r>
              <a:rPr lang="en-US" sz="2800" dirty="0"/>
              <a:t>DHCP</a:t>
            </a:r>
            <a:endParaRPr lang="el-GR" sz="2800" dirty="0"/>
          </a:p>
          <a:p>
            <a:pPr>
              <a:spcBef>
                <a:spcPts val="600"/>
              </a:spcBef>
            </a:pPr>
            <a:endParaRPr lang="el-GR" sz="1600" dirty="0" smtClean="0"/>
          </a:p>
          <a:p>
            <a:pPr>
              <a:spcBef>
                <a:spcPts val="0"/>
              </a:spcBef>
            </a:pPr>
            <a:r>
              <a:rPr lang="el-GR" sz="2400" dirty="0" smtClean="0">
                <a:cs typeface="Arial" charset="0"/>
              </a:rPr>
              <a:t>Ιφιγένεια </a:t>
            </a:r>
            <a:r>
              <a:rPr lang="el-GR" sz="2400" dirty="0" err="1" smtClean="0">
                <a:cs typeface="Arial" charset="0"/>
              </a:rPr>
              <a:t>Φουντά</a:t>
            </a:r>
            <a:endParaRPr lang="el-GR" sz="24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endParaRPr lang="el-GR" sz="800" dirty="0" smtClean="0">
              <a:cs typeface="Arial" charset="0"/>
            </a:endParaRPr>
          </a:p>
          <a:p>
            <a:pPr>
              <a:spcBef>
                <a:spcPts val="0"/>
              </a:spcBef>
            </a:pPr>
            <a:r>
              <a:rPr lang="el-GR" sz="2400" dirty="0" smtClean="0"/>
              <a:t>Τμήμα</a:t>
            </a:r>
            <a:r>
              <a:rPr lang="en-US" sz="2400" dirty="0" smtClean="0"/>
              <a:t> </a:t>
            </a:r>
            <a:r>
              <a:rPr lang="el-GR" sz="2400" dirty="0" smtClean="0"/>
              <a:t>Μηχανικών Πληροφορικής Τ.Ε.</a:t>
            </a:r>
          </a:p>
        </p:txBody>
      </p:sp>
      <p:pic>
        <p:nvPicPr>
          <p:cNvPr id="6" name="Picture 5" descr="λογότυπο έργου Ανοιχτά Ακαδημαϊκά Μαθήματα" title="λογότυπο έργου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ου Τεχνολογικού Εκπαιδευτικού Ιδρύμτος Αθηνών" title="λογότυπο ΤΕΙ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white"/>
                </a:solidFill>
              </a:rPr>
              <a:pPr>
                <a:defRPr/>
              </a:pPr>
              <a:t>1</a:t>
            </a:fld>
            <a:endParaRPr lang="el-GR" dirty="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l-GR" sz="1600" dirty="0">
                <a:solidFill>
                  <a:prstClr val="black"/>
                </a:solidFill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6663303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3" name="Picture 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4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33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7704856" cy="13681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CH" sz="2000" dirty="0" smtClean="0"/>
              <a:t>O</a:t>
            </a:r>
            <a:r>
              <a:rPr lang="de-CH" sz="2000" b="1" dirty="0" smtClean="0"/>
              <a:t> </a:t>
            </a:r>
            <a:r>
              <a:rPr lang="en-US" sz="2000" b="1" dirty="0" smtClean="0">
                <a:solidFill>
                  <a:srgbClr val="0070C0"/>
                </a:solidFill>
              </a:rPr>
              <a:t>DHCP </a:t>
            </a:r>
            <a:r>
              <a:rPr lang="en-US" sz="2000" b="1" dirty="0">
                <a:solidFill>
                  <a:srgbClr val="0070C0"/>
                </a:solidFill>
              </a:rPr>
              <a:t>server</a:t>
            </a:r>
            <a:r>
              <a:rPr lang="el-GR" sz="2000" b="1" dirty="0">
                <a:solidFill>
                  <a:srgbClr val="0070C0"/>
                </a:solidFill>
              </a:rPr>
              <a:t> </a:t>
            </a:r>
            <a:r>
              <a:rPr lang="el-GR" sz="2000" dirty="0" smtClean="0"/>
              <a:t>λαμβάνει το αίτημα, </a:t>
            </a:r>
            <a:r>
              <a:rPr lang="el-GR" sz="2000" dirty="0"/>
              <a:t>δεσμεύει μία ΙΡ διεύθυνση από το διαθέσιμο </a:t>
            </a:r>
            <a:r>
              <a:rPr lang="en-US" sz="2000" dirty="0"/>
              <a:t>pool</a:t>
            </a:r>
            <a:r>
              <a:rPr lang="el-GR" sz="2000" dirty="0"/>
              <a:t> διευθύνσεων και ταυτόχρονα καταχωρεί στη </a:t>
            </a:r>
            <a:r>
              <a:rPr lang="el-GR" sz="2000" b="1" dirty="0">
                <a:solidFill>
                  <a:srgbClr val="0070C0"/>
                </a:solidFill>
              </a:rPr>
              <a:t>βάση δεδομένων </a:t>
            </a:r>
            <a:r>
              <a:rPr lang="el-GR" sz="2000" b="1" dirty="0" smtClean="0">
                <a:solidFill>
                  <a:srgbClr val="0070C0"/>
                </a:solidFill>
              </a:rPr>
              <a:t>της υπηρεσίας</a:t>
            </a:r>
            <a:r>
              <a:rPr lang="el-GR" sz="2000" dirty="0" smtClean="0"/>
              <a:t>, την </a:t>
            </a:r>
            <a:r>
              <a:rPr lang="el-GR" sz="2000" dirty="0"/>
              <a:t>εγγραφή </a:t>
            </a:r>
            <a:r>
              <a:rPr lang="el-GR" sz="2000" dirty="0" smtClean="0"/>
              <a:t>«</a:t>
            </a:r>
            <a:r>
              <a:rPr lang="el-GR" sz="2000" dirty="0"/>
              <a:t>ΙΡ διεύθυνση που αποδόθηκε – </a:t>
            </a:r>
            <a:r>
              <a:rPr lang="en-US" sz="2000" dirty="0"/>
              <a:t>MAC</a:t>
            </a:r>
            <a:r>
              <a:rPr lang="el-GR" sz="2000" dirty="0"/>
              <a:t> </a:t>
            </a:r>
            <a:r>
              <a:rPr lang="el-GR" sz="2000" dirty="0" smtClean="0"/>
              <a:t>διεύθυνση»</a:t>
            </a:r>
            <a:r>
              <a:rPr lang="en-US" sz="2000" dirty="0" smtClean="0"/>
              <a:t>  </a:t>
            </a:r>
            <a:r>
              <a:rPr lang="el-GR" sz="2000" dirty="0" smtClean="0"/>
              <a:t>για τον </a:t>
            </a:r>
            <a:r>
              <a:rPr lang="en-US" sz="2000" dirty="0" err="1" smtClean="0"/>
              <a:t>dhcp</a:t>
            </a:r>
            <a:r>
              <a:rPr lang="en-US" sz="2000" dirty="0" smtClean="0"/>
              <a:t> </a:t>
            </a:r>
            <a:r>
              <a:rPr lang="en-US" sz="2000" dirty="0"/>
              <a:t>client</a:t>
            </a:r>
            <a:endParaRPr lang="el-GR" sz="2000" dirty="0"/>
          </a:p>
        </p:txBody>
      </p:sp>
      <p:pic>
        <p:nvPicPr>
          <p:cNvPr id="5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86" y="2796900"/>
            <a:ext cx="7031311" cy="405983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89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7704856" cy="8549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ο </a:t>
            </a:r>
            <a:r>
              <a:rPr lang="en-US" sz="2000" dirty="0"/>
              <a:t>DHCP server</a:t>
            </a:r>
            <a:r>
              <a:rPr lang="el-GR" sz="2000" dirty="0"/>
              <a:t> στέλνει στον </a:t>
            </a:r>
            <a:r>
              <a:rPr lang="en-US" sz="2000" dirty="0" err="1"/>
              <a:t>dhcp</a:t>
            </a:r>
            <a:r>
              <a:rPr lang="en-US" sz="2000" dirty="0"/>
              <a:t> client</a:t>
            </a:r>
            <a:r>
              <a:rPr lang="el-GR" sz="2000" dirty="0"/>
              <a:t> </a:t>
            </a:r>
            <a:r>
              <a:rPr lang="el-GR" sz="2000" b="1" dirty="0">
                <a:solidFill>
                  <a:srgbClr val="0070C0"/>
                </a:solidFill>
              </a:rPr>
              <a:t>το πλήρες </a:t>
            </a:r>
            <a:r>
              <a:rPr lang="en-US" sz="2000" b="1" dirty="0">
                <a:solidFill>
                  <a:srgbClr val="0070C0"/>
                </a:solidFill>
              </a:rPr>
              <a:t>set</a:t>
            </a:r>
            <a:r>
              <a:rPr lang="el-GR" sz="2000" b="1" dirty="0">
                <a:solidFill>
                  <a:srgbClr val="0070C0"/>
                </a:solidFill>
              </a:rPr>
              <a:t> των δικτυακών στοιχείων</a:t>
            </a:r>
            <a:r>
              <a:rPr lang="el-GR" sz="2000" b="1" dirty="0"/>
              <a:t> </a:t>
            </a:r>
            <a:r>
              <a:rPr lang="el-GR" sz="2000" dirty="0"/>
              <a:t>που έχει προγραμματιστεί να στέλνει. </a:t>
            </a:r>
            <a:endParaRPr lang="el-GR" sz="2400" dirty="0"/>
          </a:p>
        </p:txBody>
      </p:sp>
      <p:pic>
        <p:nvPicPr>
          <p:cNvPr id="5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70430"/>
            <a:ext cx="7056784" cy="42829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9372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el-GR" sz="2400" b="1" dirty="0" smtClean="0"/>
              <a:t>Πλεονεκτήματα της υπηρεσίας </a:t>
            </a:r>
            <a:r>
              <a:rPr lang="de-CH" sz="2400" b="1" dirty="0" smtClean="0"/>
              <a:t>DHCP</a:t>
            </a:r>
            <a:endParaRPr lang="el-GR" sz="2400" b="1" dirty="0" smtClean="0"/>
          </a:p>
          <a:p>
            <a:pPr lvl="0"/>
            <a:r>
              <a:rPr lang="el-GR" sz="2400" dirty="0" smtClean="0"/>
              <a:t>άμεση </a:t>
            </a:r>
            <a:r>
              <a:rPr lang="el-GR" sz="2400" dirty="0"/>
              <a:t>εξυπηρέτηση των </a:t>
            </a:r>
            <a:r>
              <a:rPr lang="en-US" sz="2400" dirty="0"/>
              <a:t>hosts </a:t>
            </a:r>
            <a:r>
              <a:rPr lang="el-GR" sz="2400" dirty="0"/>
              <a:t>σε περιβάλλοντα προσωρινών και συχνά </a:t>
            </a:r>
            <a:r>
              <a:rPr lang="el-GR" sz="2400" dirty="0" err="1"/>
              <a:t>προσθαφαιρούμενων</a:t>
            </a:r>
            <a:r>
              <a:rPr lang="el-GR" sz="2400" dirty="0"/>
              <a:t> χρηστών (</a:t>
            </a:r>
            <a:r>
              <a:rPr lang="en-US" sz="2400" dirty="0"/>
              <a:t>internet </a:t>
            </a:r>
            <a:r>
              <a:rPr lang="en-US" sz="2400" dirty="0" err="1"/>
              <a:t>caf</a:t>
            </a:r>
            <a:r>
              <a:rPr lang="el-GR" sz="2400" dirty="0"/>
              <a:t>é, </a:t>
            </a:r>
            <a:r>
              <a:rPr lang="en-US" sz="2400" dirty="0" err="1"/>
              <a:t>wifi</a:t>
            </a:r>
            <a:r>
              <a:rPr lang="el-GR" sz="2400" dirty="0"/>
              <a:t>-</a:t>
            </a:r>
            <a:r>
              <a:rPr lang="en-US" sz="2400" dirty="0"/>
              <a:t>hot spots</a:t>
            </a:r>
            <a:r>
              <a:rPr lang="el-GR" sz="2400" dirty="0"/>
              <a:t>, </a:t>
            </a:r>
            <a:r>
              <a:rPr lang="en-US" sz="2400" dirty="0"/>
              <a:t>lobby </a:t>
            </a:r>
            <a:r>
              <a:rPr lang="el-GR" sz="2400" dirty="0"/>
              <a:t>ξενοδοχείων κ.α.)</a:t>
            </a:r>
          </a:p>
          <a:p>
            <a:pPr lvl="0"/>
            <a:r>
              <a:rPr lang="el-GR" sz="2400" dirty="0"/>
              <a:t>ελαχιστοποίηση φόρτου στη μεριά των διαχειριστών και συντήρηση λιστών αντιστοιχίσεων ΙΡ διευθύνσεων με μηχανήματα χρηστών.</a:t>
            </a:r>
          </a:p>
          <a:p>
            <a:pPr lvl="0"/>
            <a:r>
              <a:rPr lang="el-GR" sz="2400" dirty="0"/>
              <a:t>δυνατότητα επίτευξης υψηλότερου επιπέδου οργάνωσης, απόδοσης και διαθεσιμότητας ΙΡ διευθύνσεων σε περιβάλλοντα με μεγάλο πλήθος τοπικών δικτύων ή/και τοπικών δικτύων μεγάλης κλίμακας. </a:t>
            </a:r>
          </a:p>
          <a:p>
            <a:pPr lvl="0"/>
            <a:r>
              <a:rPr lang="el-GR" sz="2400" dirty="0"/>
              <a:t>απάλειψη της προϋπόθεσης οποιασδήποτε παρέμβασης στη δικτυακή παραμετροποίηση των </a:t>
            </a:r>
            <a:r>
              <a:rPr lang="en-US" sz="2400" dirty="0"/>
              <a:t>Hosts</a:t>
            </a:r>
            <a:r>
              <a:rPr lang="el-GR" sz="2400" dirty="0"/>
              <a:t> από τους χρήστες ενός τοπικού δικτύου.  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814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400" b="1" dirty="0" smtClean="0"/>
              <a:t>Μειονεκτήματα της υπηρεσίας </a:t>
            </a:r>
            <a:r>
              <a:rPr lang="de-CH" sz="2400" b="1" dirty="0" smtClean="0"/>
              <a:t>DHCP</a:t>
            </a:r>
            <a:endParaRPr lang="el-GR" sz="2400" b="1" dirty="0" smtClean="0"/>
          </a:p>
          <a:p>
            <a:pPr lvl="0"/>
            <a:r>
              <a:rPr lang="el-GR" sz="2400" dirty="0"/>
              <a:t>για τους διαχειριστές του δικτύου περιορίζεται η δυνατότητα ελέγχου των χρηστών που μπορούν να επιτύχουν φυσική πρόσβαση στο τοπικό δίκτυο όπου λειτουργεί ένας </a:t>
            </a:r>
            <a:r>
              <a:rPr lang="en-US" sz="2400" dirty="0" err="1"/>
              <a:t>dhcp</a:t>
            </a:r>
            <a:r>
              <a:rPr lang="en-US" sz="2400" dirty="0"/>
              <a:t> server</a:t>
            </a:r>
            <a:r>
              <a:rPr lang="el-GR" sz="2400" dirty="0"/>
              <a:t>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22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  <a:spcAft>
                <a:spcPts val="1200"/>
              </a:spcAft>
            </a:pPr>
            <a:endParaRPr lang="el-GR" sz="2400" b="1" dirty="0" smtClean="0"/>
          </a:p>
          <a:p>
            <a:pPr>
              <a:spcBef>
                <a:spcPts val="1800"/>
              </a:spcBef>
              <a:spcAft>
                <a:spcPts val="1200"/>
              </a:spcAft>
            </a:pPr>
            <a:r>
              <a:rPr lang="el-GR" sz="2400" b="1" dirty="0" smtClean="0"/>
              <a:t>Στον </a:t>
            </a:r>
            <a:r>
              <a:rPr lang="el-GR" sz="2400" b="1" dirty="0"/>
              <a:t>δρομολογητή router0 </a:t>
            </a:r>
            <a:r>
              <a:rPr lang="el-GR" sz="2400" b="1" dirty="0" smtClean="0"/>
              <a:t>θα διαμορφωθεί  </a:t>
            </a:r>
            <a:r>
              <a:rPr lang="el-GR" sz="2400" b="1" dirty="0"/>
              <a:t>η υπηρεσία DHCP</a:t>
            </a:r>
            <a:r>
              <a:rPr lang="el-GR" sz="2400" b="1" dirty="0" smtClean="0"/>
              <a:t>, για να παρέχει </a:t>
            </a:r>
            <a:r>
              <a:rPr lang="el-GR" sz="2400" b="1" dirty="0"/>
              <a:t>δικτυακά στοιχεία στα </a:t>
            </a:r>
            <a:r>
              <a:rPr lang="el-GR" sz="2400" b="1" dirty="0" err="1"/>
              <a:t>PCs</a:t>
            </a:r>
            <a:r>
              <a:rPr lang="el-GR" sz="2400" b="1" dirty="0"/>
              <a:t> του Lan0.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l-GR" sz="2400" b="1" dirty="0"/>
              <a:t>Στον server1 </a:t>
            </a:r>
            <a:r>
              <a:rPr lang="el-GR" sz="2400" b="1" dirty="0" smtClean="0"/>
              <a:t>θα διαμορφωθούν </a:t>
            </a:r>
            <a:r>
              <a:rPr lang="el-GR" sz="2400" b="1" dirty="0"/>
              <a:t>οι υπηρεσίες </a:t>
            </a:r>
            <a:r>
              <a:rPr lang="el-GR" sz="2400" b="1" dirty="0" smtClean="0"/>
              <a:t>WEB, e-</a:t>
            </a:r>
            <a:r>
              <a:rPr lang="el-GR" sz="2400" b="1" dirty="0" err="1" smtClean="0"/>
              <a:t>mail</a:t>
            </a:r>
            <a:r>
              <a:rPr lang="el-GR" sz="2400" b="1" dirty="0" smtClean="0"/>
              <a:t> &amp; DNS  με ευθύνη για το </a:t>
            </a:r>
            <a:r>
              <a:rPr lang="el-GR" sz="2400" b="1" dirty="0"/>
              <a:t>TLD </a:t>
            </a:r>
            <a:r>
              <a:rPr lang="el-GR" sz="2400" b="1" dirty="0" smtClean="0"/>
              <a:t> </a:t>
            </a:r>
            <a:r>
              <a:rPr lang="el-GR" sz="2400" b="1" dirty="0" err="1"/>
              <a:t>gr</a:t>
            </a:r>
            <a:r>
              <a:rPr lang="el-GR" sz="2400" b="1" dirty="0"/>
              <a:t>.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l-GR" sz="2400" b="1" dirty="0"/>
              <a:t>Στον server0 </a:t>
            </a:r>
            <a:r>
              <a:rPr lang="el-GR" sz="2400" b="1" dirty="0" smtClean="0"/>
              <a:t>θα διαμορφωθεί η </a:t>
            </a:r>
            <a:r>
              <a:rPr lang="el-GR" sz="2400" b="1" dirty="0"/>
              <a:t>υπηρεσία DNS. </a:t>
            </a: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el-GR" sz="2400" b="1" dirty="0"/>
              <a:t>Τα </a:t>
            </a:r>
            <a:r>
              <a:rPr lang="el-GR" sz="2400" b="1" dirty="0" err="1"/>
              <a:t>PCs</a:t>
            </a:r>
            <a:r>
              <a:rPr lang="el-GR" sz="2400" b="1" dirty="0"/>
              <a:t> του Lan0 έχουν τοπικό DNS εξυπηρετητή τον server0.</a:t>
            </a:r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9736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611560" y="1300330"/>
            <a:ext cx="8229600" cy="5008989"/>
          </a:xfrm>
          <a:solidFill>
            <a:schemeClr val="tx1"/>
          </a:solidFill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l-GR" sz="7400" b="1" dirty="0"/>
              <a:t>Χρήσιμες εντολές για την υλοποίηση της υπηρεσίας </a:t>
            </a:r>
            <a:r>
              <a:rPr lang="en-US" sz="7400" b="1" dirty="0"/>
              <a:t>DHCP </a:t>
            </a:r>
            <a:endParaRPr lang="el-GR" sz="7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Router(</a:t>
            </a:r>
            <a:r>
              <a:rPr lang="en-US" sz="7400" b="1" dirty="0" err="1">
                <a:solidFill>
                  <a:srgbClr val="FFFF00"/>
                </a:solidFill>
              </a:rPr>
              <a:t>config</a:t>
            </a:r>
            <a:r>
              <a:rPr lang="en-US" sz="7400" b="1" dirty="0">
                <a:solidFill>
                  <a:srgbClr val="FFFF00"/>
                </a:solidFill>
              </a:rPr>
              <a:t>)#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pool &lt;</a:t>
            </a:r>
            <a:r>
              <a:rPr lang="el-GR" sz="7400" b="1" dirty="0">
                <a:solidFill>
                  <a:srgbClr val="FFFF00"/>
                </a:solidFill>
              </a:rPr>
              <a:t>όνομα</a:t>
            </a:r>
            <a:r>
              <a:rPr lang="en-US" sz="7400" b="1" dirty="0">
                <a:solidFill>
                  <a:srgbClr val="FFFF00"/>
                </a:solidFill>
              </a:rPr>
              <a:t> pool&gt;</a:t>
            </a:r>
            <a:endParaRPr lang="el-GR" sz="74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network &lt;</a:t>
            </a:r>
            <a:r>
              <a:rPr lang="el-GR" sz="7000" b="1" dirty="0">
                <a:solidFill>
                  <a:srgbClr val="FFFF00"/>
                </a:solidFill>
              </a:rPr>
              <a:t>ΙΡ </a:t>
            </a:r>
            <a:r>
              <a:rPr lang="el-GR" sz="7000" b="1" dirty="0" err="1">
                <a:solidFill>
                  <a:srgbClr val="FFFF00"/>
                </a:solidFill>
              </a:rPr>
              <a:t>υποδικτύου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μάσκα </a:t>
            </a:r>
            <a:r>
              <a:rPr lang="el-GR" sz="7000" b="1" dirty="0" err="1">
                <a:solidFill>
                  <a:srgbClr val="FFFF00"/>
                </a:solidFill>
              </a:rPr>
              <a:t>υποδικτύου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</a:t>
            </a:r>
            <a:r>
              <a:rPr lang="en-US" sz="7000" b="1" dirty="0" err="1">
                <a:solidFill>
                  <a:srgbClr val="FFFF00"/>
                </a:solidFill>
              </a:rPr>
              <a:t>dns</a:t>
            </a:r>
            <a:r>
              <a:rPr lang="en-US" sz="7000" b="1" dirty="0">
                <a:solidFill>
                  <a:srgbClr val="FFFF00"/>
                </a:solidFill>
              </a:rPr>
              <a:t>-server &lt;ΙΡ </a:t>
            </a:r>
            <a:r>
              <a:rPr lang="en-US" sz="7000" b="1" dirty="0" err="1">
                <a:solidFill>
                  <a:srgbClr val="FFFF00"/>
                </a:solidFill>
              </a:rPr>
              <a:t>δι</a:t>
            </a:r>
            <a:r>
              <a:rPr lang="en-US" sz="7000" b="1" dirty="0">
                <a:solidFill>
                  <a:srgbClr val="FFFF00"/>
                </a:solidFill>
              </a:rPr>
              <a:t>ακομιστή DNS&gt; 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default-router &lt;</a:t>
            </a:r>
            <a:r>
              <a:rPr lang="el-GR" sz="7000" b="1" dirty="0">
                <a:solidFill>
                  <a:srgbClr val="FFFF00"/>
                </a:solidFill>
              </a:rPr>
              <a:t>ΙΡ δρομολογητή πύλης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domain-name &lt;</a:t>
            </a:r>
            <a:r>
              <a:rPr lang="el-GR" sz="7000" b="1" dirty="0">
                <a:solidFill>
                  <a:srgbClr val="FFFF00"/>
                </a:solidFill>
              </a:rPr>
              <a:t>όνομα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lease &lt;</a:t>
            </a:r>
            <a:r>
              <a:rPr lang="el-GR" sz="7000" b="1" dirty="0">
                <a:solidFill>
                  <a:srgbClr val="FFFF00"/>
                </a:solidFill>
              </a:rPr>
              <a:t>μέρες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ώρες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λεπτά</a:t>
            </a:r>
            <a:r>
              <a:rPr lang="en-US" sz="7000" b="1" dirty="0" smtClean="0">
                <a:solidFill>
                  <a:srgbClr val="FFFF00"/>
                </a:solidFill>
              </a:rPr>
              <a:t>&gt; |infinity</a:t>
            </a:r>
            <a:endParaRPr lang="el-GR" sz="7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7400" b="1" dirty="0">
                <a:solidFill>
                  <a:srgbClr val="FFFF00"/>
                </a:solidFill>
              </a:rPr>
              <a:t> 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Router(</a:t>
            </a:r>
            <a:r>
              <a:rPr lang="en-US" sz="7400" b="1" dirty="0" err="1">
                <a:solidFill>
                  <a:srgbClr val="FFFF00"/>
                </a:solidFill>
              </a:rPr>
              <a:t>config</a:t>
            </a:r>
            <a:r>
              <a:rPr lang="en-US" sz="7400" b="1" dirty="0">
                <a:solidFill>
                  <a:srgbClr val="FFFF00"/>
                </a:solidFill>
              </a:rPr>
              <a:t>)#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excluded-address  &lt;</a:t>
            </a:r>
            <a:r>
              <a:rPr lang="el-GR" sz="7400" b="1" dirty="0">
                <a:solidFill>
                  <a:srgbClr val="FFFF00"/>
                </a:solidFill>
              </a:rPr>
              <a:t>αρχική</a:t>
            </a:r>
            <a:r>
              <a:rPr lang="en-US" sz="7400" b="1" dirty="0">
                <a:solidFill>
                  <a:srgbClr val="FFFF00"/>
                </a:solidFill>
              </a:rPr>
              <a:t> IP </a:t>
            </a:r>
            <a:r>
              <a:rPr lang="el-GR" sz="7400" b="1" dirty="0">
                <a:solidFill>
                  <a:srgbClr val="FFFF00"/>
                </a:solidFill>
              </a:rPr>
              <a:t>διεύθυνση</a:t>
            </a:r>
            <a:r>
              <a:rPr lang="en-US" sz="7400" b="1" dirty="0">
                <a:solidFill>
                  <a:srgbClr val="FFFF00"/>
                </a:solidFill>
              </a:rPr>
              <a:t>&gt; &lt;</a:t>
            </a:r>
            <a:r>
              <a:rPr lang="el-GR" sz="7400" b="1" dirty="0">
                <a:solidFill>
                  <a:srgbClr val="FFFF00"/>
                </a:solidFill>
              </a:rPr>
              <a:t>τελική</a:t>
            </a:r>
            <a:r>
              <a:rPr lang="en-US" sz="7400" b="1" dirty="0">
                <a:solidFill>
                  <a:srgbClr val="FFFF00"/>
                </a:solidFill>
              </a:rPr>
              <a:t> IP </a:t>
            </a:r>
            <a:r>
              <a:rPr lang="el-GR" sz="7400" b="1" dirty="0">
                <a:solidFill>
                  <a:srgbClr val="FFFF00"/>
                </a:solidFill>
              </a:rPr>
              <a:t>διεύθυνση</a:t>
            </a:r>
            <a:r>
              <a:rPr lang="en-US" sz="7400" b="1" dirty="0">
                <a:solidFill>
                  <a:srgbClr val="FFFF00"/>
                </a:solidFill>
              </a:rPr>
              <a:t>&gt;</a:t>
            </a:r>
            <a:endParaRPr lang="el-GR" sz="7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7400" b="1" dirty="0">
                <a:solidFill>
                  <a:srgbClr val="FFFF00"/>
                </a:solidFill>
              </a:rPr>
              <a:t> 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Router# show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binding.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l-GR" sz="3600" dirty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950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>
          <a:xfrm>
            <a:off x="611560" y="1300330"/>
            <a:ext cx="8229600" cy="5008989"/>
          </a:xfrm>
          <a:solidFill>
            <a:schemeClr val="tx1"/>
          </a:solidFill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l-GR" sz="7400" b="1" dirty="0"/>
              <a:t>Χρήσιμες εντολές για την υλοποίηση της υπηρεσίας </a:t>
            </a:r>
            <a:r>
              <a:rPr lang="en-US" sz="7400" b="1" dirty="0"/>
              <a:t>DHCP </a:t>
            </a:r>
            <a:endParaRPr lang="el-GR" sz="7400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Router(</a:t>
            </a:r>
            <a:r>
              <a:rPr lang="en-US" sz="7400" b="1" dirty="0" err="1">
                <a:solidFill>
                  <a:srgbClr val="FFFF00"/>
                </a:solidFill>
              </a:rPr>
              <a:t>config</a:t>
            </a:r>
            <a:r>
              <a:rPr lang="en-US" sz="7400" b="1" dirty="0">
                <a:solidFill>
                  <a:srgbClr val="FFFF00"/>
                </a:solidFill>
              </a:rPr>
              <a:t>)#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pool &lt;</a:t>
            </a:r>
            <a:r>
              <a:rPr lang="el-GR" sz="7400" b="1" dirty="0">
                <a:solidFill>
                  <a:srgbClr val="FFFF00"/>
                </a:solidFill>
              </a:rPr>
              <a:t>όνομα</a:t>
            </a:r>
            <a:r>
              <a:rPr lang="en-US" sz="7400" b="1" dirty="0">
                <a:solidFill>
                  <a:srgbClr val="FFFF00"/>
                </a:solidFill>
              </a:rPr>
              <a:t> pool&gt;</a:t>
            </a:r>
            <a:endParaRPr lang="el-GR" sz="74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network &lt;</a:t>
            </a:r>
            <a:r>
              <a:rPr lang="el-GR" sz="7000" b="1" dirty="0">
                <a:solidFill>
                  <a:srgbClr val="FFFF00"/>
                </a:solidFill>
              </a:rPr>
              <a:t>ΙΡ </a:t>
            </a:r>
            <a:r>
              <a:rPr lang="el-GR" sz="7000" b="1" dirty="0" err="1">
                <a:solidFill>
                  <a:srgbClr val="FFFF00"/>
                </a:solidFill>
              </a:rPr>
              <a:t>υποδικτύου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μάσκα </a:t>
            </a:r>
            <a:r>
              <a:rPr lang="el-GR" sz="7000" b="1" dirty="0" err="1">
                <a:solidFill>
                  <a:srgbClr val="FFFF00"/>
                </a:solidFill>
              </a:rPr>
              <a:t>υποδικτύου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</a:t>
            </a:r>
            <a:r>
              <a:rPr lang="en-US" sz="7000" b="1" dirty="0" err="1">
                <a:solidFill>
                  <a:srgbClr val="FFFF00"/>
                </a:solidFill>
              </a:rPr>
              <a:t>dns</a:t>
            </a:r>
            <a:r>
              <a:rPr lang="en-US" sz="7000" b="1" dirty="0">
                <a:solidFill>
                  <a:srgbClr val="FFFF00"/>
                </a:solidFill>
              </a:rPr>
              <a:t>-server &lt;ΙΡ </a:t>
            </a:r>
            <a:r>
              <a:rPr lang="en-US" sz="7000" b="1" dirty="0" err="1">
                <a:solidFill>
                  <a:srgbClr val="FFFF00"/>
                </a:solidFill>
              </a:rPr>
              <a:t>δι</a:t>
            </a:r>
            <a:r>
              <a:rPr lang="en-US" sz="7000" b="1" dirty="0">
                <a:solidFill>
                  <a:srgbClr val="FFFF00"/>
                </a:solidFill>
              </a:rPr>
              <a:t>ακομιστή DNS&gt; 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default-router &lt;</a:t>
            </a:r>
            <a:r>
              <a:rPr lang="el-GR" sz="7000" b="1" dirty="0">
                <a:solidFill>
                  <a:srgbClr val="FFFF00"/>
                </a:solidFill>
              </a:rPr>
              <a:t>ΙΡ δρομολογητή πύλης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domain-name &lt;</a:t>
            </a:r>
            <a:r>
              <a:rPr lang="el-GR" sz="7000" b="1" dirty="0">
                <a:solidFill>
                  <a:srgbClr val="FFFF00"/>
                </a:solidFill>
              </a:rPr>
              <a:t>όνομα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7000" b="1" dirty="0">
                <a:solidFill>
                  <a:srgbClr val="FFFF00"/>
                </a:solidFill>
              </a:rPr>
              <a:t>Router(</a:t>
            </a:r>
            <a:r>
              <a:rPr lang="en-US" sz="7000" b="1" dirty="0" err="1">
                <a:solidFill>
                  <a:srgbClr val="FFFF00"/>
                </a:solidFill>
              </a:rPr>
              <a:t>config</a:t>
            </a:r>
            <a:r>
              <a:rPr lang="en-US" sz="7000" b="1" dirty="0">
                <a:solidFill>
                  <a:srgbClr val="FFFF00"/>
                </a:solidFill>
              </a:rPr>
              <a:t> - </a:t>
            </a:r>
            <a:r>
              <a:rPr lang="en-US" sz="7000" b="1" dirty="0" err="1">
                <a:solidFill>
                  <a:srgbClr val="FFFF00"/>
                </a:solidFill>
              </a:rPr>
              <a:t>dhcp</a:t>
            </a:r>
            <a:r>
              <a:rPr lang="en-US" sz="7000" b="1" dirty="0">
                <a:solidFill>
                  <a:srgbClr val="FFFF00"/>
                </a:solidFill>
              </a:rPr>
              <a:t>)# lease &lt;</a:t>
            </a:r>
            <a:r>
              <a:rPr lang="el-GR" sz="7000" b="1" dirty="0">
                <a:solidFill>
                  <a:srgbClr val="FFFF00"/>
                </a:solidFill>
              </a:rPr>
              <a:t>μέρες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ώρες</a:t>
            </a:r>
            <a:r>
              <a:rPr lang="en-US" sz="7000" b="1" dirty="0">
                <a:solidFill>
                  <a:srgbClr val="FFFF00"/>
                </a:solidFill>
              </a:rPr>
              <a:t>&gt; &lt;</a:t>
            </a:r>
            <a:r>
              <a:rPr lang="el-GR" sz="7000" b="1" dirty="0">
                <a:solidFill>
                  <a:srgbClr val="FFFF00"/>
                </a:solidFill>
              </a:rPr>
              <a:t>λεπτά</a:t>
            </a:r>
            <a:r>
              <a:rPr lang="en-US" sz="7000" b="1" dirty="0">
                <a:solidFill>
                  <a:srgbClr val="FFFF00"/>
                </a:solidFill>
              </a:rPr>
              <a:t>&gt;</a:t>
            </a:r>
            <a:endParaRPr lang="el-GR" sz="70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7400" b="1" dirty="0">
                <a:solidFill>
                  <a:srgbClr val="FFFF00"/>
                </a:solidFill>
              </a:rPr>
              <a:t> 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Router(</a:t>
            </a:r>
            <a:r>
              <a:rPr lang="en-US" sz="7400" b="1" dirty="0" err="1">
                <a:solidFill>
                  <a:srgbClr val="FFFF00"/>
                </a:solidFill>
              </a:rPr>
              <a:t>config</a:t>
            </a:r>
            <a:r>
              <a:rPr lang="en-US" sz="7400" b="1" dirty="0">
                <a:solidFill>
                  <a:srgbClr val="FFFF00"/>
                </a:solidFill>
              </a:rPr>
              <a:t>)#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excluded-address  &lt;</a:t>
            </a:r>
            <a:r>
              <a:rPr lang="el-GR" sz="7400" b="1" dirty="0">
                <a:solidFill>
                  <a:srgbClr val="FFFF00"/>
                </a:solidFill>
              </a:rPr>
              <a:t>αρχική</a:t>
            </a:r>
            <a:r>
              <a:rPr lang="en-US" sz="7400" b="1" dirty="0">
                <a:solidFill>
                  <a:srgbClr val="FFFF00"/>
                </a:solidFill>
              </a:rPr>
              <a:t> IP </a:t>
            </a:r>
            <a:r>
              <a:rPr lang="el-GR" sz="7400" b="1" dirty="0">
                <a:solidFill>
                  <a:srgbClr val="FFFF00"/>
                </a:solidFill>
              </a:rPr>
              <a:t>διεύθυνση</a:t>
            </a:r>
            <a:r>
              <a:rPr lang="en-US" sz="7400" b="1" dirty="0">
                <a:solidFill>
                  <a:srgbClr val="FFFF00"/>
                </a:solidFill>
              </a:rPr>
              <a:t>&gt; &lt;</a:t>
            </a:r>
            <a:r>
              <a:rPr lang="el-GR" sz="7400" b="1" dirty="0">
                <a:solidFill>
                  <a:srgbClr val="FFFF00"/>
                </a:solidFill>
              </a:rPr>
              <a:t>τελική</a:t>
            </a:r>
            <a:r>
              <a:rPr lang="en-US" sz="7400" b="1" dirty="0">
                <a:solidFill>
                  <a:srgbClr val="FFFF00"/>
                </a:solidFill>
              </a:rPr>
              <a:t> IP </a:t>
            </a:r>
            <a:r>
              <a:rPr lang="el-GR" sz="7400" b="1" dirty="0">
                <a:solidFill>
                  <a:srgbClr val="FFFF00"/>
                </a:solidFill>
              </a:rPr>
              <a:t>διεύθυνση</a:t>
            </a:r>
            <a:r>
              <a:rPr lang="en-US" sz="7400" b="1" dirty="0">
                <a:solidFill>
                  <a:srgbClr val="FFFF00"/>
                </a:solidFill>
              </a:rPr>
              <a:t>&gt;</a:t>
            </a:r>
            <a:endParaRPr lang="el-GR" sz="7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7400" b="1" dirty="0">
                <a:solidFill>
                  <a:srgbClr val="FFFF00"/>
                </a:solidFill>
              </a:rPr>
              <a:t> 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7400" b="1" dirty="0">
                <a:solidFill>
                  <a:srgbClr val="FFFF00"/>
                </a:solidFill>
              </a:rPr>
              <a:t>Router# show </a:t>
            </a:r>
            <a:r>
              <a:rPr lang="en-US" sz="7400" b="1" dirty="0" err="1">
                <a:solidFill>
                  <a:srgbClr val="FFFF00"/>
                </a:solidFill>
              </a:rPr>
              <a:t>ip</a:t>
            </a:r>
            <a:r>
              <a:rPr lang="en-US" sz="7400" b="1" dirty="0">
                <a:solidFill>
                  <a:srgbClr val="FFFF00"/>
                </a:solidFill>
              </a:rPr>
              <a:t> </a:t>
            </a:r>
            <a:r>
              <a:rPr lang="en-US" sz="7400" b="1" dirty="0" err="1">
                <a:solidFill>
                  <a:srgbClr val="FFFF00"/>
                </a:solidFill>
              </a:rPr>
              <a:t>dhcp</a:t>
            </a:r>
            <a:r>
              <a:rPr lang="en-US" sz="7400" b="1" dirty="0">
                <a:solidFill>
                  <a:srgbClr val="FFFF00"/>
                </a:solidFill>
              </a:rPr>
              <a:t> binding.</a:t>
            </a:r>
            <a:endParaRPr lang="el-GR" sz="7400" b="1" dirty="0">
              <a:solidFill>
                <a:srgbClr val="FFFF00"/>
              </a:solidFill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el-GR" sz="3600" dirty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192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124744"/>
            <a:ext cx="7787208" cy="595547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de-CH" sz="2800" b="1" dirty="0" smtClean="0">
                <a:solidFill>
                  <a:srgbClr val="FFFF00"/>
                </a:solidFill>
              </a:rPr>
              <a:t>R&gt;</a:t>
            </a:r>
            <a:r>
              <a:rPr lang="de-CH" sz="2800" b="1" dirty="0" err="1" smtClean="0">
                <a:solidFill>
                  <a:srgbClr val="FFFF00"/>
                </a:solidFill>
              </a:rPr>
              <a:t>enable</a:t>
            </a:r>
            <a:endParaRPr lang="de-CH" sz="2800" b="1" dirty="0" smtClean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2800" b="1" dirty="0" err="1" smtClean="0">
                <a:solidFill>
                  <a:srgbClr val="FFFF00"/>
                </a:solidFill>
              </a:rPr>
              <a:t>R#conf</a:t>
            </a:r>
            <a:r>
              <a:rPr lang="de-CH" sz="2800" b="1" dirty="0" smtClean="0">
                <a:solidFill>
                  <a:srgbClr val="FFFF00"/>
                </a:solidFill>
              </a:rPr>
              <a:t> t</a:t>
            </a:r>
          </a:p>
          <a:p>
            <a:pPr>
              <a:spcBef>
                <a:spcPts val="600"/>
              </a:spcBef>
            </a:pPr>
            <a:r>
              <a:rPr lang="de-CH" sz="2800" b="1" dirty="0" smtClean="0">
                <a:solidFill>
                  <a:srgbClr val="FFFF00"/>
                </a:solidFill>
              </a:rPr>
              <a:t/>
            </a:r>
            <a:br>
              <a:rPr lang="de-CH" sz="2800" b="1" dirty="0" smtClean="0">
                <a:solidFill>
                  <a:srgbClr val="FFFF00"/>
                </a:solidFill>
              </a:rPr>
            </a:br>
            <a:r>
              <a:rPr lang="de-CH" sz="2800" b="1" dirty="0" smtClean="0">
                <a:solidFill>
                  <a:srgbClr val="FFFF00"/>
                </a:solidFill>
              </a:rPr>
              <a:t>R(</a:t>
            </a:r>
            <a:r>
              <a:rPr lang="de-CH" sz="2800" b="1" dirty="0" err="1" smtClean="0">
                <a:solidFill>
                  <a:srgbClr val="FFFF00"/>
                </a:solidFill>
              </a:rPr>
              <a:t>config</a:t>
            </a:r>
            <a:r>
              <a:rPr lang="de-CH" sz="2800" b="1" dirty="0" smtClean="0">
                <a:solidFill>
                  <a:srgbClr val="FFFF00"/>
                </a:solidFill>
              </a:rPr>
              <a:t>)#</a:t>
            </a:r>
            <a:r>
              <a:rPr lang="de-CH" sz="2800" b="1" dirty="0" err="1" smtClean="0">
                <a:solidFill>
                  <a:srgbClr val="FFFF00"/>
                </a:solidFill>
              </a:rPr>
              <a:t>interface</a:t>
            </a:r>
            <a:r>
              <a:rPr lang="de-CH" sz="2800" b="1" dirty="0" smtClean="0">
                <a:solidFill>
                  <a:srgbClr val="FFFF00"/>
                </a:solidFill>
              </a:rPr>
              <a:t> fe0/0</a:t>
            </a:r>
          </a:p>
          <a:p>
            <a:pPr>
              <a:spcBef>
                <a:spcPts val="600"/>
              </a:spcBef>
            </a:pPr>
            <a:r>
              <a:rPr lang="de-CH" sz="2800" b="1" dirty="0" smtClean="0">
                <a:solidFill>
                  <a:srgbClr val="FFFF00"/>
                </a:solidFill>
              </a:rPr>
              <a:t>R(</a:t>
            </a:r>
            <a:r>
              <a:rPr lang="de-CH" sz="2800" b="1" dirty="0" err="1" smtClean="0">
                <a:solidFill>
                  <a:srgbClr val="FFFF00"/>
                </a:solidFill>
              </a:rPr>
              <a:t>config-if</a:t>
            </a:r>
            <a:r>
              <a:rPr lang="de-CH" sz="2800" b="1" dirty="0" smtClean="0">
                <a:solidFill>
                  <a:srgbClr val="FFFF00"/>
                </a:solidFill>
              </a:rPr>
              <a:t>)#</a:t>
            </a:r>
            <a:r>
              <a:rPr lang="de-CH" sz="2800" b="1" dirty="0" err="1" smtClean="0">
                <a:solidFill>
                  <a:srgbClr val="FFFF00"/>
                </a:solidFill>
              </a:rPr>
              <a:t>ip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 smtClean="0">
                <a:solidFill>
                  <a:srgbClr val="FFFF00"/>
                </a:solidFill>
              </a:rPr>
              <a:t>address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>
                <a:solidFill>
                  <a:srgbClr val="FFFF00"/>
                </a:solidFill>
              </a:rPr>
              <a:t>&lt;</a:t>
            </a:r>
            <a:r>
              <a:rPr lang="de-CH" sz="2800" b="1" dirty="0" err="1">
                <a:solidFill>
                  <a:srgbClr val="FFFF00"/>
                </a:solidFill>
              </a:rPr>
              <a:t>ip</a:t>
            </a:r>
            <a:r>
              <a:rPr lang="de-CH" sz="2800" b="1">
                <a:solidFill>
                  <a:srgbClr val="FFFF00"/>
                </a:solidFill>
              </a:rPr>
              <a:t> </a:t>
            </a:r>
            <a:r>
              <a:rPr lang="de-CH" sz="2800" b="1" smtClean="0">
                <a:solidFill>
                  <a:srgbClr val="FFFF00"/>
                </a:solidFill>
              </a:rPr>
              <a:t>&gt; </a:t>
            </a:r>
            <a:r>
              <a:rPr lang="de-CH" sz="2800" b="1" dirty="0">
                <a:solidFill>
                  <a:srgbClr val="FFFF00"/>
                </a:solidFill>
              </a:rPr>
              <a:t>&lt;</a:t>
            </a:r>
            <a:r>
              <a:rPr lang="de-CH" sz="2800" b="1" dirty="0" err="1" smtClean="0">
                <a:solidFill>
                  <a:srgbClr val="FFFF00"/>
                </a:solidFill>
              </a:rPr>
              <a:t>mask</a:t>
            </a:r>
            <a:r>
              <a:rPr lang="de-CH" sz="2800" b="1" dirty="0" smtClean="0">
                <a:solidFill>
                  <a:srgbClr val="FFFF00"/>
                </a:solidFill>
              </a:rPr>
              <a:t>&gt; </a:t>
            </a:r>
          </a:p>
          <a:p>
            <a:pPr>
              <a:spcBef>
                <a:spcPts val="600"/>
              </a:spcBef>
            </a:pPr>
            <a:r>
              <a:rPr lang="de-CH" sz="2800" b="1" dirty="0" smtClean="0">
                <a:solidFill>
                  <a:srgbClr val="FFFF00"/>
                </a:solidFill>
              </a:rPr>
              <a:t>R(</a:t>
            </a:r>
            <a:r>
              <a:rPr lang="de-CH" sz="2800" b="1" dirty="0" err="1" smtClean="0">
                <a:solidFill>
                  <a:srgbClr val="FFFF00"/>
                </a:solidFill>
              </a:rPr>
              <a:t>config-if</a:t>
            </a:r>
            <a:r>
              <a:rPr lang="de-CH" sz="2800" b="1" dirty="0" smtClean="0">
                <a:solidFill>
                  <a:srgbClr val="FFFF00"/>
                </a:solidFill>
              </a:rPr>
              <a:t>)#</a:t>
            </a:r>
            <a:r>
              <a:rPr lang="de-CH" sz="2800" b="1" dirty="0" err="1" smtClean="0">
                <a:solidFill>
                  <a:srgbClr val="FFFF00"/>
                </a:solidFill>
              </a:rPr>
              <a:t>no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 smtClean="0">
                <a:solidFill>
                  <a:srgbClr val="FFFF00"/>
                </a:solidFill>
              </a:rPr>
              <a:t>shutdown</a:t>
            </a:r>
            <a:endParaRPr lang="de-CH" sz="2800" b="1" dirty="0" smtClean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</a:pPr>
            <a:endParaRPr lang="de-CH" sz="2800" b="1" dirty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2800" b="1" dirty="0">
                <a:solidFill>
                  <a:srgbClr val="FFFF00"/>
                </a:solidFill>
              </a:rPr>
              <a:t>R(</a:t>
            </a:r>
            <a:r>
              <a:rPr lang="de-CH" sz="2800" b="1" dirty="0" err="1">
                <a:solidFill>
                  <a:srgbClr val="FFFF00"/>
                </a:solidFill>
              </a:rPr>
              <a:t>config</a:t>
            </a:r>
            <a:r>
              <a:rPr lang="de-CH" sz="2800" b="1" dirty="0" smtClean="0">
                <a:solidFill>
                  <a:srgbClr val="FFFF00"/>
                </a:solidFill>
              </a:rPr>
              <a:t>)#</a:t>
            </a:r>
            <a:r>
              <a:rPr lang="de-CH" sz="2800" b="1" dirty="0" err="1" smtClean="0">
                <a:solidFill>
                  <a:srgbClr val="FFFF00"/>
                </a:solidFill>
              </a:rPr>
              <a:t>ip</a:t>
            </a:r>
            <a:r>
              <a:rPr lang="de-CH" sz="2800" b="1" dirty="0" smtClean="0">
                <a:solidFill>
                  <a:srgbClr val="FFFF00"/>
                </a:solidFill>
              </a:rPr>
              <a:t> route &lt;</a:t>
            </a:r>
            <a:r>
              <a:rPr lang="de-CH" sz="2800" b="1" dirty="0" err="1" smtClean="0">
                <a:solidFill>
                  <a:srgbClr val="FFFF00"/>
                </a:solidFill>
              </a:rPr>
              <a:t>ip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 smtClean="0">
                <a:solidFill>
                  <a:srgbClr val="FFFF00"/>
                </a:solidFill>
              </a:rPr>
              <a:t>net</a:t>
            </a:r>
            <a:r>
              <a:rPr lang="de-CH" sz="2800" b="1" dirty="0" smtClean="0">
                <a:solidFill>
                  <a:srgbClr val="FFFF00"/>
                </a:solidFill>
              </a:rPr>
              <a:t>&gt;  &lt;</a:t>
            </a:r>
            <a:r>
              <a:rPr lang="de-CH" sz="2800" b="1" dirty="0" err="1" smtClean="0">
                <a:solidFill>
                  <a:srgbClr val="FFFF00"/>
                </a:solidFill>
              </a:rPr>
              <a:t>mask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>
                <a:solidFill>
                  <a:srgbClr val="FFFF00"/>
                </a:solidFill>
              </a:rPr>
              <a:t>net</a:t>
            </a:r>
            <a:r>
              <a:rPr lang="de-CH" sz="2800" b="1" dirty="0" smtClean="0">
                <a:solidFill>
                  <a:srgbClr val="FFFF00"/>
                </a:solidFill>
              </a:rPr>
              <a:t>&gt; &lt;</a:t>
            </a:r>
            <a:r>
              <a:rPr lang="de-CH" sz="2800" b="1" dirty="0" err="1" smtClean="0">
                <a:solidFill>
                  <a:srgbClr val="FFFF00"/>
                </a:solidFill>
              </a:rPr>
              <a:t>ip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 smtClean="0">
                <a:solidFill>
                  <a:srgbClr val="FFFF00"/>
                </a:solidFill>
              </a:rPr>
              <a:t>next</a:t>
            </a:r>
            <a:r>
              <a:rPr lang="de-CH" sz="2800" b="1" dirty="0" smtClean="0">
                <a:solidFill>
                  <a:srgbClr val="FFFF00"/>
                </a:solidFill>
              </a:rPr>
              <a:t> Hop&gt;</a:t>
            </a:r>
          </a:p>
          <a:p>
            <a:pPr>
              <a:spcBef>
                <a:spcPts val="600"/>
              </a:spcBef>
            </a:pPr>
            <a:endParaRPr lang="de-CH" sz="2800" b="1" dirty="0">
              <a:solidFill>
                <a:srgbClr val="FFFF00"/>
              </a:solidFill>
            </a:endParaRPr>
          </a:p>
          <a:p>
            <a:pPr>
              <a:spcBef>
                <a:spcPts val="600"/>
              </a:spcBef>
            </a:pPr>
            <a:r>
              <a:rPr lang="de-CH" sz="2800" b="1" dirty="0" err="1">
                <a:solidFill>
                  <a:srgbClr val="FFFF00"/>
                </a:solidFill>
              </a:rPr>
              <a:t>R#</a:t>
            </a:r>
            <a:r>
              <a:rPr lang="de-CH" sz="2800" b="1" dirty="0" err="1" smtClean="0">
                <a:solidFill>
                  <a:srgbClr val="FFFF00"/>
                </a:solidFill>
              </a:rPr>
              <a:t>Show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 smtClean="0">
                <a:solidFill>
                  <a:srgbClr val="FFFF00"/>
                </a:solidFill>
              </a:rPr>
              <a:t>ip</a:t>
            </a:r>
            <a:r>
              <a:rPr lang="de-CH" sz="2800" b="1" dirty="0" smtClean="0">
                <a:solidFill>
                  <a:srgbClr val="FFFF00"/>
                </a:solidFill>
              </a:rPr>
              <a:t> route</a:t>
            </a:r>
          </a:p>
          <a:p>
            <a:pPr>
              <a:spcBef>
                <a:spcPts val="600"/>
              </a:spcBef>
            </a:pPr>
            <a:r>
              <a:rPr lang="de-CH" sz="2800" b="1" dirty="0" err="1" smtClean="0">
                <a:solidFill>
                  <a:srgbClr val="FFFF00"/>
                </a:solidFill>
              </a:rPr>
              <a:t>R#show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 smtClean="0">
                <a:solidFill>
                  <a:srgbClr val="FFFF00"/>
                </a:solidFill>
              </a:rPr>
              <a:t>ip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 smtClean="0">
                <a:solidFill>
                  <a:srgbClr val="FFFF00"/>
                </a:solidFill>
              </a:rPr>
              <a:t>int</a:t>
            </a:r>
            <a:r>
              <a:rPr lang="de-CH" sz="2800" b="1" dirty="0" smtClean="0">
                <a:solidFill>
                  <a:srgbClr val="FFFF00"/>
                </a:solidFill>
              </a:rPr>
              <a:t> </a:t>
            </a:r>
            <a:r>
              <a:rPr lang="de-CH" sz="2800" b="1" dirty="0" err="1" smtClean="0">
                <a:solidFill>
                  <a:srgbClr val="FFFF00"/>
                </a:solidFill>
              </a:rPr>
              <a:t>brief</a:t>
            </a:r>
            <a:endParaRPr lang="el-GR" sz="2800" b="1" dirty="0">
              <a:solidFill>
                <a:srgbClr val="FFFF00"/>
              </a:solidFill>
            </a:endParaRP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4110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pic>
        <p:nvPicPr>
          <p:cNvPr id="7" name="Εικόνα 6"/>
          <p:cNvPicPr/>
          <p:nvPr/>
        </p:nvPicPr>
        <p:blipFill>
          <a:blip r:embed="rId2"/>
          <a:stretch>
            <a:fillRect/>
          </a:stretch>
        </p:blipFill>
        <p:spPr>
          <a:xfrm>
            <a:off x="1187624" y="1844824"/>
            <a:ext cx="6984776" cy="2952327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96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148747"/>
              </p:ext>
            </p:extLst>
          </p:nvPr>
        </p:nvGraphicFramePr>
        <p:xfrm>
          <a:off x="755576" y="1556792"/>
          <a:ext cx="7416825" cy="48965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30930"/>
                <a:gridCol w="1718511"/>
                <a:gridCol w="1583692"/>
                <a:gridCol w="1583692"/>
              </a:tblGrid>
              <a:tr h="45801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Mail configuration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PC2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795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 Information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Name: 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 Address: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A.Raptis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user0@teiath.gr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B.Raptis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user1@teiath.gr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C.Raptis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user2@teiath.gr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795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Server Information 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Incoming Mail Server Outgoing Mail Server: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mail.teiath.gr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mail.teiath.gr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mail.teiath.gr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mail.teiath.gr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mail.teiath.gr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mail.teiath.gr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7950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Logon Information 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 name: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password: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user0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user0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user1</a:t>
                      </a:r>
                      <a:endParaRPr lang="el-GR" sz="110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user1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user2</a:t>
                      </a:r>
                      <a:endParaRPr lang="el-GR" sz="11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user2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45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Διαμόρφωση  της υπηρεσίας DHCP - </a:t>
            </a:r>
            <a:r>
              <a:rPr lang="el-GR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Dynamic</a:t>
            </a:r>
            <a:r>
              <a:rPr lang="el-G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Host</a:t>
            </a:r>
            <a:r>
              <a:rPr lang="el-G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Configuration</a:t>
            </a:r>
            <a:r>
              <a:rPr lang="el-G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l-GR" sz="36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Protocol</a:t>
            </a:r>
            <a:r>
              <a:rPr lang="el-GR" sz="3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 σε δρομολογητή του διαδικτύου μας</a:t>
            </a:r>
            <a:endParaRPr lang="el-GR" sz="2400" b="1" dirty="0" smtClean="0"/>
          </a:p>
          <a:p>
            <a:pPr marL="0" indent="0">
              <a:buNone/>
            </a:pPr>
            <a:endParaRPr lang="el-GR" sz="2400" b="1" dirty="0" smtClean="0"/>
          </a:p>
          <a:p>
            <a:pPr marL="0" indent="0">
              <a:buNone/>
            </a:pPr>
            <a:r>
              <a:rPr lang="el-GR" sz="2400" b="1" dirty="0" smtClean="0"/>
              <a:t>Στόχος εργασίας: </a:t>
            </a:r>
            <a:r>
              <a:rPr lang="el-GR" sz="2400" dirty="0"/>
              <a:t>η εξοικείωση </a:t>
            </a:r>
            <a:r>
              <a:rPr lang="el-GR" sz="2400" dirty="0" smtClean="0"/>
              <a:t>με </a:t>
            </a:r>
            <a:r>
              <a:rPr lang="el-GR" sz="2400" dirty="0"/>
              <a:t>τη δυνατότητα των δρομολογητών,  να παρέχουν εκτός της δρομολόγησης, και δικτυακές υπηρεσίες όπως  δυναμική απόδοση δικτυακών στοιχείων με τη βοήθεια του πρωτοκόλλου DHCP –</a:t>
            </a:r>
            <a:r>
              <a:rPr lang="el-GR" sz="2400" dirty="0" err="1"/>
              <a:t>Dynamic</a:t>
            </a:r>
            <a:r>
              <a:rPr lang="el-GR" sz="2400" dirty="0"/>
              <a:t> </a:t>
            </a:r>
            <a:r>
              <a:rPr lang="el-GR" sz="2400" dirty="0" err="1"/>
              <a:t>Host</a:t>
            </a:r>
            <a:r>
              <a:rPr lang="el-GR" sz="2400" dirty="0"/>
              <a:t> </a:t>
            </a:r>
            <a:r>
              <a:rPr lang="el-GR" sz="2400" dirty="0" err="1"/>
              <a:t>Configuration</a:t>
            </a:r>
            <a:r>
              <a:rPr lang="el-GR" sz="2400" dirty="0"/>
              <a:t> </a:t>
            </a:r>
            <a:r>
              <a:rPr lang="el-GR" sz="2400" dirty="0" err="1"/>
              <a:t>Protocol</a:t>
            </a:r>
            <a:r>
              <a:rPr lang="el-GR" sz="2400" dirty="0"/>
              <a:t>.</a:t>
            </a: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0082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4</a:t>
            </a:r>
            <a:r>
              <a:rPr lang="el-GR" baseline="30000" dirty="0" smtClean="0"/>
              <a:t>η</a:t>
            </a:r>
            <a:r>
              <a:rPr lang="el-GR" dirty="0" smtClean="0"/>
              <a:t> εργαστηριακή άσκηση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b="1" dirty="0"/>
              <a:t>Ε:  Εγκατάσταση των υπηρεσιών WWW &amp; DNS στους αντίστοιχους </a:t>
            </a:r>
            <a:r>
              <a:rPr lang="el-GR" sz="2800" b="1" dirty="0" err="1"/>
              <a:t>διακομιστές</a:t>
            </a:r>
            <a:r>
              <a:rPr lang="el-GR" sz="2800" b="1" dirty="0"/>
              <a:t> του διαδικτύου μας </a:t>
            </a:r>
            <a:endParaRPr lang="el-GR" sz="2800" dirty="0"/>
          </a:p>
          <a:p>
            <a:pPr marL="0" indent="0">
              <a:buNone/>
            </a:pPr>
            <a:r>
              <a:rPr lang="el-GR" sz="2800" b="1" dirty="0" smtClean="0"/>
              <a:t>Βήμα </a:t>
            </a:r>
            <a:r>
              <a:rPr lang="el-GR" sz="2800" b="1" dirty="0"/>
              <a:t>Ε.1:  </a:t>
            </a:r>
            <a:r>
              <a:rPr lang="el-GR" sz="2800" dirty="0"/>
              <a:t>θα εγκατασταθεί η υπηρεσία </a:t>
            </a:r>
            <a:r>
              <a:rPr lang="en-US" sz="2800" dirty="0"/>
              <a:t>DNS</a:t>
            </a:r>
            <a:r>
              <a:rPr lang="el-GR" sz="2800" dirty="0"/>
              <a:t> στον </a:t>
            </a:r>
            <a:r>
              <a:rPr lang="en-US" sz="2800" dirty="0"/>
              <a:t>DNS</a:t>
            </a:r>
            <a:r>
              <a:rPr lang="el-GR" sz="2800" dirty="0"/>
              <a:t>_</a:t>
            </a:r>
            <a:r>
              <a:rPr lang="en-US" sz="2800" dirty="0"/>
              <a:t>Server</a:t>
            </a:r>
            <a:r>
              <a:rPr lang="el-GR" sz="2800" dirty="0"/>
              <a:t>, στη βάση του οποίου θα δημιουργηθούν εγγραφές τύπου Α για όλες τις δικτυακές συσκευές.</a:t>
            </a:r>
          </a:p>
          <a:p>
            <a:pPr marL="0" indent="0">
              <a:buNone/>
            </a:pPr>
            <a:endParaRPr lang="el-GR" sz="3600" dirty="0"/>
          </a:p>
        </p:txBody>
      </p:sp>
      <p:graphicFrame>
        <p:nvGraphicFramePr>
          <p:cNvPr id="4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612547"/>
              </p:ext>
            </p:extLst>
          </p:nvPr>
        </p:nvGraphicFramePr>
        <p:xfrm>
          <a:off x="323528" y="116632"/>
          <a:ext cx="8496943" cy="627068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140881"/>
                <a:gridCol w="965038"/>
                <a:gridCol w="552647"/>
                <a:gridCol w="1060286"/>
                <a:gridCol w="4778091"/>
              </a:tblGrid>
              <a:tr h="58296">
                <a:tc gridSpan="5"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; Authoritative data for </a:t>
                      </a:r>
                      <a:r>
                        <a:rPr lang="en-US" dirty="0" smtClean="0"/>
                        <a:t>cs.vu.nl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 dirty="0"/>
                    </a:p>
                  </a:txBody>
                  <a:tcPr marL="6350" marR="6350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όνομα περιοχής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χρόνος</a:t>
                      </a:r>
                      <a:r>
                        <a:rPr lang="el-GR" b="1" baseline="0" dirty="0" smtClean="0"/>
                        <a:t> ζωής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κλάση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τύπος εγγραφής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b="1" dirty="0" smtClean="0"/>
                        <a:t>τιμή</a:t>
                      </a:r>
                      <a:endParaRPr lang="el-GR" b="1" dirty="0"/>
                    </a:p>
                  </a:txBody>
                  <a:tcPr marL="6350" marR="6350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86400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SOA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star boss (9527,7200,7200,241920,86400)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9494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 zephyr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18605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 top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638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cs.vu.nl.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NS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star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956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star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130.37.56.205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9812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zephyr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130.37.20.10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8923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top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130.37.20.11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8923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WWW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CNAME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star.cs.vu.nl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9591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ftp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CNAME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zephyr.cs.vu.nl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321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130.37.16.112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917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192.31.231.165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19177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 flits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0129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2 zephyr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321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flits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86400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3 top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283210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rowboat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A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130.37.56.201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1949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1 rowboat</a:t>
                      </a:r>
                      <a:endParaRPr lang="el-GR"/>
                    </a:p>
                  </a:txBody>
                  <a:tcPr marL="6350" marR="6350" marT="0" marB="0" anchor="ctr"/>
                </a:tc>
              </a:tr>
              <a:tr h="3016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MX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2 zephyr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407099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little-sister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 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889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130.37.62.23</a:t>
                      </a:r>
                      <a:endParaRPr lang="el-GR" dirty="0"/>
                    </a:p>
                  </a:txBody>
                  <a:tcPr marL="6350" marR="6350" marT="0" marB="0" anchor="ctr"/>
                </a:tc>
              </a:tr>
              <a:tr h="255905"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 err="1" smtClean="0"/>
                        <a:t>laserjet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/>
                        <a:t>IN</a:t>
                      </a:r>
                      <a:endParaRPr lang="el-GR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dirty="0"/>
                        <a:t>A</a:t>
                      </a:r>
                      <a:endParaRPr lang="el-GR" dirty="0"/>
                    </a:p>
                  </a:txBody>
                  <a:tcPr marL="6350" marR="63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502410" algn="r"/>
                          <a:tab pos="1682750" algn="ctr"/>
                          <a:tab pos="3331210" algn="r"/>
                        </a:tabLst>
                      </a:pPr>
                      <a:r>
                        <a:rPr lang="en-US" dirty="0"/>
                        <a:t>192.31.231.216</a:t>
                      </a:r>
                      <a:endParaRPr lang="el-GR" dirty="0"/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" name="Δεξιό βέλος 1"/>
          <p:cNvSpPr/>
          <p:nvPr/>
        </p:nvSpPr>
        <p:spPr>
          <a:xfrm flipH="1">
            <a:off x="6444208" y="2420888"/>
            <a:ext cx="864096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" name="Ορθογώνιο 2"/>
          <p:cNvSpPr/>
          <p:nvPr/>
        </p:nvSpPr>
        <p:spPr>
          <a:xfrm>
            <a:off x="323528" y="6446907"/>
            <a:ext cx="66967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i="1" dirty="0"/>
              <a:t>CN5E by Tanenbaum &amp; </a:t>
            </a:r>
            <a:r>
              <a:rPr lang="en-US" sz="1200" i="1" dirty="0" err="1"/>
              <a:t>Wetherall</a:t>
            </a:r>
            <a:r>
              <a:rPr lang="en-US" sz="1200" i="1" dirty="0"/>
              <a:t>, © Pearson Education-Prentice Hall and D. </a:t>
            </a:r>
            <a:r>
              <a:rPr lang="en-US" sz="1200" i="1" dirty="0" err="1"/>
              <a:t>Wetherall</a:t>
            </a:r>
            <a:r>
              <a:rPr lang="en-US" sz="1200" i="1" dirty="0"/>
              <a:t>, 2011</a:t>
            </a:r>
            <a:endParaRPr lang="el-GR" sz="1200" i="1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7963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Ερωτήσεις</a:t>
            </a:r>
            <a:r>
              <a:rPr lang="en-US" dirty="0" smtClean="0"/>
              <a:t>;</a:t>
            </a:r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751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4441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 2014. Ιφιγένεια </a:t>
            </a:r>
            <a:r>
              <a:rPr lang="el-GR" sz="2000" dirty="0" err="1" smtClean="0"/>
              <a:t>Φουντά</a:t>
            </a:r>
            <a:r>
              <a:rPr lang="el-GR" sz="2000" dirty="0" smtClean="0"/>
              <a:t>. «Δίκτυα Υπολογιστών ΙΙ (Ε)</a:t>
            </a:r>
            <a:r>
              <a:rPr lang="en-US" sz="2000" dirty="0" smtClean="0"/>
              <a:t>.</a:t>
            </a:r>
            <a:r>
              <a:rPr lang="el-GR" sz="2000" dirty="0"/>
              <a:t> </a:t>
            </a:r>
            <a:r>
              <a:rPr lang="el-GR" sz="2000" dirty="0"/>
              <a:t>Εργαστηριακή Άσκηση - Υπηρεσία </a:t>
            </a:r>
            <a:r>
              <a:rPr lang="en-US" sz="2000" dirty="0"/>
              <a:t>DHCP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91939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800" dirty="0" err="1"/>
              <a:t>κ.λ.π</a:t>
            </a:r>
            <a:r>
              <a:rPr lang="el-GR" sz="1800" dirty="0"/>
              <a:t>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</a:t>
            </a:r>
            <a:r>
              <a:rPr lang="el-GR" sz="1800" smtClean="0"/>
              <a:t>ζητηθεί άδεια  </a:t>
            </a:r>
            <a:r>
              <a:rPr lang="el-GR" sz="1800" dirty="0" smtClean="0"/>
              <a:t>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>
                <a:solidFill>
                  <a:prstClr val="black"/>
                </a:solidFill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Ως </a:t>
            </a:r>
            <a:r>
              <a:rPr lang="el-GR" b="1" dirty="0">
                <a:solidFill>
                  <a:prstClr val="black"/>
                </a:solidFill>
              </a:rPr>
              <a:t>Μη Εμπορική</a:t>
            </a:r>
            <a:r>
              <a:rPr lang="el-GR" dirty="0">
                <a:solidFill>
                  <a:prstClr val="black"/>
                </a:solidFill>
              </a:rPr>
              <a:t> ορίζεται η χρήση: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endParaRPr lang="el-GR" dirty="0">
              <a:solidFill>
                <a:prstClr val="black"/>
              </a:solidFill>
            </a:endParaRP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 fontAlgn="base"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</a:rPr>
              <a:t>που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n-GB" dirty="0">
                <a:solidFill>
                  <a:prstClr val="black"/>
                </a:solidFill>
              </a:rPr>
              <a:t> </a:t>
            </a:r>
            <a:r>
              <a:rPr lang="el-GR" dirty="0">
                <a:solidFill>
                  <a:prstClr val="black"/>
                </a:solidFill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</a:rPr>
              <a:t>τόπο</a:t>
            </a:r>
            <a:endParaRPr lang="en-US" dirty="0" smtClean="0">
              <a:solidFill>
                <a:prstClr val="black"/>
              </a:solidFill>
            </a:endParaRPr>
          </a:p>
          <a:p>
            <a:pPr fontAlgn="base">
              <a:spcBef>
                <a:spcPts val="600"/>
              </a:spcBef>
              <a:spcAft>
                <a:spcPct val="0"/>
              </a:spcAft>
            </a:pPr>
            <a:r>
              <a:rPr lang="el-GR" dirty="0" smtClean="0">
                <a:solidFill>
                  <a:prstClr val="black"/>
                </a:solidFill>
              </a:rPr>
              <a:t>Ο </a:t>
            </a:r>
            <a:r>
              <a:rPr lang="el-GR" dirty="0">
                <a:solidFill>
                  <a:prstClr val="black"/>
                </a:solidFill>
              </a:rPr>
              <a:t>δικαιούχος μπορεί να παρέχει στον </a:t>
            </a:r>
            <a:r>
              <a:rPr lang="el-GR" dirty="0" err="1">
                <a:solidFill>
                  <a:prstClr val="black"/>
                </a:solidFill>
              </a:rPr>
              <a:t>αδειοδόχο</a:t>
            </a:r>
            <a:r>
              <a:rPr lang="el-GR" dirty="0">
                <a:solidFill>
                  <a:prstClr val="black"/>
                </a:solidFill>
              </a:rPr>
              <a:t>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</a:rPr>
              <a:t>.</a:t>
            </a:r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50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και διάθεση του έργου ή του παράγωγου αυτού με την ίδια άδεια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δημιουργού.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άδεια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073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38836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</a:t>
            </a:r>
            <a:r>
              <a:rPr lang="el-GR" sz="2000" b="1" smtClean="0"/>
              <a:t>ΤΕΙ Αθήνας</a:t>
            </a:r>
            <a:r>
              <a:rPr lang="el-GR" sz="2000" smtClean="0"/>
              <a:t>» </a:t>
            </a:r>
            <a:r>
              <a:rPr lang="el-GR" sz="2000" dirty="0" smtClean="0"/>
              <a:t>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1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pic>
        <p:nvPicPr>
          <p:cNvPr id="4" name="Εικόνα 3"/>
          <p:cNvPicPr/>
          <p:nvPr/>
        </p:nvPicPr>
        <p:blipFill>
          <a:blip r:embed="rId2"/>
          <a:stretch>
            <a:fillRect/>
          </a:stretch>
        </p:blipFill>
        <p:spPr>
          <a:xfrm>
            <a:off x="470723" y="1628800"/>
            <a:ext cx="7200800" cy="4562182"/>
          </a:xfrm>
          <a:prstGeom prst="rect">
            <a:avLst/>
          </a:prstGeom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7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l-GR" sz="3600" b="1" dirty="0"/>
              <a:t>Ενότητες εργασίας: </a:t>
            </a:r>
            <a:r>
              <a:rPr lang="el-GR" sz="3600" dirty="0"/>
              <a:t>Η εργασία μας θα υλοποιηθεί σε </a:t>
            </a:r>
            <a:r>
              <a:rPr lang="el-GR" sz="3600" dirty="0" smtClean="0"/>
              <a:t>7 ενότητες</a:t>
            </a:r>
            <a:r>
              <a:rPr lang="el-GR" sz="3600" dirty="0"/>
              <a:t>:</a:t>
            </a:r>
          </a:p>
          <a:p>
            <a:pPr marL="0" indent="0">
              <a:buNone/>
            </a:pPr>
            <a:r>
              <a:rPr lang="el-GR" sz="2800" dirty="0"/>
              <a:t>Η εργασία μας θα υλοποιηθεί σε  8 ενότητες:</a:t>
            </a:r>
          </a:p>
          <a:p>
            <a:pPr marL="0" indent="0">
              <a:buNone/>
            </a:pPr>
            <a:r>
              <a:rPr lang="el-GR" sz="2800" dirty="0"/>
              <a:t>Α. Μελέτη του σεναρίου  της εργασίας</a:t>
            </a:r>
          </a:p>
          <a:p>
            <a:pPr marL="0" indent="0">
              <a:buNone/>
            </a:pPr>
            <a:r>
              <a:rPr lang="el-GR" sz="2800" dirty="0"/>
              <a:t>Β. Υλοποίηση του διαδικτύου  (</a:t>
            </a:r>
            <a:r>
              <a:rPr lang="en-US" sz="2800" dirty="0"/>
              <a:t>L</a:t>
            </a:r>
            <a:r>
              <a:rPr lang="el-GR" sz="2800" dirty="0"/>
              <a:t>3)</a:t>
            </a:r>
          </a:p>
          <a:p>
            <a:pPr marL="0" indent="0">
              <a:buNone/>
            </a:pPr>
            <a:r>
              <a:rPr lang="el-GR" sz="2800" dirty="0"/>
              <a:t>Γ. Διαμόρφωση της υπηρεσίας </a:t>
            </a:r>
            <a:r>
              <a:rPr lang="en-US" sz="2800" dirty="0"/>
              <a:t>DHCP</a:t>
            </a:r>
            <a:r>
              <a:rPr lang="el-GR" sz="2800" dirty="0"/>
              <a:t> στον δρομολογητή του διαδικτύου  και παραμετροποίηση των </a:t>
            </a:r>
            <a:r>
              <a:rPr lang="el-GR" sz="2800" dirty="0" err="1"/>
              <a:t>PCs</a:t>
            </a:r>
            <a:r>
              <a:rPr lang="el-GR" sz="2800" dirty="0"/>
              <a:t>  για αξιοποίηση της υπηρεσίας</a:t>
            </a:r>
          </a:p>
          <a:p>
            <a:pPr marL="0" indent="0">
              <a:buNone/>
            </a:pPr>
            <a:r>
              <a:rPr lang="el-GR" sz="2800" dirty="0"/>
              <a:t>Δ. Έλεγχος του διαδικτύου (</a:t>
            </a:r>
            <a:r>
              <a:rPr lang="en-US" sz="2800" dirty="0"/>
              <a:t>L</a:t>
            </a:r>
            <a:r>
              <a:rPr lang="el-GR" sz="2800" dirty="0"/>
              <a:t>3)</a:t>
            </a:r>
          </a:p>
          <a:p>
            <a:pPr marL="0" indent="0">
              <a:buNone/>
            </a:pPr>
            <a:r>
              <a:rPr lang="el-GR" sz="2800" dirty="0"/>
              <a:t>Ε.  Διαμόρφωση των υπηρεσιών  DNS, </a:t>
            </a:r>
            <a:r>
              <a:rPr lang="en-US" sz="2800" dirty="0"/>
              <a:t>WEB</a:t>
            </a:r>
            <a:r>
              <a:rPr lang="el-GR" sz="2800" dirty="0"/>
              <a:t>, </a:t>
            </a:r>
            <a:r>
              <a:rPr lang="en-US" sz="2800" dirty="0"/>
              <a:t>Email</a:t>
            </a:r>
            <a:r>
              <a:rPr lang="el-GR" sz="2800" dirty="0"/>
              <a:t>, στους εξυπηρετητές </a:t>
            </a:r>
          </a:p>
          <a:p>
            <a:pPr marL="0" indent="0">
              <a:buNone/>
            </a:pPr>
            <a:r>
              <a:rPr lang="el-GR" sz="2800" dirty="0"/>
              <a:t>ΣΤ. Διαμόρφωση των εφαρμογών email </a:t>
            </a:r>
            <a:r>
              <a:rPr lang="el-GR" sz="2800" dirty="0" err="1"/>
              <a:t>browser</a:t>
            </a:r>
            <a:r>
              <a:rPr lang="el-GR" sz="2800" dirty="0"/>
              <a:t> στα </a:t>
            </a:r>
            <a:r>
              <a:rPr lang="el-GR" sz="2800" dirty="0" err="1"/>
              <a:t>PCs</a:t>
            </a:r>
            <a:r>
              <a:rPr lang="el-GR" sz="2800" dirty="0"/>
              <a:t> </a:t>
            </a:r>
          </a:p>
          <a:p>
            <a:pPr marL="0" indent="0">
              <a:buNone/>
            </a:pPr>
            <a:r>
              <a:rPr lang="el-GR" sz="2800" dirty="0"/>
              <a:t>Ζ.  Έλεγχος της λειτουργικότητας των υπηρεσιών </a:t>
            </a:r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2213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b="1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 smtClean="0"/>
              <a:t>A</a:t>
            </a:r>
            <a:r>
              <a:rPr lang="el-GR" sz="2600" b="1" dirty="0" smtClean="0"/>
              <a:t>. </a:t>
            </a:r>
            <a:r>
              <a:rPr lang="el-GR" sz="2900" b="1" dirty="0" smtClean="0"/>
              <a:t>Σενάριο </a:t>
            </a:r>
            <a:r>
              <a:rPr lang="el-GR" sz="2900" b="1" dirty="0"/>
              <a:t>εργασίας:</a:t>
            </a:r>
            <a:r>
              <a:rPr lang="el-GR" sz="2900" dirty="0"/>
              <a:t> </a:t>
            </a:r>
            <a:endParaRPr lang="el-GR" sz="2900" dirty="0" smtClean="0"/>
          </a:p>
          <a:p>
            <a:pPr lvl="0"/>
            <a:r>
              <a:rPr lang="el-GR" sz="2900" dirty="0"/>
              <a:t>Το </a:t>
            </a:r>
            <a:r>
              <a:rPr lang="el-GR" sz="2900" dirty="0" smtClean="0"/>
              <a:t>διαδίκτυο </a:t>
            </a:r>
            <a:r>
              <a:rPr lang="el-GR" sz="2900" dirty="0"/>
              <a:t>με </a:t>
            </a:r>
            <a:r>
              <a:rPr lang="en-US" sz="2900" dirty="0"/>
              <a:t>domain </a:t>
            </a:r>
            <a:r>
              <a:rPr lang="en-US" sz="2900" b="1" dirty="0" err="1"/>
              <a:t>teiath</a:t>
            </a:r>
            <a:r>
              <a:rPr lang="el-GR" sz="2900" b="1" dirty="0"/>
              <a:t>.</a:t>
            </a:r>
            <a:r>
              <a:rPr lang="en-US" sz="2900" b="1" dirty="0"/>
              <a:t>gr</a:t>
            </a:r>
            <a:r>
              <a:rPr lang="en-US" sz="2900" dirty="0"/>
              <a:t>  </a:t>
            </a:r>
            <a:r>
              <a:rPr lang="el-GR" sz="2900" dirty="0"/>
              <a:t>θα υλοποιηθεί με τη βοήθεια του </a:t>
            </a:r>
            <a:r>
              <a:rPr lang="en-US" sz="2900" dirty="0"/>
              <a:t>Packet tracer</a:t>
            </a:r>
            <a:endParaRPr lang="el-GR" sz="2900" dirty="0"/>
          </a:p>
          <a:p>
            <a:pPr lvl="0"/>
            <a:r>
              <a:rPr lang="el-GR" sz="2900" dirty="0"/>
              <a:t>Ονομάζουμε </a:t>
            </a:r>
            <a:r>
              <a:rPr lang="en-US" sz="2900" dirty="0"/>
              <a:t>Lan</a:t>
            </a:r>
            <a:r>
              <a:rPr lang="el-GR" sz="2900" dirty="0"/>
              <a:t>0 το τοπικό δίκτυο που βασίζεται στο </a:t>
            </a:r>
            <a:r>
              <a:rPr lang="en-US" sz="2900" dirty="0"/>
              <a:t>switch</a:t>
            </a:r>
            <a:r>
              <a:rPr lang="el-GR" sz="2900" dirty="0"/>
              <a:t>0 , με </a:t>
            </a:r>
            <a:r>
              <a:rPr lang="en-US" sz="2900" dirty="0"/>
              <a:t>IP</a:t>
            </a:r>
            <a:r>
              <a:rPr lang="el-GR" sz="2900" dirty="0"/>
              <a:t> </a:t>
            </a:r>
            <a:r>
              <a:rPr lang="el-GR" sz="2900" dirty="0" smtClean="0"/>
              <a:t>19</a:t>
            </a:r>
            <a:r>
              <a:rPr lang="de-CH" sz="2900" dirty="0"/>
              <a:t>2</a:t>
            </a:r>
            <a:r>
              <a:rPr lang="el-GR" sz="2900" dirty="0" smtClean="0"/>
              <a:t>.168.10.0 </a:t>
            </a:r>
            <a:r>
              <a:rPr lang="el-GR" sz="2900" dirty="0"/>
              <a:t>/24</a:t>
            </a:r>
          </a:p>
          <a:p>
            <a:pPr lvl="0"/>
            <a:r>
              <a:rPr lang="el-GR" sz="2900" dirty="0"/>
              <a:t>Στον δρομολογητή  router0 διαμορφώνουμε την υπηρεσία δυναμικής διευθέτησης δικτυακών στοιχείων </a:t>
            </a:r>
            <a:r>
              <a:rPr lang="en-US" sz="2900" b="1" dirty="0"/>
              <a:t>DHCP</a:t>
            </a:r>
            <a:r>
              <a:rPr lang="el-GR" sz="2900" b="1" dirty="0"/>
              <a:t>, </a:t>
            </a:r>
            <a:r>
              <a:rPr lang="el-GR" sz="2900" dirty="0"/>
              <a:t>για να παρέχει δικτυακά στοιχεία στα </a:t>
            </a:r>
            <a:r>
              <a:rPr lang="en-US" sz="2900" dirty="0"/>
              <a:t>PCs</a:t>
            </a:r>
            <a:r>
              <a:rPr lang="el-GR" sz="2900" dirty="0"/>
              <a:t> του </a:t>
            </a:r>
            <a:r>
              <a:rPr lang="en-US" sz="2900" dirty="0"/>
              <a:t>Lan</a:t>
            </a:r>
            <a:r>
              <a:rPr lang="el-GR" sz="2900" dirty="0"/>
              <a:t>0. Θα πρέπει να απαγορευτεί η διάθεση του εύρους </a:t>
            </a:r>
            <a:r>
              <a:rPr lang="de-CH" sz="2900" dirty="0"/>
              <a:t>IP </a:t>
            </a:r>
            <a:r>
              <a:rPr lang="el-GR" sz="2900" dirty="0"/>
              <a:t>διευθύνσεων 192.168.10.1-192.168.10.63</a:t>
            </a:r>
          </a:p>
          <a:p>
            <a:pPr lvl="0"/>
            <a:r>
              <a:rPr lang="el-GR" sz="2900" dirty="0"/>
              <a:t>Στο </a:t>
            </a:r>
            <a:r>
              <a:rPr lang="en-US" sz="2900" dirty="0"/>
              <a:t>Interface </a:t>
            </a:r>
            <a:r>
              <a:rPr lang="el-GR" sz="2900" dirty="0"/>
              <a:t>του δρομολογητή  router0 αποδίδουμε στατικά την </a:t>
            </a:r>
            <a:r>
              <a:rPr lang="en-US" sz="2900" dirty="0"/>
              <a:t>IP</a:t>
            </a:r>
            <a:r>
              <a:rPr lang="el-GR" sz="2900" dirty="0"/>
              <a:t> 192.168.10.1.</a:t>
            </a:r>
          </a:p>
          <a:p>
            <a:pPr lvl="0"/>
            <a:r>
              <a:rPr lang="el-GR" sz="2900" dirty="0"/>
              <a:t>Στον </a:t>
            </a:r>
            <a:r>
              <a:rPr lang="en-US" sz="2900" dirty="0"/>
              <a:t>server</a:t>
            </a:r>
            <a:r>
              <a:rPr lang="el-GR" sz="2900" dirty="0"/>
              <a:t>0 αποδίδουμε στατικά </a:t>
            </a:r>
            <a:r>
              <a:rPr lang="en-US" sz="2900" dirty="0"/>
              <a:t>IP </a:t>
            </a:r>
            <a:r>
              <a:rPr lang="el-GR" sz="2900" dirty="0"/>
              <a:t>192.168.10.2 &amp; </a:t>
            </a:r>
            <a:r>
              <a:rPr lang="en-US" sz="2900" dirty="0"/>
              <a:t>domain name </a:t>
            </a:r>
            <a:r>
              <a:rPr lang="en-US" sz="2900" b="1" dirty="0"/>
              <a:t>server</a:t>
            </a:r>
            <a:r>
              <a:rPr lang="el-GR" sz="2900" b="1" dirty="0"/>
              <a:t>0 </a:t>
            </a:r>
            <a:r>
              <a:rPr lang="el-GR" sz="2900" dirty="0"/>
              <a:t>και τον </a:t>
            </a:r>
            <a:r>
              <a:rPr lang="el-GR" sz="2900" dirty="0" err="1"/>
              <a:t>παραμετροποιούμε</a:t>
            </a:r>
            <a:r>
              <a:rPr lang="el-GR" sz="2900" dirty="0"/>
              <a:t> κατάλληλα για να παρέχει τις υπηρεσίες </a:t>
            </a:r>
            <a:r>
              <a:rPr lang="en-US" sz="2900" dirty="0"/>
              <a:t>Web</a:t>
            </a:r>
            <a:r>
              <a:rPr lang="el-GR" sz="2900" dirty="0"/>
              <a:t> &amp; </a:t>
            </a:r>
            <a:r>
              <a:rPr lang="en-US" sz="2900" dirty="0"/>
              <a:t>DNS</a:t>
            </a:r>
            <a:r>
              <a:rPr lang="el-GR" sz="2900" dirty="0"/>
              <a:t>. </a:t>
            </a:r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390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600" b="1" dirty="0" smtClean="0"/>
              <a:t>A</a:t>
            </a:r>
            <a:r>
              <a:rPr lang="el-GR" sz="2600" b="1" dirty="0" smtClean="0"/>
              <a:t>. </a:t>
            </a:r>
            <a:r>
              <a:rPr lang="el-GR" sz="2900" b="1" dirty="0" smtClean="0"/>
              <a:t>Σενάριο εργασίας</a:t>
            </a:r>
            <a:r>
              <a:rPr lang="en-US" sz="2900" b="1" dirty="0" smtClean="0"/>
              <a:t> (</a:t>
            </a:r>
            <a:r>
              <a:rPr lang="el-GR" sz="2900" b="1" dirty="0" smtClean="0"/>
              <a:t>συνέχεια)</a:t>
            </a:r>
            <a:r>
              <a:rPr lang="el-GR" sz="2900" dirty="0" smtClean="0"/>
              <a:t> </a:t>
            </a:r>
          </a:p>
          <a:p>
            <a:pPr lvl="0"/>
            <a:r>
              <a:rPr lang="el-GR" sz="2900" dirty="0" smtClean="0"/>
              <a:t>Στον </a:t>
            </a:r>
            <a:r>
              <a:rPr lang="en-US" sz="2900" dirty="0"/>
              <a:t>server</a:t>
            </a:r>
            <a:r>
              <a:rPr lang="el-GR" sz="2900" dirty="0"/>
              <a:t>1 αποδίδουμε στατικά </a:t>
            </a:r>
            <a:r>
              <a:rPr lang="en-US" sz="2900" dirty="0"/>
              <a:t>IP</a:t>
            </a:r>
            <a:r>
              <a:rPr lang="el-GR" sz="2900" dirty="0"/>
              <a:t> 195.130.10.2/24 &amp; </a:t>
            </a:r>
            <a:r>
              <a:rPr lang="en-US" sz="2900" dirty="0"/>
              <a:t>domain name </a:t>
            </a:r>
            <a:r>
              <a:rPr lang="en-US" sz="2900" b="1" dirty="0"/>
              <a:t>server</a:t>
            </a:r>
            <a:r>
              <a:rPr lang="el-GR" sz="2900" b="1" dirty="0"/>
              <a:t>1 </a:t>
            </a:r>
            <a:r>
              <a:rPr lang="el-GR" sz="2900" dirty="0"/>
              <a:t>και τον </a:t>
            </a:r>
            <a:r>
              <a:rPr lang="el-GR" sz="2900" dirty="0" err="1"/>
              <a:t>παραμετροποιούμε</a:t>
            </a:r>
            <a:r>
              <a:rPr lang="el-GR" sz="2900" dirty="0"/>
              <a:t> κατάλληλα για να παρέχει τις υπηρεσίες </a:t>
            </a:r>
            <a:r>
              <a:rPr lang="en-US" sz="2900" dirty="0"/>
              <a:t>Web</a:t>
            </a:r>
            <a:r>
              <a:rPr lang="el-GR" sz="2900" dirty="0"/>
              <a:t>, </a:t>
            </a:r>
            <a:r>
              <a:rPr lang="en-US" sz="2900" dirty="0"/>
              <a:t>DNS</a:t>
            </a:r>
            <a:r>
              <a:rPr lang="el-GR" sz="2900" dirty="0"/>
              <a:t>, &amp; </a:t>
            </a:r>
            <a:r>
              <a:rPr lang="en-US" sz="2900" dirty="0"/>
              <a:t>Email</a:t>
            </a:r>
            <a:r>
              <a:rPr lang="el-GR" sz="2900" dirty="0"/>
              <a:t>, στα </a:t>
            </a:r>
            <a:r>
              <a:rPr lang="de-CH" sz="2900" dirty="0"/>
              <a:t>PCs </a:t>
            </a:r>
            <a:r>
              <a:rPr lang="el-GR" sz="2900" dirty="0"/>
              <a:t>του διαδικτύου μας. </a:t>
            </a:r>
            <a:r>
              <a:rPr lang="en-US" sz="2900" dirty="0"/>
              <a:t>O server</a:t>
            </a:r>
            <a:r>
              <a:rPr lang="el-GR" sz="2900" dirty="0"/>
              <a:t>1 είναι εξουσιοδοτημένος για το </a:t>
            </a:r>
            <a:r>
              <a:rPr lang="de-CH" sz="2900" dirty="0"/>
              <a:t>Top Level Domain </a:t>
            </a:r>
            <a:r>
              <a:rPr lang="el-GR" sz="2900" dirty="0"/>
              <a:t> .</a:t>
            </a:r>
            <a:r>
              <a:rPr lang="de-CH" sz="2900" dirty="0" err="1"/>
              <a:t>gr</a:t>
            </a:r>
            <a:r>
              <a:rPr lang="el-GR" sz="2900" dirty="0"/>
              <a:t>, ενώ  διαθέτει τα ψευδώνυμα </a:t>
            </a:r>
            <a:r>
              <a:rPr lang="en-US" sz="2900" dirty="0" err="1"/>
              <a:t>mailserver</a:t>
            </a:r>
            <a:r>
              <a:rPr lang="el-GR" sz="2900" dirty="0"/>
              <a:t>, </a:t>
            </a:r>
            <a:r>
              <a:rPr lang="en-US" sz="2900" dirty="0"/>
              <a:t>webserver</a:t>
            </a:r>
            <a:r>
              <a:rPr lang="el-GR" sz="2900" dirty="0"/>
              <a:t>, </a:t>
            </a:r>
            <a:r>
              <a:rPr lang="en-US" sz="2900" u="sng" dirty="0">
                <a:hlinkClick r:id="rId2"/>
              </a:rPr>
              <a:t>www</a:t>
            </a:r>
            <a:r>
              <a:rPr lang="el-GR" sz="2900" u="sng" dirty="0">
                <a:hlinkClick r:id="rId2"/>
              </a:rPr>
              <a:t>.</a:t>
            </a:r>
            <a:r>
              <a:rPr lang="en-US" sz="2900" u="sng" dirty="0" err="1">
                <a:hlinkClick r:id="rId2"/>
              </a:rPr>
              <a:t>teiath</a:t>
            </a:r>
            <a:r>
              <a:rPr lang="el-GR" sz="2900" u="sng" dirty="0">
                <a:hlinkClick r:id="rId2"/>
              </a:rPr>
              <a:t>.</a:t>
            </a:r>
            <a:r>
              <a:rPr lang="en-US" sz="2900" u="sng" dirty="0">
                <a:hlinkClick r:id="rId2"/>
              </a:rPr>
              <a:t>gr</a:t>
            </a:r>
            <a:r>
              <a:rPr lang="el-GR" sz="2900" u="sng" dirty="0"/>
              <a:t> &amp; </a:t>
            </a:r>
            <a:r>
              <a:rPr lang="de-CH" sz="2900" u="sng" dirty="0"/>
              <a:t>mail</a:t>
            </a:r>
            <a:r>
              <a:rPr lang="el-GR" sz="2900" u="sng" dirty="0"/>
              <a:t>.</a:t>
            </a:r>
            <a:r>
              <a:rPr lang="de-CH" sz="2900" u="sng" dirty="0" err="1"/>
              <a:t>teiath</a:t>
            </a:r>
            <a:r>
              <a:rPr lang="el-GR" sz="2900" u="sng" dirty="0"/>
              <a:t>.</a:t>
            </a:r>
            <a:r>
              <a:rPr lang="de-CH" sz="2900" u="sng" dirty="0" err="1"/>
              <a:t>gr</a:t>
            </a:r>
            <a:endParaRPr lang="el-GR" sz="2900" dirty="0"/>
          </a:p>
          <a:p>
            <a:pPr lvl="0"/>
            <a:r>
              <a:rPr lang="el-GR" sz="2900" dirty="0"/>
              <a:t>Θα πρέπει να διαμορφώσουμε κατάλληλα το διαδίκτυο σύμφωνα με τα παραπάνω δεδομένα ώστε:</a:t>
            </a:r>
          </a:p>
          <a:p>
            <a:pPr lvl="1"/>
            <a:r>
              <a:rPr lang="el-GR" sz="2900" dirty="0"/>
              <a:t>Να υπάρχει επικοινωνία μεταξύ δύο οποιωνδήποτε δικτυακών συσκευών του διαδικτύου</a:t>
            </a:r>
          </a:p>
          <a:p>
            <a:pPr lvl="1"/>
            <a:r>
              <a:rPr lang="el-GR" sz="2900" dirty="0"/>
              <a:t>Οι χρήστες </a:t>
            </a:r>
            <a:r>
              <a:rPr lang="en-US" sz="2900" dirty="0"/>
              <a:t>user</a:t>
            </a:r>
            <a:r>
              <a:rPr lang="el-GR" sz="2900" dirty="0"/>
              <a:t>0, </a:t>
            </a:r>
            <a:r>
              <a:rPr lang="en-US" sz="2900" dirty="0"/>
              <a:t>user</a:t>
            </a:r>
            <a:r>
              <a:rPr lang="el-GR" sz="2900" dirty="0"/>
              <a:t>1, </a:t>
            </a:r>
            <a:r>
              <a:rPr lang="en-US" sz="2900" dirty="0"/>
              <a:t>user</a:t>
            </a:r>
            <a:r>
              <a:rPr lang="el-GR" sz="2900" dirty="0"/>
              <a:t>2 των αντίστοιχων  </a:t>
            </a:r>
            <a:r>
              <a:rPr lang="en-US" sz="2900" dirty="0"/>
              <a:t>PCs </a:t>
            </a:r>
            <a:r>
              <a:rPr lang="el-GR" sz="2900" dirty="0"/>
              <a:t>να μπορούν να αξιοποιούν όλες τις παρεχόμενες υπηρεσίες του διαδικτύου .</a:t>
            </a:r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63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CH" sz="2600" b="1" dirty="0" smtClean="0"/>
              <a:t>DHCP – Dynamic Host </a:t>
            </a:r>
            <a:r>
              <a:rPr lang="de-CH" sz="2600" b="1" dirty="0" err="1" smtClean="0"/>
              <a:t>Configuration</a:t>
            </a:r>
            <a:r>
              <a:rPr lang="de-CH" sz="2600" b="1" dirty="0" smtClean="0"/>
              <a:t> Protocol</a:t>
            </a:r>
          </a:p>
          <a:p>
            <a:r>
              <a:rPr lang="el-GR" sz="2400" u="sng" dirty="0" err="1" smtClean="0"/>
              <a:t>ποιές</a:t>
            </a:r>
            <a:r>
              <a:rPr lang="el-GR" sz="2400" u="sng" dirty="0" smtClean="0"/>
              <a:t> </a:t>
            </a:r>
            <a:r>
              <a:rPr lang="el-GR" sz="2400" u="sng" dirty="0"/>
              <a:t>ανάγκες εξυπηρετεί:</a:t>
            </a:r>
            <a:r>
              <a:rPr lang="el-GR" sz="2400" dirty="0"/>
              <a:t> δυναμική και αυτόματη απόδοση επιλεγμένου συνόλου δικτυακών ρυθμίσεων σε </a:t>
            </a:r>
            <a:r>
              <a:rPr lang="en-US" sz="2400" dirty="0"/>
              <a:t>hosts</a:t>
            </a:r>
            <a:r>
              <a:rPr lang="el-GR" sz="2400" dirty="0"/>
              <a:t> που συμμετέχουν σε ένα κοινό τοπικό δίκτυο. </a:t>
            </a:r>
          </a:p>
          <a:p>
            <a:r>
              <a:rPr lang="el-GR" sz="2400" u="sng" dirty="0"/>
              <a:t>ποια δικτυακά στοιχεία μπορεί να «μοιράσει»:</a:t>
            </a:r>
            <a:r>
              <a:rPr lang="el-GR" sz="2400" dirty="0"/>
              <a:t>  ΙΡ </a:t>
            </a:r>
            <a:r>
              <a:rPr lang="el-GR" sz="2400" dirty="0" smtClean="0"/>
              <a:t>διεύθυνση</a:t>
            </a:r>
            <a:r>
              <a:rPr lang="de-CH" sz="2400" dirty="0" smtClean="0"/>
              <a:t> </a:t>
            </a:r>
            <a:r>
              <a:rPr lang="de-CH" sz="2400" dirty="0"/>
              <a:t>(</a:t>
            </a:r>
            <a:r>
              <a:rPr lang="el-GR" sz="2400" dirty="0" err="1"/>
              <a:t>υπο</a:t>
            </a:r>
            <a:r>
              <a:rPr lang="de-CH" sz="2400" dirty="0"/>
              <a:t>)</a:t>
            </a:r>
            <a:r>
              <a:rPr lang="el-GR" sz="2400" dirty="0"/>
              <a:t>δικτύου</a:t>
            </a:r>
            <a:r>
              <a:rPr lang="de-CH" sz="2400" dirty="0" smtClean="0"/>
              <a:t>,</a:t>
            </a:r>
            <a:r>
              <a:rPr lang="el-GR" sz="2400" dirty="0" smtClean="0"/>
              <a:t> μάσκα </a:t>
            </a:r>
            <a:r>
              <a:rPr lang="de-CH" sz="2400" dirty="0" smtClean="0"/>
              <a:t>(</a:t>
            </a:r>
            <a:r>
              <a:rPr lang="el-GR" sz="2400" dirty="0" err="1" smtClean="0"/>
              <a:t>υπο</a:t>
            </a:r>
            <a:r>
              <a:rPr lang="de-CH" sz="2400" dirty="0" smtClean="0"/>
              <a:t>)</a:t>
            </a:r>
            <a:r>
              <a:rPr lang="el-GR" sz="2400" dirty="0" smtClean="0"/>
              <a:t>δικτύου, </a:t>
            </a:r>
            <a:r>
              <a:rPr lang="de-CH" sz="2400" dirty="0" err="1" smtClean="0"/>
              <a:t>default</a:t>
            </a:r>
            <a:r>
              <a:rPr lang="de-CH" sz="2400" dirty="0" smtClean="0"/>
              <a:t> </a:t>
            </a:r>
            <a:r>
              <a:rPr lang="en-US" sz="2400" dirty="0" smtClean="0"/>
              <a:t>gateway</a:t>
            </a:r>
            <a:r>
              <a:rPr lang="el-GR" sz="2400" dirty="0"/>
              <a:t>, </a:t>
            </a:r>
            <a:r>
              <a:rPr lang="en-US" sz="2400" dirty="0"/>
              <a:t>DNS</a:t>
            </a:r>
            <a:r>
              <a:rPr lang="el-GR" sz="2400" dirty="0"/>
              <a:t> διακομιστές, </a:t>
            </a:r>
            <a:r>
              <a:rPr lang="en-US" sz="2400" dirty="0"/>
              <a:t>domain name</a:t>
            </a:r>
            <a:r>
              <a:rPr lang="el-GR" sz="2400" dirty="0" smtClean="0"/>
              <a:t>.</a:t>
            </a:r>
            <a:endParaRPr lang="de-CH" sz="2400" dirty="0" smtClean="0"/>
          </a:p>
          <a:p>
            <a:r>
              <a:rPr lang="el-GR" sz="2400" u="sng" dirty="0"/>
              <a:t>πως λειτουργεί</a:t>
            </a:r>
            <a:r>
              <a:rPr lang="el-GR" sz="2400" dirty="0"/>
              <a:t>: </a:t>
            </a:r>
            <a:r>
              <a:rPr lang="el-GR" sz="2400" dirty="0" smtClean="0"/>
              <a:t> </a:t>
            </a:r>
            <a:r>
              <a:rPr lang="el-GR" sz="2400" dirty="0"/>
              <a:t>Η υπηρεσία της δυναμικής </a:t>
            </a:r>
            <a:r>
              <a:rPr lang="el-GR" sz="2400" dirty="0" err="1"/>
              <a:t>διευθυνσιοδότησης</a:t>
            </a:r>
            <a:r>
              <a:rPr lang="el-GR" sz="2400" dirty="0"/>
              <a:t> υλοποιείται με το </a:t>
            </a:r>
            <a:r>
              <a:rPr lang="el-GR" sz="2400" b="1" dirty="0">
                <a:solidFill>
                  <a:srgbClr val="0070C0"/>
                </a:solidFill>
              </a:rPr>
              <a:t>πρωτόκολλο </a:t>
            </a:r>
            <a:r>
              <a:rPr lang="en-US" sz="2400" b="1" dirty="0">
                <a:solidFill>
                  <a:srgbClr val="0070C0"/>
                </a:solidFill>
              </a:rPr>
              <a:t>DHCP</a:t>
            </a:r>
            <a:r>
              <a:rPr lang="el-GR" sz="2400" b="1" dirty="0">
                <a:solidFill>
                  <a:srgbClr val="0070C0"/>
                </a:solidFill>
              </a:rPr>
              <a:t> </a:t>
            </a:r>
            <a:r>
              <a:rPr lang="el-GR" sz="2400" dirty="0"/>
              <a:t>και η λειτουργία της βασίζεται στο μοντέλο </a:t>
            </a:r>
            <a:r>
              <a:rPr lang="en-US" sz="2400" dirty="0"/>
              <a:t>client</a:t>
            </a:r>
            <a:r>
              <a:rPr lang="el-GR" sz="2400" dirty="0"/>
              <a:t> – </a:t>
            </a:r>
            <a:r>
              <a:rPr lang="en-US" sz="2400" dirty="0"/>
              <a:t>server</a:t>
            </a:r>
            <a:r>
              <a:rPr lang="el-GR" sz="2400" dirty="0"/>
              <a:t>. </a:t>
            </a:r>
            <a:endParaRPr lang="el-GR" sz="2800" dirty="0"/>
          </a:p>
          <a:p>
            <a:endParaRPr lang="el-GR" sz="2400" dirty="0"/>
          </a:p>
          <a:p>
            <a:pPr marL="0" indent="0">
              <a:buNone/>
            </a:pPr>
            <a:endParaRPr lang="el-GR" sz="3600" dirty="0"/>
          </a:p>
        </p:txBody>
      </p:sp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229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7704856" cy="50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 smtClean="0">
                <a:solidFill>
                  <a:srgbClr val="0070C0"/>
                </a:solidFill>
              </a:rPr>
              <a:t>πρωτόκολλο </a:t>
            </a:r>
            <a:r>
              <a:rPr lang="en-US" sz="2000" b="1" dirty="0" smtClean="0">
                <a:solidFill>
                  <a:srgbClr val="0070C0"/>
                </a:solidFill>
              </a:rPr>
              <a:t>DHCP</a:t>
            </a:r>
            <a:endParaRPr lang="el-GR" sz="2400" dirty="0"/>
          </a:p>
        </p:txBody>
      </p:sp>
      <p:pic>
        <p:nvPicPr>
          <p:cNvPr id="5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42592"/>
            <a:ext cx="7200800" cy="441074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628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Εργαστηριακή άσκηση </a:t>
            </a:r>
            <a:r>
              <a:rPr lang="en-US" dirty="0">
                <a:solidFill>
                  <a:srgbClr val="C00000"/>
                </a:solidFill>
              </a:rPr>
              <a:t>DHCP</a:t>
            </a:r>
            <a:endParaRPr lang="el-GR" dirty="0"/>
          </a:p>
        </p:txBody>
      </p:sp>
      <p:sp>
        <p:nvSpPr>
          <p:cNvPr id="7" name="Θέση περιεχομένου 6"/>
          <p:cNvSpPr>
            <a:spLocks noGrp="1"/>
          </p:cNvSpPr>
          <p:nvPr>
            <p:ph sz="half" idx="1"/>
          </p:nvPr>
        </p:nvSpPr>
        <p:spPr>
          <a:xfrm>
            <a:off x="179512" y="1340768"/>
            <a:ext cx="7704856" cy="8549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l-GR" sz="2000" dirty="0"/>
              <a:t>Ένας </a:t>
            </a:r>
            <a:r>
              <a:rPr lang="en-US" sz="2000" b="1" dirty="0" err="1" smtClean="0">
                <a:solidFill>
                  <a:srgbClr val="0070C0"/>
                </a:solidFill>
              </a:rPr>
              <a:t>dhcp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en-US" sz="2000" b="1" dirty="0">
                <a:solidFill>
                  <a:srgbClr val="0070C0"/>
                </a:solidFill>
              </a:rPr>
              <a:t>client</a:t>
            </a:r>
            <a:r>
              <a:rPr lang="el-GR" sz="2000" b="1" dirty="0">
                <a:solidFill>
                  <a:srgbClr val="0070C0"/>
                </a:solidFill>
              </a:rPr>
              <a:t> </a:t>
            </a:r>
            <a:r>
              <a:rPr lang="el-GR" sz="2000" dirty="0"/>
              <a:t>στέλνει μηνύματα </a:t>
            </a:r>
            <a:r>
              <a:rPr lang="de-CH" sz="2000" b="1" dirty="0" smtClean="0">
                <a:solidFill>
                  <a:srgbClr val="0070C0"/>
                </a:solidFill>
              </a:rPr>
              <a:t>DHCP </a:t>
            </a:r>
            <a:r>
              <a:rPr lang="de-CH" sz="2000" b="1" dirty="0" err="1" smtClean="0">
                <a:solidFill>
                  <a:srgbClr val="0070C0"/>
                </a:solidFill>
              </a:rPr>
              <a:t>request</a:t>
            </a:r>
            <a:r>
              <a:rPr lang="de-CH" sz="2000" b="1" dirty="0" smtClean="0">
                <a:solidFill>
                  <a:srgbClr val="0070C0"/>
                </a:solidFill>
              </a:rPr>
              <a:t>,</a:t>
            </a:r>
            <a:r>
              <a:rPr lang="el-GR" sz="2000" dirty="0" smtClean="0"/>
              <a:t> </a:t>
            </a:r>
            <a:r>
              <a:rPr lang="el-GR" sz="2000" dirty="0"/>
              <a:t>μέσω </a:t>
            </a:r>
            <a:r>
              <a:rPr lang="en-US" sz="2000" dirty="0"/>
              <a:t>broadcast</a:t>
            </a:r>
            <a:r>
              <a:rPr lang="el-GR" sz="2000" dirty="0"/>
              <a:t> στο </a:t>
            </a:r>
            <a:r>
              <a:rPr lang="en-US" sz="2000" dirty="0"/>
              <a:t>layer</a:t>
            </a:r>
            <a:r>
              <a:rPr lang="el-GR" sz="2000" dirty="0"/>
              <a:t>-2 τοπικό δίκτυο στο οποίο μετέχει. </a:t>
            </a:r>
          </a:p>
        </p:txBody>
      </p:sp>
      <p:pic>
        <p:nvPicPr>
          <p:cNvPr id="5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70430"/>
            <a:ext cx="7056784" cy="428290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Θέση αριθμού διαφάνειας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461AE-980C-4FED-9036-5F47ECA9326E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465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C_template_updated">
  <a:themeElements>
    <a:clrScheme name="Custom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1167</TotalTime>
  <Words>1734</Words>
  <Application>Microsoft Office PowerPoint</Application>
  <PresentationFormat>Προβολή στην οθόνη (4:3)</PresentationFormat>
  <Paragraphs>325</Paragraphs>
  <Slides>27</Slides>
  <Notes>8</Notes>
  <HiddenSlides>0</HiddenSlides>
  <MMClips>0</MMClips>
  <ScaleCrop>false</ScaleCrop>
  <HeadingPairs>
    <vt:vector size="4" baseType="variant">
      <vt:variant>
        <vt:lpstr>Θέμα</vt:lpstr>
      </vt:variant>
      <vt:variant>
        <vt:i4>3</vt:i4>
      </vt:variant>
      <vt:variant>
        <vt:lpstr>Τίτλοι διαφανειών</vt:lpstr>
      </vt:variant>
      <vt:variant>
        <vt:i4>27</vt:i4>
      </vt:variant>
    </vt:vector>
  </HeadingPairs>
  <TitlesOfParts>
    <vt:vector size="30" baseType="lpstr">
      <vt:lpstr>Θέμα του Office</vt:lpstr>
      <vt:lpstr>1_OC_template_updated</vt:lpstr>
      <vt:lpstr>OC_template_updated</vt:lpstr>
      <vt:lpstr>Δίκτυα Υπολογιστών ΙΙ (Ε)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Εργαστηριακή άσκηση DHCP</vt:lpstr>
      <vt:lpstr>4η εργαστηριακή άσκηση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4η εργαστηριακή άσκηση</dc:title>
  <dc:creator>ifounta</dc:creator>
  <cp:lastModifiedBy>edunet</cp:lastModifiedBy>
  <cp:revision>55</cp:revision>
  <dcterms:created xsi:type="dcterms:W3CDTF">2015-04-02T08:44:45Z</dcterms:created>
  <dcterms:modified xsi:type="dcterms:W3CDTF">2016-06-25T17:18:10Z</dcterms:modified>
</cp:coreProperties>
</file>