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42"/>
  </p:notesMasterIdLst>
  <p:handoutMasterIdLst>
    <p:handoutMasterId r:id="rId43"/>
  </p:handoutMasterIdLst>
  <p:sldIdLst>
    <p:sldId id="256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257" r:id="rId35"/>
    <p:sldId id="262" r:id="rId36"/>
    <p:sldId id="264" r:id="rId37"/>
    <p:sldId id="299" r:id="rId38"/>
    <p:sldId id="300" r:id="rId39"/>
    <p:sldId id="266" r:id="rId40"/>
    <p:sldId id="261" r:id="rId41"/>
  </p:sldIdLst>
  <p:sldSz cx="9144000" cy="6858000" type="screen4x3"/>
  <p:notesSz cx="7104063" cy="10234613"/>
  <p:custDataLst>
    <p:tags r:id="rId4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5974"/>
    <a:srgbClr val="FFDB69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164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2150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D1D61A-ADBE-4359-9936-49465EA1A826}" type="slidenum">
              <a:rPr lang="el-GR" altLang="el-GR" sz="1300"/>
              <a:pPr/>
              <a:t>10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208160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2355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545E54E-2985-40D2-8F8D-2D8B650021D9}" type="slidenum">
              <a:rPr lang="el-GR" altLang="el-GR" sz="1300"/>
              <a:pPr/>
              <a:t>11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807777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2560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E3F6AD3-F835-413B-8B4C-40E3F566F034}" type="slidenum">
              <a:rPr lang="el-GR" altLang="el-GR" sz="1300"/>
              <a:pPr/>
              <a:t>12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644048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2765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44C7623-86DB-4717-804C-FEA5B7CD9DE6}" type="slidenum">
              <a:rPr lang="el-GR" altLang="el-GR" sz="1300"/>
              <a:pPr/>
              <a:t>13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0776268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297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5CC66DA-6052-4249-92C2-E626D68A8999}" type="slidenum">
              <a:rPr lang="el-GR" altLang="el-GR" sz="1300"/>
              <a:pPr/>
              <a:t>14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317665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  <p:sp>
        <p:nvSpPr>
          <p:cNvPr id="317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8EF73EC-65EE-434D-A39F-28E9ECC1823D}" type="slidenum">
              <a:rPr lang="el-GR" altLang="el-GR" sz="1300"/>
              <a:pPr/>
              <a:t>15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092746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dirty="0" smtClean="0"/>
          </a:p>
        </p:txBody>
      </p:sp>
      <p:sp>
        <p:nvSpPr>
          <p:cNvPr id="337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22E8DF-98F7-4D81-8065-E60F29A6326B}" type="slidenum">
              <a:rPr lang="el-GR" altLang="el-GR" sz="1300"/>
              <a:pPr/>
              <a:t>16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8647622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358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6244D57-2BFC-4D13-8327-0614D58992A2}" type="slidenum">
              <a:rPr lang="el-GR" altLang="el-GR" sz="1300"/>
              <a:pPr/>
              <a:t>17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263154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3789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D6FD13-0B99-4183-825F-920930FFA48D}" type="slidenum">
              <a:rPr lang="el-GR" altLang="el-GR" sz="1300"/>
              <a:pPr/>
              <a:t>18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1649349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3994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9FC3D6-5513-41ED-84AB-3DA5A6B83437}" type="slidenum">
              <a:rPr lang="el-GR" altLang="el-GR" sz="1300"/>
              <a:pPr/>
              <a:t>19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7241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41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5083BBB-A9D1-4651-809F-CB633DD5EED6}" type="slidenum">
              <a:rPr lang="el-GR" altLang="el-GR" sz="1300"/>
              <a:pPr/>
              <a:t>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80529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4198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243998-3C77-4A8A-B784-D63D80A3BED9}" type="slidenum">
              <a:rPr lang="el-GR" altLang="el-GR" sz="1300"/>
              <a:pPr/>
              <a:t>20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6560530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440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72BCA82-EFC3-41E5-BA9B-4FF08410C7BD}" type="slidenum">
              <a:rPr lang="el-GR" altLang="el-GR" sz="1300"/>
              <a:pPr/>
              <a:t>21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085622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dirty="0" smtClean="0"/>
          </a:p>
        </p:txBody>
      </p:sp>
      <p:sp>
        <p:nvSpPr>
          <p:cNvPr id="4608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0B5F94-2DC9-46F3-BE49-609480578D2B}" type="slidenum">
              <a:rPr lang="el-GR" altLang="el-GR" sz="1300"/>
              <a:pPr/>
              <a:t>22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1357266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481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C5A75CD-6D4D-49D7-B634-FFDDDFEAB3F0}" type="slidenum">
              <a:rPr lang="el-GR" altLang="el-GR" sz="1300"/>
              <a:pPr/>
              <a:t>23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8399099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5018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D00AC25-FB13-4AAE-B203-CE0435026621}" type="slidenum">
              <a:rPr lang="el-GR" altLang="el-GR" sz="1300"/>
              <a:pPr/>
              <a:t>24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68072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5222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22A4AA-1A38-420E-874F-1AB6ED150E38}" type="slidenum">
              <a:rPr lang="el-GR" altLang="el-GR" sz="1300"/>
              <a:pPr/>
              <a:t>25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3402688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5530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C0718B6-033B-4B3F-8FD9-8FE53B7D0A0E}" type="slidenum">
              <a:rPr lang="el-GR" altLang="el-GR" sz="1300"/>
              <a:pPr/>
              <a:t>27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41452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573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D8DF79-1991-4129-9F3F-6C1BD865E539}" type="slidenum">
              <a:rPr lang="el-GR" altLang="el-GR" sz="1300"/>
              <a:pPr/>
              <a:t>28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7600266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B6AE5D-2E33-4B77-8317-9073B9A17140}" type="slidenum">
              <a:rPr lang="el-GR" altLang="el-GR" sz="1300"/>
              <a:pPr/>
              <a:t>29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5362202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6246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471E52-FA1C-4721-8CBB-BFBF4DD0A217}" type="slidenum">
              <a:rPr lang="el-GR" altLang="el-GR" sz="1300"/>
              <a:pPr/>
              <a:t>31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36267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614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05090B-BEB8-43D5-B766-03F9CBD55038}" type="slidenum">
              <a:rPr lang="el-GR" altLang="el-GR" sz="1300"/>
              <a:pPr/>
              <a:t>2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1251861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F6AA663-FB1B-4DAF-B53E-7A5C48CE723D}" type="slidenum">
              <a:rPr lang="el-GR" altLang="el-GR" sz="1300"/>
              <a:pPr/>
              <a:t>3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2444026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1024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EA0EEC-6B49-4815-A1A9-43F605011D13}" type="slidenum">
              <a:rPr lang="el-GR" altLang="el-GR" sz="1300"/>
              <a:pPr/>
              <a:t>4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801198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1331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BC175A-4E01-432A-96F4-46338A41208A}" type="slidenum">
              <a:rPr lang="el-GR" altLang="el-GR" sz="1300"/>
              <a:pPr/>
              <a:t>6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404038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15364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7E2A0F2-9536-4659-9F41-485B039B14D2}" type="slidenum">
              <a:rPr lang="el-GR" altLang="el-GR" sz="1300"/>
              <a:pPr/>
              <a:t>7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553483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1741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7D4F73-A254-4DB4-B9CE-1F2A297BC9E0}" type="slidenum">
              <a:rPr lang="el-GR" altLang="el-GR" sz="1300"/>
              <a:pPr/>
              <a:t>8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3210787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  <p:sp>
        <p:nvSpPr>
          <p:cNvPr id="19460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imes New Roman" pitchFamily="18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imes New Roman" pitchFamily="18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imes New Roman" pitchFamily="18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F51490-986E-46C3-BCF1-83509D2FA8A1}" type="slidenum">
              <a:rPr lang="el-GR" altLang="el-GR" sz="1300"/>
              <a:pPr/>
              <a:t>9</a:t>
            </a:fld>
            <a:endParaRPr lang="el-GR" altLang="el-GR" sz="1300"/>
          </a:p>
        </p:txBody>
      </p:sp>
    </p:spTree>
    <p:extLst>
      <p:ext uri="{BB962C8B-B14F-4D97-AF65-F5344CB8AC3E}">
        <p14:creationId xmlns:p14="http://schemas.microsoft.com/office/powerpoint/2010/main" val="87993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25974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>
              <a:lnSpc>
                <a:spcPct val="112000"/>
              </a:lnSpc>
              <a:spcBef>
                <a:spcPts val="1200"/>
              </a:spcBef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49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9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3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0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37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1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0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91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873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4151D-B011-44DD-8F54-F1E749DA09D6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0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9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jpe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Κοσμητολογία Ι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Συντήρηση καλλυντικών προϊόντων </a:t>
            </a:r>
            <a:r>
              <a:rPr lang="el-GR" sz="2600" dirty="0" smtClean="0"/>
              <a:t>(</a:t>
            </a:r>
            <a:r>
              <a:rPr lang="el-GR" sz="2600" dirty="0" err="1" smtClean="0"/>
              <a:t>β΄</a:t>
            </a:r>
            <a:r>
              <a:rPr lang="el-GR" sz="2600" dirty="0" err="1"/>
              <a:t>μέρος</a:t>
            </a:r>
            <a:r>
              <a:rPr lang="el-GR" sz="2600" dirty="0" smtClean="0"/>
              <a:t>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romanUcPeriod"/>
            </a:pPr>
            <a:r>
              <a:rPr lang="el-GR" altLang="el-GR" dirty="0" err="1" smtClean="0"/>
              <a:t>Καπρυλυλογλυκόλη</a:t>
            </a:r>
            <a:endParaRPr lang="el-GR" altLang="el-GR" dirty="0" smtClean="0"/>
          </a:p>
          <a:p>
            <a:pPr marL="514350" indent="-514350" eaLnBrk="1" hangingPunct="1">
              <a:buFont typeface="+mj-lt"/>
              <a:buAutoNum type="romanUcPeriod"/>
            </a:pPr>
            <a:r>
              <a:rPr lang="el-GR" altLang="el-GR" dirty="0" smtClean="0"/>
              <a:t>Λιπαρά οξέα και </a:t>
            </a:r>
            <a:r>
              <a:rPr lang="el-GR" altLang="el-GR" dirty="0" err="1" smtClean="0"/>
              <a:t>μονοεστέρες</a:t>
            </a:r>
            <a:r>
              <a:rPr lang="el-GR" altLang="el-GR" dirty="0" smtClean="0"/>
              <a:t> τους (π.χ. </a:t>
            </a:r>
            <a:r>
              <a:rPr lang="el-GR" altLang="el-GR" dirty="0" err="1" smtClean="0"/>
              <a:t>Καπρυλικός</a:t>
            </a:r>
            <a:r>
              <a:rPr lang="el-GR" altLang="el-GR" dirty="0" smtClean="0"/>
              <a:t> και </a:t>
            </a:r>
            <a:r>
              <a:rPr lang="el-GR" altLang="el-GR" dirty="0" err="1" smtClean="0"/>
              <a:t>Καπρικός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Γλυκερινστέρας</a:t>
            </a:r>
            <a:r>
              <a:rPr lang="el-GR" altLang="el-GR" dirty="0" smtClean="0"/>
              <a:t>)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el-GR" altLang="el-GR" dirty="0" err="1" smtClean="0"/>
              <a:t>Φαινυλοαιθυλική</a:t>
            </a:r>
            <a:r>
              <a:rPr lang="el-GR" altLang="el-GR" dirty="0" smtClean="0"/>
              <a:t> αλκοόλη</a:t>
            </a:r>
          </a:p>
          <a:p>
            <a:pPr marL="514350" indent="-514350" eaLnBrk="1" hangingPunct="1">
              <a:buFont typeface="+mj-lt"/>
              <a:buAutoNum type="romanUcPeriod"/>
            </a:pPr>
            <a:r>
              <a:rPr lang="el-GR" altLang="el-GR" dirty="0" err="1" smtClean="0"/>
              <a:t>Αιθυλοεξυλογλυκερίνη</a:t>
            </a:r>
            <a:endParaRPr lang="el-GR" altLang="el-GR" dirty="0" smtClean="0"/>
          </a:p>
          <a:p>
            <a:pPr marL="514350" indent="-514350" eaLnBrk="1" hangingPunct="1">
              <a:buFont typeface="+mj-lt"/>
              <a:buAutoNum type="romanUcPeriod"/>
            </a:pP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Πολικές ενώσεις με μεσαίου μήκους αλυσίδα</a:t>
            </a:r>
          </a:p>
        </p:txBody>
      </p:sp>
    </p:spTree>
    <p:extLst>
      <p:ext uri="{BB962C8B-B14F-4D97-AF65-F5344CB8AC3E}">
        <p14:creationId xmlns:p14="http://schemas.microsoft.com/office/powerpoint/2010/main" val="1195140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Καπρυλυλογλυκόλη</a:t>
            </a:r>
            <a:endParaRPr lang="el-GR" dirty="0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600" dirty="0" smtClean="0"/>
              <a:t>CH</a:t>
            </a:r>
            <a:r>
              <a:rPr lang="el-GR" altLang="el-GR" sz="2600" baseline="-25000" dirty="0" smtClean="0"/>
              <a:t>3</a:t>
            </a:r>
            <a:r>
              <a:rPr lang="el-GR" altLang="el-GR" sz="2600" dirty="0" smtClean="0"/>
              <a:t>(CH</a:t>
            </a:r>
            <a:r>
              <a:rPr lang="el-GR" altLang="el-GR" sz="2600" baseline="-25000" dirty="0" smtClean="0"/>
              <a:t>2</a:t>
            </a:r>
            <a:r>
              <a:rPr lang="el-GR" altLang="el-GR" sz="2600" dirty="0" smtClean="0"/>
              <a:t>)</a:t>
            </a:r>
            <a:r>
              <a:rPr lang="el-GR" altLang="el-GR" sz="2600" baseline="-25000" dirty="0" smtClean="0"/>
              <a:t>4</a:t>
            </a:r>
            <a:r>
              <a:rPr lang="el-GR" altLang="el-GR" sz="2600" dirty="0" smtClean="0"/>
              <a:t>CH</a:t>
            </a:r>
            <a:r>
              <a:rPr lang="el-GR" altLang="el-GR" sz="2600" baseline="-25000" dirty="0" smtClean="0"/>
              <a:t>2</a:t>
            </a:r>
            <a:r>
              <a:rPr lang="el-GR" altLang="el-GR" sz="2600" dirty="0" smtClean="0"/>
              <a:t>CH(OH)CH</a:t>
            </a:r>
            <a:r>
              <a:rPr lang="el-GR" altLang="el-GR" sz="2600" baseline="-25000" dirty="0" smtClean="0"/>
              <a:t>2</a:t>
            </a:r>
            <a:r>
              <a:rPr lang="el-GR" altLang="el-GR" sz="2600" dirty="0" smtClean="0"/>
              <a:t>OH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l-GR" sz="2600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 smtClean="0"/>
              <a:t>Ενυδατικές ιδιότητες και ρυθμιστής του ιξώδους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 err="1" smtClean="0"/>
              <a:t>Αντιμικροβιακές</a:t>
            </a:r>
            <a:r>
              <a:rPr lang="el-GR" altLang="el-GR" sz="2600" dirty="0" smtClean="0"/>
              <a:t> ιδιότητες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 smtClean="0"/>
              <a:t>0.3 % σε συνδυασμό με παραδοσιακά συντηρητικά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 smtClean="0"/>
              <a:t>0.5-1 % μόνη</a:t>
            </a:r>
          </a:p>
          <a:p>
            <a:pPr eaLnBrk="1" hangingPunct="1">
              <a:lnSpc>
                <a:spcPct val="90000"/>
              </a:lnSpc>
            </a:pPr>
            <a:endParaRPr lang="el-GR" altLang="el-GR" sz="2600" dirty="0" smtClean="0"/>
          </a:p>
        </p:txBody>
      </p:sp>
    </p:spTree>
    <p:extLst>
      <p:ext uri="{BB962C8B-B14F-4D97-AF65-F5344CB8AC3E}">
        <p14:creationId xmlns:p14="http://schemas.microsoft.com/office/powerpoint/2010/main" val="3790947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912"/>
            <a:ext cx="8229600" cy="3600400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Εστέρες του </a:t>
            </a:r>
            <a:r>
              <a:rPr lang="el-GR" altLang="el-GR" dirty="0" err="1" smtClean="0"/>
              <a:t>επτανοϊκού</a:t>
            </a:r>
            <a:r>
              <a:rPr lang="el-GR" altLang="el-GR" dirty="0" smtClean="0"/>
              <a:t> (</a:t>
            </a:r>
            <a:r>
              <a:rPr lang="en-US" altLang="el-GR" dirty="0" smtClean="0"/>
              <a:t>C7)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καπρυλικού</a:t>
            </a:r>
            <a:r>
              <a:rPr lang="en-US" altLang="el-GR" dirty="0" smtClean="0"/>
              <a:t> (C8)</a:t>
            </a:r>
            <a:r>
              <a:rPr lang="el-GR" altLang="el-GR" dirty="0" smtClean="0"/>
              <a:t>, </a:t>
            </a:r>
            <a:r>
              <a:rPr lang="el-GR" altLang="el-GR" dirty="0" err="1" smtClean="0"/>
              <a:t>καπρικού</a:t>
            </a:r>
            <a:r>
              <a:rPr lang="en-US" altLang="el-GR" dirty="0" smtClean="0"/>
              <a:t> (C10)</a:t>
            </a:r>
            <a:r>
              <a:rPr lang="el-GR" altLang="el-GR" dirty="0" smtClean="0"/>
              <a:t> και </a:t>
            </a:r>
            <a:r>
              <a:rPr lang="el-GR" altLang="el-GR" dirty="0" err="1" smtClean="0"/>
              <a:t>λαυρικού</a:t>
            </a:r>
            <a:r>
              <a:rPr lang="el-GR" altLang="el-GR" dirty="0" smtClean="0"/>
              <a:t> οξέος</a:t>
            </a:r>
            <a:r>
              <a:rPr lang="en-US" altLang="el-GR" dirty="0" smtClean="0"/>
              <a:t> (C12) </a:t>
            </a:r>
            <a:r>
              <a:rPr lang="el-GR" altLang="el-GR" dirty="0" smtClean="0"/>
              <a:t>με γλυκερίνη ή </a:t>
            </a:r>
            <a:r>
              <a:rPr lang="el-GR" altLang="el-GR" dirty="0" err="1" smtClean="0"/>
              <a:t>προπυλενογλυκόλη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Τα </a:t>
            </a:r>
            <a:r>
              <a:rPr lang="el-GR" altLang="el-GR" dirty="0" err="1" smtClean="0"/>
              <a:t>μονογλυκερίδια</a:t>
            </a:r>
            <a:r>
              <a:rPr lang="el-GR" altLang="el-GR" dirty="0" smtClean="0"/>
              <a:t> έχουν </a:t>
            </a:r>
            <a:r>
              <a:rPr lang="el-GR" altLang="el-GR" dirty="0" err="1" smtClean="0"/>
              <a:t>αντιμικροβιακές</a:t>
            </a:r>
            <a:r>
              <a:rPr lang="el-GR" altLang="el-GR" dirty="0" smtClean="0"/>
              <a:t> ιδιότητες</a:t>
            </a:r>
          </a:p>
          <a:p>
            <a:pPr eaLnBrk="1" hangingPunct="1"/>
            <a:r>
              <a:rPr lang="en-US" altLang="el-GR" dirty="0" smtClean="0"/>
              <a:t>0.5-1 %</a:t>
            </a:r>
            <a:endParaRPr lang="el-GR" altLang="el-GR" dirty="0" smtClean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533400" y="1447800"/>
          <a:ext cx="8077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CS ChemDraw Drawing" r:id="rId4" imgW="4386072" imgH="432816" progId="ChemDraw.Document.6.0">
                  <p:embed/>
                </p:oleObj>
              </mc:Choice>
              <mc:Fallback>
                <p:oleObj name="CS ChemDraw Drawing" r:id="rId4" imgW="4386072" imgH="43281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447800"/>
                        <a:ext cx="8077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Λιπαρά οξέα και οι </a:t>
            </a:r>
            <a:r>
              <a:rPr lang="el-GR" dirty="0" err="1"/>
              <a:t>μονοεστέρες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4251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"/>
          <p:cNvSpPr>
            <a:spLocks noGrp="1" noChangeArrowheads="1"/>
          </p:cNvSpPr>
          <p:nvPr>
            <p:ph idx="1"/>
          </p:nvPr>
        </p:nvSpPr>
        <p:spPr>
          <a:xfrm>
            <a:off x="539552" y="4005064"/>
            <a:ext cx="8229600" cy="2376264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2600" dirty="0" smtClean="0"/>
              <a:t>Δ</a:t>
            </a:r>
            <a:r>
              <a:rPr lang="el-GR" altLang="el-GR" sz="2600" dirty="0" smtClean="0">
                <a:cs typeface="Times New Roman" pitchFamily="18" charset="0"/>
              </a:rPr>
              <a:t>ιαταράσσει την κυτταρική μεμβράνη των μικροοργανισμών </a:t>
            </a:r>
            <a:r>
              <a:rPr lang="el-GR" altLang="el-GR" sz="2600" dirty="0" smtClean="0"/>
              <a:t>και τη </a:t>
            </a:r>
            <a:r>
              <a:rPr lang="el-GR" altLang="el-GR" sz="2600" dirty="0" smtClean="0">
                <a:cs typeface="Times New Roman" pitchFamily="18" charset="0"/>
              </a:rPr>
              <a:t> σύνθεση του </a:t>
            </a:r>
            <a:r>
              <a:rPr lang="en-US" altLang="el-GR" sz="2600" dirty="0" smtClean="0">
                <a:cs typeface="Times New Roman" pitchFamily="18" charset="0"/>
              </a:rPr>
              <a:t>DNA</a:t>
            </a:r>
            <a:r>
              <a:rPr lang="el-GR" altLang="el-GR" sz="2600" dirty="0"/>
              <a:t>.</a:t>
            </a:r>
            <a:endParaRPr lang="el-GR" altLang="el-GR" sz="2600" dirty="0" smtClean="0"/>
          </a:p>
          <a:p>
            <a:pPr eaLnBrk="1" hangingPunct="1"/>
            <a:r>
              <a:rPr lang="el-GR" altLang="el-GR" sz="2600" dirty="0" err="1" smtClean="0"/>
              <a:t>Σ</a:t>
            </a:r>
            <a:r>
              <a:rPr lang="el-GR" altLang="el-GR" sz="2600" dirty="0" err="1" smtClean="0">
                <a:cs typeface="Times New Roman" pitchFamily="18" charset="0"/>
              </a:rPr>
              <a:t>υνεργιστικ</a:t>
            </a:r>
            <a:r>
              <a:rPr lang="el-GR" altLang="el-GR" sz="2600" dirty="0" err="1" smtClean="0"/>
              <a:t>ή</a:t>
            </a:r>
            <a:r>
              <a:rPr lang="el-GR" altLang="el-GR" sz="2600" dirty="0" smtClean="0"/>
              <a:t> δράση</a:t>
            </a:r>
            <a:r>
              <a:rPr lang="el-GR" altLang="el-GR" sz="2600" dirty="0" smtClean="0">
                <a:cs typeface="Times New Roman" pitchFamily="18" charset="0"/>
              </a:rPr>
              <a:t> με την </a:t>
            </a:r>
            <a:r>
              <a:rPr lang="el-GR" altLang="el-GR" sz="2600" dirty="0" err="1" smtClean="0">
                <a:cs typeface="Times New Roman" pitchFamily="18" charset="0"/>
              </a:rPr>
              <a:t>καπρυλυλογλυκόλη</a:t>
            </a:r>
            <a:r>
              <a:rPr lang="el-GR" altLang="el-GR" sz="2600" dirty="0"/>
              <a:t>.</a:t>
            </a:r>
            <a:endParaRPr lang="el-GR" altLang="el-GR" sz="2600" dirty="0" smtClean="0"/>
          </a:p>
        </p:txBody>
      </p:sp>
      <p:graphicFrame>
        <p:nvGraphicFramePr>
          <p:cNvPr id="2458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529148"/>
              </p:ext>
            </p:extLst>
          </p:nvPr>
        </p:nvGraphicFramePr>
        <p:xfrm>
          <a:off x="3275856" y="1412776"/>
          <a:ext cx="1963876" cy="2380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S ChemDraw Drawing" r:id="rId4" imgW="1639824" imgH="2144268" progId="ChemDraw.Document.6.0">
                  <p:embed/>
                </p:oleObj>
              </mc:Choice>
              <mc:Fallback>
                <p:oleObj name="CS ChemDraw Drawing" r:id="rId4" imgW="1639824" imgH="2144268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1412776"/>
                        <a:ext cx="1963876" cy="2380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Φαινυλοαιθυλική</a:t>
            </a:r>
            <a:r>
              <a:rPr lang="el-GR" dirty="0"/>
              <a:t> αλκοόλη</a:t>
            </a:r>
          </a:p>
        </p:txBody>
      </p:sp>
    </p:spTree>
    <p:extLst>
      <p:ext uri="{BB962C8B-B14F-4D97-AF65-F5344CB8AC3E}">
        <p14:creationId xmlns:p14="http://schemas.microsoft.com/office/powerpoint/2010/main" val="614028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96952"/>
            <a:ext cx="8229600" cy="367240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Αποσμητικό, Μαλακτικό, Υγραντικό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err="1" smtClean="0"/>
              <a:t>Διαλυτοποιητής</a:t>
            </a:r>
            <a:r>
              <a:rPr lang="el-GR" altLang="el-GR" dirty="0" smtClean="0"/>
              <a:t> αρωμάτων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dirty="0" smtClean="0"/>
              <a:t>Gram +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Δεν δρα έναντι </a:t>
            </a:r>
            <a:r>
              <a:rPr lang="en-US" altLang="el-GR" dirty="0" smtClean="0"/>
              <a:t>Gram- </a:t>
            </a:r>
            <a:r>
              <a:rPr lang="el-GR" altLang="el-GR" dirty="0" smtClean="0"/>
              <a:t>και μυκήτων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>
                <a:cs typeface="Times New Roman" pitchFamily="18" charset="0"/>
              </a:rPr>
              <a:t>Μειώνει την επιφανειακή τάση της κυτταρικής μεμβράνης των μικροοργανισμών </a:t>
            </a: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0.5 % σε συνδυασμό με παραδοσιακά ή εναλλακτικά συντηρητικά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dirty="0" smtClean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837361"/>
              </p:ext>
            </p:extLst>
          </p:nvPr>
        </p:nvGraphicFramePr>
        <p:xfrm>
          <a:off x="1475656" y="1176536"/>
          <a:ext cx="5638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S ChemDraw Drawing" r:id="rId4" imgW="2729484" imgH="819912" progId="ChemDraw.Document.6.0">
                  <p:embed/>
                </p:oleObj>
              </mc:Choice>
              <mc:Fallback>
                <p:oleObj name="CS ChemDraw Drawing" r:id="rId4" imgW="2729484" imgH="819912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176536"/>
                        <a:ext cx="56388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3-[(2-Αιθυλοεξυλο)οξο]γλυκερίνη</a:t>
            </a:r>
          </a:p>
        </p:txBody>
      </p:sp>
    </p:spTree>
    <p:extLst>
      <p:ext uri="{BB962C8B-B14F-4D97-AF65-F5344CB8AC3E}">
        <p14:creationId xmlns:p14="http://schemas.microsoft.com/office/powerpoint/2010/main" val="1749484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Φαινολικές</a:t>
            </a:r>
            <a:r>
              <a:rPr lang="el-GR" dirty="0"/>
              <a:t> </a:t>
            </a:r>
            <a:r>
              <a:rPr lang="el-GR" dirty="0" smtClean="0"/>
              <a:t>ενώσεις</a:t>
            </a:r>
            <a:endParaRPr lang="el-G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Καφεϊκό οξύ, </a:t>
            </a:r>
            <a:r>
              <a:rPr lang="el-GR" altLang="el-GR" dirty="0" err="1" smtClean="0"/>
              <a:t>κουμαρικό</a:t>
            </a:r>
            <a:r>
              <a:rPr lang="el-GR" altLang="el-GR" dirty="0" smtClean="0"/>
              <a:t> οξύ, </a:t>
            </a:r>
            <a:r>
              <a:rPr lang="el-GR" altLang="el-GR" dirty="0" err="1" smtClean="0"/>
              <a:t>φερουλικό</a:t>
            </a:r>
            <a:r>
              <a:rPr lang="el-GR" altLang="el-GR" dirty="0" smtClean="0"/>
              <a:t> οξύ</a:t>
            </a:r>
          </a:p>
          <a:p>
            <a:pPr eaLnBrk="1" hangingPunct="1">
              <a:buFontTx/>
              <a:buNone/>
            </a:pPr>
            <a:endParaRPr lang="el-GR" altLang="el-GR" dirty="0" smtClean="0"/>
          </a:p>
          <a:p>
            <a:pPr eaLnBrk="1" hangingPunct="1"/>
            <a:endParaRPr lang="el-GR" altLang="el-GR" dirty="0" smtClean="0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990600" y="2209800"/>
          <a:ext cx="60960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S ChemDraw Drawing" r:id="rId4" imgW="2843784" imgH="2397252" progId="ChemDraw.Document.6.0">
                  <p:embed/>
                </p:oleObj>
              </mc:Choice>
              <mc:Fallback>
                <p:oleObj name="CS ChemDraw Drawing" r:id="rId4" imgW="2843784" imgH="2397252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09800"/>
                        <a:ext cx="60960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2668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A</a:t>
            </a:r>
            <a:r>
              <a:rPr lang="el-GR" altLang="el-GR" smtClean="0"/>
              <a:t>ρωματικές ενώσεις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Αλδεϋδες, αλκοόλες και οργανικά οξέα</a:t>
            </a:r>
          </a:p>
          <a:p>
            <a:pPr eaLnBrk="1" hangingPunct="1"/>
            <a:r>
              <a:rPr lang="el-GR" altLang="el-GR" i="1" smtClean="0"/>
              <a:t>Π</a:t>
            </a:r>
            <a:r>
              <a:rPr lang="el-GR" altLang="el-GR" smtClean="0"/>
              <a:t>-ανισικό οξύ και λεβουλινικό οξύ</a:t>
            </a:r>
          </a:p>
        </p:txBody>
      </p:sp>
    </p:spTree>
    <p:extLst>
      <p:ext uri="{BB962C8B-B14F-4D97-AF65-F5344CB8AC3E}">
        <p14:creationId xmlns:p14="http://schemas.microsoft.com/office/powerpoint/2010/main" val="2458563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Αιθέρια λάδια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Αρωματικά, πτητικά υγρά που λαμβάνονται με απόσταξη.</a:t>
            </a:r>
            <a:endParaRPr lang="en-US" altLang="el-GR" dirty="0" smtClean="0"/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Εκχυλίσματα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Μη αρωματικά μίγματα που λαμβάνονται με εκχύλιση με διάφορους διαλύτες π.χ. νερό, </a:t>
            </a:r>
            <a:r>
              <a:rPr lang="el-GR" altLang="el-GR" dirty="0" err="1" smtClean="0"/>
              <a:t>προπυλενογλυκόλη</a:t>
            </a:r>
            <a:r>
              <a:rPr lang="el-GR" altLang="el-GR" dirty="0" smtClean="0"/>
              <a:t>, αλκοόλη, λάδια.</a:t>
            </a:r>
          </a:p>
          <a:p>
            <a:pPr marL="355600" indent="0" eaLnBrk="1" hangingPunct="1">
              <a:lnSpc>
                <a:spcPct val="110000"/>
              </a:lnSpc>
              <a:buFontTx/>
              <a:buNone/>
            </a:pPr>
            <a:r>
              <a:rPr lang="el-GR" altLang="el-GR" dirty="0" smtClean="0"/>
              <a:t>Υγρά, </a:t>
            </a:r>
            <a:r>
              <a:rPr lang="el-GR" altLang="el-GR" dirty="0" err="1" smtClean="0"/>
              <a:t>ημιστερεά</a:t>
            </a:r>
            <a:r>
              <a:rPr lang="el-GR" altLang="el-GR" dirty="0" smtClean="0"/>
              <a:t> και στερεά.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Αιθέρια λάδια και εκχυλίσματα και συστατικά φυτικής προέλευσης</a:t>
            </a:r>
          </a:p>
        </p:txBody>
      </p:sp>
    </p:spTree>
    <p:extLst>
      <p:ext uri="{BB962C8B-B14F-4D97-AF65-F5344CB8AC3E}">
        <p14:creationId xmlns:p14="http://schemas.microsoft.com/office/powerpoint/2010/main" val="4275348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sz="2600" dirty="0" smtClean="0"/>
              <a:t>Οικονομικά </a:t>
            </a:r>
          </a:p>
          <a:p>
            <a:pPr eaLnBrk="1" hangingPunct="1"/>
            <a:r>
              <a:rPr lang="el-GR" altLang="el-GR" sz="2600" dirty="0" smtClean="0"/>
              <a:t>Βιοδιασπώμενα</a:t>
            </a:r>
          </a:p>
          <a:p>
            <a:pPr eaLnBrk="1" hangingPunct="1"/>
            <a:r>
              <a:rPr lang="el-GR" altLang="el-GR" sz="2600" dirty="0" smtClean="0"/>
              <a:t>Σε ορισμένες περιπτώσεις μπορεί να αυξάνουν τις </a:t>
            </a:r>
            <a:r>
              <a:rPr lang="el-GR" altLang="el-GR" sz="2600" dirty="0" err="1" smtClean="0"/>
              <a:t>δερμοκοσμητικές</a:t>
            </a:r>
            <a:r>
              <a:rPr lang="el-GR" altLang="el-GR" sz="2600" dirty="0" smtClean="0"/>
              <a:t> ιδιότητες του καλλυντικού π.χ. αντιοξειδωτική δράση, ενυδατική δράση κλπ.</a:t>
            </a:r>
          </a:p>
          <a:p>
            <a:pPr marL="0" indent="0">
              <a:buNone/>
            </a:pPr>
            <a:r>
              <a:rPr lang="el-GR" altLang="el-GR" sz="2600" b="1" dirty="0">
                <a:solidFill>
                  <a:srgbClr val="225974"/>
                </a:solidFill>
              </a:rPr>
              <a:t>Μ</a:t>
            </a:r>
            <a:r>
              <a:rPr lang="el-GR" altLang="el-GR" sz="2600" b="1" dirty="0" smtClean="0">
                <a:solidFill>
                  <a:srgbClr val="225974"/>
                </a:solidFill>
              </a:rPr>
              <a:t>ειονεκτήματα</a:t>
            </a:r>
            <a:r>
              <a:rPr lang="en-US" altLang="el-GR" sz="2600" b="1" dirty="0" smtClean="0">
                <a:solidFill>
                  <a:srgbClr val="225974"/>
                </a:solidFill>
              </a:rPr>
              <a:t>:</a:t>
            </a:r>
            <a:r>
              <a:rPr lang="el-GR" altLang="el-GR" sz="2600" b="1" dirty="0" smtClean="0">
                <a:solidFill>
                  <a:srgbClr val="225974"/>
                </a:solidFill>
              </a:rPr>
              <a:t> </a:t>
            </a:r>
            <a:r>
              <a:rPr lang="el-GR" altLang="el-GR" sz="2600" dirty="0"/>
              <a:t>Α</a:t>
            </a:r>
            <a:r>
              <a:rPr lang="el-GR" altLang="el-GR" sz="2600" dirty="0" smtClean="0"/>
              <a:t>λλεργιογόνα, εξειδίκευση στη δράση, ισχυρή οσμή, μείωση της συγκέντρωσης στην υδατική φάση, </a:t>
            </a:r>
            <a:r>
              <a:rPr lang="el-GR" altLang="el-GR" sz="2600" dirty="0" err="1" smtClean="0"/>
              <a:t>φωτοτοξικότητα</a:t>
            </a:r>
            <a:r>
              <a:rPr lang="el-GR" altLang="el-GR" sz="2600" dirty="0" smtClean="0"/>
              <a:t>.          </a:t>
            </a:r>
            <a:r>
              <a:rPr lang="en-US" altLang="el-GR" sz="2600" dirty="0" smtClean="0"/>
              <a:t> </a:t>
            </a:r>
            <a:endParaRPr lang="el-GR" altLang="el-GR" sz="2600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Αιθέρια λάδια: Πλεονεκτήματα</a:t>
            </a:r>
          </a:p>
        </p:txBody>
      </p:sp>
    </p:spTree>
    <p:extLst>
      <p:ext uri="{BB962C8B-B14F-4D97-AF65-F5344CB8AC3E}">
        <p14:creationId xmlns:p14="http://schemas.microsoft.com/office/powerpoint/2010/main" val="1437434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Αιθέρια Λάδια και Εκχυλίσματα</a:t>
            </a:r>
            <a:endParaRPr lang="el-GR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 dirty="0" smtClean="0">
                <a:solidFill>
                  <a:srgbClr val="225974"/>
                </a:solidFill>
              </a:rPr>
              <a:t>Μειονεκτήματα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 dirty="0" smtClean="0">
                <a:solidFill>
                  <a:srgbClr val="225974"/>
                </a:solidFill>
              </a:rPr>
              <a:t>Αιθέρια λάδια και εκχυλίσματα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Μικρό </a:t>
            </a:r>
            <a:r>
              <a:rPr lang="el-GR" altLang="el-GR" dirty="0" err="1" smtClean="0"/>
              <a:t>αντιμικροβιακό</a:t>
            </a:r>
            <a:r>
              <a:rPr lang="el-GR" altLang="el-GR" dirty="0" smtClean="0"/>
              <a:t> φάσμα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Αλλεργίες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b="1" dirty="0" smtClean="0">
                <a:solidFill>
                  <a:srgbClr val="225974"/>
                </a:solidFill>
              </a:rPr>
              <a:t>Αιθέρια λάδια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Αυξημένη </a:t>
            </a:r>
            <a:r>
              <a:rPr lang="el-GR" altLang="el-GR" dirty="0" err="1" smtClean="0"/>
              <a:t>λιποφιλία</a:t>
            </a:r>
            <a:r>
              <a:rPr lang="el-GR" altLang="el-GR" dirty="0" smtClean="0"/>
              <a:t> και συγκέντρωση στη λιπαρή φάση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Πτητικότητα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Αντενδείκνυται για αρκετά προϊόντα μακιγιάζ πχ </a:t>
            </a:r>
            <a:r>
              <a:rPr lang="en-US" altLang="el-GR" dirty="0" smtClean="0"/>
              <a:t>make-up</a:t>
            </a: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err="1" smtClean="0"/>
              <a:t>Φωτοτοξικότητα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64694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eaLnBrk="1" hangingPunct="1"/>
            <a:r>
              <a:rPr lang="el-GR" altLang="el-GR" dirty="0" smtClean="0">
                <a:cs typeface="Arial" charset="0"/>
              </a:rPr>
              <a:t>Ως συντηρητικά για τα καλλυντικά θεωρούνται όσες ουσίες περιλαμβάνονται στο παράρτημα </a:t>
            </a:r>
            <a:r>
              <a:rPr lang="en-US" altLang="el-GR" dirty="0" smtClean="0">
                <a:cs typeface="Arial" charset="0"/>
              </a:rPr>
              <a:t>VI</a:t>
            </a:r>
            <a:r>
              <a:rPr lang="el-GR" altLang="el-GR" dirty="0" smtClean="0">
                <a:cs typeface="Arial" charset="0"/>
              </a:rPr>
              <a:t> της οδηγίας 76/768/ΕΕ</a:t>
            </a:r>
            <a:r>
              <a:rPr lang="en-US" altLang="el-GR" dirty="0" smtClean="0">
                <a:cs typeface="Arial" charset="0"/>
              </a:rPr>
              <a:t>C</a:t>
            </a:r>
            <a:r>
              <a:rPr lang="el-GR" altLang="el-GR" dirty="0" smtClean="0">
                <a:cs typeface="Arial" charset="0"/>
              </a:rPr>
              <a:t> καθώς και στις τροποποιητικές οδηγίες 2003/15/</a:t>
            </a:r>
            <a:r>
              <a:rPr lang="en-US" altLang="el-GR" dirty="0" smtClean="0">
                <a:cs typeface="Arial" charset="0"/>
              </a:rPr>
              <a:t>EC</a:t>
            </a:r>
            <a:r>
              <a:rPr lang="el-GR" altLang="el-GR" dirty="0" smtClean="0">
                <a:cs typeface="Arial" charset="0"/>
              </a:rPr>
              <a:t>, 2007/17/</a:t>
            </a:r>
            <a:r>
              <a:rPr lang="en-US" altLang="el-GR" dirty="0" smtClean="0">
                <a:cs typeface="Arial" charset="0"/>
              </a:rPr>
              <a:t>EC</a:t>
            </a:r>
            <a:r>
              <a:rPr lang="el-GR" altLang="el-GR" dirty="0" smtClean="0">
                <a:cs typeface="Arial" charset="0"/>
              </a:rPr>
              <a:t> και 2007/22/</a:t>
            </a:r>
            <a:r>
              <a:rPr lang="en-US" altLang="el-GR" dirty="0" smtClean="0">
                <a:cs typeface="Arial" charset="0"/>
              </a:rPr>
              <a:t>EC</a:t>
            </a:r>
            <a:r>
              <a:rPr lang="el-GR" altLang="el-GR" dirty="0" smtClean="0">
                <a:cs typeface="Arial" charset="0"/>
              </a:rPr>
              <a:t>.</a:t>
            </a:r>
            <a:endParaRPr lang="el-GR" altLang="el-GR" dirty="0" smtClean="0">
              <a:cs typeface="Times New Roman" pitchFamily="18" charset="0"/>
            </a:endParaRPr>
          </a:p>
          <a:p>
            <a:pPr eaLnBrk="1" hangingPunct="1"/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Ελεύθερα συντηρητικών ή Αυτοσυντηρούμενα καλλυντικά</a:t>
            </a:r>
          </a:p>
        </p:txBody>
      </p:sp>
    </p:spTree>
    <p:extLst>
      <p:ext uri="{BB962C8B-B14F-4D97-AF65-F5344CB8AC3E}">
        <p14:creationId xmlns:p14="http://schemas.microsoft.com/office/powerpoint/2010/main" val="162616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Αιθέρια Λάδια </a:t>
            </a:r>
            <a:r>
              <a:rPr lang="el-GR" dirty="0" smtClean="0"/>
              <a:t>– Εκχυλίσματα – Φυτικά συστατικά</a:t>
            </a:r>
            <a:endParaRPr lang="el-GR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507288" cy="566124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200" b="1" dirty="0" smtClean="0"/>
              <a:t>Αιθέρια λάδια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Thymus vulgaris essential oil (</a:t>
            </a:r>
            <a:r>
              <a:rPr lang="en-US" altLang="el-GR" sz="2200" dirty="0" err="1" smtClean="0"/>
              <a:t>Lamiaceae</a:t>
            </a:r>
            <a:r>
              <a:rPr lang="en-US" altLang="el-G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Artemisia </a:t>
            </a:r>
            <a:r>
              <a:rPr lang="en-US" altLang="el-GR" sz="2200" dirty="0" err="1" smtClean="0"/>
              <a:t>Afra</a:t>
            </a:r>
            <a:r>
              <a:rPr lang="en-US" altLang="el-GR" sz="2200" dirty="0" smtClean="0"/>
              <a:t> oil </a:t>
            </a:r>
            <a:r>
              <a:rPr lang="el-GR" altLang="el-GR" sz="2200" dirty="0" smtClean="0"/>
              <a:t>και </a:t>
            </a:r>
            <a:r>
              <a:rPr lang="en-US" altLang="el-GR" sz="2200" dirty="0" err="1" smtClean="0"/>
              <a:t>Pteronia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incana</a:t>
            </a:r>
            <a:r>
              <a:rPr lang="en-US" altLang="el-GR" sz="2200" dirty="0" smtClean="0"/>
              <a:t> oil (</a:t>
            </a:r>
            <a:r>
              <a:rPr lang="en-US" altLang="el-GR" sz="2200" dirty="0" err="1" smtClean="0"/>
              <a:t>Asteraceae</a:t>
            </a:r>
            <a:r>
              <a:rPr lang="en-US" altLang="el-G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err="1" smtClean="0"/>
              <a:t>Calamintha</a:t>
            </a:r>
            <a:r>
              <a:rPr lang="en-US" altLang="el-GR" sz="2200" dirty="0" smtClean="0"/>
              <a:t> officinalis (</a:t>
            </a:r>
            <a:r>
              <a:rPr lang="en-US" altLang="el-GR" sz="2200" dirty="0" err="1" smtClean="0"/>
              <a:t>Lamiaceae</a:t>
            </a:r>
            <a:r>
              <a:rPr lang="en-US" altLang="el-G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smtClean="0"/>
              <a:t>Melaleuca alternifolia (</a:t>
            </a:r>
            <a:r>
              <a:rPr lang="en-US" altLang="el-GR" sz="2200" dirty="0" err="1" smtClean="0"/>
              <a:t>Myrtaceae</a:t>
            </a:r>
            <a:r>
              <a:rPr lang="en-US" altLang="el-GR" sz="2200" dirty="0" smtClean="0"/>
              <a:t>)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200" b="1" dirty="0" smtClean="0"/>
              <a:t>Εκχυλίσματα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err="1" smtClean="0"/>
              <a:t>Origanum</a:t>
            </a:r>
            <a:r>
              <a:rPr lang="en-US" altLang="el-GR" sz="2200" dirty="0" smtClean="0"/>
              <a:t> vulgare, Thymus vulgaris, Rosmarinus officinalis, </a:t>
            </a:r>
            <a:r>
              <a:rPr lang="en-US" altLang="el-GR" sz="2200" dirty="0" err="1" smtClean="0"/>
              <a:t>Lavandula</a:t>
            </a:r>
            <a:r>
              <a:rPr lang="en-US" altLang="el-GR" sz="2200" dirty="0" smtClean="0"/>
              <a:t> officinalis, </a:t>
            </a:r>
            <a:r>
              <a:rPr lang="en-US" altLang="el-GR" sz="2200" dirty="0" err="1" smtClean="0"/>
              <a:t>Cinnamomum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zeylanicum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και </a:t>
            </a:r>
            <a:r>
              <a:rPr lang="en-US" altLang="el-GR" sz="2200" dirty="0" err="1" smtClean="0"/>
              <a:t>Hydrastis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canadensis</a:t>
            </a:r>
            <a:endParaRPr lang="en-US" altLang="el-GR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200" dirty="0" err="1" smtClean="0"/>
              <a:t>Lonicera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caprifoleum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και </a:t>
            </a:r>
            <a:r>
              <a:rPr lang="en-US" altLang="el-GR" sz="2200" dirty="0" err="1" smtClean="0"/>
              <a:t>Lonicera</a:t>
            </a:r>
            <a:r>
              <a:rPr lang="en-US" altLang="el-GR" sz="2200" dirty="0" smtClean="0"/>
              <a:t> japonica (</a:t>
            </a:r>
            <a:r>
              <a:rPr lang="en-US" altLang="el-GR" sz="2200" dirty="0" err="1" smtClean="0"/>
              <a:t>Caprifoleaceae</a:t>
            </a:r>
            <a:r>
              <a:rPr lang="en-US" altLang="el-GR" sz="2200" dirty="0" smtClean="0"/>
              <a:t>)</a:t>
            </a:r>
            <a:endParaRPr lang="el-GR" altLang="el-GR" sz="22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200" b="1" dirty="0" smtClean="0"/>
              <a:t>Ουσίες που απομονώνονται από φυτά</a:t>
            </a:r>
            <a:endParaRPr lang="en-US" altLang="el-GR" sz="2200" b="1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l-GR" sz="2200" b="1" dirty="0" err="1" smtClean="0"/>
              <a:t>Totarol</a:t>
            </a:r>
            <a:r>
              <a:rPr lang="en-US" altLang="el-GR" sz="2200" dirty="0" smtClean="0"/>
              <a:t> –</a:t>
            </a:r>
            <a:r>
              <a:rPr lang="en-US" altLang="el-GR" sz="2200" dirty="0" err="1" smtClean="0"/>
              <a:t>Podocarpus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nagi</a:t>
            </a:r>
            <a:r>
              <a:rPr lang="en-US" altLang="el-GR" sz="2200" dirty="0" smtClean="0"/>
              <a:t> (</a:t>
            </a:r>
            <a:r>
              <a:rPr lang="en-US" altLang="el-GR" sz="2200" dirty="0" err="1" smtClean="0"/>
              <a:t>Podocarpaceae</a:t>
            </a:r>
            <a:r>
              <a:rPr lang="en-US" altLang="el-G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200" b="1" dirty="0" err="1" smtClean="0"/>
              <a:t>Usnic</a:t>
            </a:r>
            <a:r>
              <a:rPr lang="en-US" altLang="el-GR" sz="2200" b="1" dirty="0" smtClean="0"/>
              <a:t> Acid</a:t>
            </a:r>
            <a:r>
              <a:rPr lang="en-US" altLang="el-GR" sz="2200" dirty="0" smtClean="0"/>
              <a:t> - </a:t>
            </a:r>
            <a:r>
              <a:rPr lang="en-US" altLang="el-GR" sz="2200" dirty="0" err="1" smtClean="0"/>
              <a:t>Usnea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barbata</a:t>
            </a:r>
            <a:r>
              <a:rPr lang="en-US" altLang="el-GR" sz="2200" dirty="0" smtClean="0"/>
              <a:t> (</a:t>
            </a:r>
            <a:r>
              <a:rPr lang="en-US" altLang="el-GR" sz="2200" dirty="0" err="1" smtClean="0"/>
              <a:t>Usneaceae</a:t>
            </a:r>
            <a:r>
              <a:rPr lang="en-US" altLang="el-GR" sz="2200" dirty="0" smtClean="0"/>
              <a:t>), </a:t>
            </a:r>
            <a:r>
              <a:rPr lang="en-US" altLang="el-GR" sz="2200" dirty="0" err="1" smtClean="0"/>
              <a:t>Parmelia</a:t>
            </a:r>
            <a:r>
              <a:rPr lang="en-US" altLang="el-GR" sz="2200" dirty="0" smtClean="0"/>
              <a:t> </a:t>
            </a:r>
            <a:r>
              <a:rPr lang="en-US" altLang="el-GR" sz="2200" dirty="0" err="1" smtClean="0"/>
              <a:t>caperata</a:t>
            </a:r>
            <a:r>
              <a:rPr lang="en-US" altLang="el-GR" sz="2200" dirty="0" smtClean="0"/>
              <a:t> (</a:t>
            </a:r>
            <a:r>
              <a:rPr lang="en-US" altLang="el-GR" sz="2200" dirty="0" err="1" smtClean="0"/>
              <a:t>Parmeliaceae</a:t>
            </a:r>
            <a:r>
              <a:rPr lang="en-US" altLang="el-GR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l-GR" sz="2200" dirty="0" smtClean="0"/>
          </a:p>
          <a:p>
            <a:pPr eaLnBrk="1" hangingPunct="1">
              <a:lnSpc>
                <a:spcPct val="90000"/>
              </a:lnSpc>
            </a:pPr>
            <a:endParaRPr lang="el-GR" alt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3607891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endParaRPr lang="el-GR" altLang="el-GR" smtClean="0"/>
          </a:p>
          <a:p>
            <a:pPr algn="just" eaLnBrk="1" hangingPunct="1">
              <a:buFontTx/>
              <a:buNone/>
            </a:pPr>
            <a:endParaRPr lang="el-GR" altLang="el-GR" smtClean="0"/>
          </a:p>
          <a:p>
            <a:pPr algn="just" eaLnBrk="1" hangingPunct="1"/>
            <a:endParaRPr lang="el-GR" altLang="el-GR" sz="2800" smtClean="0">
              <a:latin typeface="Book Antiqua" pitchFamily="18" charset="0"/>
            </a:endParaRPr>
          </a:p>
          <a:p>
            <a:pPr algn="just" eaLnBrk="1" hangingPunct="1"/>
            <a:endParaRPr lang="el-GR" altLang="el-GR" sz="2800" smtClean="0">
              <a:latin typeface="Book Antiqua" pitchFamily="18" charset="0"/>
            </a:endParaRPr>
          </a:p>
          <a:p>
            <a:pPr eaLnBrk="1" hangingPunct="1"/>
            <a:endParaRPr lang="el-GR" altLang="el-GR" sz="2800" smtClean="0"/>
          </a:p>
        </p:txBody>
      </p:sp>
      <p:graphicFrame>
        <p:nvGraphicFramePr>
          <p:cNvPr id="4096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047951"/>
              </p:ext>
            </p:extLst>
          </p:nvPr>
        </p:nvGraphicFramePr>
        <p:xfrm>
          <a:off x="1547664" y="1844824"/>
          <a:ext cx="5410200" cy="31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CS ChemDraw Drawing" r:id="rId4" imgW="3067812" imgH="2203704" progId="ChemDraw.Document.6.0">
                  <p:embed/>
                </p:oleObj>
              </mc:Choice>
              <mc:Fallback>
                <p:oleObj name="CS ChemDraw Drawing" r:id="rId4" imgW="3067812" imgH="2203704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844824"/>
                        <a:ext cx="5410200" cy="3116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Αιθέρια Λάδια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</p:spTree>
    <p:extLst>
      <p:ext uri="{BB962C8B-B14F-4D97-AF65-F5344CB8AC3E}">
        <p14:creationId xmlns:p14="http://schemas.microsoft.com/office/powerpoint/2010/main" val="2878181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Thymus </a:t>
            </a:r>
            <a:r>
              <a:rPr lang="en-US" dirty="0" smtClean="0"/>
              <a:t>vulgaris</a:t>
            </a:r>
            <a:endParaRPr lang="el-GR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>
                <a:cs typeface="Arial" charset="0"/>
              </a:rPr>
              <a:t>Ε</a:t>
            </a:r>
            <a:r>
              <a:rPr lang="el-GR" altLang="el-GR" dirty="0" smtClean="0">
                <a:cs typeface="Arial" charset="0"/>
              </a:rPr>
              <a:t>νσωματώνεται σε πλήθος καλλυντικών προϊόντων όπως σαπούνια, σαμπουάν, αφρόλουτρα, οδοντόπαστες, αποσμητικά λόγω των καθαριστικών και τονωτικών ιδιοτήτων του. </a:t>
            </a:r>
            <a:endParaRPr lang="en-US" altLang="el-GR" dirty="0" smtClean="0">
              <a:cs typeface="Arial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Arial" charset="0"/>
              </a:rPr>
              <a:t>Σε συγκέντρωση 3 % είναι αποτελεσματικό για τη συντήρηση </a:t>
            </a:r>
            <a:r>
              <a:rPr lang="en-US" altLang="el-GR" dirty="0" smtClean="0">
                <a:cs typeface="Arial" charset="0"/>
              </a:rPr>
              <a:t>O</a:t>
            </a:r>
            <a:r>
              <a:rPr lang="el-GR" altLang="el-GR" dirty="0" smtClean="0">
                <a:cs typeface="Arial" charset="0"/>
              </a:rPr>
              <a:t>/</a:t>
            </a:r>
            <a:r>
              <a:rPr lang="en-US" altLang="el-GR" dirty="0" smtClean="0">
                <a:cs typeface="Arial" charset="0"/>
              </a:rPr>
              <a:t>W</a:t>
            </a:r>
            <a:r>
              <a:rPr lang="el-GR" altLang="el-GR" dirty="0" smtClean="0">
                <a:cs typeface="Arial" charset="0"/>
              </a:rPr>
              <a:t> καλλυντικής κρέμας  έναντι </a:t>
            </a:r>
            <a:r>
              <a:rPr lang="en-US" altLang="el-GR" dirty="0" smtClean="0">
                <a:cs typeface="Arial" charset="0"/>
              </a:rPr>
              <a:t>Gram</a:t>
            </a:r>
            <a:r>
              <a:rPr lang="el-GR" altLang="el-GR" dirty="0" smtClean="0">
                <a:cs typeface="Arial" charset="0"/>
              </a:rPr>
              <a:t> θετικών και αρνητικών βακτηρίων όχι όμως έναντι των μυκήτων </a:t>
            </a:r>
            <a:r>
              <a:rPr lang="en-US" altLang="el-GR" i="1" dirty="0" smtClean="0">
                <a:cs typeface="Arial" charset="0"/>
              </a:rPr>
              <a:t>A</a:t>
            </a:r>
            <a:r>
              <a:rPr lang="el-GR" altLang="el-GR" i="1" dirty="0" smtClean="0">
                <a:cs typeface="Arial" charset="0"/>
              </a:rPr>
              <a:t>. </a:t>
            </a:r>
            <a:r>
              <a:rPr lang="en-US" altLang="el-GR" i="1" dirty="0" err="1" smtClean="0">
                <a:cs typeface="Arial" charset="0"/>
              </a:rPr>
              <a:t>niger</a:t>
            </a:r>
            <a:r>
              <a:rPr lang="el-GR" altLang="el-GR" dirty="0" smtClean="0">
                <a:cs typeface="Arial" charset="0"/>
              </a:rPr>
              <a:t> και </a:t>
            </a:r>
            <a:r>
              <a:rPr lang="en-US" altLang="el-GR" i="1" dirty="0" smtClean="0">
                <a:cs typeface="Arial" charset="0"/>
              </a:rPr>
              <a:t>C</a:t>
            </a:r>
            <a:r>
              <a:rPr lang="el-GR" altLang="el-GR" i="1" dirty="0" smtClean="0">
                <a:cs typeface="Arial" charset="0"/>
              </a:rPr>
              <a:t>. </a:t>
            </a:r>
            <a:r>
              <a:rPr lang="en-US" altLang="el-GR" i="1" dirty="0" err="1" smtClean="0">
                <a:cs typeface="Arial" charset="0"/>
              </a:rPr>
              <a:t>albicans</a:t>
            </a:r>
            <a:r>
              <a:rPr lang="el-GR" altLang="el-GR" dirty="0" smtClean="0">
                <a:cs typeface="Arial" charset="0"/>
              </a:rPr>
              <a:t>.</a:t>
            </a:r>
            <a:endParaRPr lang="el-GR" altLang="el-GR" dirty="0" smtClean="0"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844756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Αιθέρια Λάδια </a:t>
            </a:r>
            <a:r>
              <a:rPr lang="el-GR" sz="3200" b="0" dirty="0" smtClean="0"/>
              <a:t>2/2</a:t>
            </a:r>
            <a:endParaRPr lang="el-GR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600" b="1" dirty="0" smtClean="0">
                <a:solidFill>
                  <a:srgbClr val="225974"/>
                </a:solidFill>
                <a:cs typeface="Times New Roman" pitchFamily="18" charset="0"/>
              </a:rPr>
              <a:t>Α</a:t>
            </a:r>
            <a:r>
              <a:rPr lang="en-US" altLang="el-GR" sz="2600" b="1" dirty="0" err="1" smtClean="0">
                <a:solidFill>
                  <a:srgbClr val="225974"/>
                </a:solidFill>
                <a:cs typeface="Times New Roman" pitchFamily="18" charset="0"/>
              </a:rPr>
              <a:t>rtemisia</a:t>
            </a:r>
            <a:r>
              <a:rPr lang="en-US" altLang="el-GR" sz="2600" b="1" dirty="0" smtClean="0">
                <a:solidFill>
                  <a:srgbClr val="225974"/>
                </a:solidFill>
                <a:cs typeface="Times New Roman" pitchFamily="18" charset="0"/>
              </a:rPr>
              <a:t> </a:t>
            </a:r>
            <a:r>
              <a:rPr lang="en-US" altLang="el-GR" sz="2600" b="1" dirty="0" err="1" smtClean="0">
                <a:solidFill>
                  <a:srgbClr val="225974"/>
                </a:solidFill>
                <a:cs typeface="Times New Roman" pitchFamily="18" charset="0"/>
              </a:rPr>
              <a:t>afra</a:t>
            </a:r>
            <a:r>
              <a:rPr lang="el-GR" altLang="el-GR" sz="2600" b="1" dirty="0" smtClean="0">
                <a:solidFill>
                  <a:srgbClr val="225974"/>
                </a:solidFill>
              </a:rPr>
              <a:t> (</a:t>
            </a:r>
            <a:r>
              <a:rPr lang="en-US" altLang="el-GR" sz="2600" b="1" dirty="0" err="1" smtClean="0">
                <a:solidFill>
                  <a:srgbClr val="225974"/>
                </a:solidFill>
              </a:rPr>
              <a:t>Asteraceae</a:t>
            </a:r>
            <a:r>
              <a:rPr lang="en-US" altLang="el-GR" sz="2600" b="1" dirty="0" smtClean="0">
                <a:solidFill>
                  <a:srgbClr val="225974"/>
                </a:solidFill>
              </a:rPr>
              <a:t>)</a:t>
            </a:r>
            <a:r>
              <a:rPr lang="el-GR" altLang="el-GR" sz="2600" b="1" dirty="0" smtClean="0">
                <a:solidFill>
                  <a:srgbClr val="225974"/>
                </a:solidFill>
                <a:cs typeface="Times New Roman" pitchFamily="18" charset="0"/>
              </a:rPr>
              <a:t> και </a:t>
            </a:r>
            <a:r>
              <a:rPr lang="en-US" altLang="el-GR" sz="2600" b="1" dirty="0" err="1" smtClean="0">
                <a:solidFill>
                  <a:srgbClr val="225974"/>
                </a:solidFill>
                <a:cs typeface="Times New Roman" pitchFamily="18" charset="0"/>
              </a:rPr>
              <a:t>Pteronia</a:t>
            </a:r>
            <a:r>
              <a:rPr lang="en-US" altLang="el-GR" sz="2600" b="1" dirty="0" smtClean="0">
                <a:solidFill>
                  <a:srgbClr val="225974"/>
                </a:solidFill>
                <a:cs typeface="Times New Roman" pitchFamily="18" charset="0"/>
              </a:rPr>
              <a:t> </a:t>
            </a:r>
            <a:r>
              <a:rPr lang="en-US" altLang="el-GR" sz="2600" b="1" dirty="0" err="1" smtClean="0">
                <a:solidFill>
                  <a:srgbClr val="225974"/>
                </a:solidFill>
                <a:cs typeface="Times New Roman" pitchFamily="18" charset="0"/>
              </a:rPr>
              <a:t>incana</a:t>
            </a:r>
            <a:r>
              <a:rPr lang="en-US" altLang="el-GR" sz="2600" b="1" dirty="0" smtClean="0">
                <a:solidFill>
                  <a:srgbClr val="225974"/>
                </a:solidFill>
                <a:cs typeface="Times New Roman" pitchFamily="18" charset="0"/>
              </a:rPr>
              <a:t> </a:t>
            </a:r>
            <a:r>
              <a:rPr lang="el-GR" altLang="el-GR" sz="2600" b="1" dirty="0" smtClean="0">
                <a:solidFill>
                  <a:srgbClr val="225974"/>
                </a:solidFill>
              </a:rPr>
              <a:t>(</a:t>
            </a:r>
            <a:r>
              <a:rPr lang="en-US" altLang="el-GR" sz="2600" b="1" dirty="0" err="1" smtClean="0">
                <a:solidFill>
                  <a:srgbClr val="225974"/>
                </a:solidFill>
              </a:rPr>
              <a:t>Asteraceae</a:t>
            </a:r>
            <a:r>
              <a:rPr lang="en-US" altLang="el-GR" sz="2600" b="1" dirty="0" smtClean="0">
                <a:solidFill>
                  <a:srgbClr val="225974"/>
                </a:solidFill>
              </a:rPr>
              <a:t>)</a:t>
            </a:r>
          </a:p>
          <a:p>
            <a:r>
              <a:rPr lang="en-US" altLang="el-GR" sz="2600" b="1" dirty="0" err="1" smtClean="0">
                <a:solidFill>
                  <a:srgbClr val="225974"/>
                </a:solidFill>
              </a:rPr>
              <a:t>Calamintha</a:t>
            </a:r>
            <a:r>
              <a:rPr lang="en-US" altLang="el-GR" sz="2600" b="1" dirty="0" smtClean="0">
                <a:solidFill>
                  <a:srgbClr val="225974"/>
                </a:solidFill>
              </a:rPr>
              <a:t> officinalis (</a:t>
            </a:r>
            <a:r>
              <a:rPr lang="en-US" altLang="el-GR" sz="2600" b="1" dirty="0" err="1" smtClean="0">
                <a:solidFill>
                  <a:srgbClr val="225974"/>
                </a:solidFill>
              </a:rPr>
              <a:t>Lamiaceae</a:t>
            </a:r>
            <a:r>
              <a:rPr lang="en-US" altLang="el-GR" sz="2600" b="1" dirty="0" smtClean="0">
                <a:solidFill>
                  <a:srgbClr val="225974"/>
                </a:solidFill>
              </a:rPr>
              <a:t>)</a:t>
            </a:r>
          </a:p>
          <a:p>
            <a:pPr marL="355600" lvl="1" indent="0">
              <a:buNone/>
            </a:pPr>
            <a:r>
              <a:rPr lang="el-GR" altLang="el-GR" sz="2600" dirty="0" err="1" smtClean="0"/>
              <a:t>Διαφορητικό</a:t>
            </a:r>
            <a:endParaRPr lang="el-GR" altLang="el-GR" sz="2600" dirty="0" smtClean="0"/>
          </a:p>
          <a:p>
            <a:pPr marL="355600" lvl="1" indent="0">
              <a:buNone/>
            </a:pPr>
            <a:r>
              <a:rPr lang="el-GR" altLang="el-GR" sz="2600" dirty="0" smtClean="0"/>
              <a:t>Αποχρεμπτικό</a:t>
            </a:r>
          </a:p>
          <a:p>
            <a:pPr marL="355600" lvl="1" indent="0">
              <a:buNone/>
            </a:pPr>
            <a:r>
              <a:rPr lang="el-GR" altLang="el-GR" sz="2600" dirty="0" smtClean="0"/>
              <a:t>2 % σε κρέμα και σαμπουάν </a:t>
            </a:r>
          </a:p>
        </p:txBody>
      </p:sp>
    </p:spTree>
    <p:extLst>
      <p:ext uri="{BB962C8B-B14F-4D97-AF65-F5344CB8AC3E}">
        <p14:creationId xmlns:p14="http://schemas.microsoft.com/office/powerpoint/2010/main" val="3360388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Φυτικά Εκχυλίσματα </a:t>
            </a:r>
            <a:r>
              <a:rPr lang="el-GR" sz="3200" b="0" dirty="0" smtClean="0"/>
              <a:t>1/4</a:t>
            </a:r>
            <a:endParaRPr lang="el-GR" sz="3200" b="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b="1" i="1" dirty="0" smtClean="0">
                <a:solidFill>
                  <a:srgbClr val="225974"/>
                </a:solidFill>
                <a:cs typeface="Times New Roman" pitchFamily="18" charset="0"/>
              </a:rPr>
              <a:t>Melaleuca alternifolia</a:t>
            </a:r>
            <a:r>
              <a:rPr lang="el-GR" altLang="el-GR" b="1" dirty="0" smtClean="0">
                <a:solidFill>
                  <a:srgbClr val="225974"/>
                </a:solidFill>
                <a:cs typeface="Times New Roman" pitchFamily="18" charset="0"/>
              </a:rPr>
              <a:t> (</a:t>
            </a:r>
            <a:r>
              <a:rPr lang="en-US" altLang="el-GR" b="1" dirty="0" err="1" smtClean="0">
                <a:solidFill>
                  <a:srgbClr val="225974"/>
                </a:solidFill>
                <a:cs typeface="Times New Roman" pitchFamily="18" charset="0"/>
              </a:rPr>
              <a:t>Myrtaceae</a:t>
            </a:r>
            <a:r>
              <a:rPr lang="el-GR" altLang="el-GR" b="1" dirty="0" smtClean="0">
                <a:solidFill>
                  <a:srgbClr val="225974"/>
                </a:solidFill>
                <a:cs typeface="Times New Roman" pitchFamily="18" charset="0"/>
              </a:rPr>
              <a:t>)</a:t>
            </a:r>
            <a:r>
              <a:rPr lang="el-GR" altLang="el-GR" b="1" dirty="0" smtClean="0">
                <a:solidFill>
                  <a:srgbClr val="225974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l-GR" dirty="0" smtClean="0"/>
              <a:t>H </a:t>
            </a:r>
            <a:r>
              <a:rPr lang="el-GR" altLang="el-GR" dirty="0" err="1" smtClean="0"/>
              <a:t>αντιμικροβιακή</a:t>
            </a:r>
            <a:r>
              <a:rPr lang="el-GR" altLang="el-GR" dirty="0" smtClean="0"/>
              <a:t> δράση αποδίδεται στην τερπιν-4-όλη (ελάχιστη συγκέντρωση 30%).</a:t>
            </a:r>
            <a:endParaRPr lang="en-US" altLang="el-GR" dirty="0" smtClean="0"/>
          </a:p>
          <a:p>
            <a:pPr>
              <a:lnSpc>
                <a:spcPct val="90000"/>
              </a:lnSpc>
            </a:pPr>
            <a:r>
              <a:rPr lang="el-GR" altLang="el-GR" dirty="0" smtClean="0"/>
              <a:t>Δεν</a:t>
            </a:r>
            <a:r>
              <a:rPr lang="el-GR" altLang="el-GR" dirty="0" smtClean="0">
                <a:cs typeface="Times New Roman" pitchFamily="18" charset="0"/>
              </a:rPr>
              <a:t> επιτρέπεται να περιέχει 1,8-κινεόλη σε συγκέντρωση μεγαλύτερη από15 %, λόγω των αλλεργιογόνων ιδιοτήτων της</a:t>
            </a:r>
            <a:r>
              <a:rPr lang="el-GR" altLang="el-GR" dirty="0" smtClean="0"/>
              <a:t>.</a:t>
            </a:r>
          </a:p>
          <a:p>
            <a:pPr>
              <a:lnSpc>
                <a:spcPct val="90000"/>
              </a:lnSpc>
            </a:pPr>
            <a:endParaRPr lang="el-GR" altLang="el-GR" dirty="0" smtClean="0"/>
          </a:p>
          <a:p>
            <a:pPr marL="715963">
              <a:lnSpc>
                <a:spcPct val="90000"/>
              </a:lnSpc>
            </a:pPr>
            <a:r>
              <a:rPr lang="en-US" altLang="el-GR" i="1" dirty="0" smtClean="0">
                <a:cs typeface="Times New Roman" pitchFamily="18" charset="0"/>
              </a:rPr>
              <a:t>S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aureus</a:t>
            </a:r>
            <a:r>
              <a:rPr lang="el-GR" altLang="el-GR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S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epidermidis</a:t>
            </a:r>
            <a:r>
              <a:rPr lang="el-GR" altLang="el-GR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P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acnes</a:t>
            </a:r>
            <a:r>
              <a:rPr lang="el-GR" altLang="el-GR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P</a:t>
            </a:r>
            <a:r>
              <a:rPr lang="el-GR" altLang="el-GR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aeruginosa</a:t>
            </a:r>
            <a:r>
              <a:rPr lang="el-GR" altLang="el-GR" dirty="0" smtClean="0">
                <a:cs typeface="Times New Roman" pitchFamily="18" charset="0"/>
              </a:rPr>
              <a:t>, </a:t>
            </a:r>
            <a:r>
              <a:rPr lang="el-GR" altLang="el-GR" i="1" dirty="0" smtClean="0">
                <a:cs typeface="Times New Roman" pitchFamily="18" charset="0"/>
              </a:rPr>
              <a:t>Ε. </a:t>
            </a:r>
            <a:r>
              <a:rPr lang="en-US" altLang="el-GR" i="1" dirty="0" smtClean="0">
                <a:cs typeface="Times New Roman" pitchFamily="18" charset="0"/>
              </a:rPr>
              <a:t>coli</a:t>
            </a:r>
            <a:r>
              <a:rPr lang="el-GR" altLang="el-GR" dirty="0" smtClean="0">
                <a:cs typeface="Times New Roman" pitchFamily="18" charset="0"/>
              </a:rPr>
              <a:t> και των μυκήτων </a:t>
            </a:r>
            <a:r>
              <a:rPr lang="en-US" altLang="el-GR" i="1" dirty="0" smtClean="0">
                <a:cs typeface="Times New Roman" pitchFamily="18" charset="0"/>
              </a:rPr>
              <a:t>C</a:t>
            </a:r>
            <a:r>
              <a:rPr lang="el-GR" altLang="el-GR" i="1" dirty="0" smtClean="0">
                <a:cs typeface="Times New Roman" pitchFamily="18" charset="0"/>
              </a:rPr>
              <a:t>.</a:t>
            </a:r>
            <a:r>
              <a:rPr lang="en-US" altLang="el-GR" i="1" dirty="0" err="1" smtClean="0">
                <a:cs typeface="Times New Roman" pitchFamily="18" charset="0"/>
              </a:rPr>
              <a:t>albicans</a:t>
            </a:r>
            <a:r>
              <a:rPr lang="el-GR" altLang="el-GR" dirty="0" smtClean="0">
                <a:cs typeface="Times New Roman" pitchFamily="18" charset="0"/>
              </a:rPr>
              <a:t> και </a:t>
            </a:r>
            <a:r>
              <a:rPr lang="el-GR" altLang="el-GR" i="1" dirty="0" smtClean="0">
                <a:cs typeface="Times New Roman" pitchFamily="18" charset="0"/>
              </a:rPr>
              <a:t>Α. </a:t>
            </a:r>
            <a:r>
              <a:rPr lang="en-US" altLang="el-GR" i="1" dirty="0" err="1" smtClean="0">
                <a:cs typeface="Times New Roman" pitchFamily="18" charset="0"/>
              </a:rPr>
              <a:t>niger</a:t>
            </a:r>
            <a:r>
              <a:rPr lang="el-GR" altLang="el-GR" i="1" dirty="0" smtClean="0">
                <a:cs typeface="Times New Roman" pitchFamily="18" charset="0"/>
              </a:rPr>
              <a:t>.</a:t>
            </a:r>
            <a:r>
              <a:rPr lang="el-GR" altLang="el-GR" dirty="0" smtClean="0"/>
              <a:t> </a:t>
            </a:r>
          </a:p>
          <a:p>
            <a:pPr marL="715963">
              <a:lnSpc>
                <a:spcPct val="90000"/>
              </a:lnSpc>
            </a:pPr>
            <a:r>
              <a:rPr lang="el-GR" altLang="el-GR" dirty="0" smtClean="0">
                <a:cs typeface="Arial" charset="0"/>
              </a:rPr>
              <a:t>Ενσωματώνεται σε σαπούνια και προϊόντα κατά της ακμής. </a:t>
            </a:r>
            <a:endParaRPr lang="el-GR" altLang="el-GR" dirty="0" smtClean="0"/>
          </a:p>
          <a:p>
            <a:pPr marL="715963">
              <a:lnSpc>
                <a:spcPct val="90000"/>
              </a:lnSpc>
            </a:pPr>
            <a:r>
              <a:rPr lang="el-GR" altLang="el-GR" dirty="0" smtClean="0">
                <a:cs typeface="Arial" charset="0"/>
              </a:rPr>
              <a:t>0.5 % ως εναλλακτικό συντηρητικό.</a:t>
            </a:r>
            <a:endParaRPr lang="el-GR" altLang="el-GR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22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Φυτικά Εκχυλίσματα </a:t>
            </a:r>
            <a:r>
              <a:rPr lang="el-GR" sz="3200" b="0" dirty="0" smtClean="0"/>
              <a:t>2/4</a:t>
            </a:r>
            <a:endParaRPr lang="el-GR" altLang="el-GR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ΠΛΕΟΝΕΚΤΗΜΑΤΑ ΑΝΑΛΟΓΑ ΜΕ ΤΑ ΑΙΘΕΡΙΑ ΕΛΑΙΑ</a:t>
            </a:r>
          </a:p>
          <a:p>
            <a:pPr eaLnBrk="1" hangingPunct="1"/>
            <a:endParaRPr lang="el-GR" altLang="el-GR" dirty="0" smtClean="0"/>
          </a:p>
          <a:p>
            <a:pPr eaLnBrk="1" hangingPunct="1"/>
            <a:r>
              <a:rPr lang="el-GR" altLang="el-GR" dirty="0" smtClean="0"/>
              <a:t>ΜΕΙΟΝΕΚΤΗΜΑΤΑ</a:t>
            </a:r>
            <a:r>
              <a:rPr lang="en-US" altLang="el-GR" dirty="0" smtClean="0"/>
              <a:t>:</a:t>
            </a:r>
          </a:p>
          <a:p>
            <a:pPr eaLnBrk="1" hangingPunct="1"/>
            <a:r>
              <a:rPr lang="el-GR" altLang="el-GR" dirty="0" smtClean="0"/>
              <a:t>ΑΛΛΕΡΓΙΟΓΟΝΑ</a:t>
            </a:r>
          </a:p>
          <a:p>
            <a:pPr eaLnBrk="1" hangingPunct="1"/>
            <a:r>
              <a:rPr lang="el-GR" altLang="el-GR" dirty="0" smtClean="0"/>
              <a:t>ΕΞΕΙΔΙΚΕΥΣΗ ΣΤΗ ΔΡΑΣΗ-ΜΙΓΜΑ</a:t>
            </a:r>
          </a:p>
        </p:txBody>
      </p:sp>
    </p:spTree>
    <p:extLst>
      <p:ext uri="{BB962C8B-B14F-4D97-AF65-F5344CB8AC3E}">
        <p14:creationId xmlns:p14="http://schemas.microsoft.com/office/powerpoint/2010/main" val="2309351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Φυτικά Εκχυλίσματα </a:t>
            </a:r>
            <a:r>
              <a:rPr lang="el-GR" sz="3200" b="0" dirty="0" smtClean="0"/>
              <a:t>3/4</a:t>
            </a:r>
            <a:endParaRPr lang="el-GR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b="1" dirty="0" smtClean="0">
                <a:solidFill>
                  <a:schemeClr val="tx2"/>
                </a:solidFill>
              </a:rPr>
              <a:t>Φυτικά εκχυλίσματα	</a:t>
            </a:r>
            <a:endParaRPr lang="en-US" altLang="el-GR" b="1" dirty="0" smtClean="0">
              <a:solidFill>
                <a:schemeClr val="tx2"/>
              </a:solidFill>
            </a:endParaRPr>
          </a:p>
          <a:p>
            <a:pPr marL="514350" indent="-514350" eaLnBrk="1" hangingPunct="1">
              <a:buFont typeface="+mj-lt"/>
              <a:buAutoNum type="romanUcPeriod"/>
            </a:pPr>
            <a:r>
              <a:rPr lang="el-GR" altLang="el-GR" b="1" dirty="0" smtClean="0"/>
              <a:t>Συνδυασμός των </a:t>
            </a:r>
            <a:r>
              <a:rPr lang="el-GR" altLang="el-GR" b="1" dirty="0" smtClean="0">
                <a:cs typeface="Times New Roman" pitchFamily="18" charset="0"/>
              </a:rPr>
              <a:t> </a:t>
            </a:r>
            <a:r>
              <a:rPr lang="en-US" altLang="el-GR" b="1" dirty="0" err="1" smtClean="0">
                <a:cs typeface="Times New Roman" pitchFamily="18" charset="0"/>
              </a:rPr>
              <a:t>Origanum</a:t>
            </a:r>
            <a:r>
              <a:rPr lang="en-US" altLang="el-GR" b="1" dirty="0" smtClean="0">
                <a:cs typeface="Times New Roman" pitchFamily="18" charset="0"/>
              </a:rPr>
              <a:t> vulgare</a:t>
            </a:r>
            <a:r>
              <a:rPr lang="el-GR" altLang="el-GR" b="1" dirty="0" smtClean="0">
                <a:cs typeface="Times New Roman" pitchFamily="18" charset="0"/>
              </a:rPr>
              <a:t>, </a:t>
            </a:r>
            <a:r>
              <a:rPr lang="en-US" altLang="el-GR" b="1" dirty="0" smtClean="0">
                <a:cs typeface="Times New Roman" pitchFamily="18" charset="0"/>
              </a:rPr>
              <a:t>Thymus vulgaris</a:t>
            </a:r>
            <a:r>
              <a:rPr lang="el-GR" altLang="el-GR" b="1" dirty="0" smtClean="0">
                <a:cs typeface="Times New Roman" pitchFamily="18" charset="0"/>
              </a:rPr>
              <a:t>, </a:t>
            </a:r>
            <a:r>
              <a:rPr lang="en-US" altLang="el-GR" b="1" dirty="0" smtClean="0">
                <a:cs typeface="Times New Roman" pitchFamily="18" charset="0"/>
              </a:rPr>
              <a:t>Rosmarinus officinalis</a:t>
            </a:r>
            <a:r>
              <a:rPr lang="el-GR" altLang="el-GR" b="1" dirty="0" smtClean="0">
                <a:cs typeface="Times New Roman" pitchFamily="18" charset="0"/>
              </a:rPr>
              <a:t>, </a:t>
            </a:r>
            <a:r>
              <a:rPr lang="en-US" altLang="el-GR" b="1" dirty="0" err="1" smtClean="0">
                <a:cs typeface="Times New Roman" pitchFamily="18" charset="0"/>
              </a:rPr>
              <a:t>Lavandula</a:t>
            </a:r>
            <a:r>
              <a:rPr lang="en-US" altLang="el-GR" b="1" dirty="0" smtClean="0">
                <a:cs typeface="Times New Roman" pitchFamily="18" charset="0"/>
              </a:rPr>
              <a:t> officinalis</a:t>
            </a:r>
            <a:r>
              <a:rPr lang="el-GR" altLang="el-GR" b="1" dirty="0" smtClean="0">
                <a:cs typeface="Times New Roman" pitchFamily="18" charset="0"/>
              </a:rPr>
              <a:t>, </a:t>
            </a:r>
            <a:r>
              <a:rPr lang="en-US" altLang="el-GR" b="1" dirty="0" err="1" smtClean="0">
                <a:cs typeface="Times New Roman" pitchFamily="18" charset="0"/>
              </a:rPr>
              <a:t>Cinnamomum</a:t>
            </a:r>
            <a:r>
              <a:rPr lang="en-US" altLang="el-GR" b="1" dirty="0" smtClean="0">
                <a:cs typeface="Times New Roman" pitchFamily="18" charset="0"/>
              </a:rPr>
              <a:t> </a:t>
            </a:r>
            <a:r>
              <a:rPr lang="en-US" altLang="el-GR" b="1" dirty="0" err="1" smtClean="0">
                <a:cs typeface="Times New Roman" pitchFamily="18" charset="0"/>
              </a:rPr>
              <a:t>zeylanicum</a:t>
            </a:r>
            <a:r>
              <a:rPr lang="en-US" altLang="el-GR" b="1" dirty="0" smtClean="0">
                <a:cs typeface="Times New Roman" pitchFamily="18" charset="0"/>
              </a:rPr>
              <a:t> </a:t>
            </a:r>
            <a:r>
              <a:rPr lang="el-GR" altLang="el-GR" b="1" dirty="0" smtClean="0">
                <a:cs typeface="Times New Roman" pitchFamily="18" charset="0"/>
              </a:rPr>
              <a:t>και </a:t>
            </a:r>
            <a:r>
              <a:rPr lang="en-US" altLang="el-GR" b="1" dirty="0" err="1" smtClean="0">
                <a:cs typeface="Times New Roman" pitchFamily="18" charset="0"/>
              </a:rPr>
              <a:t>Hydrastis</a:t>
            </a:r>
            <a:r>
              <a:rPr lang="en-US" altLang="el-GR" b="1" dirty="0" smtClean="0">
                <a:cs typeface="Times New Roman" pitchFamily="18" charset="0"/>
              </a:rPr>
              <a:t> </a:t>
            </a:r>
            <a:r>
              <a:rPr lang="en-US" altLang="el-GR" b="1" dirty="0" err="1" smtClean="0">
                <a:cs typeface="Times New Roman" pitchFamily="18" charset="0"/>
              </a:rPr>
              <a:t>canadensis</a:t>
            </a:r>
            <a:endParaRPr lang="el-GR" altLang="el-GR" b="1" dirty="0" smtClean="0"/>
          </a:p>
          <a:p>
            <a:pPr marL="541338" indent="0" eaLnBrk="1" hangingPunct="1">
              <a:buFontTx/>
              <a:buNone/>
            </a:pPr>
            <a:r>
              <a:rPr lang="el-GR" altLang="el-GR" b="1" dirty="0" smtClean="0"/>
              <a:t>(ΦΑΙΝΟΛΕΣ</a:t>
            </a:r>
            <a:r>
              <a:rPr lang="en-US" altLang="el-GR" b="1" dirty="0" smtClean="0"/>
              <a:t>: </a:t>
            </a:r>
            <a:r>
              <a:rPr lang="el-GR" altLang="el-GR" b="1" dirty="0" smtClean="0"/>
              <a:t>ΘΥΜΟΛΗ ΚΑΙ ΚΑΡΒΑΚΡΟΛΗ)</a:t>
            </a:r>
          </a:p>
          <a:p>
            <a:pPr eaLnBrk="1" hangingPunct="1"/>
            <a:r>
              <a:rPr lang="en-US" altLang="el-GR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l-GR" altLang="el-GR" dirty="0" smtClean="0">
                <a:cs typeface="Times New Roman" pitchFamily="18" charset="0"/>
              </a:rPr>
              <a:t>0.15-0.3 % ευρέως ως εναλλακτικό συντηρητικό</a:t>
            </a:r>
          </a:p>
        </p:txBody>
      </p:sp>
    </p:spTree>
    <p:extLst>
      <p:ext uri="{BB962C8B-B14F-4D97-AF65-F5344CB8AC3E}">
        <p14:creationId xmlns:p14="http://schemas.microsoft.com/office/powerpoint/2010/main" val="22024453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 startAt="2"/>
            </a:pPr>
            <a:r>
              <a:rPr lang="en-US" altLang="el-GR" b="1" dirty="0" err="1" smtClean="0">
                <a:cs typeface="Arial" charset="0"/>
              </a:rPr>
              <a:t>Lonicera</a:t>
            </a:r>
            <a:r>
              <a:rPr lang="en-US" altLang="el-GR" b="1" dirty="0" smtClean="0">
                <a:cs typeface="Arial" charset="0"/>
              </a:rPr>
              <a:t> </a:t>
            </a:r>
            <a:r>
              <a:rPr lang="en-US" altLang="el-GR" b="1" dirty="0" err="1">
                <a:cs typeface="Arial" charset="0"/>
              </a:rPr>
              <a:t>caprifoleum</a:t>
            </a:r>
            <a:r>
              <a:rPr lang="en-US" altLang="el-GR" b="1" dirty="0">
                <a:cs typeface="Arial" charset="0"/>
              </a:rPr>
              <a:t> </a:t>
            </a:r>
            <a:r>
              <a:rPr lang="el-GR" altLang="el-GR" b="1" dirty="0"/>
              <a:t>και </a:t>
            </a:r>
            <a:r>
              <a:rPr lang="en-US" altLang="el-GR" b="1" dirty="0" err="1">
                <a:cs typeface="Arial" charset="0"/>
              </a:rPr>
              <a:t>Lonicera</a:t>
            </a:r>
            <a:r>
              <a:rPr lang="en-US" altLang="el-GR" b="1" dirty="0">
                <a:cs typeface="Arial" charset="0"/>
              </a:rPr>
              <a:t> japonica (</a:t>
            </a:r>
            <a:r>
              <a:rPr lang="en-US" altLang="el-GR" b="1" dirty="0" err="1">
                <a:cs typeface="Arial" charset="0"/>
              </a:rPr>
              <a:t>Caprifoleaceae</a:t>
            </a:r>
            <a:r>
              <a:rPr lang="en-US" altLang="el-GR" b="1" dirty="0">
                <a:cs typeface="Arial" charset="0"/>
              </a:rPr>
              <a:t>)</a:t>
            </a:r>
            <a:r>
              <a:rPr lang="el-GR" altLang="el-GR" b="1" dirty="0">
                <a:cs typeface="Times New Roman" pitchFamily="18" charset="0"/>
              </a:rPr>
              <a:t/>
            </a:r>
            <a:br>
              <a:rPr lang="el-GR" altLang="el-GR" b="1" dirty="0">
                <a:cs typeface="Times New Roman" pitchFamily="18" charset="0"/>
              </a:rPr>
            </a:br>
            <a:r>
              <a:rPr lang="el-GR" altLang="el-GR" dirty="0" err="1" smtClean="0"/>
              <a:t>Αντιμικροβιακή</a:t>
            </a:r>
            <a:r>
              <a:rPr lang="el-GR" altLang="el-GR" dirty="0" smtClean="0"/>
              <a:t> δράση</a:t>
            </a:r>
          </a:p>
          <a:p>
            <a:pPr eaLnBrk="1" hangingPunct="1"/>
            <a:r>
              <a:rPr lang="el-GR" altLang="el-GR" dirty="0" smtClean="0"/>
              <a:t>Εναντίον κοινού κρυολογήματος και κυστίτιδας</a:t>
            </a:r>
          </a:p>
          <a:p>
            <a:pPr eaLnBrk="1" hangingPunct="1"/>
            <a:r>
              <a:rPr lang="el-GR" altLang="el-GR" dirty="0" smtClean="0"/>
              <a:t>Μίγμα εκχυλίσματος </a:t>
            </a:r>
            <a:r>
              <a:rPr lang="el-GR" altLang="el-GR" dirty="0" smtClean="0">
                <a:cs typeface="Arial" charset="0"/>
              </a:rPr>
              <a:t>0.2 % και 1 % </a:t>
            </a:r>
            <a:r>
              <a:rPr lang="el-GR" altLang="el-GR" dirty="0" err="1" smtClean="0">
                <a:cs typeface="Arial" charset="0"/>
              </a:rPr>
              <a:t>καπρυλικού</a:t>
            </a:r>
            <a:r>
              <a:rPr lang="el-GR" altLang="el-GR" dirty="0" smtClean="0">
                <a:cs typeface="Arial" charset="0"/>
              </a:rPr>
              <a:t> </a:t>
            </a:r>
            <a:r>
              <a:rPr lang="el-GR" altLang="el-GR" dirty="0" err="1" smtClean="0">
                <a:cs typeface="Arial" charset="0"/>
              </a:rPr>
              <a:t>γλυκερινεστέρα</a:t>
            </a:r>
            <a:r>
              <a:rPr lang="el-GR" altLang="el-GR" dirty="0" smtClean="0"/>
              <a:t> για γαλακτώματα και σαμπουάν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Φυτικά Εκχυλίσματα </a:t>
            </a:r>
            <a:r>
              <a:rPr lang="el-GR" sz="3200" b="0" dirty="0" smtClean="0"/>
              <a:t>4/4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0602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12776"/>
            <a:ext cx="8496944" cy="4752528"/>
          </a:xfrm>
        </p:spPr>
        <p:txBody>
          <a:bodyPr>
            <a:normAutofit/>
          </a:bodyPr>
          <a:lstStyle/>
          <a:p>
            <a:pPr marL="355600" indent="-355600" eaLnBrk="1" hangingPunct="1">
              <a:buFontTx/>
              <a:buAutoNum type="romanUcParenR"/>
            </a:pPr>
            <a:r>
              <a:rPr lang="el-GR" altLang="el-GR" sz="2200" dirty="0" smtClean="0"/>
              <a:t>Μ</a:t>
            </a:r>
            <a:r>
              <a:rPr lang="el-GR" altLang="el-GR" sz="2200" dirty="0" smtClean="0">
                <a:cs typeface="Times New Roman" pitchFamily="18" charset="0"/>
              </a:rPr>
              <a:t>ίγματος 0.2 % </a:t>
            </a:r>
            <a:r>
              <a:rPr lang="en-US" altLang="el-GR" sz="2200" i="1" dirty="0" err="1" smtClean="0">
                <a:cs typeface="Times New Roman" pitchFamily="18" charset="0"/>
              </a:rPr>
              <a:t>Lonicera</a:t>
            </a:r>
            <a:r>
              <a:rPr lang="en-US" altLang="el-GR" sz="2200" dirty="0" smtClean="0">
                <a:cs typeface="Times New Roman" pitchFamily="18" charset="0"/>
              </a:rPr>
              <a:t> </a:t>
            </a:r>
            <a:r>
              <a:rPr lang="el-GR" altLang="el-GR" sz="2200" dirty="0" smtClean="0">
                <a:cs typeface="Times New Roman" pitchFamily="18" charset="0"/>
              </a:rPr>
              <a:t>και </a:t>
            </a:r>
            <a:r>
              <a:rPr lang="el-GR" altLang="el-GR" sz="2200" dirty="0" err="1" smtClean="0">
                <a:cs typeface="Times New Roman" pitchFamily="18" charset="0"/>
              </a:rPr>
              <a:t>καπρυλικού</a:t>
            </a:r>
            <a:r>
              <a:rPr lang="el-GR" altLang="el-GR" sz="2200" dirty="0" smtClean="0">
                <a:cs typeface="Times New Roman" pitchFamily="18" charset="0"/>
              </a:rPr>
              <a:t> </a:t>
            </a:r>
            <a:r>
              <a:rPr lang="el-GR" altLang="el-GR" sz="2200" dirty="0" err="1" smtClean="0">
                <a:cs typeface="Times New Roman" pitchFamily="18" charset="0"/>
              </a:rPr>
              <a:t>γλυκερινεστέρα</a:t>
            </a:r>
            <a:r>
              <a:rPr lang="el-GR" altLang="el-GR" sz="2200" dirty="0" smtClean="0">
                <a:cs typeface="Times New Roman" pitchFamily="18" charset="0"/>
              </a:rPr>
              <a:t> 1 % σε μαλακτική κρέμα για τα μαλλιά (</a:t>
            </a:r>
            <a:r>
              <a:rPr lang="en-US" altLang="el-GR" sz="2200" dirty="0" smtClean="0">
                <a:cs typeface="Times New Roman" pitchFamily="18" charset="0"/>
              </a:rPr>
              <a:t>Conditioning Cream</a:t>
            </a:r>
            <a:r>
              <a:rPr lang="el-GR" altLang="el-GR" sz="2200" dirty="0" smtClean="0">
                <a:cs typeface="Times New Roman" pitchFamily="18" charset="0"/>
              </a:rPr>
              <a:t>), σαμπουάν (</a:t>
            </a:r>
            <a:r>
              <a:rPr lang="en-US" altLang="el-GR" sz="2200" dirty="0" smtClean="0">
                <a:cs typeface="Times New Roman" pitchFamily="18" charset="0"/>
              </a:rPr>
              <a:t>Shampoo</a:t>
            </a:r>
            <a:r>
              <a:rPr lang="el-GR" altLang="el-GR" sz="2200" dirty="0" smtClean="0">
                <a:cs typeface="Times New Roman" pitchFamily="18" charset="0"/>
              </a:rPr>
              <a:t>), </a:t>
            </a:r>
            <a:r>
              <a:rPr lang="el-GR" altLang="el-GR" sz="2200" dirty="0" err="1" smtClean="0">
                <a:cs typeface="Times New Roman" pitchFamily="18" charset="0"/>
              </a:rPr>
              <a:t>αποφολιδωτική</a:t>
            </a:r>
            <a:r>
              <a:rPr lang="el-GR" altLang="el-GR" sz="2200" dirty="0" smtClean="0">
                <a:cs typeface="Times New Roman" pitchFamily="18" charset="0"/>
              </a:rPr>
              <a:t> κρέμα (</a:t>
            </a:r>
            <a:r>
              <a:rPr lang="en-US" altLang="el-GR" sz="2200" dirty="0" smtClean="0">
                <a:cs typeface="Times New Roman" pitchFamily="18" charset="0"/>
              </a:rPr>
              <a:t>Peeling Cream</a:t>
            </a:r>
            <a:r>
              <a:rPr lang="el-GR" altLang="el-GR" sz="2200" dirty="0" smtClean="0">
                <a:cs typeface="Times New Roman" pitchFamily="18" charset="0"/>
              </a:rPr>
              <a:t>) και κρέμα σώματος (</a:t>
            </a:r>
            <a:r>
              <a:rPr lang="en-US" altLang="el-GR" sz="2200" dirty="0" smtClean="0">
                <a:cs typeface="Times New Roman" pitchFamily="18" charset="0"/>
              </a:rPr>
              <a:t>Body Milk</a:t>
            </a:r>
            <a:r>
              <a:rPr lang="el-GR" altLang="el-GR" sz="2200" dirty="0" smtClean="0">
                <a:cs typeface="Times New Roman" pitchFamily="18" charset="0"/>
              </a:rPr>
              <a:t>) και </a:t>
            </a:r>
            <a:endParaRPr lang="el-GR" altLang="el-GR" sz="2200" dirty="0" smtClean="0"/>
          </a:p>
          <a:p>
            <a:pPr marL="355600" indent="-355600" eaLnBrk="1" hangingPunct="1">
              <a:buFontTx/>
              <a:buAutoNum type="romanUcParenR"/>
            </a:pPr>
            <a:r>
              <a:rPr lang="el-GR" altLang="el-GR" sz="2200" dirty="0" smtClean="0">
                <a:cs typeface="Times New Roman" pitchFamily="18" charset="0"/>
              </a:rPr>
              <a:t>0.25 % </a:t>
            </a:r>
            <a:r>
              <a:rPr lang="en-US" altLang="el-GR" sz="2200" dirty="0" err="1" smtClean="0">
                <a:cs typeface="Times New Roman" pitchFamily="18" charset="0"/>
              </a:rPr>
              <a:t>Lonicera</a:t>
            </a:r>
            <a:r>
              <a:rPr lang="en-US" altLang="el-GR" sz="2200" dirty="0" smtClean="0">
                <a:cs typeface="Times New Roman" pitchFamily="18" charset="0"/>
              </a:rPr>
              <a:t> </a:t>
            </a:r>
            <a:r>
              <a:rPr lang="el-GR" altLang="el-GR" sz="2200" dirty="0" smtClean="0">
                <a:cs typeface="Times New Roman" pitchFamily="18" charset="0"/>
              </a:rPr>
              <a:t>σε διάλυμα περιεκτικότητας 99 % σε νερό (</a:t>
            </a:r>
            <a:r>
              <a:rPr lang="en-US" altLang="el-GR" sz="2200" dirty="0" smtClean="0">
                <a:cs typeface="Times New Roman" pitchFamily="18" charset="0"/>
              </a:rPr>
              <a:t>Hydrosol</a:t>
            </a:r>
            <a:r>
              <a:rPr lang="el-GR" altLang="el-GR" sz="2200" dirty="0" smtClean="0">
                <a:cs typeface="Times New Roman" pitchFamily="18" charset="0"/>
              </a:rPr>
              <a:t>).</a:t>
            </a:r>
            <a:r>
              <a:rPr lang="el-GR" altLang="el-GR" sz="2200" dirty="0" smtClean="0"/>
              <a:t> 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528763" y="2438400"/>
          <a:ext cx="6096000" cy="30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Γράφημα" r:id="rId4" imgW="6096090" imgH="4067280" progId="MSGraph.Chart.8">
                  <p:embed followColorScheme="full"/>
                </p:oleObj>
              </mc:Choice>
              <mc:Fallback>
                <p:oleObj name="Γράφημα" r:id="rId4" imgW="6096090" imgH="40672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2438400"/>
                        <a:ext cx="6096000" cy="303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4277" name="Picture 5" descr="C:\my documents1\my old documents\tei\metaptyhiako\fi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01008"/>
            <a:ext cx="7864475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8697144" cy="908720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Παράδειγμα ικανότητας συντήρησης καλλυντικού προϊόντος με εναλλακτικά συντηρητικά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11342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l-GR" altLang="el-GR" dirty="0" err="1" smtClean="0">
                <a:cs typeface="Arial" charset="0"/>
              </a:rPr>
              <a:t>Τοταρόλη</a:t>
            </a:r>
            <a:endParaRPr lang="el-GR" altLang="el-GR" sz="2800" dirty="0" smtClean="0"/>
          </a:p>
        </p:txBody>
      </p:sp>
      <p:graphicFrame>
        <p:nvGraphicFramePr>
          <p:cNvPr id="5632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828708"/>
              </p:ext>
            </p:extLst>
          </p:nvPr>
        </p:nvGraphicFramePr>
        <p:xfrm>
          <a:off x="2123728" y="1916832"/>
          <a:ext cx="5712296" cy="2867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CS ChemDraw Drawing" r:id="rId4" imgW="3076956" imgH="1325880" progId="ChemDraw.Document.6.0">
                  <p:embed/>
                </p:oleObj>
              </mc:Choice>
              <mc:Fallback>
                <p:oleObj name="CS ChemDraw Drawing" r:id="rId4" imgW="3076956" imgH="1325880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916832"/>
                        <a:ext cx="5712296" cy="28674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Τοταρόλη</a:t>
            </a:r>
            <a:r>
              <a:rPr lang="el-GR" dirty="0"/>
              <a:t> </a:t>
            </a:r>
            <a:r>
              <a:rPr lang="el-GR" sz="3200" b="0" dirty="0"/>
              <a:t>1</a:t>
            </a:r>
            <a:r>
              <a:rPr lang="el-GR" sz="3200" b="0" dirty="0" smtClean="0"/>
              <a:t>/2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1819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Αρχές καλής παραγωγής καλλυντικών (</a:t>
            </a:r>
            <a:r>
              <a:rPr lang="en-US" altLang="el-GR" dirty="0" smtClean="0"/>
              <a:t>Good Manufacturing Practice, GMP)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Κατάλληλη συσκευασία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Τύπος γαλακτώματος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Διαθεσιμότητα του νερού (</a:t>
            </a:r>
            <a:r>
              <a:rPr lang="en-US" altLang="el-GR" dirty="0" err="1" smtClean="0"/>
              <a:t>a</a:t>
            </a:r>
            <a:r>
              <a:rPr lang="en-US" altLang="el-GR" baseline="-25000" dirty="0" err="1" smtClean="0"/>
              <a:t>W</a:t>
            </a:r>
            <a:r>
              <a:rPr lang="en-US" altLang="el-GR" dirty="0" smtClean="0"/>
              <a:t>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l-GR" dirty="0" smtClean="0"/>
              <a:t>pH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Arial" charset="0"/>
              </a:rPr>
              <a:t>Συστατικά με </a:t>
            </a:r>
            <a:r>
              <a:rPr lang="el-GR" altLang="el-GR" dirty="0" err="1" smtClean="0">
                <a:cs typeface="Arial" charset="0"/>
              </a:rPr>
              <a:t>αντιμικροβιακή</a:t>
            </a:r>
            <a:r>
              <a:rPr lang="el-GR" altLang="el-GR" dirty="0" smtClean="0">
                <a:cs typeface="Arial" charset="0"/>
              </a:rPr>
              <a:t> δράση που δεν χαρακτηρίζονται ως συντηρητικά σύμφωνα με τις οδηγίες της Ευρωπαϊκής Ένωσης -  Εναλλακτικά συντηρητικά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l-GR" altLang="el-GR" dirty="0" smtClean="0">
              <a:cs typeface="Arial" charset="0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</a:t>
            </a:r>
            <a:r>
              <a:rPr lang="el-GR" dirty="0" smtClean="0"/>
              <a:t>εχνολογία </a:t>
            </a:r>
            <a:r>
              <a:rPr lang="el-GR" dirty="0"/>
              <a:t>φραγμών </a:t>
            </a:r>
            <a:br>
              <a:rPr lang="el-GR" dirty="0"/>
            </a:br>
            <a:r>
              <a:rPr lang="el-GR" dirty="0"/>
              <a:t>(</a:t>
            </a:r>
            <a:r>
              <a:rPr lang="en-US" dirty="0"/>
              <a:t>Hurdle Technology)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37534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Τοταρόλη</a:t>
            </a:r>
            <a:r>
              <a:rPr lang="el-GR" dirty="0" smtClean="0"/>
              <a:t> </a:t>
            </a:r>
            <a:r>
              <a:rPr lang="el-GR" sz="3200" b="0" dirty="0"/>
              <a:t>2</a:t>
            </a:r>
            <a:r>
              <a:rPr lang="el-GR" sz="3200" b="0" dirty="0" smtClean="0"/>
              <a:t>/2</a:t>
            </a:r>
            <a:endParaRPr lang="el-GR" sz="3200" b="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dirty="0" smtClean="0">
                <a:cs typeface="Times New Roman" pitchFamily="18" charset="0"/>
              </a:rPr>
              <a:t>Είναι </a:t>
            </a:r>
            <a:r>
              <a:rPr lang="el-GR" altLang="el-GR" dirty="0" err="1" smtClean="0">
                <a:cs typeface="Times New Roman" pitchFamily="18" charset="0"/>
              </a:rPr>
              <a:t>τερπενοειδής</a:t>
            </a:r>
            <a:r>
              <a:rPr lang="el-GR" altLang="el-GR" dirty="0" smtClean="0">
                <a:cs typeface="Times New Roman" pitchFamily="18" charset="0"/>
              </a:rPr>
              <a:t> φαινόλη που λαμβάνεται από το φυτό </a:t>
            </a:r>
            <a:r>
              <a:rPr lang="en-US" altLang="el-GR" i="1" dirty="0" err="1" smtClean="0">
                <a:cs typeface="Times New Roman" pitchFamily="18" charset="0"/>
              </a:rPr>
              <a:t>Podocarpus</a:t>
            </a:r>
            <a:r>
              <a:rPr lang="en-US" altLang="el-GR" i="1" dirty="0" smtClean="0">
                <a:cs typeface="Times New Roman" pitchFamily="18" charset="0"/>
              </a:rPr>
              <a:t> </a:t>
            </a:r>
            <a:r>
              <a:rPr lang="en-US" altLang="el-GR" i="1" dirty="0" err="1" smtClean="0">
                <a:cs typeface="Times New Roman" pitchFamily="18" charset="0"/>
              </a:rPr>
              <a:t>nagi</a:t>
            </a:r>
            <a:r>
              <a:rPr lang="el-GR" altLang="el-GR" dirty="0" smtClean="0">
                <a:cs typeface="Times New Roman" pitchFamily="18" charset="0"/>
              </a:rPr>
              <a:t> (</a:t>
            </a:r>
            <a:r>
              <a:rPr lang="en-US" altLang="el-GR" dirty="0" err="1" smtClean="0">
                <a:cs typeface="Times New Roman" pitchFamily="18" charset="0"/>
              </a:rPr>
              <a:t>Podocarpaceae</a:t>
            </a:r>
            <a:r>
              <a:rPr lang="el-GR" altLang="el-GR" dirty="0" smtClean="0">
                <a:cs typeface="Times New Roman" pitchFamily="18" charset="0"/>
              </a:rPr>
              <a:t>).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Ισχυρή </a:t>
            </a:r>
            <a:r>
              <a:rPr lang="el-GR" altLang="el-GR" dirty="0" smtClean="0">
                <a:cs typeface="Times New Roman" pitchFamily="18" charset="0"/>
              </a:rPr>
              <a:t>δράση έναντι των </a:t>
            </a:r>
            <a:r>
              <a:rPr lang="en-US" altLang="el-GR" dirty="0" smtClean="0">
                <a:cs typeface="Times New Roman" pitchFamily="18" charset="0"/>
              </a:rPr>
              <a:t>Gram</a:t>
            </a:r>
            <a:r>
              <a:rPr lang="el-GR" altLang="el-GR" dirty="0" smtClean="0">
                <a:cs typeface="Times New Roman" pitchFamily="18" charset="0"/>
              </a:rPr>
              <a:t> θετικών βακτηρίων </a:t>
            </a:r>
            <a:r>
              <a:rPr lang="en-US" altLang="el-GR" i="1" dirty="0" smtClean="0">
                <a:cs typeface="Times New Roman" pitchFamily="18" charset="0"/>
              </a:rPr>
              <a:t>P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acnes</a:t>
            </a:r>
            <a:r>
              <a:rPr lang="el-GR" altLang="el-GR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S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aureus</a:t>
            </a:r>
            <a:r>
              <a:rPr lang="el-GR" altLang="el-GR" i="1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S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err="1" smtClean="0">
                <a:cs typeface="Times New Roman" pitchFamily="18" charset="0"/>
              </a:rPr>
              <a:t>mutans</a:t>
            </a:r>
            <a:r>
              <a:rPr lang="el-GR" altLang="el-GR" dirty="0" smtClean="0">
                <a:cs typeface="Times New Roman" pitchFamily="18" charset="0"/>
              </a:rPr>
              <a:t> και </a:t>
            </a:r>
            <a:r>
              <a:rPr lang="en-US" altLang="el-GR" i="1" dirty="0" smtClean="0">
                <a:cs typeface="Times New Roman" pitchFamily="18" charset="0"/>
              </a:rPr>
              <a:t>M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Tuberculosis</a:t>
            </a:r>
            <a:r>
              <a:rPr lang="el-GR" altLang="el-GR" dirty="0"/>
              <a:t>.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</a:t>
            </a:r>
            <a:r>
              <a:rPr lang="el-GR" altLang="el-GR" dirty="0" smtClean="0">
                <a:cs typeface="Arial" charset="0"/>
              </a:rPr>
              <a:t>ναστέλλει την κατανάλωση οξυγόνου και άρα τον μεταβολισμό των μικροοργανισμών </a:t>
            </a:r>
            <a:r>
              <a:rPr lang="el-GR" altLang="el-GR" dirty="0" smtClean="0"/>
              <a:t>ή</a:t>
            </a:r>
            <a:r>
              <a:rPr lang="el-GR" altLang="el-GR" dirty="0" smtClean="0">
                <a:cs typeface="Arial" charset="0"/>
              </a:rPr>
              <a:t> αναστέλλει τη σύνθεση του κυτταρικού τοιχώματος. </a:t>
            </a:r>
            <a:endParaRPr lang="el-GR" altLang="el-GR" dirty="0" smtClean="0"/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Αντιοξειδωτική δράση.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err="1" smtClean="0"/>
              <a:t>Στοματοπλύματα</a:t>
            </a:r>
            <a:r>
              <a:rPr lang="el-GR" altLang="el-GR" dirty="0" smtClean="0"/>
              <a:t>.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dirty="0" smtClean="0"/>
              <a:t>Εναλλακτικό συντηρητικό.</a:t>
            </a:r>
          </a:p>
          <a:p>
            <a:pPr eaLnBrk="1" hangingPunct="1">
              <a:lnSpc>
                <a:spcPct val="110000"/>
              </a:lnSpc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15051597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9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34345"/>
              </p:ext>
            </p:extLst>
          </p:nvPr>
        </p:nvGraphicFramePr>
        <p:xfrm>
          <a:off x="1835696" y="1556792"/>
          <a:ext cx="4934882" cy="3998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CS ChemDraw Drawing" r:id="rId3" imgW="2299716" imgH="1863852" progId="ChemDraw.Document.6.0">
                  <p:embed/>
                </p:oleObj>
              </mc:Choice>
              <mc:Fallback>
                <p:oleObj name="CS ChemDraw Drawing" r:id="rId3" imgW="2299716" imgH="1863852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556792"/>
                        <a:ext cx="4934882" cy="39983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Ασνικό</a:t>
            </a:r>
            <a:r>
              <a:rPr lang="el-GR" dirty="0"/>
              <a:t> </a:t>
            </a:r>
            <a:r>
              <a:rPr lang="el-GR" dirty="0" smtClean="0"/>
              <a:t>οξύ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</p:spTree>
    <p:extLst>
      <p:ext uri="{BB962C8B-B14F-4D97-AF65-F5344CB8AC3E}">
        <p14:creationId xmlns:p14="http://schemas.microsoft.com/office/powerpoint/2010/main" val="19695668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Ασνικό</a:t>
            </a:r>
            <a:r>
              <a:rPr lang="el-GR" dirty="0"/>
              <a:t> οξύ </a:t>
            </a:r>
            <a:r>
              <a:rPr lang="el-GR" sz="3200" b="0" dirty="0" smtClean="0"/>
              <a:t>2/2</a:t>
            </a:r>
            <a:endParaRPr lang="el-GR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 i="1" dirty="0" err="1" smtClean="0">
                <a:cs typeface="Times New Roman" pitchFamily="18" charset="0"/>
              </a:rPr>
              <a:t>Usnea</a:t>
            </a:r>
            <a:r>
              <a:rPr lang="en-US" altLang="el-GR" i="1" dirty="0" smtClean="0">
                <a:cs typeface="Times New Roman" pitchFamily="18" charset="0"/>
              </a:rPr>
              <a:t> </a:t>
            </a:r>
            <a:r>
              <a:rPr lang="en-US" altLang="el-GR" i="1" dirty="0" err="1" smtClean="0">
                <a:cs typeface="Times New Roman" pitchFamily="18" charset="0"/>
              </a:rPr>
              <a:t>barbata</a:t>
            </a:r>
            <a:r>
              <a:rPr lang="el-GR" altLang="el-GR" dirty="0" smtClean="0">
                <a:cs typeface="Times New Roman" pitchFamily="18" charset="0"/>
              </a:rPr>
              <a:t> (</a:t>
            </a:r>
            <a:r>
              <a:rPr lang="en-US" altLang="el-GR" dirty="0" err="1" smtClean="0">
                <a:cs typeface="Times New Roman" pitchFamily="18" charset="0"/>
              </a:rPr>
              <a:t>Usneaceae</a:t>
            </a:r>
            <a:r>
              <a:rPr lang="el-GR" altLang="el-GR" dirty="0" smtClean="0">
                <a:cs typeface="Times New Roman" pitchFamily="18" charset="0"/>
              </a:rPr>
              <a:t>), </a:t>
            </a:r>
            <a:r>
              <a:rPr lang="en-US" altLang="el-GR" dirty="0" err="1" smtClean="0">
                <a:cs typeface="Times New Roman" pitchFamily="18" charset="0"/>
              </a:rPr>
              <a:t>Parmelia</a:t>
            </a:r>
            <a:r>
              <a:rPr lang="en-US" altLang="el-GR" dirty="0" smtClean="0">
                <a:cs typeface="Times New Roman" pitchFamily="18" charset="0"/>
              </a:rPr>
              <a:t> </a:t>
            </a:r>
            <a:r>
              <a:rPr lang="en-US" altLang="el-GR" dirty="0" err="1" smtClean="0">
                <a:cs typeface="Times New Roman" pitchFamily="18" charset="0"/>
              </a:rPr>
              <a:t>caperata</a:t>
            </a:r>
            <a:r>
              <a:rPr lang="el-GR" altLang="el-GR" dirty="0" smtClean="0">
                <a:cs typeface="Times New Roman" pitchFamily="18" charset="0"/>
              </a:rPr>
              <a:t> (</a:t>
            </a:r>
            <a:r>
              <a:rPr lang="en-US" altLang="el-GR" dirty="0" err="1" smtClean="0">
                <a:cs typeface="Times New Roman" pitchFamily="18" charset="0"/>
              </a:rPr>
              <a:t>Parmeliaceae</a:t>
            </a:r>
            <a:r>
              <a:rPr lang="el-GR" altLang="el-GR" dirty="0" smtClean="0">
                <a:cs typeface="Times New Roman" pitchFamily="18" charset="0"/>
              </a:rPr>
              <a:t>).</a:t>
            </a:r>
            <a:endParaRPr lang="el-GR" altLang="el-GR" dirty="0" smtClean="0"/>
          </a:p>
          <a:p>
            <a:pPr eaLnBrk="1" hangingPunct="1"/>
            <a:r>
              <a:rPr lang="en-US" altLang="el-GR" i="1" dirty="0" smtClean="0">
                <a:cs typeface="Times New Roman" pitchFamily="18" charset="0"/>
              </a:rPr>
              <a:t>S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aureus</a:t>
            </a:r>
            <a:r>
              <a:rPr lang="el-GR" altLang="el-GR" i="1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S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err="1" smtClean="0">
                <a:cs typeface="Times New Roman" pitchFamily="18" charset="0"/>
              </a:rPr>
              <a:t>mutans</a:t>
            </a:r>
            <a:r>
              <a:rPr lang="el-GR" altLang="el-GR" i="1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M</a:t>
            </a:r>
            <a:r>
              <a:rPr lang="el-GR" altLang="el-GR" i="1" dirty="0" smtClean="0">
                <a:cs typeface="Times New Roman" pitchFamily="18" charset="0"/>
              </a:rPr>
              <a:t>. </a:t>
            </a:r>
            <a:r>
              <a:rPr lang="en-US" altLang="el-GR" i="1" dirty="0" smtClean="0">
                <a:cs typeface="Times New Roman" pitchFamily="18" charset="0"/>
              </a:rPr>
              <a:t>aurum</a:t>
            </a:r>
            <a:r>
              <a:rPr lang="el-GR" altLang="el-GR" dirty="0" smtClean="0">
                <a:cs typeface="Times New Roman" pitchFamily="18" charset="0"/>
              </a:rPr>
              <a:t> και κάποια είδη </a:t>
            </a:r>
            <a:r>
              <a:rPr lang="en-US" altLang="el-GR" i="1" dirty="0" smtClean="0">
                <a:cs typeface="Times New Roman" pitchFamily="18" charset="0"/>
              </a:rPr>
              <a:t>Enterococcus</a:t>
            </a:r>
            <a:r>
              <a:rPr lang="el-GR" altLang="el-GR" dirty="0" smtClean="0">
                <a:cs typeface="Times New Roman" pitchFamily="18" charset="0"/>
              </a:rPr>
              <a:t>, </a:t>
            </a:r>
            <a:r>
              <a:rPr lang="en-US" altLang="el-GR" i="1" dirty="0" smtClean="0">
                <a:cs typeface="Times New Roman" pitchFamily="18" charset="0"/>
              </a:rPr>
              <a:t>Clostridium</a:t>
            </a:r>
            <a:r>
              <a:rPr lang="el-GR" altLang="el-GR" dirty="0" smtClean="0">
                <a:cs typeface="Times New Roman" pitchFamily="18" charset="0"/>
              </a:rPr>
              <a:t> και </a:t>
            </a:r>
            <a:r>
              <a:rPr lang="en-US" altLang="el-GR" i="1" dirty="0" smtClean="0">
                <a:cs typeface="Times New Roman" pitchFamily="18" charset="0"/>
              </a:rPr>
              <a:t>Propionibacterium</a:t>
            </a:r>
            <a:r>
              <a:rPr lang="el-GR" altLang="el-GR" dirty="0">
                <a:cs typeface="Times New Roman" pitchFamily="18" charset="0"/>
              </a:rPr>
              <a:t>.</a:t>
            </a:r>
            <a:endParaRPr lang="el-GR" altLang="el-GR" dirty="0" smtClean="0"/>
          </a:p>
          <a:p>
            <a:pPr eaLnBrk="1" hangingPunct="1"/>
            <a:r>
              <a:rPr lang="el-GR" altLang="el-GR" dirty="0" err="1" smtClean="0"/>
              <a:t>Στοματοπλύματα</a:t>
            </a:r>
            <a:r>
              <a:rPr lang="el-GR" altLang="el-GR" dirty="0" smtClean="0"/>
              <a:t>, αποσμητικά προϊόντα.</a:t>
            </a:r>
          </a:p>
          <a:p>
            <a:pPr eaLnBrk="1" hangingPunct="1"/>
            <a:r>
              <a:rPr lang="el-GR" altLang="el-GR" dirty="0" smtClean="0"/>
              <a:t>Διάλυμα 1%</a:t>
            </a:r>
            <a:r>
              <a:rPr lang="en-US" altLang="el-GR" dirty="0" smtClean="0"/>
              <a:t> </a:t>
            </a:r>
            <a:r>
              <a:rPr lang="el-GR" altLang="el-GR" dirty="0" smtClean="0"/>
              <a:t>έχει χρησιμοποιηθεί για τη συντήρηση ενυδατικής κρέμας.</a:t>
            </a:r>
          </a:p>
          <a:p>
            <a:pPr eaLnBrk="1" hangingPunct="1">
              <a:buFontTx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10759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 - Θ. Ενότητα 10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Συντήρηση καλλυντικών προϊόντων (</a:t>
            </a:r>
            <a:r>
              <a:rPr lang="el-GR" sz="2000" dirty="0" err="1"/>
              <a:t>β΄μέρος</a:t>
            </a:r>
            <a:r>
              <a:rPr lang="el-GR" sz="2000" dirty="0" smtClean="0"/>
              <a:t>)».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7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παρά μόνο εάν ζητηθεί εκ νέου άδεια από το δημιουργό.</a:t>
            </a:r>
            <a:endParaRPr lang="el-GR" sz="32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©</a:t>
            </a:r>
            <a:endParaRPr lang="el-GR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NC-SA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έργου.</a:t>
            </a:r>
            <a:endParaRPr lang="el-GR" sz="3200" dirty="0">
              <a:latin typeface="+mn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δημιουργού. 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</a:t>
            </a: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δημιουργία παραγώγων του έργου.</a:t>
            </a:r>
            <a:endParaRPr lang="el-G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άδεια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CC-BY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NC-ND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.</a:t>
            </a:r>
          </a:p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και η δημιουργία παραγώγων του.</a:t>
            </a:r>
            <a:endParaRPr lang="el-GR" sz="3200" dirty="0">
              <a:latin typeface="+mn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με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άδεια </a:t>
            </a:r>
          </a:p>
          <a:p>
            <a:pPr algn="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CC0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Public Domain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διαθέσιμο </a:t>
            </a:r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ως κοινό κτήμα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χωρίς σήμανση</a:t>
            </a:r>
            <a:endParaRPr lang="el-GR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2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/>
          <a:lstStyle/>
          <a:p>
            <a:pPr eaLnBrk="1" hangingPunct="1"/>
            <a:r>
              <a:rPr lang="el-GR" altLang="el-GR" dirty="0" smtClean="0"/>
              <a:t>Άσηπτες συνθήκες παραγωγής.</a:t>
            </a:r>
          </a:p>
          <a:p>
            <a:pPr eaLnBrk="1" hangingPunct="1"/>
            <a:r>
              <a:rPr lang="el-GR" altLang="el-GR" dirty="0" smtClean="0"/>
              <a:t>Καθαρά και αποστειρωμένα μηχανήματα</a:t>
            </a:r>
            <a:r>
              <a:rPr lang="en-US" altLang="el-GR" dirty="0" smtClean="0"/>
              <a:t> </a:t>
            </a:r>
            <a:r>
              <a:rPr lang="el-GR" altLang="el-GR" dirty="0" smtClean="0"/>
              <a:t>παραγωγής.</a:t>
            </a:r>
          </a:p>
          <a:p>
            <a:pPr eaLnBrk="1" hangingPunct="1"/>
            <a:r>
              <a:rPr lang="el-GR" altLang="el-GR" dirty="0"/>
              <a:t>Μ</a:t>
            </a:r>
            <a:r>
              <a:rPr lang="el-GR" altLang="el-GR" dirty="0" smtClean="0"/>
              <a:t>ικροβιολογικός έλεγχος των πρώτων υλών κατά την παραλαβή, αποθήκευση και χρήση.</a:t>
            </a:r>
          </a:p>
          <a:p>
            <a:pPr eaLnBrk="1" hangingPunct="1"/>
            <a:r>
              <a:rPr lang="el-GR" altLang="el-GR" dirty="0" smtClean="0"/>
              <a:t>Εκπαιδευμένο προσωπικό.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Αρχές καλής παρασκευής καλλυντικών</a:t>
            </a:r>
            <a:br>
              <a:rPr lang="el-GR" dirty="0"/>
            </a:br>
            <a:r>
              <a:rPr lang="el-GR" dirty="0"/>
              <a:t>(</a:t>
            </a:r>
            <a:r>
              <a:rPr lang="en-US" dirty="0"/>
              <a:t>Good Manufacturing Practice, GMP)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348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Αναερόβιες συνθήκες πλήρωσης φιαλιδίων (Χρήση αζώτου</a:t>
            </a:r>
            <a:r>
              <a:rPr lang="en-US" altLang="el-GR" dirty="0" smtClean="0"/>
              <a:t>)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eaLnBrk="1" hangingPunct="1"/>
            <a:r>
              <a:rPr lang="el-GR" altLang="el-GR" dirty="0" smtClean="0"/>
              <a:t>Σωληνάρια με ρύγχος.</a:t>
            </a:r>
          </a:p>
          <a:p>
            <a:pPr eaLnBrk="1" hangingPunct="1"/>
            <a:r>
              <a:rPr lang="el-GR" altLang="el-GR" dirty="0" smtClean="0"/>
              <a:t>Σωληνάρια με ειδικές βαλβίδες που δεν επιτρέπουν την αναρρόφηση του αέρα.</a:t>
            </a:r>
          </a:p>
          <a:p>
            <a:pPr eaLnBrk="1" hangingPunct="1"/>
            <a:r>
              <a:rPr lang="el-GR" altLang="el-GR" dirty="0" smtClean="0"/>
              <a:t>Συσκευασίες μιας χρήσης π.χ. κάψουλες.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Κατάλληλη συσκευασία</a:t>
            </a:r>
          </a:p>
        </p:txBody>
      </p:sp>
    </p:spTree>
    <p:extLst>
      <p:ext uri="{BB962C8B-B14F-4D97-AF65-F5344CB8AC3E}">
        <p14:creationId xmlns:p14="http://schemas.microsoft.com/office/powerpoint/2010/main" val="1101122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b="1" dirty="0" smtClean="0"/>
              <a:t>Η Βέλτιστη ποσότητα</a:t>
            </a:r>
            <a:r>
              <a:rPr lang="el-GR" altLang="el-GR" dirty="0" smtClean="0"/>
              <a:t> νερού για κάθε μικροοργανισμό εξαρτάται από</a:t>
            </a:r>
            <a:r>
              <a:rPr lang="en-US" altLang="el-GR" dirty="0" smtClean="0"/>
              <a:t>:</a:t>
            </a:r>
            <a:r>
              <a:rPr lang="el-GR" altLang="el-GR" dirty="0" smtClean="0"/>
              <a:t> θερμοκρασία, </a:t>
            </a:r>
            <a:r>
              <a:rPr lang="en-US" altLang="el-GR" dirty="0" smtClean="0"/>
              <a:t>pH</a:t>
            </a:r>
            <a:r>
              <a:rPr lang="el-GR" altLang="el-GR" dirty="0" smtClean="0"/>
              <a:t>, θρεπτικό υπόστρωμα του καλλυντικού, διαλυμένες στο νερό ουσίες</a:t>
            </a:r>
          </a:p>
          <a:p>
            <a:pPr eaLnBrk="1" hangingPunct="1"/>
            <a:r>
              <a:rPr lang="el-GR" altLang="el-GR" b="1" dirty="0" smtClean="0"/>
              <a:t>Απαιτήσεις σε νερό</a:t>
            </a:r>
            <a:r>
              <a:rPr lang="en-US" altLang="el-GR" dirty="0" smtClean="0"/>
              <a:t>: </a:t>
            </a:r>
            <a:endParaRPr lang="el-GR" altLang="el-GR" dirty="0" smtClean="0"/>
          </a:p>
          <a:p>
            <a:pPr eaLnBrk="1" hangingPunct="1">
              <a:buFontTx/>
              <a:buNone/>
            </a:pPr>
            <a:r>
              <a:rPr lang="el-GR" altLang="el-GR" dirty="0" smtClean="0"/>
              <a:t>	βακτήρια</a:t>
            </a:r>
            <a:r>
              <a:rPr lang="en-US" altLang="el-GR" dirty="0" smtClean="0"/>
              <a:t>&gt;</a:t>
            </a:r>
            <a:r>
              <a:rPr lang="el-GR" altLang="el-GR" dirty="0" smtClean="0"/>
              <a:t> ζυμομύκητες </a:t>
            </a:r>
            <a:r>
              <a:rPr lang="en-US" altLang="el-GR" dirty="0" smtClean="0"/>
              <a:t>&gt; </a:t>
            </a:r>
            <a:r>
              <a:rPr lang="el-GR" altLang="el-GR" dirty="0" err="1" smtClean="0"/>
              <a:t>ευρωτομύκητες</a:t>
            </a:r>
            <a:r>
              <a:rPr lang="el-GR" altLang="el-GR" dirty="0" smtClean="0"/>
              <a:t> </a:t>
            </a:r>
          </a:p>
          <a:p>
            <a:pPr eaLnBrk="1" hangingPunct="1">
              <a:buFontTx/>
              <a:buNone/>
            </a:pPr>
            <a:r>
              <a:rPr lang="el-GR" altLang="el-GR" b="1" dirty="0" smtClean="0"/>
              <a:t>	</a:t>
            </a:r>
          </a:p>
          <a:p>
            <a:pPr eaLnBrk="1" hangingPunct="1">
              <a:buFontTx/>
              <a:buNone/>
            </a:pPr>
            <a:r>
              <a:rPr lang="el-GR" altLang="el-GR" b="1" dirty="0" smtClean="0"/>
              <a:t>	Συγκέντρωση νερού στο καλλυντικό= δεσμευμένο + ελεύθερο (διαθέσιμο)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Διαθεσιμότητα του νερού (</a:t>
            </a:r>
            <a:r>
              <a:rPr lang="en-US" dirty="0" err="1"/>
              <a:t>aW</a:t>
            </a:r>
            <a:r>
              <a:rPr lang="en-US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388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eaLnBrk="1" hangingPunct="1"/>
            <a:r>
              <a:rPr lang="el-GR" altLang="el-GR" dirty="0" err="1" smtClean="0"/>
              <a:t>Πολυόλες</a:t>
            </a:r>
            <a:r>
              <a:rPr lang="el-GR" altLang="el-GR" dirty="0" smtClean="0"/>
              <a:t> όπως γλυκερίνη, </a:t>
            </a:r>
            <a:r>
              <a:rPr lang="el-GR" altLang="el-GR" dirty="0" err="1" smtClean="0"/>
              <a:t>σορβιτόλη</a:t>
            </a:r>
            <a:endParaRPr lang="el-GR" altLang="el-GR" dirty="0" smtClean="0"/>
          </a:p>
          <a:p>
            <a:pPr eaLnBrk="1" hangingPunct="1"/>
            <a:r>
              <a:rPr lang="el-GR" altLang="el-GR" dirty="0" err="1" smtClean="0"/>
              <a:t>Πολυακρυλικά</a:t>
            </a:r>
            <a:r>
              <a:rPr lang="el-GR" altLang="el-GR" dirty="0" smtClean="0"/>
              <a:t> πολυμερή που σχηματίζουν πηκτώματα</a:t>
            </a:r>
          </a:p>
          <a:p>
            <a:pPr eaLnBrk="1" hangingPunct="1"/>
            <a:r>
              <a:rPr lang="el-GR" altLang="el-GR" dirty="0" err="1" smtClean="0"/>
              <a:t>Υδρολυμένες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πρωτε</a:t>
            </a:r>
            <a:r>
              <a:rPr lang="en-US" altLang="el-GR" dirty="0" smtClean="0">
                <a:cs typeface="Times New Roman" pitchFamily="18" charset="0"/>
              </a:rPr>
              <a:t>ΐ</a:t>
            </a:r>
            <a:r>
              <a:rPr lang="el-GR" altLang="el-GR" dirty="0" err="1" smtClean="0"/>
              <a:t>νες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Αμινοξέα</a:t>
            </a:r>
          </a:p>
          <a:p>
            <a:pPr eaLnBrk="1" hangingPunct="1"/>
            <a:r>
              <a:rPr lang="el-GR" altLang="el-GR" dirty="0" smtClean="0"/>
              <a:t>Άλατα</a:t>
            </a:r>
          </a:p>
          <a:p>
            <a:pPr eaLnBrk="1" hangingPunct="1"/>
            <a:r>
              <a:rPr lang="el-GR" altLang="el-GR" dirty="0" err="1" smtClean="0"/>
              <a:t>Υδροκολλοειδή</a:t>
            </a:r>
            <a:endParaRPr lang="el-GR" altLang="el-GR" dirty="0" smtClean="0"/>
          </a:p>
          <a:p>
            <a:pPr eaLnBrk="1" hangingPunct="1"/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Ουσίες που μειώνουν το ελεύθερο (διαθέσιμο) νερό</a:t>
            </a:r>
          </a:p>
        </p:txBody>
      </p:sp>
    </p:spTree>
    <p:extLst>
      <p:ext uri="{BB962C8B-B14F-4D97-AF65-F5344CB8AC3E}">
        <p14:creationId xmlns:p14="http://schemas.microsoft.com/office/powerpoint/2010/main" val="9507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Εξωτερική φάση το νερό (Ο</a:t>
            </a:r>
            <a:r>
              <a:rPr lang="en-US" altLang="el-GR" dirty="0" smtClean="0"/>
              <a:t>/W)</a:t>
            </a:r>
            <a:endParaRPr lang="el-GR" altLang="el-GR" dirty="0" smtClean="0"/>
          </a:p>
          <a:p>
            <a:pPr eaLnBrk="1" hangingPunct="1"/>
            <a:r>
              <a:rPr lang="el-GR" altLang="el-GR" dirty="0" smtClean="0"/>
              <a:t>Εξωτερική φάση το λάδι</a:t>
            </a:r>
            <a:r>
              <a:rPr lang="en-US" altLang="el-GR" dirty="0" smtClean="0"/>
              <a:t> (W/O)</a:t>
            </a:r>
          </a:p>
          <a:p>
            <a:pPr algn="ctr" eaLnBrk="1" hangingPunct="1">
              <a:buFontTx/>
              <a:buNone/>
            </a:pPr>
            <a:r>
              <a:rPr lang="en-US" altLang="el-GR" sz="3600" b="1" dirty="0" smtClean="0">
                <a:solidFill>
                  <a:schemeClr val="tx2"/>
                </a:solidFill>
              </a:rPr>
              <a:t>pH</a:t>
            </a:r>
          </a:p>
          <a:p>
            <a:pPr eaLnBrk="1" hangingPunct="1">
              <a:buFontTx/>
              <a:buNone/>
            </a:pPr>
            <a:r>
              <a:rPr lang="el-GR" altLang="el-GR" dirty="0" smtClean="0"/>
              <a:t>Ισχυρά όξινο </a:t>
            </a:r>
            <a:r>
              <a:rPr lang="en-US" altLang="el-GR" dirty="0" smtClean="0"/>
              <a:t>pH &lt; 4</a:t>
            </a:r>
          </a:p>
          <a:p>
            <a:pPr eaLnBrk="1" hangingPunct="1">
              <a:buFontTx/>
              <a:buNone/>
            </a:pPr>
            <a:r>
              <a:rPr lang="el-GR" altLang="el-GR" dirty="0"/>
              <a:t>Ι</a:t>
            </a:r>
            <a:r>
              <a:rPr lang="el-GR" altLang="el-GR" dirty="0" smtClean="0"/>
              <a:t>σχυρά αλκαλικό </a:t>
            </a:r>
            <a:r>
              <a:rPr lang="en-US" altLang="el-GR" dirty="0" smtClean="0"/>
              <a:t>pH &gt; 10</a:t>
            </a: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Τύπος του γαλακτώματος</a:t>
            </a:r>
          </a:p>
        </p:txBody>
      </p:sp>
    </p:spTree>
    <p:extLst>
      <p:ext uri="{BB962C8B-B14F-4D97-AF65-F5344CB8AC3E}">
        <p14:creationId xmlns:p14="http://schemas.microsoft.com/office/powerpoint/2010/main" val="331901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Πολικές ενώσεις με μεσαίου μήκους αλυσίδα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Χηλικά</a:t>
            </a:r>
            <a:r>
              <a:rPr lang="el-GR" altLang="el-GR" dirty="0" smtClean="0"/>
              <a:t> </a:t>
            </a:r>
            <a:r>
              <a:rPr lang="el-GR" altLang="el-GR" dirty="0" smtClean="0"/>
              <a:t>αντιδραστήρια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err="1" smtClean="0"/>
              <a:t>Φαινολικές</a:t>
            </a:r>
            <a:r>
              <a:rPr lang="el-GR" altLang="el-GR" dirty="0" smtClean="0"/>
              <a:t> ενώσεις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Αρωματικές ενώσεις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Αιθέρια λάδια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Φυτικά εκχυλίσματα </a:t>
            </a:r>
            <a:endParaRPr lang="en-US" altLang="el-GR" dirty="0" smtClean="0"/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Φυτικά συστατικά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altLang="el-GR" dirty="0" smtClean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Εναλλακτικά “συντηρητικά” </a:t>
            </a:r>
          </a:p>
        </p:txBody>
      </p:sp>
    </p:spTree>
    <p:extLst>
      <p:ext uri="{BB962C8B-B14F-4D97-AF65-F5344CB8AC3E}">
        <p14:creationId xmlns:p14="http://schemas.microsoft.com/office/powerpoint/2010/main" val="11435093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late1">
  <a:themeElements>
    <a:clrScheme name="Προσαρμοσμένο 1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10">
  <a:themeElements>
    <a:clrScheme name="Προσαρμοσμένο 1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temlate1</Template>
  <TotalTime>249</TotalTime>
  <Words>1634</Words>
  <Application>Microsoft Office PowerPoint</Application>
  <PresentationFormat>Προβολή στην οθόνη (4:3)</PresentationFormat>
  <Paragraphs>260</Paragraphs>
  <Slides>39</Slides>
  <Notes>35</Notes>
  <HiddenSlides>0</HiddenSlides>
  <MMClips>0</MMClips>
  <ScaleCrop>false</ScaleCrop>
  <HeadingPairs>
    <vt:vector size="6" baseType="variant"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39</vt:i4>
      </vt:variant>
    </vt:vector>
  </HeadingPairs>
  <TitlesOfParts>
    <vt:vector size="43" baseType="lpstr">
      <vt:lpstr>temlate1</vt:lpstr>
      <vt:lpstr>OC_template_10</vt:lpstr>
      <vt:lpstr>CS ChemDraw Drawing</vt:lpstr>
      <vt:lpstr>Γράφημα</vt:lpstr>
      <vt:lpstr>Κοσμητολογία Ι - Θ</vt:lpstr>
      <vt:lpstr>Ελεύθερα συντηρητικών ή Αυτοσυντηρούμενα καλλυντικά</vt:lpstr>
      <vt:lpstr>Τεχνολογία φραγμών  (Hurdle Technology)</vt:lpstr>
      <vt:lpstr>Αρχές καλής παρασκευής καλλυντικών (Good Manufacturing Practice, GMP)</vt:lpstr>
      <vt:lpstr>Κατάλληλη συσκευασία</vt:lpstr>
      <vt:lpstr>Διαθεσιμότητα του νερού (aW)</vt:lpstr>
      <vt:lpstr>Ουσίες που μειώνουν το ελεύθερο (διαθέσιμο) νερό</vt:lpstr>
      <vt:lpstr>Τύπος του γαλακτώματος</vt:lpstr>
      <vt:lpstr>Εναλλακτικά “συντηρητικά” </vt:lpstr>
      <vt:lpstr>Πολικές ενώσεις με μεσαίου μήκους αλυσίδα</vt:lpstr>
      <vt:lpstr>Καπρυλυλογλυκόλη</vt:lpstr>
      <vt:lpstr>Λιπαρά οξέα και οι μονοεστέρες</vt:lpstr>
      <vt:lpstr>Φαινυλοαιθυλική αλκοόλη</vt:lpstr>
      <vt:lpstr>3-[(2-Αιθυλοεξυλο)οξο]γλυκερίνη</vt:lpstr>
      <vt:lpstr>Φαινολικές ενώσεις</vt:lpstr>
      <vt:lpstr>Aρωματικές ενώσεις </vt:lpstr>
      <vt:lpstr>Αιθέρια λάδια και εκχυλίσματα και συστατικά φυτικής προέλευσης</vt:lpstr>
      <vt:lpstr>Αιθέρια λάδια: Πλεονεκτήματα</vt:lpstr>
      <vt:lpstr>Αιθέρια Λάδια και Εκχυλίσματα</vt:lpstr>
      <vt:lpstr>Αιθέρια Λάδια – Εκχυλίσματα – Φυτικά συστατικά</vt:lpstr>
      <vt:lpstr>Αιθέρια Λάδια 1/2</vt:lpstr>
      <vt:lpstr>Thymus vulgaris</vt:lpstr>
      <vt:lpstr>Αιθέρια Λάδια 2/2</vt:lpstr>
      <vt:lpstr>Φυτικά Εκχυλίσματα 1/4</vt:lpstr>
      <vt:lpstr>Φυτικά Εκχυλίσματα 2/4</vt:lpstr>
      <vt:lpstr>Φυτικά Εκχυλίσματα 3/4</vt:lpstr>
      <vt:lpstr>Φυτικά Εκχυλίσματα 4/4</vt:lpstr>
      <vt:lpstr>Παράδειγμα ικανότητας συντήρησης καλλυντικού προϊόντος με εναλλακτικά συντηρητικά</vt:lpstr>
      <vt:lpstr>Τοταρόλη 1/2</vt:lpstr>
      <vt:lpstr>Τοταρόλη 2/2</vt:lpstr>
      <vt:lpstr>Ασνικό οξύ 1/2</vt:lpstr>
      <vt:lpstr>Ασνικό οξύ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 - Θ</dc:title>
  <dc:creator>opencourses@teiath.gr</dc:creator>
  <cp:lastModifiedBy>fkaram2</cp:lastModifiedBy>
  <cp:revision>96</cp:revision>
  <dcterms:created xsi:type="dcterms:W3CDTF">2014-11-17T10:30:06Z</dcterms:created>
  <dcterms:modified xsi:type="dcterms:W3CDTF">2015-10-01T07:20:02Z</dcterms:modified>
</cp:coreProperties>
</file>