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1" r:id="rId3"/>
    <p:sldId id="268" r:id="rId4"/>
    <p:sldId id="269" r:id="rId5"/>
    <p:sldId id="270" r:id="rId6"/>
    <p:sldId id="271" r:id="rId7"/>
    <p:sldId id="272" r:id="rId8"/>
    <p:sldId id="282" r:id="rId9"/>
    <p:sldId id="273" r:id="rId10"/>
    <p:sldId id="274" r:id="rId11"/>
    <p:sldId id="275" r:id="rId12"/>
    <p:sldId id="283" r:id="rId13"/>
    <p:sldId id="284" r:id="rId14"/>
    <p:sldId id="285" r:id="rId15"/>
    <p:sldId id="286" r:id="rId16"/>
    <p:sldId id="287" r:id="rId17"/>
    <p:sldId id="294" r:id="rId18"/>
    <p:sldId id="288" r:id="rId19"/>
    <p:sldId id="289" r:id="rId20"/>
    <p:sldId id="290" r:id="rId21"/>
    <p:sldId id="291" r:id="rId22"/>
    <p:sldId id="292" r:id="rId23"/>
    <p:sldId id="293" r:id="rId24"/>
    <p:sldId id="295" r:id="rId25"/>
    <p:sldId id="296" r:id="rId26"/>
    <p:sldId id="297" r:id="rId27"/>
    <p:sldId id="298" r:id="rId28"/>
    <p:sldId id="299" r:id="rId29"/>
    <p:sldId id="257" r:id="rId30"/>
    <p:sldId id="262" r:id="rId31"/>
    <p:sldId id="264" r:id="rId32"/>
    <p:sldId id="300" r:id="rId33"/>
    <p:sldId id="301" r:id="rId34"/>
    <p:sldId id="266" r:id="rId35"/>
    <p:sldId id="267" r:id="rId36"/>
    <p:sldId id="261" r:id="rId37"/>
  </p:sldIdLst>
  <p:sldSz cx="9144000" cy="6858000" type="screen4x3"/>
  <p:notesSz cx="7104063" cy="10234613"/>
  <p:custDataLst>
    <p:tags r:id="rId4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Ογκολογία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7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Παθήσεις Γεννητικού Συστήματος Ανδρός</a:t>
            </a:r>
            <a:endParaRPr lang="en-US" sz="2800" dirty="0" smtClean="0"/>
          </a:p>
          <a:p>
            <a:r>
              <a:rPr lang="el-GR" sz="2400" dirty="0" smtClean="0"/>
              <a:t>Φραγκίσκη  Αναγνωστοπούλου Ανθούλη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Δημόσιας Υγείας και Κοινοτικής Υγείας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l-GR" sz="2400" dirty="0"/>
              <a:t>Κατεύθυνση Κοινοτικής Υγείας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Αδενοκαρκίνωμα </a:t>
            </a:r>
            <a:r>
              <a:rPr lang="el-GR" dirty="0"/>
              <a:t>προστάτη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88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Iστολογική εικόνα αδενοκαρκινώματος προστάτη στο αριστερό τμήμα της εικόνας και φυσιολογικού προστατικού ιστού στο δεξί τμήμα της εικόνας.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988840"/>
            <a:ext cx="688174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5931734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537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Αδενοκαρκίνωμα </a:t>
            </a:r>
            <a:r>
              <a:rPr lang="el-GR" dirty="0" smtClean="0"/>
              <a:t>προστάτη </a:t>
            </a:r>
            <a:r>
              <a:rPr lang="el-GR" dirty="0"/>
              <a:t>(Grade II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Ιστολογική </a:t>
            </a:r>
            <a:r>
              <a:rPr lang="el-GR" sz="2000" dirty="0"/>
              <a:t>εικόνα αδενοκαρκινώματος προστάτη μέσης κακοήθειας (Grade II), σε μεγάλη μεγέθυνση (χ200). Τα νεοπλασματικά κύτταρα σχηματίζουν σωληνώδεις σχηματισμούς, αναγνωριζόμενους ως αδένια, ενώ απουσιάζει ο ενδιάμεσος ινομυώδης ιστός (back to back orientation), και παρατηρούνται υπερχρωματικοί πυρήνες (έντονα μπλέ).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578665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6237312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0777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Αδενοκαρκίνωμα </a:t>
            </a:r>
            <a:r>
              <a:rPr lang="el-GR" dirty="0" smtClean="0"/>
              <a:t>προστάτη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Παρουσία ευδιακρίτων πυρηνίων στους πυρήνες προστατικού αδενοκαρκινώματος, χαρακτηριστική του αδενοκαρκινώματος.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6265441" cy="370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36" y="5762355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1434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Αδενοκαρκίνωμα </a:t>
            </a:r>
            <a:r>
              <a:rPr lang="el-GR" dirty="0" smtClean="0"/>
              <a:t>προστάτη</a:t>
            </a:r>
            <a:r>
              <a:rPr lang="el-GR" sz="3200" b="0" dirty="0">
                <a:solidFill>
                  <a:prstClr val="black"/>
                </a:solidFill>
              </a:rPr>
              <a:t> </a:t>
            </a:r>
            <a:r>
              <a:rPr lang="el-GR" sz="3200" b="0" dirty="0" smtClean="0">
                <a:solidFill>
                  <a:prstClr val="black"/>
                </a:solidFill>
              </a:rPr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Παρουσία πυρηνίων και μιτωτικών μορφών στα κύτταρα αδενοκαρκινώματος προστάτη χαμηλής κυτταρικής διαφοροποίησης (Grade III), σε μεγάλη μεγέθυνση (χ200).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6552728" cy="382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7544" y="6170301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3648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Αδενοκαρκίνωμα προστάτη (Grade </a:t>
            </a:r>
            <a:r>
              <a:rPr lang="el-GR" dirty="0" smtClean="0"/>
              <a:t>IΙI</a:t>
            </a:r>
            <a:r>
              <a:rPr lang="el-G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Χαμηλής κυτταρικής διαφοροποίησης αδενοκαρκίνωμα προστάτη (αδιαφοροποίητο, ή Grade III). Δεν παρατηρούνται σωληνώδεις αδενικοί σχηματισμοί, αλλά κύτταρα διατασσόμενα σε σειρές και διηθούντα το ινομυώδες προστατικό στρώμα.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564904"/>
            <a:ext cx="5760641" cy="361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36" y="6179155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2029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Αντίδραση </a:t>
            </a:r>
            <a:r>
              <a:rPr lang="el-GR" dirty="0"/>
              <a:t>της χρώσης </a:t>
            </a:r>
            <a:r>
              <a:rPr lang="el-GR" dirty="0" smtClean="0"/>
              <a:t>ανοσοϋπεροξυδάση για </a:t>
            </a:r>
            <a:r>
              <a:rPr lang="en-US" dirty="0" smtClean="0"/>
              <a:t>PSA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301208"/>
            <a:ext cx="8229600" cy="1439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Θετική αντίδραση της χρώσης ανοσοϋπεροξυδάσης  (καφεοειδείς περιοχές</a:t>
            </a:r>
            <a:r>
              <a:rPr lang="el-GR" sz="2000" dirty="0" smtClean="0"/>
              <a:t>), με </a:t>
            </a:r>
            <a:r>
              <a:rPr lang="el-GR" sz="2000" dirty="0"/>
              <a:t>το αντίσωμα για το ειδικό προστατικό αντιγόνο (prostate specific antigen, PSA).  Το PSA είναι το καλύτερο test του ορρού, για την ανίχνευση καρκίνου του προστάτη στους άνδρες.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3" y="1268760"/>
            <a:ext cx="5908483" cy="34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7544" y="4708070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9496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Φυσιολογικός όρχις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160120"/>
            <a:ext cx="822960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Μικροσκοπική εικόνα φυσιολογικού όρχεος. Τα σπερματικά σωληνάρια έχουν πολυάριθμα σπερματοκύτταρα. Τα κύτταρα Sertoli δεν διακρίνονται. Μικρά βαθυχρωματικά μακρόστενα σπερματοζωάρια παρατηρούνται στο κέντρο των σπερματικών σωληναρίων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6" y="1244379"/>
            <a:ext cx="6175923" cy="348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0036" y="4729233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20200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Leyding κύτταρα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Leyding κύτταρα με ροδίζον κυτταρόπλασμα παρατηρούνται στο διάμεσο ιστό του όρχεος (βέλος). Παρατηρείται ενεργός σπερματογένεση στο κέντρο των σπερματικών σωληναρίων.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5759996" cy="343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5783441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2252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Φυσιολογικός και ατροφικός όρχις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4647" y="1124744"/>
            <a:ext cx="3339353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000" dirty="0"/>
              <a:t>Μακροσκοπική εικόνα φυσιολογικού (αριστερά) και ατροφικού (δεξιά) όρχεος. Αμφοτερόπλευρη ατροφία όρχεος μπορεί να προκληθεί σε διάφορες καταστάσεις, όπως σε χρόνιο αλκοολισμό, υπολειτουργία της υπόφυσης, αρτηριοσκλήρυνση, χημοθεραπεία, ή ακτινοβόληση, και σε σοβαρή μεγάλης διάρκειας ασθένεια. 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36" y="1246074"/>
            <a:ext cx="5374233" cy="340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7528" y="5226784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Ο κρυφός όρχις στην κρυψορχία, θα είναι επίσης ατροφικός. Η</a:t>
            </a:r>
            <a:r>
              <a:rPr lang="en-GB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φλεγμονή</a:t>
            </a:r>
            <a:r>
              <a:rPr lang="en-GB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δύναται</a:t>
            </a:r>
            <a:r>
              <a:rPr lang="en-GB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να</a:t>
            </a:r>
            <a:r>
              <a:rPr lang="en-GB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οδηγήσει</a:t>
            </a:r>
            <a:r>
              <a:rPr lang="en-GB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σε</a:t>
            </a:r>
            <a:r>
              <a:rPr lang="en-GB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ατροφία</a:t>
            </a:r>
            <a:r>
              <a:rPr lang="en-GB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όρχεος</a:t>
            </a:r>
            <a:r>
              <a:rPr lang="en-GB" altLang="el-GR" sz="2000" dirty="0">
                <a:latin typeface="+mn-lt"/>
              </a:rPr>
              <a:t>. </a:t>
            </a:r>
            <a:r>
              <a:rPr lang="el-GR" altLang="el-GR" sz="2000" dirty="0">
                <a:latin typeface="+mn-lt"/>
              </a:rPr>
              <a:t>Η παρωτίτιδα (μαγουλάδες), η συχνότερη αιτία της ορχίτιδας, συνήθως προσβάλλει ανομοιόμορφα τον όρχι και δεν οδηγεί σε στειρότητα.</a:t>
            </a:r>
          </a:p>
          <a:p>
            <a:pPr marL="0" indent="0">
              <a:buNone/>
            </a:pPr>
            <a:endParaRPr lang="el-GR" sz="20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469" y="4653136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7701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Εστιακή ατροφία </a:t>
            </a:r>
            <a:r>
              <a:rPr lang="el-GR" dirty="0"/>
              <a:t>των σπερματικών σωληναρίων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03468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Ιστολογική εικόνα εστιακής ατροφίας των σπερματικών σωληναρίων (βέλος). </a:t>
            </a:r>
            <a:endParaRPr lang="en-US" sz="2000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l-GR" sz="2000" dirty="0" smtClean="0"/>
              <a:t>Η </a:t>
            </a:r>
            <a:r>
              <a:rPr lang="el-GR" sz="2000" dirty="0"/>
              <a:t>συχνότερη αιτία αυτής είναι η μόλυνση από τον ιό της παρωτίτιδας κατά την παιδική ηλικία, ο οποίος προκαλεί διάστικτη ορχίτιδα (μικρές εστίες ατροφίας).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grpSp>
        <p:nvGrpSpPr>
          <p:cNvPr id="7" name="Group 6"/>
          <p:cNvGrpSpPr/>
          <p:nvPr/>
        </p:nvGrpSpPr>
        <p:grpSpPr>
          <a:xfrm>
            <a:off x="4067944" y="1325710"/>
            <a:ext cx="4838576" cy="3255418"/>
            <a:chOff x="1538113" y="-1297564"/>
            <a:chExt cx="7632700" cy="4105275"/>
          </a:xfrm>
        </p:grpSpPr>
        <p:pic>
          <p:nvPicPr>
            <p:cNvPr id="5" name="Picture 5" descr="MALE1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113" y="-1297564"/>
              <a:ext cx="7632700" cy="41052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 rot="5912097">
              <a:off x="5206002" y="-921263"/>
              <a:ext cx="457200" cy="114300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FF0000"/>
            </a:solidFill>
            <a:ln w="9525" cap="rnd" algn="ctr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67544" y="5306665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Εν τούτοις, είναι ασύνηθες η παρωτίτιδα να προκαλέσει αρκετή ατροφία του όρχεος ώστε να επηρεάσει σημαντικά την ποσότητα του σπέρματος.</a:t>
            </a:r>
          </a:p>
        </p:txBody>
      </p:sp>
      <p:sp>
        <p:nvSpPr>
          <p:cNvPr id="9" name="Rectangle 8"/>
          <p:cNvSpPr/>
          <p:nvPr/>
        </p:nvSpPr>
        <p:spPr>
          <a:xfrm>
            <a:off x="3995936" y="4581128"/>
            <a:ext cx="50387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7765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Προστατικός αδενικός ιστός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2818656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000" dirty="0"/>
              <a:t>Ιστολογική εικόνα φυσιολογικού προστατικού αδενικού ιστού σε μεγάλη μεγέθυνση (χ200). </a:t>
            </a:r>
            <a:endParaRPr lang="en-US" sz="20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l-GR" sz="2000" dirty="0" smtClean="0"/>
              <a:t>Παρατηρούνται </a:t>
            </a:r>
            <a:r>
              <a:rPr lang="el-GR" sz="2000" dirty="0"/>
              <a:t>αδενικοί σχηματισμοί περιβαλλόμενοι από ινομυώδες υπόστρωμα.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5408487" cy="279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199" y="4725144"/>
            <a:ext cx="86488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Στο αριστερό της εικόνας παρατηρούνται μικρές ροδόχροες αθροίσεις=προστατικά συγκρίμματα, (αμυλοειδή σωμάτια=corpora amylacea), μέσα στον αδενικό αυλό. Τα αδένια είναι καλά διαφοροποιημένα και καλύπτονται από υψηλό κυλινδρικό επιθήλιο. Τα κύτταρα αυτά δεν έχουν εμφανή πυρήνια.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62748" y="4038223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30935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Ατροφικός όρχις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Ιστολογική εικόνα ατροφικού όρχεος. Παρατηρείται ικανή απώλεια σπερματοζωαρίων από τα υψηλά κυλινδρικά Sertoli κύτταρα με το ροδόχρουν κυτταρόπλασμα (βέλος), περισωληνώδης ίνωση, και διάμεση ίνωση.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grpSp>
        <p:nvGrpSpPr>
          <p:cNvPr id="7" name="Group 6"/>
          <p:cNvGrpSpPr/>
          <p:nvPr/>
        </p:nvGrpSpPr>
        <p:grpSpPr>
          <a:xfrm>
            <a:off x="534450" y="2310442"/>
            <a:ext cx="4969049" cy="2735436"/>
            <a:chOff x="900113" y="908050"/>
            <a:chExt cx="7416800" cy="4032250"/>
          </a:xfrm>
        </p:grpSpPr>
        <p:pic>
          <p:nvPicPr>
            <p:cNvPr id="6" name="Picture 5" descr="MALE1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908050"/>
              <a:ext cx="7416800" cy="40322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 rot="1194648" flipV="1">
              <a:off x="3695165" y="3690898"/>
              <a:ext cx="484187" cy="296862"/>
            </a:xfrm>
            <a:prstGeom prst="notchedRightArrow">
              <a:avLst>
                <a:gd name="adj1" fmla="val 50000"/>
                <a:gd name="adj2" fmla="val 40776"/>
              </a:avLst>
            </a:prstGeom>
            <a:solidFill>
              <a:srgbClr val="FF0000"/>
            </a:solidFill>
            <a:ln w="9525" cap="rnd" algn="ctr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5652120" y="2204864"/>
            <a:ext cx="29523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Εφόσον η ατροφία του όρχεος γενικευθεί, τότε αποτελεί αιτία αδυναμίας γονιμοποίησης. </a:t>
            </a:r>
            <a:endParaRPr lang="en-US" sz="2000" dirty="0" smtClean="0">
              <a:latin typeface="+mn-lt"/>
            </a:endParaRPr>
          </a:p>
          <a:p>
            <a:pPr marL="0" indent="0">
              <a:buNone/>
            </a:pPr>
            <a:endParaRPr lang="en-US" sz="2000" dirty="0">
              <a:latin typeface="+mn-lt"/>
            </a:endParaRPr>
          </a:p>
          <a:p>
            <a:pPr marL="0" indent="0">
              <a:buNone/>
            </a:pPr>
            <a:r>
              <a:rPr lang="el-GR" sz="2000" dirty="0" smtClean="0">
                <a:latin typeface="+mn-lt"/>
              </a:rPr>
              <a:t>Το </a:t>
            </a:r>
            <a:r>
              <a:rPr lang="el-GR" sz="2000" dirty="0">
                <a:latin typeface="+mn-lt"/>
              </a:rPr>
              <a:t>50% της αδυναμίας γονιμοποίησης σε ζευγάρια, οφείλεται σε πρόβλημα στο ανδρικό γεννητικό σύστημα.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5047431"/>
            <a:ext cx="51286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0463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Ευμεγέθης υδροκήλη </a:t>
            </a:r>
            <a:r>
              <a:rPr lang="el-GR" dirty="0"/>
              <a:t>όρχεος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752"/>
            <a:ext cx="8219257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ευμεγέθους υδροκήλης όρχεος. Τέτοιες υδροκήλες είναι αρκετά συνήθεις. Ορώδες υγρό αθροίζεται σε κυστικό χώρο του ίδιου ελυτροειδή χιτώνα του όρχεος, επικαλυπτόμενου από ορρογόνο υμένα περιέχοντος ποικιλία φλεγμονωδών ή και νεοπλασματικών στοιχείων.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25" y="2708920"/>
            <a:ext cx="4920955" cy="295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2551837"/>
            <a:ext cx="31116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Η υδροκήλη πρέπει να διαχωρίζεται από όγκο του όρχεος, η δε κλινική εξέταση με φωτισμό βοηθά στη διαφορική διάγνωση, γιατί η υδροκήλη είναι διαπερατή στο φώς (διαφανής), ενώ ο όγκος του όρχεος είναι αδιαπέρατος στο φως (αδιαφανής).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99698" y="5660727"/>
            <a:ext cx="49900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2101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Σεμίνωμα </a:t>
            </a:r>
            <a:r>
              <a:rPr lang="el-GR" dirty="0"/>
              <a:t>όρχεος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σεμινώματος όρχεος. Τα νεοπλάσματα τα προερχόμενα από τα σπερμογόνια κύτταρα των σπερματικών σωληναρίων του όρχεος, αποτελούν τους συχνότερους τύπους νεοπλασίας του όρχεος.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6873"/>
            <a:ext cx="4896544" cy="273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1141" y="2534626"/>
            <a:ext cx="254740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Είναι περισσότερο συχνά σε ηλικίες μεταξύ 15-34 ετών. </a:t>
            </a:r>
            <a:endParaRPr lang="en-US" sz="2000" dirty="0" smtClean="0">
              <a:latin typeface="+mn-lt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l-GR" sz="2000" dirty="0" smtClean="0">
                <a:latin typeface="+mn-lt"/>
              </a:rPr>
              <a:t>Συχνά </a:t>
            </a:r>
            <a:r>
              <a:rPr lang="el-GR" sz="2000" dirty="0">
                <a:latin typeface="+mn-lt"/>
              </a:rPr>
              <a:t>έχουν διάφορα ιστολογικά στοιχεία: σεμίνωμα, εμβρυϊκό καρκίνωμα, τεράτωμα, χοριοκαρκίνωμα.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141" y="5730524"/>
            <a:ext cx="8092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Το σεμίνωμα είναι κακοήθης νεοπλασία του όρχεος η οποία αποτελείται συνήθως από ένα ιστολογικό τύπο.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06144" y="5015503"/>
            <a:ext cx="49102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6601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Ευμεγέθης καρκίνος </a:t>
            </a:r>
            <a:r>
              <a:rPr lang="el-GR" dirty="0"/>
              <a:t>όρχεος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ευμεγέθους καρκίνου όρχεος (σεμίνωμα). Ο φυσιολογικός όρχις φαίνεται αριστερά του όγκου και πίσω ο σπερματικός πόρος.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40"/>
            <a:ext cx="4536033" cy="367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2263305"/>
            <a:ext cx="30963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Το μέγεθος του όγκου υποδηλώνει την καθυστέρηση της έγκαιρης διάγνωσης, εξαιτίας του φόβου και της άρνησης για κλινική εξέταση αρκετών ασθενών.</a:t>
            </a:r>
          </a:p>
          <a:p>
            <a:pPr marL="0" indent="0">
              <a:buNone/>
            </a:pPr>
            <a:endParaRPr lang="el-GR" sz="20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7928" y="5664001"/>
            <a:ext cx="45596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2612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Διαφορά φυσιολογικού όρχεος και σεμινώματος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/>
              <a:t>Ιστολογική εικόνα φυσιολογικού όρχεος αριστερά, και σεμινώματος δεξιά. Αξιοσημείωτη είναι η διαφορά στο μέγεθος και στη χρώση των νεοπλασματικών κυτταρικών νησίδων σε σχέση με τα φυσιολογικά σπερματικά κύτταρα. </a:t>
            </a:r>
            <a:endParaRPr lang="en-US" altLang="el-GR" sz="2000" dirty="0" smtClean="0"/>
          </a:p>
          <a:p>
            <a:pPr marL="0" indent="0">
              <a:buNone/>
            </a:pPr>
            <a:r>
              <a:rPr lang="el-GR" altLang="el-GR" sz="2000" dirty="0" smtClean="0"/>
              <a:t>Παρουσία</a:t>
            </a:r>
            <a:r>
              <a:rPr lang="en-GB" altLang="el-GR" sz="2000" dirty="0" smtClean="0"/>
              <a:t> </a:t>
            </a:r>
            <a:r>
              <a:rPr lang="el-GR" altLang="el-GR" sz="2000" dirty="0"/>
              <a:t>άφθονου</a:t>
            </a:r>
            <a:r>
              <a:rPr lang="en-GB" altLang="el-GR" sz="2000" dirty="0"/>
              <a:t> </a:t>
            </a:r>
            <a:r>
              <a:rPr lang="el-GR" altLang="el-GR" sz="2000" dirty="0"/>
              <a:t>λεμφοειδούς</a:t>
            </a:r>
            <a:r>
              <a:rPr lang="en-GB" altLang="el-GR" sz="2000" dirty="0"/>
              <a:t> </a:t>
            </a:r>
            <a:r>
              <a:rPr lang="el-GR" altLang="el-GR" sz="2000" dirty="0"/>
              <a:t>στρώματος</a:t>
            </a:r>
            <a:r>
              <a:rPr lang="en-GB" altLang="el-GR" sz="2000" dirty="0"/>
              <a:t> </a:t>
            </a:r>
            <a:r>
              <a:rPr lang="el-GR" altLang="el-GR" sz="2000" dirty="0"/>
              <a:t>μεταξύ</a:t>
            </a:r>
            <a:r>
              <a:rPr lang="en-GB" altLang="el-GR" sz="2000" dirty="0"/>
              <a:t> </a:t>
            </a:r>
            <a:r>
              <a:rPr lang="el-GR" altLang="el-GR" sz="2000" dirty="0"/>
              <a:t>των</a:t>
            </a:r>
            <a:r>
              <a:rPr lang="en-GB" altLang="el-GR" sz="2000" dirty="0"/>
              <a:t> </a:t>
            </a:r>
            <a:r>
              <a:rPr lang="el-GR" altLang="el-GR" sz="2000" dirty="0"/>
              <a:t>νησίδων</a:t>
            </a:r>
            <a:r>
              <a:rPr lang="en-GB" altLang="el-GR" sz="2000" dirty="0"/>
              <a:t> </a:t>
            </a:r>
            <a:r>
              <a:rPr lang="el-GR" altLang="el-GR" sz="2000" dirty="0"/>
              <a:t>του</a:t>
            </a:r>
            <a:r>
              <a:rPr lang="en-GB" altLang="el-GR" sz="2000" dirty="0"/>
              <a:t> </a:t>
            </a:r>
            <a:r>
              <a:rPr lang="el-GR" altLang="el-GR" sz="2000" dirty="0"/>
              <a:t>σεμινώματος</a:t>
            </a:r>
            <a:r>
              <a:rPr lang="en-GB" altLang="el-GR" sz="2000" dirty="0"/>
              <a:t>. </a:t>
            </a:r>
            <a:endParaRPr lang="el-GR" alt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5"/>
            <a:ext cx="5328592" cy="305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8465" y="6272352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919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Τυπικό σεμίνωμα </a:t>
            </a:r>
            <a:r>
              <a:rPr lang="el-GR" dirty="0"/>
              <a:t>όρχεος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Ιστολογική εικόνα τυπικού σεμινώματος όρχεος. Λόβια νεοπλασματικών κυττάρων διαχωρίζονται από στρώμα με χαρακτηριστική λεμφοειδή διήθηση. Τα κύτταρα του σεμινώματος είναι μεγάλα με κυστικούς πυρήνες, και ωχρό υδαρές κυτταρόπλασμα.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9537"/>
            <a:ext cx="6191920" cy="339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3136" y="6006938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34305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Μικρός καρκίνος </a:t>
            </a:r>
            <a:r>
              <a:rPr lang="el-GR" dirty="0"/>
              <a:t>όρχεος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μικρού καρκίνου όρχεος. Παρατηρείται μείγμα γαλαζωπού χόνδρου με ερυθρό και λευκό νεοπλασματικό ιστό. Μικροσκοπικά, το νεόπλασμα αυτό είναι κυρίως τεράτωμα, αλλά περιοχές εμβρυϊκού καρκινώματος παρατηρούνται, επίσης.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6121301" cy="376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6290727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31677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Εμβρυϊκό καρκίνωμα </a:t>
            </a:r>
            <a:r>
              <a:rPr lang="el-GR" dirty="0"/>
              <a:t>όρχεος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92" y="5791807"/>
            <a:ext cx="822960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Ιστολογική εικόνα εμβρυϊκού καρκινώματος όρχεος. Λωρίδες μπλέ κυττάρων σχηματίζουν αρχέγονα σπερματικά σωληνάρια.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8" y="1343337"/>
            <a:ext cx="5965817" cy="40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5360920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0183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116632"/>
            <a:ext cx="8517632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Εμβρυϊκό καρκίνωμα </a:t>
            </a:r>
            <a:r>
              <a:rPr lang="el-GR" dirty="0" smtClean="0"/>
              <a:t>όρχεος με τεράτωμα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301208"/>
            <a:ext cx="822960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Ιστολογική </a:t>
            </a:r>
            <a:r>
              <a:rPr lang="el-GR" sz="2000" dirty="0"/>
              <a:t>εικόνα εμβρυϊκού καρκινώματος με παρουσία τερατώματος. Στο κάτω άκρο της εικόνας </a:t>
            </a:r>
            <a:r>
              <a:rPr lang="el-GR" sz="2000" dirty="0" smtClean="0"/>
              <a:t>υπάρχει </a:t>
            </a:r>
            <a:r>
              <a:rPr lang="el-GR" sz="2000" dirty="0"/>
              <a:t>εστία χονδρικού ιστού. Πάνω από τον χόνδρο υπάρχει αρχέγονο μεσεγχυματικό στρώμα και αριστερά, αρχέγονα κύτταρα, χαρακτηριστικά κυρίως του εμβρυϊκού καρκινώματος (βέλος).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6158618" cy="348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4753090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 rot="-2331477">
            <a:off x="1411629" y="3325227"/>
            <a:ext cx="249238" cy="3429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44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Χρόνια </a:t>
            </a:r>
            <a:r>
              <a:rPr lang="el-GR" dirty="0"/>
              <a:t>προστατίτιδα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8" y="1196752"/>
            <a:ext cx="316835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Ιστολογική εικόνα χρόνιας προστατίτιδας. Παρουσία μικρών βαθυχρωματικών λεμφοκυττάρων στο ενδιάμεσο υπόστρωμα του αδένα. Η χρόνια προστατίτις δύναται να οφείλεται σε βακτήρια, και συνήθως υπάρχει και κυστίτις ή ουρηθρίτις.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476211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0873" y="4584902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Συνήθως όμως, η χρόνια προστατίτις είναι άσηπτος φλεγμονή και δεν εμφανίζει ιστορικό φλεγμονής του ουροποιητικού συστήματoς. Το προστατικό αντιγόνο (PSA) του ορού, δύναται να είναι ελαφρά α</a:t>
            </a:r>
            <a:r>
              <a:rPr lang="el-GR" sz="2000" dirty="0" smtClean="0">
                <a:latin typeface="+mn-lt"/>
              </a:rPr>
              <a:t>υξημένο</a:t>
            </a:r>
            <a:r>
              <a:rPr lang="el-GR" sz="2000" dirty="0">
                <a:latin typeface="+mn-lt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6593" y="3933056"/>
            <a:ext cx="48850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32449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Φραγκίσκη  Αναγνωστοπούλου Ανθούλη </a:t>
            </a:r>
            <a:r>
              <a:rPr lang="el-GR" sz="2000" dirty="0"/>
              <a:t>2014. </a:t>
            </a:r>
            <a:r>
              <a:rPr lang="el-GR" sz="2000" dirty="0" smtClean="0"/>
              <a:t>Φραγκίσκη  Αναγνωστοπούλου Ανθούλη. «Ογκολογία. </a:t>
            </a:r>
            <a:r>
              <a:rPr lang="el-GR" sz="2000" dirty="0"/>
              <a:t>Ενότητα </a:t>
            </a:r>
            <a:r>
              <a:rPr lang="el-GR" sz="2000" dirty="0" smtClean="0"/>
              <a:t>7: </a:t>
            </a:r>
            <a:r>
              <a:rPr lang="el-GR" sz="2000" dirty="0"/>
              <a:t>Παθήσεις Γεννητικού Συστήματος </a:t>
            </a:r>
            <a:r>
              <a:rPr lang="el-GR" sz="2000" dirty="0" smtClean="0"/>
              <a:t>Ανδρός».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36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9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WebPath educational resource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Edward C. Klatt MD, Savannah, Georgia, USA. 1994-2015. 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rights reserved worldwide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Υπερπλασία </a:t>
            </a:r>
            <a:r>
              <a:rPr lang="el-GR" dirty="0"/>
              <a:t>του προστάτη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φυσιολογικός προστάτης έχει περίπου διάμετρο 3 μέχρι 4 εκ. Στην εικόνα αυτή παρατηρείται υπερπλασία του προστάτη. Ο προστάτης είναι διογκωμένος και οζώδης (οζώδης υπερπλασία προστάτη ή καλοήθης υπερπλασία προστάτη, BPH (benign prostate hyperplasia).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5401965" cy="335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5151" y="5990893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6250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Καλοήθης υπερπλασία </a:t>
            </a:r>
            <a:r>
              <a:rPr lang="el-GR" dirty="0"/>
              <a:t>του προστάτη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καλοήθους υπερπλασίας του προστάτη. Παρουσία πολλαπλών οζιδίων στους πλάγιους λοβούς. Ο διογκωμένος προστάτης δύναται να εμποδίζει τη δίοδο των ούρων και να προκαλέσει μεταγενέστερα αποφρακτική ουροπάθεια.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5542906" cy="338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1692" y="5949305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2030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Αδενωματώδης υπερπλασία </a:t>
            </a:r>
            <a:r>
              <a:rPr lang="el-GR" dirty="0"/>
              <a:t>προστάτη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373216"/>
            <a:ext cx="8229600" cy="1296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dirty="0"/>
              <a:t>Iστολογική εικόνα αδενωματώδους υπερπλασίας προστάτη. Tα αδένια είναι καλά διαφοροποιημένα (Grade I) και παρουσιάζουν ακόμη ενδιάμεσο ινομυώδες στρώμα. Οι μικροί ροδόχροοι πεταλιώδεις σχηματισμοί είναι γνωστοί ως αμυλοειδή σωμάτια (corpora amylacea</a:t>
            </a:r>
            <a:r>
              <a:rPr lang="el-GR" sz="2000" dirty="0" smtClean="0"/>
              <a:t>).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3" y="1268760"/>
            <a:ext cx="6527651" cy="356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4835112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9381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Καλοήθης υπερπλασία του προστάτη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Mικροσκοπική εικόνα καλοήθους υπερπλασίας του προστάτη επηρεάζουσα τους προστατικούς αδένες και το στρώμα, αν και είναι περισσότερο εμφανής στους </a:t>
            </a:r>
            <a:r>
              <a:rPr lang="el-GR" sz="2000" dirty="0" smtClean="0"/>
              <a:t>αδένες. Παρουσία </a:t>
            </a:r>
            <a:r>
              <a:rPr lang="el-GR" sz="2000" dirty="0"/>
              <a:t>ευμεγέθους υπερπλαστικού  αδενικού οζιδίου.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2" y="1252570"/>
            <a:ext cx="6793420" cy="382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5082208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9748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Ενδοεπιθηλιακής προστατική νεοπλασία </a:t>
            </a:r>
            <a:r>
              <a:rPr lang="el-GR" altLang="el-GR" dirty="0"/>
              <a:t>(</a:t>
            </a:r>
            <a:r>
              <a:rPr lang="el-GR" altLang="el-GR" dirty="0" smtClean="0"/>
              <a:t>PIN)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10668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/>
              <a:t>Ιστολογική εικόνα ενδοεπιθηλιακής προστατικής νεοπλασίας (PIN=prostatic intraepithelial neoplasia). </a:t>
            </a:r>
            <a:endParaRPr lang="en-US" altLang="el-GR" sz="20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l-GR" altLang="el-GR" sz="2000" dirty="0" smtClean="0"/>
              <a:t>Παρουσία  </a:t>
            </a:r>
            <a:r>
              <a:rPr lang="el-GR" altLang="el-GR" sz="2000" dirty="0"/>
              <a:t>προκαρκινωματώδους κυτταρικής ανάπτυξης σε ένα αδένιο ή μικρή ομάδα αδενίων. 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76" y="1293167"/>
            <a:ext cx="5112742" cy="292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4725144"/>
            <a:ext cx="84714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Η PIN δύναται να είναι χαμηλού ή υψηλού βαθμού κυτταρικής διαφοροποίησης. Η παρουσία PIN υποδηλώνει την πιθανή ύπαρξη και αδενοκαρκινώματος του προστάτη (50% συνυπάρχει με υψηλού βαθμού, δηλαδή, Grade III PIN).</a:t>
            </a:r>
          </a:p>
          <a:p>
            <a:pPr marL="0" indent="0">
              <a:buNone/>
            </a:pPr>
            <a:endParaRPr lang="el-GR" sz="20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3914" y="4222280"/>
            <a:ext cx="51845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1445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Καρκίνος </a:t>
            </a:r>
            <a:r>
              <a:rPr lang="el-GR" dirty="0"/>
              <a:t>προστάτη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196752"/>
            <a:ext cx="447484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Mακροσκοπική εικόνα καρκίνου προστάτη.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Παρουσία </a:t>
            </a:r>
            <a:r>
              <a:rPr lang="el-GR" sz="2000" dirty="0"/>
              <a:t>κιτρινωπών οζιδίων στον πίσω λοβό (πάνω τμήμα εικόνας). Ο προστάτης αδένας δεν είναι αναγκαίο να είναι διογκωμένος.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αδενοκαρκίνωμα του προστάτη δύναται να συνυπάρχει με υπερπλασία αυτού, αν και αυτή δεν αποτελεί προκαρκινωματώδη αλλοίωση.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Η </a:t>
            </a:r>
            <a:r>
              <a:rPr lang="el-GR" sz="2000" dirty="0"/>
              <a:t>σταδιοποίηση του καρκίνου βασίζεται στην έκταση της διήθησης του στρώματος και των υποκειμένων ιστών.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3" y="1315609"/>
            <a:ext cx="3455987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5373684"/>
            <a:ext cx="35901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4973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5dda6ecafbdfef5718ff4f746f0e8c142c3e258"/>
</p:tagLst>
</file>

<file path=ppt/theme/theme1.xml><?xml version="1.0" encoding="utf-8"?>
<a:theme xmlns:a="http://schemas.openxmlformats.org/drawingml/2006/main" name="OC_template_updated">
  <a:themeElements>
    <a:clrScheme name="Custom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2511</Words>
  <Application>Microsoft Office PowerPoint</Application>
  <PresentationFormat>Προβολή στην οθόνη (4:3)</PresentationFormat>
  <Paragraphs>199</Paragraphs>
  <Slides>36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7" baseType="lpstr">
      <vt:lpstr>OC_template_updated</vt:lpstr>
      <vt:lpstr>Ογκολογία</vt:lpstr>
      <vt:lpstr>Προστατικός αδενικός ιστός</vt:lpstr>
      <vt:lpstr>Χρόνια προστατίτιδα</vt:lpstr>
      <vt:lpstr>Υπερπλασία του προστάτη</vt:lpstr>
      <vt:lpstr>Καλοήθης υπερπλασία του προστάτη</vt:lpstr>
      <vt:lpstr>Αδενωματώδης υπερπλασία προστάτη</vt:lpstr>
      <vt:lpstr>Καλοήθης υπερπλασία του προστάτη</vt:lpstr>
      <vt:lpstr>Ενδοεπιθηλιακής προστατική νεοπλασία (PIN)</vt:lpstr>
      <vt:lpstr>Καρκίνος προστάτη</vt:lpstr>
      <vt:lpstr>Αδενοκαρκίνωμα προστάτη</vt:lpstr>
      <vt:lpstr>Αδενοκαρκίνωμα προστάτη (Grade II)</vt:lpstr>
      <vt:lpstr>Αδενοκαρκίνωμα προστάτη 1/2</vt:lpstr>
      <vt:lpstr>Αδενοκαρκίνωμα προστάτη 2/2 </vt:lpstr>
      <vt:lpstr>Αδενοκαρκίνωμα προστάτη (Grade IΙI)</vt:lpstr>
      <vt:lpstr>Αντίδραση της χρώσης ανοσοϋπεροξυδάση για PSA</vt:lpstr>
      <vt:lpstr>Φυσιολογικός όρχις</vt:lpstr>
      <vt:lpstr>Leyding κύτταρα</vt:lpstr>
      <vt:lpstr>Φυσιολογικός και ατροφικός όρχις</vt:lpstr>
      <vt:lpstr>Εστιακή ατροφία των σπερματικών σωληναρίων</vt:lpstr>
      <vt:lpstr>Ατροφικός όρχις</vt:lpstr>
      <vt:lpstr>Ευμεγέθης υδροκήλη όρχεος</vt:lpstr>
      <vt:lpstr>Σεμίνωμα όρχεος</vt:lpstr>
      <vt:lpstr>Ευμεγέθης καρκίνος όρχεος</vt:lpstr>
      <vt:lpstr>Διαφορά φυσιολογικού όρχεος και σεμινώματος </vt:lpstr>
      <vt:lpstr>Τυπικό σεμίνωμα όρχεος</vt:lpstr>
      <vt:lpstr>Μικρός καρκίνος όρχεος</vt:lpstr>
      <vt:lpstr>Εμβρυϊκό καρκίνωμα όρχεος</vt:lpstr>
      <vt:lpstr>Εμβρυϊκό καρκίνωμα όρχεος με τεράτωμα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78</cp:revision>
  <dcterms:created xsi:type="dcterms:W3CDTF">2013-03-04T13:35:19Z</dcterms:created>
  <dcterms:modified xsi:type="dcterms:W3CDTF">2015-05-21T07:26:24Z</dcterms:modified>
</cp:coreProperties>
</file>