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12" r:id="rId3"/>
    <p:sldMasterId id="2147483723" r:id="rId4"/>
  </p:sldMasterIdLst>
  <p:notesMasterIdLst>
    <p:notesMasterId r:id="rId56"/>
  </p:notesMasterIdLst>
  <p:handoutMasterIdLst>
    <p:handoutMasterId r:id="rId57"/>
  </p:handoutMasterIdLst>
  <p:sldIdLst>
    <p:sldId id="256" r:id="rId5"/>
    <p:sldId id="271" r:id="rId6"/>
    <p:sldId id="272" r:id="rId7"/>
    <p:sldId id="273" r:id="rId8"/>
    <p:sldId id="274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7" r:id="rId48"/>
    <p:sldId id="262" r:id="rId49"/>
    <p:sldId id="269" r:id="rId50"/>
    <p:sldId id="315" r:id="rId51"/>
    <p:sldId id="316" r:id="rId52"/>
    <p:sldId id="266" r:id="rId53"/>
    <p:sldId id="267" r:id="rId54"/>
    <p:sldId id="261" r:id="rId55"/>
  </p:sldIdLst>
  <p:sldSz cx="9144000" cy="6858000" type="screen4x3"/>
  <p:notesSz cx="7104063" cy="10234613"/>
  <p:custDataLst>
    <p:tags r:id="rId5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87200" autoAdjust="0"/>
  </p:normalViewPr>
  <p:slideViewPr>
    <p:cSldViewPr>
      <p:cViewPr varScale="1">
        <p:scale>
          <a:sx n="102" d="100"/>
          <a:sy n="102" d="100"/>
        </p:scale>
        <p:origin x="-20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14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22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78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95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52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38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45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70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27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9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49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3970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6360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25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92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7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36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8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BB92-6011-4F41-9E24-9820A60E8E6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38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Line 43"/>
          <p:cNvSpPr>
            <a:spLocks noChangeShapeType="1"/>
          </p:cNvSpPr>
          <p:nvPr userDrawn="1"/>
        </p:nvSpPr>
        <p:spPr bwMode="auto">
          <a:xfrm>
            <a:off x="323528" y="1052736"/>
            <a:ext cx="853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24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63008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Line 43"/>
          <p:cNvSpPr>
            <a:spLocks noChangeShapeType="1"/>
          </p:cNvSpPr>
          <p:nvPr userDrawn="1"/>
        </p:nvSpPr>
        <p:spPr bwMode="auto">
          <a:xfrm>
            <a:off x="323528" y="1322519"/>
            <a:ext cx="853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58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274A-3E1F-429B-93CD-83637C754FB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664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7B58-808E-42F4-9881-88645C63267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6838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191-6424-4621-81DE-459D13F2F86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1097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6E21-CE0C-477C-85B7-757B0DE2A1A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532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1522-B095-4E74-B527-DB930D27A77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6989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543F-9972-498B-BAC0-66756E033BB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736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5C53-57CA-4069-AFD2-7C85A528B9D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2563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2883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035F-B9A4-46CB-98D6-3FAC25A8AB6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7112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dirty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93FA-F154-4751-AE67-3038BDA3C1C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547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B8F1-E99E-4B35-A2F6-AAA4A578899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509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DAB8-1772-4A76-A910-7FF9010558E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2320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2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0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54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2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7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2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0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3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8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9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2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9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76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41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14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32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44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3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1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Kλικ</a:t>
            </a: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για επεξεργασία των στυλ του υποδείγματος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Δεύτερου επιπέδου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Τρίτου επιπέδου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Τέταρτου επιπέδου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Πέμπτου επιπέδου</a:t>
            </a:r>
            <a:endParaRPr kumimoji="0" lang="el-GR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50805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3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7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2.aofoundation.org/wps/portal/surgery/?showPage=redfix&amp;bone=Femur&amp;segment=Distal&amp;classification=33-A1.2/3&amp;treatment=&amp;method=CRIF&amp;implantstype=Dynamic+condylar+screw+(DCS)&amp;redfix_url=1285238412629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aofoundation.org/AOFileServerSurgery/MyPortalFiles?FilePath=/Surgery/en/_img/surgery/05-RedFix/34/P92-lag-screws/33_P92_i401S_B21.gif" TargetMode="External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12" Type="http://schemas.openxmlformats.org/officeDocument/2006/relationships/hyperlink" Target="https://www2.aofoundation.org/AOFileServerSurgery/MyPortalFiles?FilePath=/Surgery/en/_img/surgery/05-RedFix/34/P98-sleeve-fracture/33_P98_i240_L.gi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gif"/><Relationship Id="rId11" Type="http://schemas.openxmlformats.org/officeDocument/2006/relationships/hyperlink" Target="https://www2.aofoundation.org/AOFileServerSurgery/MyPortalFiles?FilePath=/Surgery/en/_img/surgery/05-RedFix/34/P94-cerclage-wire/33_P94_i490_C31_S.gif" TargetMode="External"/><Relationship Id="rId5" Type="http://schemas.openxmlformats.org/officeDocument/2006/relationships/image" Target="../media/image19.gif"/><Relationship Id="rId10" Type="http://schemas.openxmlformats.org/officeDocument/2006/relationships/hyperlink" Target="https://www2.aofoundation.org/AOFileServerSurgery/MyPortalFiles?FilePath=/Surgery/en/_img/surgery/05-RedFix/34/P92-lag-screws/33_P92_i404S_B12.gif" TargetMode="External"/><Relationship Id="rId4" Type="http://schemas.openxmlformats.org/officeDocument/2006/relationships/image" Target="../media/image18.gif"/><Relationship Id="rId9" Type="http://schemas.openxmlformats.org/officeDocument/2006/relationships/hyperlink" Target="https://www2.aofoundation.org/AOFileServerSurgery/MyPortalFiles?FilePath=/Surgery/en/_img/surgery/05-RedFix/34/P94-cerclage-wire/33_P94_i480_B12_S.gi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openi.nlm.nih.gov/detailedresult.php?img=3351978_2047-783X-14-5-200-1&amp;req=4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s://www2.aofoundation.org/wps/portal/!ut/p/c0/04_SB8K8xLLM9MSSzPy8xBz9CP0os3hng7BARydDRwN39yBTAyMvLwOLUA93I4MQE_2CbEdFAF3RnT4!/?segment=Proximal&amp;bone=Tibia&amp;soloState=lyteframe&amp;contentUrl=srg/popup/further_reading/PFxM2/41/681_727-B1_fxs.js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ofoundation.org/Structure/Pages/default.asp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rthoinfo.aaos.org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rcsed.ac.uk/fellows/lvanrensburg/classification/femur/supracondylar.ht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File_Upload_Bot_(Magnus_Manske)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://commons.wikimedia.org/wiki/File:Gastrocnemius_muscle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en.wikipedia.org/wiki/File:Anterior_Hip_Muscles_2.PNG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2.aofoundation.org/wps/portal/surgery?showPage=redfix&amp;bone=Femur&amp;segment=Distal&amp;classification=33-C3&amp;treatment&amp;method=Provisional+treatment&amp;implantstype=Temporary+skeletal+traction&amp;redfix_url=1285238417317#stepUnit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754079"/>
          </a:xfrm>
        </p:spPr>
        <p:txBody>
          <a:bodyPr>
            <a:no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Κλινική Άσκηση στη Φυσικοθεραπεία Μυοσκελετικών Κακώσεων και Παθήσεων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12961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9</a:t>
            </a:r>
            <a:r>
              <a:rPr lang="el-GR" sz="2600" dirty="0"/>
              <a:t>: Φυσικοθεραπευτική Αποκατάσταση μετά από  Χειρουργική Αντιμετώπιση Μυοσκελετικών Κακώσεων </a:t>
            </a:r>
            <a:r>
              <a:rPr lang="el-GR" sz="2600" dirty="0" smtClean="0"/>
              <a:t>στην </a:t>
            </a:r>
            <a:r>
              <a:rPr lang="el-GR" sz="2600" dirty="0"/>
              <a:t>περιοχή της Άρθρωσης του Γόνατος</a:t>
            </a: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27984" y="4141529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+mn-lt"/>
              </a:rPr>
              <a:t>Δρ.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+mn-lt"/>
              </a:rPr>
              <a:t>Γεώργιος Παπαθανασίου,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 ΦΘ,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MSc, PhD</a:t>
            </a:r>
            <a:endParaRPr lang="el-GR" dirty="0" smtClean="0">
              <a:solidFill>
                <a:prstClr val="black"/>
              </a:solidFill>
              <a:latin typeface="+mn-lt"/>
            </a:endParaRPr>
          </a:p>
          <a:p>
            <a:r>
              <a:rPr lang="el-GR" dirty="0" smtClean="0">
                <a:solidFill>
                  <a:prstClr val="black"/>
                </a:solidFill>
                <a:latin typeface="+mn-lt"/>
              </a:rPr>
              <a:t>Αναπληρωτής Καθηγητής</a:t>
            </a:r>
          </a:p>
          <a:p>
            <a:r>
              <a:rPr lang="el-GR" dirty="0" smtClean="0">
                <a:solidFill>
                  <a:prstClr val="black"/>
                </a:solidFill>
                <a:latin typeface="+mn-lt"/>
              </a:rPr>
              <a:t>Τμήμα Φυσικοθεραπείας – ΤΕΙ Αθήνας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432048" y="4141529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+mn-lt"/>
              </a:rPr>
              <a:t>Σοφία Στάση, 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ΦΘ</a:t>
            </a:r>
            <a:r>
              <a:rPr lang="el-GR" b="1" dirty="0" smtClean="0">
                <a:solidFill>
                  <a:prstClr val="black"/>
                </a:solidFill>
                <a:latin typeface="+mn-lt"/>
              </a:rPr>
              <a:t>,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MSc</a:t>
            </a:r>
            <a:endParaRPr lang="el-GR" dirty="0" smtClean="0">
              <a:solidFill>
                <a:prstClr val="black"/>
              </a:solidFill>
              <a:latin typeface="+mn-lt"/>
            </a:endParaRPr>
          </a:p>
          <a:p>
            <a:r>
              <a:rPr lang="el-GR" dirty="0" smtClean="0">
                <a:solidFill>
                  <a:prstClr val="black"/>
                </a:solidFill>
                <a:latin typeface="+mn-lt"/>
              </a:rPr>
              <a:t>Εργαστηριακή Συνεργάτης</a:t>
            </a:r>
          </a:p>
          <a:p>
            <a:r>
              <a:rPr lang="el-GR" dirty="0" smtClean="0">
                <a:solidFill>
                  <a:prstClr val="black"/>
                </a:solidFill>
                <a:latin typeface="+mn-lt"/>
              </a:rPr>
              <a:t>Τμήμα Φυσικοθεραπείας – ΤΕΙ Αθήνας</a:t>
            </a: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216024" y="1556792"/>
            <a:ext cx="8820472" cy="4752528"/>
          </a:xfrm>
        </p:spPr>
        <p:txBody>
          <a:bodyPr/>
          <a:lstStyle/>
          <a:p>
            <a:pPr>
              <a:buSzPct val="100000"/>
            </a:pPr>
            <a:r>
              <a:rPr lang="el-GR" dirty="0" smtClean="0">
                <a:solidFill>
                  <a:srgbClr val="000000"/>
                </a:solidFill>
              </a:rPr>
              <a:t>Κατά την κρίση του χειρουργού, οι μέθοδοι χειρουργικής αντιμετώπισης των καταγμάτων του άπω μηριαίου είναι: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Εσωτερική οστεοσύνθεση «</a:t>
            </a:r>
            <a:r>
              <a:rPr lang="en-US" dirty="0" smtClean="0">
                <a:solidFill>
                  <a:srgbClr val="000000"/>
                </a:solidFill>
              </a:rPr>
              <a:t>ORIF</a:t>
            </a:r>
            <a:r>
              <a:rPr lang="el-GR" dirty="0" smtClean="0">
                <a:solidFill>
                  <a:srgbClr val="000000"/>
                </a:solidFill>
              </a:rPr>
              <a:t>»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open reduction and internal fixation) </a:t>
            </a:r>
            <a:r>
              <a:rPr lang="el-GR" dirty="0" smtClean="0">
                <a:solidFill>
                  <a:srgbClr val="000000"/>
                </a:solidFill>
              </a:rPr>
              <a:t>με:      </a:t>
            </a:r>
          </a:p>
          <a:p>
            <a:pPr marL="989013" lvl="2" indent="-274638"/>
            <a:r>
              <a:rPr lang="el-GR" dirty="0" smtClean="0">
                <a:solidFill>
                  <a:srgbClr val="000000"/>
                </a:solidFill>
              </a:rPr>
              <a:t>σύστημα «</a:t>
            </a:r>
            <a:r>
              <a:rPr lang="en-US" dirty="0" smtClean="0">
                <a:solidFill>
                  <a:srgbClr val="000000"/>
                </a:solidFill>
              </a:rPr>
              <a:t>LISS</a:t>
            </a:r>
            <a:r>
              <a:rPr lang="el-GR" dirty="0" smtClean="0">
                <a:solidFill>
                  <a:srgbClr val="000000"/>
                </a:solidFill>
              </a:rPr>
              <a:t>»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dirty="0" smtClean="0"/>
              <a:t> </a:t>
            </a:r>
            <a:r>
              <a:rPr lang="el-GR" dirty="0" smtClean="0">
                <a:solidFill>
                  <a:srgbClr val="000000"/>
                </a:solidFill>
              </a:rPr>
              <a:t>εσωτερικής οστεοσύνθεσης κονδύλων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ελάχιστα επεμβατικής τεχνικής (</a:t>
            </a:r>
            <a:r>
              <a:rPr lang="en-US" dirty="0" smtClean="0">
                <a:solidFill>
                  <a:srgbClr val="000000"/>
                </a:solidFill>
              </a:rPr>
              <a:t>Less Invasive Stabilization System</a:t>
            </a:r>
            <a:r>
              <a:rPr lang="el-GR" dirty="0" smtClean="0">
                <a:solidFill>
                  <a:srgbClr val="000000"/>
                </a:solidFill>
              </a:rPr>
              <a:t>)</a:t>
            </a:r>
            <a:endParaRPr lang="en-US" dirty="0" smtClean="0">
              <a:solidFill>
                <a:srgbClr val="000000"/>
              </a:solidFill>
            </a:endParaRPr>
          </a:p>
          <a:p>
            <a:pPr marL="989013" lvl="2" indent="-274638"/>
            <a:r>
              <a:rPr lang="el-GR" dirty="0" smtClean="0">
                <a:solidFill>
                  <a:srgbClr val="000000"/>
                </a:solidFill>
              </a:rPr>
              <a:t>ασφαλιζόμενη συμπιεστική πλάκα μηριαίων κονδύλων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Locking Compression Plate</a:t>
            </a:r>
            <a:r>
              <a:rPr lang="el-GR" dirty="0" smtClean="0">
                <a:solidFill>
                  <a:srgbClr val="000000"/>
                </a:solidFill>
              </a:rPr>
              <a:t>)</a:t>
            </a:r>
            <a:endParaRPr lang="en-US" dirty="0" smtClean="0">
              <a:solidFill>
                <a:srgbClr val="000000"/>
              </a:solidFill>
            </a:endParaRPr>
          </a:p>
          <a:p>
            <a:pPr marL="989013" lvl="2" indent="-274638"/>
            <a:r>
              <a:rPr lang="el-GR" dirty="0" smtClean="0">
                <a:solidFill>
                  <a:srgbClr val="000000"/>
                </a:solidFill>
              </a:rPr>
              <a:t>πλάκα σταθερής γωνίας 95</a:t>
            </a:r>
            <a:r>
              <a:rPr lang="el-GR" baseline="30000" dirty="0" smtClean="0">
                <a:solidFill>
                  <a:srgbClr val="000000"/>
                </a:solidFill>
              </a:rPr>
              <a:t>ο</a:t>
            </a:r>
            <a:r>
              <a:rPr lang="en-US" baseline="3000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(Angled Blade Plate)</a:t>
            </a:r>
            <a:endParaRPr lang="en-US" baseline="30000" dirty="0" smtClean="0">
              <a:solidFill>
                <a:srgbClr val="000000"/>
              </a:solidFill>
            </a:endParaRPr>
          </a:p>
          <a:p>
            <a:pPr marL="989013" lvl="2" indent="-274638"/>
            <a:r>
              <a:rPr lang="el-GR" dirty="0" smtClean="0">
                <a:solidFill>
                  <a:srgbClr val="000000"/>
                </a:solidFill>
              </a:rPr>
              <a:t>δυναμικούς κοχλίες κονδύλων 95</a:t>
            </a:r>
            <a:r>
              <a:rPr lang="el-GR" baseline="30000" dirty="0" smtClean="0">
                <a:solidFill>
                  <a:srgbClr val="000000"/>
                </a:solidFill>
              </a:rPr>
              <a:t>ο</a:t>
            </a:r>
            <a:r>
              <a:rPr lang="el-GR" dirty="0" smtClean="0">
                <a:solidFill>
                  <a:srgbClr val="000000"/>
                </a:solidFill>
              </a:rPr>
              <a:t>  (</a:t>
            </a:r>
            <a:r>
              <a:rPr lang="en-US" dirty="0" smtClean="0">
                <a:solidFill>
                  <a:srgbClr val="000000"/>
                </a:solidFill>
              </a:rPr>
              <a:t>Dynamic Condylar Screw)</a:t>
            </a:r>
            <a:endParaRPr lang="el-GR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Ασφαλιζόμενη ανάστροφη ενδομυελική ήλωση.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44408" y="6245225"/>
            <a:ext cx="720080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164519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Άπω Μηριαίου Οστού </a:t>
            </a: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Μέθοδοι Χειρουργικής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Σταθεροποίησης</a:t>
            </a: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[1/2]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95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164519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Άπω Μηριαίου Οστού </a:t>
            </a: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Μέθοδοι Χειρουργικής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Σταθεροποίησης</a:t>
            </a: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[2/2]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12496"/>
          <a:stretch>
            <a:fillRect/>
          </a:stretch>
        </p:blipFill>
        <p:spPr bwMode="auto">
          <a:xfrm>
            <a:off x="1331640" y="1707232"/>
            <a:ext cx="6480720" cy="420065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Ορθογώνιο 2"/>
          <p:cNvSpPr/>
          <p:nvPr/>
        </p:nvSpPr>
        <p:spPr>
          <a:xfrm>
            <a:off x="2286000" y="609329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l-GR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hlinkClick r:id="rId4"/>
              </a:rPr>
              <a:t>MIO (DCS)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Copyright by AO Foundation,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Switzerland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Άπω Μηριαίου Οστού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[1/7] 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solidFill>
                  <a:srgbClr val="000000"/>
                </a:solidFill>
                <a:effectLst/>
              </a:rPr>
              <a:t>Προσοχή στο σχεδιασμό του προγράμματος με βάση τα κριτήρια ολοκλήρωσης των διακριτών σταδίων της Φ/Θ  αποκατάστασης: «Μέγιστη Προστασία – Μερική Προστασία – Στάδιο Ελεύθερων Δραστηριοτήτων».</a:t>
            </a:r>
            <a:endParaRPr lang="el-GR" b="1" dirty="0">
              <a:solidFill>
                <a:srgbClr val="A50021"/>
              </a:solidFill>
              <a:latin typeface="Arial Narrow" panose="020B0606020202030204" pitchFamily="34" charset="0"/>
            </a:endParaRPr>
          </a:p>
          <a:p>
            <a:pPr marL="444500" indent="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None/>
              <a:defRPr/>
            </a:pPr>
            <a:r>
              <a:rPr lang="el-GR" sz="1800" b="1" dirty="0" smtClean="0">
                <a:solidFill>
                  <a:srgbClr val="A50021"/>
                </a:solidFill>
                <a:effectLst/>
                <a:latin typeface="Arial Narrow" panose="020B0606020202030204" pitchFamily="34" charset="0"/>
              </a:rPr>
              <a:t>[Παπαθανασίου Γ, 2003 &amp; 2004]</a:t>
            </a:r>
            <a:endParaRPr lang="el-GR" dirty="0" smtClean="0">
              <a:solidFill>
                <a:srgbClr val="000000"/>
              </a:solidFill>
              <a:effectLst/>
            </a:endParaRPr>
          </a:p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solidFill>
                  <a:srgbClr val="000000"/>
                </a:solidFill>
                <a:effectLst/>
              </a:rPr>
              <a:t>Τα κύρια κριτήρια </a:t>
            </a:r>
            <a:r>
              <a:rPr lang="el-GR" dirty="0" smtClean="0">
                <a:solidFill>
                  <a:srgbClr val="000000"/>
                </a:solidFill>
                <a:effectLst/>
              </a:rPr>
              <a:t>σταδιοποίησης</a:t>
            </a:r>
            <a:r>
              <a:rPr lang="el-GR" dirty="0" smtClean="0">
                <a:solidFill>
                  <a:srgbClr val="000000"/>
                </a:solidFill>
                <a:effectLst/>
              </a:rPr>
              <a:t> του προγράμματος αφορούν στην αξιολόγηση </a:t>
            </a:r>
            <a:r>
              <a:rPr lang="el-GR" dirty="0">
                <a:solidFill>
                  <a:srgbClr val="000000"/>
                </a:solidFill>
                <a:effectLst/>
              </a:rPr>
              <a:t>της κλινικής εικόνας του ασθενούς </a:t>
            </a:r>
            <a:r>
              <a:rPr lang="el-GR" dirty="0" smtClean="0">
                <a:solidFill>
                  <a:srgbClr val="000000"/>
                </a:solidFill>
                <a:effectLst/>
              </a:rPr>
              <a:t>και της διαδικασίας πώρωσης του κατάγματος από τον θεράποντα χειρουργό, ενώ ιδιαίτερα σημαντική είναι η λειτουργική αξιολόγηση του ασθενούς από τον Φυσικοθεραπευτή (π.χ ικανότητα βάδισης χωρίς χωλότητα και πόνο).</a:t>
            </a:r>
            <a:endParaRPr lang="el-GR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63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Άπω Μηριαίου Οστού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[2/7] 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4392488"/>
          </a:xfrm>
        </p:spPr>
        <p:txBody>
          <a:bodyPr/>
          <a:lstStyle/>
          <a:p>
            <a:pPr marL="357188" lvl="0" indent="-300038"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dirty="0">
                <a:solidFill>
                  <a:srgbClr val="000000"/>
                </a:solidFill>
              </a:rPr>
              <a:t>Εάν ο χειρουργός κρίνει σκόπιμο, εφαρμόζεται μετεγχειρητικά αρθρωτός λειτουργικός κηδεμόνας (νάρθηκας) με σκοπό να προστατευθεί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η καταγματική περιοχή από την επίδραση φορτίων βλαισότητας ή ραιβότητας και να αποτρέψει στροφικές κινήσεις κατά την κάμψη της άρθρωσης του γόνατος.</a:t>
            </a:r>
            <a:endParaRPr lang="el-GR" sz="800" dirty="0">
              <a:solidFill>
                <a:srgbClr val="000000"/>
              </a:solidFill>
            </a:endParaRPr>
          </a:p>
          <a:p>
            <a:pPr marL="357188" lvl="0" indent="-300038"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dirty="0">
                <a:solidFill>
                  <a:srgbClr val="000000"/>
                </a:solidFill>
              </a:rPr>
              <a:t>Ο νάρθηκας διατηρείται από 6 έως 12 εβδομάδες, ανάλογα με τη βαρύτητα της κάκωσης και το βαθμό σταθεροποίησης του κατάγματος.</a:t>
            </a:r>
            <a:endParaRPr lang="el-GR" sz="800" dirty="0">
              <a:solidFill>
                <a:srgbClr val="000000"/>
              </a:solidFill>
            </a:endParaRPr>
          </a:p>
          <a:p>
            <a:pPr marL="357188" lvl="0" indent="-300038"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dirty="0">
                <a:solidFill>
                  <a:srgbClr val="000000"/>
                </a:solidFill>
              </a:rPr>
              <a:t>Στην περίοδο της μέγιστης προστασίας, το εύρος τροχιάς της κίνησης της άρθρωσης του γόνατος περιορίζεται από τον νάρθηκα μεταξύ 0</a:t>
            </a:r>
            <a:r>
              <a:rPr lang="el-GR" baseline="30000" dirty="0">
                <a:solidFill>
                  <a:srgbClr val="000000"/>
                </a:solidFill>
              </a:rPr>
              <a:t>ο</a:t>
            </a:r>
            <a:r>
              <a:rPr lang="el-GR" dirty="0">
                <a:solidFill>
                  <a:srgbClr val="000000"/>
                </a:solidFill>
              </a:rPr>
              <a:t> και 90</a:t>
            </a:r>
            <a:r>
              <a:rPr lang="el-GR" baseline="30000" dirty="0">
                <a:solidFill>
                  <a:srgbClr val="000000"/>
                </a:solidFill>
              </a:rPr>
              <a:t>ο</a:t>
            </a:r>
            <a:r>
              <a:rPr lang="el-GR" dirty="0">
                <a:solidFill>
                  <a:srgbClr val="000000"/>
                </a:solidFill>
              </a:rPr>
              <a:t>, και αυξάνεται σταδιακά, ανάλογα με την πορεία πώρωσης του κατάγματος.</a:t>
            </a:r>
          </a:p>
        </p:txBody>
      </p:sp>
    </p:spTree>
    <p:extLst>
      <p:ext uri="{BB962C8B-B14F-4D97-AF65-F5344CB8AC3E}">
        <p14:creationId xmlns:p14="http://schemas.microsoft.com/office/powerpoint/2010/main" val="3853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Άπω Μηριαίου Οστού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[3/7] 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216024" y="1556792"/>
            <a:ext cx="8820472" cy="2448272"/>
          </a:xfrm>
        </p:spPr>
        <p:txBody>
          <a:bodyPr/>
          <a:lstStyle/>
          <a:p>
            <a:endParaRPr lang="el-GR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8" name="5 - Θέση περιεχομένου"/>
          <p:cNvSpPr txBox="1">
            <a:spLocks/>
          </p:cNvSpPr>
          <p:nvPr/>
        </p:nvSpPr>
        <p:spPr bwMode="auto">
          <a:xfrm>
            <a:off x="323528" y="1772816"/>
            <a:ext cx="84969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indent="-300038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Ø"/>
              <a:defRPr/>
            </a:pP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</a:rPr>
              <a:t>Κατά την περίοδο της μέγιστης προστασίας, προκειμένου να επιτευχθεί η επαρκής και ασφαλής επούλωση των μαλακών μορίων και η σταθερότητα του κατάγματος, συνιστάται να αποφεύγονται: </a:t>
            </a:r>
          </a:p>
          <a:p>
            <a:pPr marL="806450" indent="-266700">
              <a:spcBef>
                <a:spcPts val="12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</a:rPr>
              <a:t>οι έντονες ή οι μεγάλης χρονικής διάρκειας διατάσεις, </a:t>
            </a:r>
          </a:p>
          <a:p>
            <a:pPr marL="806450" indent="-266700">
              <a:spcBef>
                <a:spcPts val="12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</a:rPr>
              <a:t>καθώς και οι δυναμικές ασκήσεις αντίστασης, </a:t>
            </a:r>
          </a:p>
          <a:p>
            <a:pPr marL="357188">
              <a:spcBef>
                <a:spcPts val="1200"/>
              </a:spcBef>
              <a:buClr>
                <a:srgbClr val="C00000"/>
              </a:buClr>
              <a:buSzPct val="120000"/>
              <a:defRPr/>
            </a:pP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</a:rPr>
              <a:t>που ενεργοποιούν μυς ή διατείνουν τένοντες, οι οποίοι έχουν τραυματισθεί κατά τη στιγμή της κάκωσης, ή έχουν τμηθεί και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</a:rPr>
              <a:t>συρραφεί</a:t>
            </a:r>
            <a:r>
              <a:rPr lang="el-GR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</a:rPr>
              <a:t>κατά τη διάρκεια της χειρουργικής επέμβασης.</a:t>
            </a:r>
            <a:endParaRPr lang="el-GR" sz="2200" kern="0" dirty="0">
              <a:solidFill>
                <a:srgbClr val="DADADA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Άπω Μηριαίου Οστού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[4/7] 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72008" y="1700808"/>
            <a:ext cx="9036496" cy="4464496"/>
          </a:xfrm>
        </p:spPr>
        <p:txBody>
          <a:bodyPr/>
          <a:lstStyle/>
          <a:p>
            <a:pPr marL="357188" indent="-300038">
              <a:buSzPct val="100000"/>
              <a:defRPr/>
            </a:pPr>
            <a:r>
              <a:rPr lang="el-GR" dirty="0" smtClean="0">
                <a:solidFill>
                  <a:srgbClr val="000000"/>
                </a:solidFill>
              </a:rPr>
              <a:t>Ειδικότερα, κατά την περίοδο της μέγιστης προστασίας συνιστάται:</a:t>
            </a:r>
          </a:p>
          <a:p>
            <a:pPr marL="357188" indent="-300038">
              <a:buSzPct val="100000"/>
              <a:defRPr/>
            </a:pPr>
            <a:endParaRPr lang="el-GR" sz="1000" dirty="0" smtClean="0">
              <a:solidFill>
                <a:srgbClr val="000000"/>
              </a:solidFill>
            </a:endParaRPr>
          </a:p>
          <a:p>
            <a:pPr marL="623888" indent="-266700">
              <a:buSzPct val="100000"/>
              <a:buFont typeface="Wingdings" pitchFamily="2" charset="2"/>
              <a:buChar char="§"/>
              <a:defRPr/>
            </a:pPr>
            <a:r>
              <a:rPr lang="el-GR" dirty="0" smtClean="0">
                <a:solidFill>
                  <a:srgbClr val="000000"/>
                </a:solidFill>
              </a:rPr>
              <a:t>Η κινητοποίηση της επιγονατίδας είναι, στις περισσότερες περιπτώσεις, ιδιαίτερα σημαντική και συμβάλλει στη λειτουργική αποκατάσταση του εκτατικού μηχανισμού.</a:t>
            </a:r>
          </a:p>
          <a:p>
            <a:pPr marL="623888" indent="-266700">
              <a:buSzPct val="100000"/>
              <a:buFont typeface="Wingdings" pitchFamily="2" charset="2"/>
              <a:buChar char="§"/>
              <a:defRPr/>
            </a:pPr>
            <a:r>
              <a:rPr lang="el-GR" dirty="0" smtClean="0">
                <a:solidFill>
                  <a:srgbClr val="000000"/>
                </a:solidFill>
              </a:rPr>
              <a:t>Η χρήση της συσκευής συνεχούς παθητικής κινητοποίησης (</a:t>
            </a:r>
            <a:r>
              <a:rPr lang="en-US" dirty="0" smtClean="0">
                <a:solidFill>
                  <a:srgbClr val="000000"/>
                </a:solidFill>
              </a:rPr>
              <a:t>CPM</a:t>
            </a:r>
            <a:r>
              <a:rPr lang="el-GR" dirty="0" smtClean="0">
                <a:solidFill>
                  <a:srgbClr val="000000"/>
                </a:solidFill>
              </a:rPr>
              <a:t>), εφαρμόζεται με προσοχή σε ενδεδειγμένες περιπτώσεις, και μετά από συνεννόηση με τον θεράποντα χειρουργό.</a:t>
            </a:r>
            <a:endParaRPr lang="el-GR" dirty="0"/>
          </a:p>
        </p:txBody>
      </p:sp>
      <p:sp>
        <p:nvSpPr>
          <p:cNvPr id="5" name="TextBox 1"/>
          <p:cNvSpPr txBox="1"/>
          <p:nvPr/>
        </p:nvSpPr>
        <p:spPr>
          <a:xfrm>
            <a:off x="5436096" y="573325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</a:rPr>
              <a:t>McRae &amp; Esser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</a:rPr>
              <a:t>, 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</a:rPr>
              <a:t>2002; Paterno,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</a:rPr>
              <a:t>2006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]</a:t>
            </a:r>
            <a:endParaRPr lang="en-US" b="1" dirty="0">
              <a:solidFill>
                <a:srgbClr val="A5002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Άπω Μηριαίου Οστού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[5/7]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6312"/>
            <a:ext cx="8229600" cy="4463008"/>
          </a:xfrm>
        </p:spPr>
        <p:txBody>
          <a:bodyPr/>
          <a:lstStyle/>
          <a:p>
            <a:pPr marL="623888" lvl="0" indent="-266700">
              <a:buSzPct val="100000"/>
              <a:buFont typeface="Wingdings" pitchFamily="2" charset="2"/>
              <a:buChar char="§"/>
              <a:defRPr/>
            </a:pPr>
            <a:r>
              <a:rPr lang="el-GR" dirty="0">
                <a:solidFill>
                  <a:srgbClr val="000000"/>
                </a:solidFill>
              </a:rPr>
              <a:t>Η άσκηση της τριπλής κάμψης να πραγματοποιείται με υποβοήθηση και μέχρι τα όρια του πόνου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</a:p>
          <a:p>
            <a:pPr marL="623888" lvl="0" indent="-266700">
              <a:buSzPct val="100000"/>
              <a:buFont typeface="Wingdings" pitchFamily="2" charset="2"/>
              <a:buChar char="§"/>
              <a:defRPr/>
            </a:pPr>
            <a:r>
              <a:rPr lang="el-GR" dirty="0">
                <a:solidFill>
                  <a:srgbClr val="000000"/>
                </a:solidFill>
              </a:rPr>
              <a:t>Η άρση σκέλους με τεντωμένο γόνατο (</a:t>
            </a:r>
            <a:r>
              <a:rPr lang="en-US" dirty="0">
                <a:solidFill>
                  <a:srgbClr val="000000"/>
                </a:solidFill>
              </a:rPr>
              <a:t>SLR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l-GR" dirty="0" smtClean="0">
                <a:solidFill>
                  <a:srgbClr val="000000"/>
                </a:solidFill>
              </a:rPr>
              <a:t> θα πρέπει </a:t>
            </a:r>
            <a:r>
              <a:rPr lang="el-GR" dirty="0">
                <a:solidFill>
                  <a:srgbClr val="000000"/>
                </a:solidFill>
              </a:rPr>
              <a:t>να πραγματοποιείται υποβοηθούμενα. Μετά την επαρκή εκπαίδευση του ασθενούς με ισομετρικές ασκήσεις </a:t>
            </a:r>
            <a:r>
              <a:rPr lang="el-GR" dirty="0" smtClean="0">
                <a:solidFill>
                  <a:srgbClr val="000000"/>
                </a:solidFill>
              </a:rPr>
              <a:t>ενδυνάμωσης του </a:t>
            </a:r>
            <a:r>
              <a:rPr lang="el-GR" dirty="0">
                <a:solidFill>
                  <a:srgbClr val="000000"/>
                </a:solidFill>
              </a:rPr>
              <a:t>τετρακέφαλου μυός, στην ισομετρική διακράτηση του </a:t>
            </a:r>
            <a:r>
              <a:rPr lang="el-GR" dirty="0" smtClean="0">
                <a:solidFill>
                  <a:srgbClr val="000000"/>
                </a:solidFill>
              </a:rPr>
              <a:t>μέλους αλλά και </a:t>
            </a:r>
            <a:r>
              <a:rPr lang="el-GR" dirty="0">
                <a:solidFill>
                  <a:srgbClr val="000000"/>
                </a:solidFill>
              </a:rPr>
              <a:t>στον πλειομετρικό έλεγχο της καθόδου </a:t>
            </a:r>
            <a:r>
              <a:rPr lang="el-GR" dirty="0" smtClean="0">
                <a:solidFill>
                  <a:srgbClr val="000000"/>
                </a:solidFill>
              </a:rPr>
              <a:t>του μέλους, </a:t>
            </a:r>
            <a:r>
              <a:rPr lang="el-GR" dirty="0">
                <a:solidFill>
                  <a:srgbClr val="000000"/>
                </a:solidFill>
              </a:rPr>
              <a:t>η άσκηση </a:t>
            </a:r>
            <a:r>
              <a:rPr lang="en-US" dirty="0">
                <a:solidFill>
                  <a:srgbClr val="000000"/>
                </a:solidFill>
              </a:rPr>
              <a:t>SLR </a:t>
            </a:r>
            <a:r>
              <a:rPr lang="el-GR" dirty="0" smtClean="0">
                <a:solidFill>
                  <a:srgbClr val="000000"/>
                </a:solidFill>
              </a:rPr>
              <a:t>μπορεί </a:t>
            </a:r>
            <a:r>
              <a:rPr lang="el-GR" dirty="0">
                <a:solidFill>
                  <a:srgbClr val="000000"/>
                </a:solidFill>
              </a:rPr>
              <a:t>να πραγματοποιείται ως ελεύθερη ενεργητική </a:t>
            </a:r>
            <a:r>
              <a:rPr lang="el-GR" dirty="0" smtClean="0">
                <a:solidFill>
                  <a:srgbClr val="000000"/>
                </a:solidFill>
              </a:rPr>
              <a:t>κίνηση.</a:t>
            </a:r>
            <a:endParaRPr lang="el-GR" dirty="0">
              <a:solidFill>
                <a:srgbClr val="000000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5" name="TextBox 1"/>
          <p:cNvSpPr txBox="1"/>
          <p:nvPr/>
        </p:nvSpPr>
        <p:spPr>
          <a:xfrm>
            <a:off x="5364088" y="573325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</a:rPr>
              <a:t>McRae &amp; Esser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</a:rPr>
              <a:t>, 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</a:rPr>
              <a:t>2002; Paterno,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</a:rPr>
              <a:t>2006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]</a:t>
            </a:r>
            <a:endParaRPr lang="en-US" b="1" dirty="0">
              <a:solidFill>
                <a:srgbClr val="A5002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Άπω Μηριαίου Οστού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[6/7] 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720080" y="1484784"/>
            <a:ext cx="7884368" cy="1224136"/>
          </a:xfrm>
        </p:spPr>
        <p:txBody>
          <a:bodyPr/>
          <a:lstStyle/>
          <a:p>
            <a:pPr marL="357188" indent="-300038"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srgbClr val="000000"/>
                </a:solidFill>
              </a:rPr>
              <a:t>Οι ασκήσεις που στοχεύουν στην αύξηση του εύρους της τροχιάς της κάμψης του γόνατος είναι προτιμότερο να πραγματοποιούνται από την καθιστή θέση.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291546" y="3028867"/>
            <a:ext cx="2960503" cy="288032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Ορθογώνιο 8"/>
          <p:cNvSpPr/>
          <p:nvPr/>
        </p:nvSpPr>
        <p:spPr>
          <a:xfrm>
            <a:off x="3635896" y="6176337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ροσωπικά αρχεία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8137" t="19353" r="8977"/>
          <a:stretch>
            <a:fillRect/>
          </a:stretch>
        </p:blipFill>
        <p:spPr bwMode="auto">
          <a:xfrm>
            <a:off x="4788024" y="2971711"/>
            <a:ext cx="3096344" cy="297756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754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Άπω Μηριαίου Οστού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[7/7] 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216024" y="1556792"/>
            <a:ext cx="8820472" cy="1224136"/>
          </a:xfrm>
        </p:spPr>
        <p:txBody>
          <a:bodyPr/>
          <a:lstStyle/>
          <a:p>
            <a:pPr marL="357188" indent="-300038"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srgbClr val="000000"/>
                </a:solidFill>
              </a:rPr>
              <a:t>Η φόρτιση του σκέλους κατά τη βάδιση πραγματοποιείται σταδιακά. Η πλήρης φόρτιση περιορίζεται για τουλάχιστον 12 εβδομάδες.</a:t>
            </a:r>
            <a:endParaRPr lang="el-GR" dirty="0"/>
          </a:p>
        </p:txBody>
      </p:sp>
      <p:sp>
        <p:nvSpPr>
          <p:cNvPr id="5" name="TextBox 1"/>
          <p:cNvSpPr txBox="1"/>
          <p:nvPr/>
        </p:nvSpPr>
        <p:spPr>
          <a:xfrm>
            <a:off x="683568" y="286655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</a:rPr>
              <a:t>McRae &amp; Esser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</a:rPr>
              <a:t>, 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</a:rPr>
              <a:t>2002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]</a:t>
            </a:r>
            <a:endParaRPr lang="en-US" b="1" dirty="0">
              <a:solidFill>
                <a:srgbClr val="A5002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16029" t="38397" r="13873"/>
          <a:stretch>
            <a:fillRect/>
          </a:stretch>
        </p:blipFill>
        <p:spPr bwMode="auto">
          <a:xfrm>
            <a:off x="4283968" y="2636912"/>
            <a:ext cx="3024336" cy="353911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Ορθογώνιο 8"/>
          <p:cNvSpPr/>
          <p:nvPr/>
        </p:nvSpPr>
        <p:spPr>
          <a:xfrm>
            <a:off x="4860032" y="6320353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ροσωπικό αρχείο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457200" y="2060848"/>
            <a:ext cx="8229600" cy="1512168"/>
          </a:xfrm>
          <a:prstGeom prst="rect">
            <a:avLst/>
          </a:prstGeom>
          <a:ln w="19050">
            <a:solidFill>
              <a:srgbClr val="A50021"/>
            </a:solidFill>
          </a:ln>
        </p:spPr>
        <p:txBody>
          <a:bodyPr/>
          <a:lstStyle/>
          <a:p>
            <a:pPr algn="ctr">
              <a:defRPr/>
            </a:pPr>
            <a:r>
              <a:rPr lang="el-GR" sz="4400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Κατάγματα </a:t>
            </a:r>
            <a:endParaRPr lang="en-US" sz="4400" b="1" kern="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l-GR" sz="4400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Επιγονατίδας </a:t>
            </a:r>
            <a:r>
              <a:rPr lang="el-GR" sz="5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/>
            </a:r>
            <a:br>
              <a:rPr lang="el-GR" sz="5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endParaRPr lang="el-GR" sz="54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7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6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Θεματική Ενότητα </a:t>
            </a:r>
            <a:r>
              <a:rPr lang="el-GR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9</a:t>
            </a:r>
            <a:endParaRPr 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Υπότιτλος 2"/>
          <p:cNvSpPr txBox="1">
            <a:spLocks/>
          </p:cNvSpPr>
          <p:nvPr/>
        </p:nvSpPr>
        <p:spPr>
          <a:xfrm>
            <a:off x="72008" y="1412776"/>
            <a:ext cx="9036496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3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«Φυσικοθεραπευτική Αποκατάσταση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3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μετά από Χειρουργική Αντιμετώπιση Μυοσκελετικών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3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Κακώσεων στην περιοχή της Άρθρωσης του </a:t>
            </a:r>
            <a:r>
              <a:rPr lang="el-GR" sz="3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Γ</a:t>
            </a:r>
            <a:r>
              <a:rPr lang="el-GR" sz="3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όνατος</a:t>
            </a:r>
            <a:r>
              <a:rPr lang="el-GR" sz="3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»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l-GR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 bwMode="auto">
          <a:xfrm>
            <a:off x="1979712" y="3068960"/>
            <a:ext cx="511256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FFCC99"/>
              </a:buClr>
              <a:buFont typeface="Wingdings" pitchFamily="2" charset="2"/>
              <a:buNone/>
              <a:defRPr/>
            </a:pPr>
            <a:endParaRPr lang="el-GR" sz="2000" b="1" kern="0" dirty="0" smtClean="0">
              <a:solidFill>
                <a:srgbClr val="800000"/>
              </a:solidFill>
              <a:cs typeface="Times New Roman" pitchFamily="18" charset="0"/>
            </a:endParaRPr>
          </a:p>
          <a:p>
            <a:pPr marL="623888" indent="-266700">
              <a:buClr>
                <a:srgbClr val="A8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rgbClr val="000000"/>
                </a:solidFill>
                <a:latin typeface="Arial Narrow" pitchFamily="34" charset="0"/>
              </a:rPr>
              <a:t>Κατάγματα Άπω Μηριαίου Οστού </a:t>
            </a:r>
            <a:endParaRPr lang="en-US" sz="24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623888" indent="-266700">
              <a:buClr>
                <a:srgbClr val="A80000"/>
              </a:buClr>
              <a:buSzPct val="100000"/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    </a:t>
            </a:r>
            <a:r>
              <a:rPr lang="el-GR" sz="2400" b="1" dirty="0" smtClean="0">
                <a:solidFill>
                  <a:srgbClr val="000000"/>
                </a:solidFill>
                <a:latin typeface="Arial Narrow" pitchFamily="34" charset="0"/>
              </a:rPr>
              <a:t>(Υπερκονδύλια, Διαυπερκονδύλια)</a:t>
            </a:r>
          </a:p>
          <a:p>
            <a:pPr marL="623888" indent="-266700">
              <a:buClr>
                <a:srgbClr val="A8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rgbClr val="000000"/>
                </a:solidFill>
                <a:latin typeface="Arial Narrow" pitchFamily="34" charset="0"/>
              </a:rPr>
              <a:t>Κατάγματα Επιγονατίδας</a:t>
            </a:r>
          </a:p>
          <a:p>
            <a:pPr marL="623888" indent="-266700">
              <a:buClr>
                <a:srgbClr val="A8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rgbClr val="000000"/>
                </a:solidFill>
                <a:latin typeface="Arial Narrow" pitchFamily="34" charset="0"/>
              </a:rPr>
              <a:t>Κατάγματα Άνω Πέρατος Κνήμης </a:t>
            </a:r>
            <a:endParaRPr lang="en-US" sz="24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623888" indent="-266700">
              <a:buClr>
                <a:srgbClr val="A80000"/>
              </a:buClr>
              <a:buSzPct val="100000"/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    </a:t>
            </a:r>
            <a:r>
              <a:rPr lang="el-GR" sz="2400" b="1" dirty="0" smtClean="0">
                <a:solidFill>
                  <a:srgbClr val="000000"/>
                </a:solidFill>
                <a:latin typeface="Arial Narrow" pitchFamily="34" charset="0"/>
              </a:rPr>
              <a:t>(Κνημιαίου </a:t>
            </a:r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Plateau</a:t>
            </a:r>
            <a:r>
              <a:rPr lang="el-GR" sz="2400" b="1" dirty="0" smtClean="0">
                <a:solidFill>
                  <a:srgbClr val="000000"/>
                </a:solidFill>
                <a:latin typeface="Arial Narrow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051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333526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Ταξινόμηση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</a:t>
            </a:r>
            <a:endParaRPr lang="en-US" sz="3600" b="1" baseline="-1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AutoShape 2" descr="http://orthoinfo.aaos.org/figures/A00523F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4100" name="AutoShape 4" descr="http://orthoinfo.aaos.org/figures/A00523F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12" name="11 - Θέση περιεχομένου"/>
          <p:cNvSpPr>
            <a:spLocks noGrp="1"/>
          </p:cNvSpPr>
          <p:nvPr>
            <p:ph idx="1"/>
          </p:nvPr>
        </p:nvSpPr>
        <p:spPr>
          <a:xfrm>
            <a:off x="35496" y="1124744"/>
            <a:ext cx="9036496" cy="5544616"/>
          </a:xfrm>
        </p:spPr>
        <p:txBody>
          <a:bodyPr/>
          <a:lstStyle/>
          <a:p>
            <a:pPr>
              <a:buSzPct val="100000"/>
            </a:pPr>
            <a:r>
              <a:rPr lang="el-GR" dirty="0" smtClean="0"/>
              <a:t>Τα κατάγματα επιγονατίδας διαχωρίζονται σε:</a:t>
            </a:r>
          </a:p>
          <a:p>
            <a:pPr marL="541338" indent="-185738">
              <a:buFont typeface="Wingdings" pitchFamily="2" charset="2"/>
              <a:buChar char="§"/>
            </a:pPr>
            <a:r>
              <a:rPr lang="el-GR" b="1" dirty="0" smtClean="0"/>
              <a:t>Τύπος </a:t>
            </a:r>
            <a:r>
              <a:rPr lang="en-US" b="1" dirty="0" smtClean="0"/>
              <a:t>A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εξωαρθρικό κάταγμα - με ρήξη του εκτατικού μηχανισμού</a:t>
            </a:r>
            <a:r>
              <a:rPr lang="en-US" dirty="0" smtClean="0"/>
              <a:t>, </a:t>
            </a:r>
            <a:endParaRPr lang="el-GR" dirty="0" smtClean="0"/>
          </a:p>
          <a:p>
            <a:pPr marL="541338" indent="-185738">
              <a:buFont typeface="Wingdings" pitchFamily="2" charset="2"/>
              <a:buChar char="§"/>
            </a:pPr>
            <a:r>
              <a:rPr lang="el-GR" b="1" dirty="0" smtClean="0"/>
              <a:t>Τύπος </a:t>
            </a:r>
            <a:r>
              <a:rPr lang="en-US" b="1" dirty="0" smtClean="0"/>
              <a:t>B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μερικώς αρθρικό κάταγμα - με άθικτο τον εκτατικό μηχανισμό</a:t>
            </a:r>
            <a:r>
              <a:rPr lang="en-US" dirty="0" smtClean="0"/>
              <a:t>, </a:t>
            </a:r>
            <a:endParaRPr lang="el-GR" dirty="0" smtClean="0"/>
          </a:p>
          <a:p>
            <a:pPr marL="541338" indent="-185738">
              <a:buFont typeface="Wingdings" pitchFamily="2" charset="2"/>
              <a:buChar char="§"/>
            </a:pPr>
            <a:r>
              <a:rPr lang="el-GR" b="1" dirty="0" smtClean="0"/>
              <a:t>Τύπος </a:t>
            </a:r>
            <a:r>
              <a:rPr lang="en-US" b="1" dirty="0" smtClean="0"/>
              <a:t>C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πλήρως ενδοαρθρικό κάταγμα - με ρήξη του εκτατικού μηχανισμού. </a:t>
            </a:r>
          </a:p>
          <a:p>
            <a:pPr>
              <a:buSzPct val="100000"/>
            </a:pPr>
            <a:r>
              <a:rPr lang="el-GR" dirty="0" smtClean="0"/>
              <a:t>Περαιτέρω διαχωρίζονται με βάση τη γραμμή του κατάγματος και την συντριβή του οστού σε:</a:t>
            </a:r>
            <a:endParaRPr lang="en-US" b="1" dirty="0" smtClean="0"/>
          </a:p>
          <a:p>
            <a:pPr marL="627063" indent="-271463">
              <a:buFont typeface="Wingdings" pitchFamily="2" charset="2"/>
              <a:buChar char="§"/>
              <a:tabLst>
                <a:tab pos="982663" algn="l"/>
              </a:tabLst>
            </a:pPr>
            <a:r>
              <a:rPr lang="el-GR" dirty="0" smtClean="0"/>
              <a:t>Οστεοχόνδρινο κάταγμα,</a:t>
            </a:r>
            <a:endParaRPr lang="en-US" dirty="0" smtClean="0"/>
          </a:p>
          <a:p>
            <a:pPr marL="627063" indent="-271463">
              <a:buFont typeface="Wingdings" pitchFamily="2" charset="2"/>
              <a:buChar char="§"/>
              <a:tabLst>
                <a:tab pos="982663" algn="l"/>
              </a:tabLst>
            </a:pPr>
            <a:r>
              <a:rPr lang="el-GR" dirty="0" smtClean="0"/>
              <a:t>Απαρεκτόπιστο κάταγμα,</a:t>
            </a:r>
            <a:endParaRPr lang="en-US" dirty="0" smtClean="0"/>
          </a:p>
          <a:p>
            <a:pPr marL="627063" indent="-271463">
              <a:buFont typeface="Wingdings" pitchFamily="2" charset="2"/>
              <a:buChar char="§"/>
              <a:tabLst>
                <a:tab pos="982663" algn="l"/>
              </a:tabLst>
            </a:pPr>
            <a:r>
              <a:rPr lang="el-GR" dirty="0" smtClean="0"/>
              <a:t>Εγκάρσιο κάταγμα,</a:t>
            </a:r>
          </a:p>
          <a:p>
            <a:pPr marL="627063" indent="-271463">
              <a:buFont typeface="Wingdings" pitchFamily="2" charset="2"/>
              <a:buChar char="§"/>
              <a:tabLst>
                <a:tab pos="982663" algn="l"/>
              </a:tabLst>
            </a:pPr>
            <a:r>
              <a:rPr lang="el-GR" dirty="0" smtClean="0"/>
              <a:t>Κάθετο κάταγμα,</a:t>
            </a:r>
            <a:endParaRPr lang="en-US" dirty="0" smtClean="0"/>
          </a:p>
          <a:p>
            <a:pPr marL="627063" indent="-271463">
              <a:buFont typeface="Wingdings" pitchFamily="2" charset="2"/>
              <a:buChar char="§"/>
              <a:tabLst>
                <a:tab pos="982663" algn="l"/>
              </a:tabLst>
            </a:pPr>
            <a:r>
              <a:rPr lang="el-GR" dirty="0" smtClean="0"/>
              <a:t>Κάταγμα του άνω ή του κάτω πόλου,</a:t>
            </a:r>
          </a:p>
          <a:p>
            <a:pPr marL="627063" indent="-271463">
              <a:buFont typeface="Wingdings" pitchFamily="2" charset="2"/>
              <a:buChar char="§"/>
              <a:tabLst>
                <a:tab pos="982663" algn="l"/>
              </a:tabLst>
            </a:pPr>
            <a:r>
              <a:rPr lang="el-GR" dirty="0" smtClean="0"/>
              <a:t>Συντριπτικό απαρεκτόπιστο κάταγμα,</a:t>
            </a:r>
            <a:endParaRPr lang="en-US" dirty="0" smtClean="0"/>
          </a:p>
          <a:p>
            <a:pPr marL="627063" indent="-271463">
              <a:buFont typeface="Wingdings" pitchFamily="2" charset="2"/>
              <a:buChar char="§"/>
              <a:tabLst>
                <a:tab pos="982663" algn="l"/>
              </a:tabLst>
            </a:pPr>
            <a:r>
              <a:rPr lang="el-GR" dirty="0" smtClean="0"/>
              <a:t>Συντριπτικό παρεκτοπισμένο κάταγμα.</a:t>
            </a:r>
            <a:endParaRPr lang="el-GR" dirty="0"/>
          </a:p>
        </p:txBody>
      </p:sp>
      <p:pic>
        <p:nvPicPr>
          <p:cNvPr id="13" name="Picture 6" descr="http://orthoinfo.aaos.org/figures/A00523F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4757" y="3717032"/>
            <a:ext cx="1128934" cy="1656183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8" descr="http://orthoinfo.aaos.org/figures/A00523F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4788" y="3717032"/>
            <a:ext cx="1102759" cy="165618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0" descr="http://orthoinfo.aaos.org/figures/A00523F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500" y="3717032"/>
            <a:ext cx="1104972" cy="166482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Ορθογώνιο 9"/>
          <p:cNvSpPr/>
          <p:nvPr/>
        </p:nvSpPr>
        <p:spPr>
          <a:xfrm>
            <a:off x="5370631" y="5517232"/>
            <a:ext cx="3177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Reproduced </a:t>
            </a:r>
            <a:r>
              <a:rPr lang="en-US" sz="12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with permission from </a:t>
            </a:r>
            <a:r>
              <a:rPr lang="en-US" sz="1200" i="1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OrthoInfo. </a:t>
            </a:r>
            <a:r>
              <a:rPr lang="en-US" sz="12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© American Academy of Orthopaedic Surgeons. Rosemont, IL. http://orthoinfo.aaos.org. 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Αντιμετώπιση Καταγμάτων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Επιγονατίδας</a:t>
            </a:r>
            <a:endParaRPr lang="el-GR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3284984"/>
            <a:ext cx="8352928" cy="2160240"/>
          </a:xfrm>
        </p:spPr>
        <p:txBody>
          <a:bodyPr/>
          <a:lstStyle/>
          <a:p>
            <a:pPr>
              <a:lnSpc>
                <a:spcPct val="150000"/>
              </a:lnSpc>
              <a:buSzPct val="100000"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Οι βασικοί παράγοντες που λαμβάνονται υπόψη στην επιλογή της μεθόδου αντιμετώπισης </a:t>
            </a:r>
            <a:r>
              <a:rPr lang="el-GR" dirty="0" smtClean="0">
                <a:solidFill>
                  <a:srgbClr val="000000"/>
                </a:solidFill>
              </a:rPr>
              <a:t>είναι η σταθερότητα του κατάγματος, η 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αποκατάσταση της αρθρικής επαλληλίας της επιγονατιδομηριαίας άρθρωσης και η ύπαρξη ρήξης του εκτατικού μηχανισμού.  </a:t>
            </a:r>
            <a:endParaRPr lang="el-GR" dirty="0" smtClean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36658" y="2348880"/>
            <a:ext cx="3639651" cy="46166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A50021"/>
                </a:solidFill>
                <a:latin typeface="Calibri" pitchFamily="34" charset="0"/>
              </a:rPr>
              <a:t>Συντηρητική Αντιμετώπιση</a:t>
            </a:r>
            <a:endParaRPr lang="el-GR" sz="2400" b="1" baseline="-25000" dirty="0" smtClean="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696389" y="2348880"/>
            <a:ext cx="3816424" cy="46166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A50021"/>
                </a:solidFill>
                <a:latin typeface="Calibri" pitchFamily="34" charset="0"/>
              </a:rPr>
              <a:t>Χειρουργική Αντιμετώπιση </a:t>
            </a:r>
            <a:endParaRPr lang="el-GR" sz="2400" b="1" dirty="0">
              <a:solidFill>
                <a:srgbClr val="A50021"/>
              </a:solidFill>
              <a:latin typeface="Calibri" pitchFamily="34" charset="0"/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>
            <a:off x="4336349" y="1052736"/>
            <a:ext cx="2160240" cy="1224136"/>
          </a:xfrm>
          <a:prstGeom prst="straightConnector1">
            <a:avLst/>
          </a:prstGeom>
          <a:ln w="317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flipH="1">
            <a:off x="2248117" y="1052736"/>
            <a:ext cx="2160241" cy="1224136"/>
          </a:xfrm>
          <a:prstGeom prst="straightConnector1">
            <a:avLst/>
          </a:prstGeom>
          <a:ln w="317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1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65118"/>
            <a:ext cx="57606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Επιγονατίδας</a:t>
            </a: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Συντηρητική Αντιμετώπιση</a:t>
            </a: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5 - Θέση περιεχομένου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392488"/>
          </a:xfrm>
        </p:spPr>
        <p:txBody>
          <a:bodyPr/>
          <a:lstStyle/>
          <a:p>
            <a:pPr lvl="0">
              <a:lnSpc>
                <a:spcPct val="114000"/>
              </a:lnSpc>
              <a:spcBef>
                <a:spcPts val="1200"/>
              </a:spcBef>
              <a:buSzPct val="100000"/>
            </a:pP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Η συντηρητική αντιμετώπιση πραγματοποιείται με εφαρμογή κυλινδρικού γύψινου επιδέσμου, κατά την οποία η άρθρωση του γόνατος ακινητοποιείται σε θέση πλήρους έκτασης.</a:t>
            </a:r>
            <a:endParaRPr lang="el-GR" sz="800" dirty="0">
              <a:solidFill>
                <a:srgbClr val="DADADA">
                  <a:lumMod val="10000"/>
                </a:srgbClr>
              </a:solidFill>
            </a:endParaRPr>
          </a:p>
          <a:p>
            <a:pPr lvl="0">
              <a:lnSpc>
                <a:spcPct val="114000"/>
              </a:lnSpc>
              <a:spcBef>
                <a:spcPts val="1200"/>
              </a:spcBef>
              <a:buSzPct val="100000"/>
            </a:pP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Στη συνέχεια, ο κυλινδρικός γύψινος επίδεσμος μπορεί να αντικατασταθεί από αρθρωτό λειτουργικό νάρθηκα, με σκοπό την σταδιακή αύξηση του εύρους της τροχιάς της κάμψης.</a:t>
            </a:r>
            <a:endParaRPr lang="el-GR" sz="800" dirty="0">
              <a:solidFill>
                <a:srgbClr val="DADADA">
                  <a:lumMod val="10000"/>
                </a:srgbClr>
              </a:solidFill>
            </a:endParaRPr>
          </a:p>
          <a:p>
            <a:pPr lvl="0">
              <a:lnSpc>
                <a:spcPct val="114000"/>
              </a:lnSpc>
              <a:spcBef>
                <a:spcPts val="1200"/>
              </a:spcBef>
              <a:buSzPct val="100000"/>
            </a:pP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Η συνολική χρονική διάρκεια διατήρησης του περιορισμού της φόρτισης του σκέλους, μπορεί να διαρκέσει από 6 έως 8 εβδομάδες ή ακόμη και περισσότερο, αναλόγως της διαδικασίας πώρωσης του κατάγματος. 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876256" y="60840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AOOS, 201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0]</a:t>
            </a:r>
            <a:endParaRPr lang="en-US" b="1" dirty="0">
              <a:solidFill>
                <a:srgbClr val="A5002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65118"/>
            <a:ext cx="57606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Επιγονατίδας</a:t>
            </a: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Μέθοδοι Χειρουργικής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Σταθεροποίη</a:t>
            </a: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σης 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[1/2]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5 - Θέση περιεχομένου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040560"/>
          </a:xfrm>
        </p:spPr>
        <p:txBody>
          <a:bodyPr/>
          <a:lstStyle/>
          <a:p>
            <a:pPr>
              <a:spcBef>
                <a:spcPts val="1200"/>
              </a:spcBef>
              <a:buSzPct val="100000"/>
            </a:pPr>
            <a:r>
              <a:rPr lang="el-GR" dirty="0" smtClean="0">
                <a:solidFill>
                  <a:srgbClr val="000000"/>
                </a:solidFill>
              </a:rPr>
              <a:t>Τα κατάγματα της επιγονατίδας αντιμετωπίζονται χειρουργικά με εσωτερική οστεοσύνθεση, όπου κατά την κρίση του χειρουργού χρησιμοποιούνται οι ακόλουθες τεχνικές σταθεροποίησης:</a:t>
            </a:r>
            <a:endParaRPr lang="en-US" dirty="0" smtClean="0">
              <a:solidFill>
                <a:srgbClr val="000000"/>
              </a:solidFill>
            </a:endParaRPr>
          </a:p>
          <a:p>
            <a:pPr marL="982663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l-GR" dirty="0" smtClean="0"/>
              <a:t>Διακαταγματικούς κοχλίες (</a:t>
            </a:r>
            <a:r>
              <a:rPr lang="en-US" dirty="0" smtClean="0"/>
              <a:t>lag screws</a:t>
            </a:r>
            <a:r>
              <a:rPr lang="el-GR" dirty="0" smtClean="0"/>
              <a:t>),</a:t>
            </a:r>
          </a:p>
          <a:p>
            <a:pPr marL="982663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l-GR" dirty="0" smtClean="0"/>
              <a:t>Κυκλοτερή σταθεροποίηση με συρμάτινη ταινία ελκυσμού (</a:t>
            </a:r>
            <a:r>
              <a:rPr lang="en-US" dirty="0" smtClean="0"/>
              <a:t>tension band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ή με σπειροειδή συρμάτινη ίνα (</a:t>
            </a:r>
            <a:r>
              <a:rPr lang="en-US" dirty="0" smtClean="0"/>
              <a:t>cerclage wire</a:t>
            </a:r>
            <a:r>
              <a:rPr lang="el-GR" dirty="0" smtClean="0"/>
              <a:t>),</a:t>
            </a:r>
          </a:p>
          <a:p>
            <a:pPr marL="982663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l-GR" dirty="0" smtClean="0"/>
              <a:t>Συνδυασμό διακαταγματικών κοχλίων με κυκλοτερή ή οκτωειδή σταθεροποίηση με συρμάτινη ταινία ελκυσμού,</a:t>
            </a:r>
          </a:p>
          <a:p>
            <a:pPr marL="982663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l-GR" dirty="0" smtClean="0"/>
              <a:t>Συνδυασμό οκτωειδούς σταθεροποίησης με συρμάτινη ταινία ελκυσμού και β</a:t>
            </a:r>
            <a:r>
              <a:rPr lang="el-GR" dirty="0" smtClean="0">
                <a:solidFill>
                  <a:srgbClr val="000000"/>
                </a:solidFill>
              </a:rPr>
              <a:t>ελόνες </a:t>
            </a:r>
            <a:r>
              <a:rPr lang="en-US" dirty="0" smtClean="0"/>
              <a:t>Kirschner</a:t>
            </a:r>
            <a:r>
              <a:rPr lang="el-GR" dirty="0" smtClean="0"/>
              <a:t>.</a:t>
            </a:r>
          </a:p>
          <a:p>
            <a:pPr marL="982663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l-GR" dirty="0" smtClean="0"/>
              <a:t>Συνδυασμό οκτωειδούς σταθεροποίησης με συρμάτινη ταινία ελκυσμού και κοχλίες.</a:t>
            </a:r>
          </a:p>
        </p:txBody>
      </p:sp>
    </p:spTree>
    <p:extLst>
      <p:ext uri="{BB962C8B-B14F-4D97-AF65-F5344CB8AC3E}">
        <p14:creationId xmlns:p14="http://schemas.microsoft.com/office/powerpoint/2010/main" val="9034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65118"/>
            <a:ext cx="57606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Επιγονατίδας</a:t>
            </a: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Μέθοδοι Χειρουργικής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Σταθεροποίη</a:t>
            </a: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σης 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[2/2]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1728192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Τεχνικές Εσωτερικής Οστεοσύνθεσης</a:t>
            </a:r>
            <a:r>
              <a:rPr lang="el-GR" dirty="0" smtClean="0"/>
              <a:t>: (</a:t>
            </a:r>
            <a:r>
              <a:rPr lang="el-GR" b="1" dirty="0" smtClean="0"/>
              <a:t>α</a:t>
            </a:r>
            <a:r>
              <a:rPr lang="el-GR" dirty="0" smtClean="0"/>
              <a:t>) με διακαταγματικούς κοχλίες, (</a:t>
            </a:r>
            <a:r>
              <a:rPr lang="el-GR" b="1" dirty="0" smtClean="0"/>
              <a:t>β</a:t>
            </a:r>
            <a:r>
              <a:rPr lang="el-GR" dirty="0" smtClean="0"/>
              <a:t>) με συρμάτινη ταινία ελκυσμού, (</a:t>
            </a:r>
            <a:r>
              <a:rPr lang="el-GR" b="1" dirty="0" smtClean="0"/>
              <a:t>γ</a:t>
            </a:r>
            <a:r>
              <a:rPr lang="el-GR" dirty="0" smtClean="0"/>
              <a:t>) συνδυασμός διακαταγματικών κοχλίων με συρμάτινη ταινία ελκυσμού, (</a:t>
            </a:r>
            <a:r>
              <a:rPr lang="el-GR" b="1" dirty="0" smtClean="0"/>
              <a:t>δ</a:t>
            </a:r>
            <a:r>
              <a:rPr lang="el-GR" dirty="0" smtClean="0"/>
              <a:t>) οκτωειδή σταθεροποίηση με συρμάτινη ταινία και β</a:t>
            </a:r>
            <a:r>
              <a:rPr lang="el-GR" dirty="0" smtClean="0">
                <a:solidFill>
                  <a:srgbClr val="000000"/>
                </a:solidFill>
              </a:rPr>
              <a:t>ελόνες </a:t>
            </a:r>
            <a:r>
              <a:rPr lang="en-US" dirty="0" smtClean="0"/>
              <a:t>Kirschner</a:t>
            </a:r>
            <a:r>
              <a:rPr lang="el-GR" dirty="0" smtClean="0"/>
              <a:t>, (</a:t>
            </a:r>
            <a:r>
              <a:rPr lang="el-GR" b="1" dirty="0" smtClean="0"/>
              <a:t>ε</a:t>
            </a:r>
            <a:r>
              <a:rPr lang="el-GR" dirty="0" smtClean="0"/>
              <a:t>) οκτωειδή σταθεροποίηση με συρμάτινη ταινία και κοχλίες.</a:t>
            </a:r>
            <a:endParaRPr lang="el-GR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971628"/>
            <a:ext cx="2076450" cy="14097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243436"/>
            <a:ext cx="2076450" cy="14097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 l="5848"/>
          <a:stretch>
            <a:fillRect/>
          </a:stretch>
        </p:blipFill>
        <p:spPr bwMode="auto">
          <a:xfrm>
            <a:off x="4860032" y="3265468"/>
            <a:ext cx="3960440" cy="311586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243436"/>
            <a:ext cx="2076450" cy="14097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681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971628"/>
            <a:ext cx="2076450" cy="14097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9 - TextBox"/>
          <p:cNvSpPr txBox="1"/>
          <p:nvPr/>
        </p:nvSpPr>
        <p:spPr>
          <a:xfrm>
            <a:off x="1763688" y="313225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A50021"/>
                </a:solidFill>
                <a:latin typeface="Calibri" pitchFamily="34" charset="0"/>
              </a:rPr>
              <a:t>(</a:t>
            </a:r>
            <a:r>
              <a:rPr lang="el-GR" sz="3200" b="1" dirty="0" smtClean="0">
                <a:solidFill>
                  <a:srgbClr val="A50021"/>
                </a:solidFill>
                <a:latin typeface="Calibri" pitchFamily="34" charset="0"/>
              </a:rPr>
              <a:t>α</a:t>
            </a:r>
            <a:r>
              <a:rPr lang="en-US" sz="3200" b="1" dirty="0" smtClean="0">
                <a:solidFill>
                  <a:srgbClr val="A50021"/>
                </a:solidFill>
                <a:latin typeface="Calibri" pitchFamily="34" charset="0"/>
              </a:rPr>
              <a:t>)</a:t>
            </a:r>
            <a:endParaRPr lang="el-GR" sz="3200" b="1" dirty="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067944" y="314096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A50021"/>
                </a:solidFill>
                <a:latin typeface="Calibri" pitchFamily="34" charset="0"/>
              </a:rPr>
              <a:t>(</a:t>
            </a:r>
            <a:r>
              <a:rPr lang="el-GR" sz="3200" b="1" dirty="0" smtClean="0">
                <a:solidFill>
                  <a:srgbClr val="A50021"/>
                </a:solidFill>
                <a:latin typeface="Calibri" pitchFamily="34" charset="0"/>
              </a:rPr>
              <a:t>β</a:t>
            </a:r>
            <a:r>
              <a:rPr lang="en-US" sz="3200" b="1" dirty="0" smtClean="0">
                <a:solidFill>
                  <a:srgbClr val="A50021"/>
                </a:solidFill>
                <a:latin typeface="Calibri" pitchFamily="34" charset="0"/>
              </a:rPr>
              <a:t>)</a:t>
            </a:r>
            <a:endParaRPr lang="el-GR" sz="3200" b="1" dirty="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763688" y="4860449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A50021"/>
                </a:solidFill>
                <a:latin typeface="Calibri" pitchFamily="34" charset="0"/>
              </a:rPr>
              <a:t>(</a:t>
            </a:r>
            <a:r>
              <a:rPr lang="el-GR" sz="3200" b="1" dirty="0" smtClean="0">
                <a:solidFill>
                  <a:srgbClr val="A50021"/>
                </a:solidFill>
                <a:latin typeface="Calibri" pitchFamily="34" charset="0"/>
              </a:rPr>
              <a:t>γ</a:t>
            </a:r>
            <a:r>
              <a:rPr lang="en-US" sz="3200" b="1" dirty="0" smtClean="0">
                <a:solidFill>
                  <a:srgbClr val="A50021"/>
                </a:solidFill>
                <a:latin typeface="Calibri" pitchFamily="34" charset="0"/>
              </a:rPr>
              <a:t>)</a:t>
            </a:r>
            <a:endParaRPr lang="el-GR" sz="3200" b="1" dirty="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067944" y="486916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A50021"/>
                </a:solidFill>
                <a:latin typeface="Calibri" pitchFamily="34" charset="0"/>
              </a:rPr>
              <a:t>(</a:t>
            </a:r>
            <a:r>
              <a:rPr lang="el-GR" sz="3200" b="1" dirty="0" smtClean="0">
                <a:solidFill>
                  <a:srgbClr val="A50021"/>
                </a:solidFill>
                <a:latin typeface="Calibri" pitchFamily="34" charset="0"/>
              </a:rPr>
              <a:t>δ</a:t>
            </a:r>
            <a:r>
              <a:rPr lang="en-US" sz="3200" b="1" dirty="0" smtClean="0">
                <a:solidFill>
                  <a:srgbClr val="A50021"/>
                </a:solidFill>
                <a:latin typeface="Calibri" pitchFamily="34" charset="0"/>
              </a:rPr>
              <a:t>)</a:t>
            </a:r>
            <a:endParaRPr lang="el-GR" sz="3200" b="1" dirty="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8244408" y="3204265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A50021"/>
                </a:solidFill>
                <a:latin typeface="Calibri" pitchFamily="34" charset="0"/>
              </a:rPr>
              <a:t>(</a:t>
            </a:r>
            <a:r>
              <a:rPr lang="el-GR" sz="3200" b="1" dirty="0" smtClean="0">
                <a:solidFill>
                  <a:srgbClr val="A50021"/>
                </a:solidFill>
                <a:latin typeface="Calibri" pitchFamily="34" charset="0"/>
              </a:rPr>
              <a:t>ε</a:t>
            </a:r>
            <a:r>
              <a:rPr lang="en-US" sz="3200" b="1" dirty="0" smtClean="0">
                <a:solidFill>
                  <a:srgbClr val="A50021"/>
                </a:solidFill>
                <a:latin typeface="Calibri" pitchFamily="34" charset="0"/>
              </a:rPr>
              <a:t>)</a:t>
            </a:r>
            <a:endParaRPr lang="el-GR" sz="3200" b="1" dirty="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16632" y="4653136"/>
            <a:ext cx="23462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hlinkClick r:id="rId8"/>
              </a:rPr>
              <a:t>MIO (DCS)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585889" y="4640632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hlinkClick r:id="rId9"/>
              </a:rPr>
              <a:t>MIO (DCS)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51520" y="6453336"/>
            <a:ext cx="207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hlinkClick r:id="rId10"/>
              </a:rPr>
              <a:t>MIO (DCS)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2667025" y="6453335"/>
            <a:ext cx="1853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hlinkClick r:id="rId11"/>
              </a:rPr>
              <a:t>MIO (DCS)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5826249" y="6443957"/>
            <a:ext cx="20280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hlinkClick r:id="rId12"/>
              </a:rPr>
              <a:t>MIO (DCS)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6011472" y="2966437"/>
            <a:ext cx="28134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Copyright </a:t>
            </a:r>
            <a:r>
              <a:rPr lang="en-US" sz="12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by AO Foundation, Switzerland</a:t>
            </a:r>
          </a:p>
        </p:txBody>
      </p:sp>
    </p:spTree>
    <p:extLst>
      <p:ext uri="{BB962C8B-B14F-4D97-AF65-F5344CB8AC3E}">
        <p14:creationId xmlns:p14="http://schemas.microsoft.com/office/powerpoint/2010/main" val="28514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Επιγονατίδας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Ιδιαιτερότητες</a:t>
            </a:r>
            <a:endParaRPr lang="el-GR" sz="3200" b="1" baseline="-16000" dirty="0" smtClean="0">
              <a:solidFill>
                <a:srgbClr val="D5200D"/>
              </a:solidFill>
              <a:effectLst/>
            </a:endParaRPr>
          </a:p>
        </p:txBody>
      </p:sp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1702296"/>
            <a:ext cx="8301608" cy="4318992"/>
          </a:xfrm>
        </p:spPr>
        <p:txBody>
          <a:bodyPr/>
          <a:lstStyle/>
          <a:p>
            <a:pPr lvl="0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sz="2400" dirty="0">
                <a:solidFill>
                  <a:srgbClr val="DADADA">
                    <a:lumMod val="10000"/>
                  </a:srgbClr>
                </a:solidFill>
              </a:rPr>
              <a:t>Την περίοδο της μερικής προστασίας, λόγω των φορτίων που ασκούνται στην επιγονατίδα </a:t>
            </a:r>
            <a:r>
              <a:rPr lang="el-GR" sz="2400" dirty="0" smtClean="0">
                <a:solidFill>
                  <a:srgbClr val="DADADA">
                    <a:lumMod val="10000"/>
                  </a:srgbClr>
                </a:solidFill>
              </a:rPr>
              <a:t>κατά την </a:t>
            </a:r>
            <a:r>
              <a:rPr lang="el-GR" sz="2400" dirty="0">
                <a:solidFill>
                  <a:srgbClr val="DADADA">
                    <a:lumMod val="10000"/>
                  </a:srgbClr>
                </a:solidFill>
              </a:rPr>
              <a:t>προσπάθεια αύξησης του εύρους τροχιάς της κάμψης (σε &gt; 90</a:t>
            </a:r>
            <a:r>
              <a:rPr lang="el-GR" sz="2400" baseline="30000" dirty="0">
                <a:solidFill>
                  <a:srgbClr val="DADADA">
                    <a:lumMod val="10000"/>
                  </a:srgbClr>
                </a:solidFill>
              </a:rPr>
              <a:t>ο</a:t>
            </a:r>
            <a:r>
              <a:rPr lang="el-GR" sz="2400" dirty="0">
                <a:solidFill>
                  <a:srgbClr val="DADADA">
                    <a:lumMod val="10000"/>
                  </a:srgbClr>
                </a:solidFill>
              </a:rPr>
              <a:t>), ή κατά τη στήριξη του πάσχοντος σκέλος στην άνοδο κλίμακας, παρατηρείται ολίσθηση ή/και αστοχία των υλικών οστεοσύνθεσης, σε ποσοστό έως και 20% των περιπτώσεων.</a:t>
            </a:r>
            <a:endParaRPr lang="en-US" sz="800" dirty="0">
              <a:solidFill>
                <a:srgbClr val="DADADA">
                  <a:lumMod val="10000"/>
                </a:srgbClr>
              </a:solidFill>
              <a:ea typeface="ＭＳ Ｐゴシック" pitchFamily="-108" charset="-128"/>
            </a:endParaRPr>
          </a:p>
          <a:p>
            <a:pPr lvl="0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sz="2400" dirty="0">
                <a:solidFill>
                  <a:srgbClr val="DADADA">
                    <a:lumMod val="10000"/>
                  </a:srgbClr>
                </a:solidFill>
              </a:rPr>
              <a:t>Επίσης, στο 15% περίπου των περιπτώσεων, απαιτείται αφαίρεση υλικών οστεοσύνθεσης, τα οποία παρεμποδίζουν την ολοκλήρωση του φυσικοθεραπευτικού προγράμματος αποκατάστασης (π.χ. βελόνες</a:t>
            </a:r>
            <a:r>
              <a:rPr lang="en-US" sz="2400" dirty="0">
                <a:solidFill>
                  <a:srgbClr val="DADADA">
                    <a:lumMod val="10000"/>
                  </a:srgbClr>
                </a:solidFill>
              </a:rPr>
              <a:t> Kirschner</a:t>
            </a:r>
            <a:r>
              <a:rPr lang="el-GR" sz="2400" dirty="0">
                <a:solidFill>
                  <a:srgbClr val="DADADA">
                    <a:lumMod val="10000"/>
                  </a:srgbClr>
                </a:solidFill>
              </a:rPr>
              <a:t>).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78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10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Επιγονατίδας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[1/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23528" y="1556792"/>
            <a:ext cx="8568952" cy="446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2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Προσοχή στο σχεδιασμό του προγράμματος με βάση τα κριτήρια ολοκλήρωσης των διακριτών σταδίων της Φ/Θ  αποκατάστασης: «Μέγιστη Προστασία – Μερική Προστασία – Στάδιο Ελεύθερων Δραστηριοτήτων».</a:t>
            </a:r>
            <a:endParaRPr lang="el-GR" sz="2200" b="1" kern="0" dirty="0" smtClean="0">
              <a:solidFill>
                <a:srgbClr val="A5002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44450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el-GR" b="1" kern="0" dirty="0" smtClean="0">
                <a:solidFill>
                  <a:srgbClr val="A5002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[Παπαθανασίου Γ, 2003 &amp; 2004]</a:t>
            </a:r>
            <a:endParaRPr lang="el-GR" sz="2200" kern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2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 κύρια κριτήρια </a:t>
            </a:r>
            <a:r>
              <a:rPr lang="el-GR" sz="22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σταδιοποίησης</a:t>
            </a:r>
            <a:r>
              <a:rPr lang="el-GR" sz="22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του προγράμματος αφορούν στην αξιολόγηση της κλινικής εικόνας του ασθενούς και της διαδικασίας πώρωσης του κατάγματος από τον θεράποντα χειρουργό, ενώ ιδιαίτερα σημαντική είναι η λειτουργική αξιολόγηση του ασθενούς από τον Φυσικοθεραπευτή (π.χ ικανότητα βάδισης χωρίς χωλότητα και πόνο).</a:t>
            </a:r>
            <a:endParaRPr lang="el-GR" sz="2200" kern="0" dirty="0" smtClean="0">
              <a:solidFill>
                <a:srgbClr val="DADADA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sp>
        <p:nvSpPr>
          <p:cNvPr id="10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Επιγονατίδας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[2/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23528" y="1556792"/>
            <a:ext cx="8568952" cy="446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l-GR" sz="2200" kern="0" dirty="0" smtClean="0">
              <a:solidFill>
                <a:srgbClr val="DADADA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1628800"/>
            <a:ext cx="85689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indent="-300038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>
                <a:solidFill>
                  <a:srgbClr val="000000"/>
                </a:solidFill>
                <a:latin typeface="Calibri" pitchFamily="34" charset="0"/>
              </a:rPr>
              <a:t>Μετεγχειρητικά, εφαρμόζεται αρθρωτός λειτουργικός κηδεμόνας (νάρθηκας), ο οποίος «κλειδώνεται» σε θέση έκτασης 0</a:t>
            </a:r>
            <a:r>
              <a:rPr lang="el-GR" sz="2400" baseline="30000" dirty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sz="2400" dirty="0">
                <a:solidFill>
                  <a:srgbClr val="000000"/>
                </a:solidFill>
                <a:latin typeface="Calibri" pitchFamily="34" charset="0"/>
              </a:rPr>
              <a:t>, με σκοπό να προστατευθεί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alibri" pitchFamily="34" charset="0"/>
              </a:rPr>
              <a:t>η καταγματική περιοχή από την επίδραση φορτίων που ασκούνται 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</a:rPr>
              <a:t>από </a:t>
            </a:r>
            <a:r>
              <a:rPr lang="el-GR" sz="2400" dirty="0">
                <a:solidFill>
                  <a:srgbClr val="000000"/>
                </a:solidFill>
                <a:latin typeface="Calibri" pitchFamily="34" charset="0"/>
              </a:rPr>
              <a:t>την υπέρμετρη έλξη, ή τη διάταση του τετρακεφάλου μυός.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357188" indent="-300038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kern="0" dirty="0">
                <a:solidFill>
                  <a:srgbClr val="000000"/>
                </a:solidFill>
                <a:latin typeface="Calibri" pitchFamily="34" charset="0"/>
                <a:cs typeface="Calibri" panose="020F0502020204030204" pitchFamily="34" charset="0"/>
              </a:rPr>
              <a:t>Κατά την περίοδο της μέγιστης προστασίας, η ενεργητική άρση σκέλους με τεντωμένο γόνατο (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SLR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l-GR" sz="2400" dirty="0">
                <a:solidFill>
                  <a:srgbClr val="000000"/>
                </a:solidFill>
                <a:latin typeface="Calibri" pitchFamily="34" charset="0"/>
              </a:rPr>
              <a:t>συνιστάται να πραγματοποιείται μετά από συνεννόηση με τον ορθοπαιδικό χειρουργό.</a:t>
            </a:r>
            <a:endParaRPr lang="el-GR" sz="2200" b="1" kern="0" dirty="0">
              <a:solidFill>
                <a:srgbClr val="A5002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sp>
        <p:nvSpPr>
          <p:cNvPr id="10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Επιγονατίδας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[3/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23528" y="1556792"/>
            <a:ext cx="8568952" cy="446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l-GR" sz="2200" kern="0" dirty="0" smtClean="0">
              <a:solidFill>
                <a:srgbClr val="DADADA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1700808"/>
            <a:ext cx="86409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1463" indent="-271463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rgbClr val="000000"/>
                </a:solidFill>
                <a:latin typeface="Calibri" pitchFamily="34" charset="0"/>
              </a:rPr>
              <a:t>Αρχικά, η βάδιση συνιστάται να πραγματοποιείται με χρήση βακτηριών μασχάλης και εάν χρειάζεται, με ανύψωση της πτέρνας του αντίπλευρου άκρου ποδός, ώστε να διευκολύνεται η αιώρηση του πάσχοντος σκέλους.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rgbClr val="000000"/>
                </a:solidFill>
                <a:latin typeface="Calibri" pitchFamily="34" charset="0"/>
              </a:rPr>
              <a:t>Μετά την τέταρτη εβδομάδα, κατά τη διάρκεια της βάδισης και εφ’ όσον η δυναμική του εκτατικού μηχανισμού και ο έλεγχος του τετρακεφάλου είναι ικανοποιητικός, τότε ο αρθρωτός λειτουργικός νάρθηκας μπορεί να επιτρέπει εύρος τροχιάς στην άρθρωση του γόνατος, από έκταση 0</a:t>
            </a:r>
            <a:r>
              <a:rPr lang="el-GR" sz="2400" baseline="30000" dirty="0">
                <a:solidFill>
                  <a:srgbClr val="000000"/>
                </a:solidFill>
                <a:latin typeface="Calibri" pitchFamily="34" charset="0"/>
              </a:rPr>
              <a:t>ο </a:t>
            </a:r>
            <a:r>
              <a:rPr lang="el-GR" sz="2400" dirty="0">
                <a:solidFill>
                  <a:srgbClr val="000000"/>
                </a:solidFill>
                <a:latin typeface="Calibri" pitchFamily="34" charset="0"/>
              </a:rPr>
              <a:t> έως κάμψη 60</a:t>
            </a:r>
            <a:r>
              <a:rPr lang="el-GR" sz="2400" baseline="30000" dirty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sz="2400" dirty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l-GR" sz="2400" b="1" kern="0" dirty="0">
              <a:solidFill>
                <a:srgbClr val="A5002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436096" y="59492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Shabat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 2003; 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Lamoureux, 20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04]</a:t>
            </a:r>
            <a:endParaRPr lang="en-US" b="1" dirty="0">
              <a:solidFill>
                <a:srgbClr val="A5002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6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45225"/>
            <a:ext cx="539552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10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Επιγονατίδας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[4/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23528" y="1556792"/>
            <a:ext cx="8568952" cy="446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l-GR" sz="2200" kern="0" dirty="0" smtClean="0">
              <a:solidFill>
                <a:srgbClr val="DADADA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1556792"/>
            <a:ext cx="87849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1463" indent="-271463"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Κατά την περίοδο της μερικής προστασίας, η βάδιση πραγματοποιείται με μερική φόρτιση,</a:t>
            </a:r>
            <a:r>
              <a:rPr lang="el-GR" sz="2200" kern="0" dirty="0" smtClean="0">
                <a:solidFill>
                  <a:srgbClr val="000000"/>
                </a:solidFill>
                <a:latin typeface="Calibri" pitchFamily="34" charset="0"/>
                <a:cs typeface="Calibri" panose="020F0502020204030204" pitchFamily="34" charset="0"/>
              </a:rPr>
              <a:t> η οποία αρχικά ισοδυναμεί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περίπου με 15 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kg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και σταδιακά αυξάνεται έως το 50% του σωματικού βάρους του ασθενούς, με χρήση βακτηριών (μασχάλης ή αγκώνα) και εφαρμογή αρθρωτού λειτουργικού νάρθηκα. </a:t>
            </a:r>
          </a:p>
          <a:p>
            <a:pPr marL="271463" indent="-271463"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Ο αρθρωτός λειτουργικός νάρθηκας διατηρείται μέχρις ότου, επιτευχθεί ενεργητική κάμψη 90</a:t>
            </a:r>
            <a:r>
              <a:rPr lang="el-GR" sz="2200" baseline="30000" dirty="0" smtClean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  της άρθρωσης του γόνατος και ο ασθενής έχει αποκτήσει άριστο έλεγχο του τετρακεφάλου και λειτουργικό εκτατικό μηχανισμό.</a:t>
            </a:r>
            <a:endParaRPr lang="el-GR" sz="2200" b="1" u="sng" kern="0" dirty="0" smtClean="0">
              <a:solidFill>
                <a:srgbClr val="000000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marL="271463">
              <a:spcBef>
                <a:spcPts val="1200"/>
              </a:spcBef>
              <a:buClr>
                <a:srgbClr val="A50021"/>
              </a:buClr>
              <a:buSzPct val="100000"/>
              <a:defRPr/>
            </a:pPr>
            <a:r>
              <a:rPr lang="el-GR" sz="2200" b="1" kern="0" dirty="0" smtClean="0">
                <a:solidFill>
                  <a:srgbClr val="000000"/>
                </a:solidFill>
                <a:latin typeface="Calibri" pitchFamily="34" charset="0"/>
                <a:cs typeface="Calibri" panose="020F0502020204030204" pitchFamily="34" charset="0"/>
              </a:rPr>
              <a:t>Παρατήρηση: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 Η επιλογή του τύπου βακτηριών (μασχάλης ή αγκώνα) εξαρτάται από τον περιορισμό του εύρους της τροχιάς κίνησης της άρθρωσης του γόνατος, που επιβάλλει το «κλείδωμα» του αρθρωτού λειτουργικού νάρθηκα.</a:t>
            </a:r>
            <a:endParaRPr lang="el-GR" sz="2200" b="1" kern="0" dirty="0" smtClean="0">
              <a:solidFill>
                <a:srgbClr val="A5002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220072" y="62280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Shabat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, 2003; 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Lamoureux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20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04]</a:t>
            </a:r>
            <a:endParaRPr lang="en-US" b="1" dirty="0">
              <a:solidFill>
                <a:srgbClr val="A5002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457200" y="1772816"/>
            <a:ext cx="8229600" cy="2448272"/>
          </a:xfrm>
          <a:prstGeom prst="rect">
            <a:avLst/>
          </a:prstGeom>
          <a:ln w="19050">
            <a:solidFill>
              <a:srgbClr val="A50021"/>
            </a:solidFill>
          </a:ln>
        </p:spPr>
        <p:txBody>
          <a:bodyPr/>
          <a:lstStyle/>
          <a:p>
            <a:pPr algn="ctr">
              <a:defRPr/>
            </a:pPr>
            <a:r>
              <a:rPr lang="el-GR" sz="4400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Κατάγματα </a:t>
            </a:r>
            <a:br>
              <a:rPr lang="el-GR" sz="4400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l-GR" sz="4400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Άπω Μηριαίου Οστού</a:t>
            </a:r>
            <a:r>
              <a:rPr lang="en-US" sz="4400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n-US" sz="4400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l-GR" sz="4400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l-GR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(Υπερκονδύλια, Διαυπερκονδύλια) </a:t>
            </a:r>
            <a:r>
              <a:rPr lang="el-GR" sz="5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/>
            </a:r>
            <a:br>
              <a:rPr lang="el-GR" sz="5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endParaRPr lang="el-GR" sz="54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683568" y="2420144"/>
            <a:ext cx="7704856" cy="1512912"/>
          </a:xfrm>
          <a:prstGeom prst="rect">
            <a:avLst/>
          </a:prstGeom>
          <a:noFill/>
          <a:ln w="19050">
            <a:solidFill>
              <a:srgbClr val="A50021"/>
            </a:solidFill>
          </a:ln>
        </p:spPr>
        <p:txBody>
          <a:bodyPr/>
          <a:lstStyle/>
          <a:p>
            <a:pPr algn="ctr">
              <a:defRPr/>
            </a:pPr>
            <a:r>
              <a:rPr lang="el-GR" sz="4400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Άνω Πέρατος Κνήμης</a:t>
            </a:r>
            <a:br>
              <a:rPr lang="el-GR" sz="4400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40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(Κνημιαίου </a:t>
            </a:r>
            <a:r>
              <a:rPr lang="en-US" sz="40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Plateau</a:t>
            </a:r>
            <a:r>
              <a:rPr lang="el-GR" sz="40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</a:t>
            </a:r>
            <a:endParaRPr lang="el-GR" sz="4000" b="1" kern="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590872" y="188640"/>
            <a:ext cx="8229600" cy="936104"/>
          </a:xfrm>
          <a:noFill/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Ταξινόμηση κατά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Schatzker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[1/2]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608512"/>
          </a:xfrm>
        </p:spPr>
        <p:txBody>
          <a:bodyPr/>
          <a:lstStyle/>
          <a:p>
            <a:pPr>
              <a:lnSpc>
                <a:spcPct val="112000"/>
              </a:lnSpc>
              <a:spcBef>
                <a:spcPts val="1200"/>
              </a:spcBef>
              <a:tabLst>
                <a:tab pos="1163638" algn="l"/>
              </a:tabLst>
            </a:pPr>
            <a:r>
              <a:rPr lang="el-GR" sz="2000" b="1" dirty="0">
                <a:solidFill>
                  <a:srgbClr val="000000"/>
                </a:solidFill>
              </a:rPr>
              <a:t>Τ</a:t>
            </a:r>
            <a:r>
              <a:rPr lang="el-GR" b="1" dirty="0" smtClean="0">
                <a:solidFill>
                  <a:srgbClr val="000000"/>
                </a:solidFill>
              </a:rPr>
              <a:t>ύπος Ι: </a:t>
            </a:r>
            <a:r>
              <a:rPr lang="el-GR" dirty="0" smtClean="0">
                <a:solidFill>
                  <a:srgbClr val="000000"/>
                </a:solidFill>
              </a:rPr>
              <a:t>  Ελάχιστα παρεκτοπισμένο κάταγμα, δίκην «σφήνας» του έξω </a:t>
            </a:r>
            <a:r>
              <a:rPr lang="en-US" dirty="0" smtClean="0">
                <a:solidFill>
                  <a:srgbClr val="000000"/>
                </a:solidFill>
              </a:rPr>
              <a:t>plateau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l-GR" dirty="0" smtClean="0">
              <a:solidFill>
                <a:srgbClr val="000000"/>
              </a:solidFill>
            </a:endParaRPr>
          </a:p>
          <a:p>
            <a:pPr>
              <a:lnSpc>
                <a:spcPct val="112000"/>
              </a:lnSpc>
              <a:spcBef>
                <a:spcPts val="1200"/>
              </a:spcBef>
              <a:tabLst>
                <a:tab pos="1163638" algn="l"/>
              </a:tabLst>
            </a:pPr>
            <a:r>
              <a:rPr lang="el-GR" b="1" dirty="0" smtClean="0">
                <a:solidFill>
                  <a:srgbClr val="000000"/>
                </a:solidFill>
              </a:rPr>
              <a:t>Τύπος ΙΙ:</a:t>
            </a:r>
            <a:r>
              <a:rPr lang="el-GR" dirty="0" smtClean="0">
                <a:solidFill>
                  <a:srgbClr val="000000"/>
                </a:solidFill>
              </a:rPr>
              <a:t>  Κάταγμα του έξω </a:t>
            </a:r>
            <a:r>
              <a:rPr lang="en-US" dirty="0" smtClean="0">
                <a:solidFill>
                  <a:srgbClr val="000000"/>
                </a:solidFill>
              </a:rPr>
              <a:t>plateau </a:t>
            </a:r>
            <a:r>
              <a:rPr lang="el-GR" dirty="0" smtClean="0">
                <a:solidFill>
                  <a:srgbClr val="000000"/>
                </a:solidFill>
              </a:rPr>
              <a:t>με διάσπαση &amp; συμπίεση (εμβύθιση της αρθρικής επιφάνειας). Είναι αποτέλεσμα ενός συνδυασμού δυνάμεων βλαισότητας και αξονικής συμπίεσης.</a:t>
            </a:r>
          </a:p>
          <a:p>
            <a:pPr>
              <a:lnSpc>
                <a:spcPct val="112000"/>
              </a:lnSpc>
              <a:spcBef>
                <a:spcPts val="1200"/>
              </a:spcBef>
              <a:tabLst>
                <a:tab pos="1163638" algn="l"/>
              </a:tabLst>
            </a:pPr>
            <a:r>
              <a:rPr lang="el-GR" b="1" dirty="0" smtClean="0">
                <a:solidFill>
                  <a:srgbClr val="000000"/>
                </a:solidFill>
              </a:rPr>
              <a:t>Τύπος III:</a:t>
            </a:r>
            <a:r>
              <a:rPr lang="el-GR" dirty="0" smtClean="0">
                <a:solidFill>
                  <a:srgbClr val="000000"/>
                </a:solidFill>
              </a:rPr>
              <a:t> Κατάγματα χαμηλής ενέργειας, όπου υπάρχει ένα κεντρικό ή ένα περιφερικό εμβυθισμένο τμήμα του έξω </a:t>
            </a:r>
            <a:r>
              <a:rPr lang="en-US" dirty="0" smtClean="0">
                <a:solidFill>
                  <a:srgbClr val="000000"/>
                </a:solidFill>
              </a:rPr>
              <a:t>plateau</a:t>
            </a:r>
            <a:r>
              <a:rPr lang="el-GR" dirty="0" smtClean="0">
                <a:solidFill>
                  <a:srgbClr val="000000"/>
                </a:solidFill>
              </a:rPr>
              <a:t>, χωρίς το κάταγμα δίκην «σφήνας» που φαίνεται στα κατάγματα τύπου Ι και τύπου II.</a:t>
            </a:r>
            <a:endParaRPr lang="el-GR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86E21-CE0C-477C-85B7-757B0DE2A1A3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55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288032" y="1124744"/>
            <a:ext cx="8676456" cy="4752528"/>
          </a:xfrm>
        </p:spPr>
        <p:txBody>
          <a:bodyPr/>
          <a:lstStyle/>
          <a:p>
            <a:pPr>
              <a:lnSpc>
                <a:spcPct val="112000"/>
              </a:lnSpc>
              <a:spcBef>
                <a:spcPts val="1200"/>
              </a:spcBef>
              <a:tabLst>
                <a:tab pos="1255713" algn="l"/>
              </a:tabLst>
            </a:pPr>
            <a:r>
              <a:rPr lang="el-GR" b="1" dirty="0" smtClean="0">
                <a:solidFill>
                  <a:srgbClr val="000000"/>
                </a:solidFill>
              </a:rPr>
              <a:t>Τύπος IV:  </a:t>
            </a:r>
            <a:r>
              <a:rPr lang="el-GR" dirty="0" smtClean="0">
                <a:solidFill>
                  <a:srgbClr val="000000"/>
                </a:solidFill>
              </a:rPr>
              <a:t>Κάταγμα το οποίο μπορεί να επέλθει σε ηλικιωμένους ασθενείς μετά από κάκωση χαμηλής ενέργειας, όπου το έσω  κνημιαίο </a:t>
            </a:r>
            <a:r>
              <a:rPr lang="en-US" dirty="0" smtClean="0">
                <a:solidFill>
                  <a:srgbClr val="000000"/>
                </a:solidFill>
              </a:rPr>
              <a:t>plateau</a:t>
            </a:r>
            <a:r>
              <a:rPr lang="el-GR" dirty="0" smtClean="0">
                <a:solidFill>
                  <a:srgbClr val="000000"/>
                </a:solidFill>
              </a:rPr>
              <a:t> κατακερματίζεται σε τεμάχια, ή σε νέους ανθρώπους μετά από κάκωση υψηλής ενέργειας, όπου συχνά αποσπάται και η κνημιαία άκανθα.</a:t>
            </a:r>
          </a:p>
          <a:p>
            <a:pPr>
              <a:lnSpc>
                <a:spcPct val="112000"/>
              </a:lnSpc>
              <a:spcBef>
                <a:spcPts val="1200"/>
              </a:spcBef>
              <a:tabLst>
                <a:tab pos="1255713" algn="l"/>
              </a:tabLst>
            </a:pPr>
            <a:r>
              <a:rPr lang="el-GR" b="1" dirty="0" smtClean="0">
                <a:solidFill>
                  <a:srgbClr val="000000"/>
                </a:solidFill>
              </a:rPr>
              <a:t>Τύπος V:   </a:t>
            </a:r>
            <a:r>
              <a:rPr lang="el-GR" dirty="0" smtClean="0">
                <a:solidFill>
                  <a:srgbClr val="000000"/>
                </a:solidFill>
              </a:rPr>
              <a:t>Αποσπαστικό αμφικονδύλιο κάταγμα, όπου συνήθως παρατηρείται σύνθλιψη του έξω κνημιαίου </a:t>
            </a:r>
            <a:r>
              <a:rPr lang="en-US" dirty="0" smtClean="0">
                <a:solidFill>
                  <a:srgbClr val="000000"/>
                </a:solidFill>
              </a:rPr>
              <a:t>plateau</a:t>
            </a:r>
            <a:r>
              <a:rPr lang="el-GR" dirty="0" smtClean="0">
                <a:solidFill>
                  <a:srgbClr val="000000"/>
                </a:solidFill>
              </a:rPr>
              <a:t>. </a:t>
            </a:r>
          </a:p>
          <a:p>
            <a:pPr>
              <a:lnSpc>
                <a:spcPct val="112000"/>
              </a:lnSpc>
              <a:spcBef>
                <a:spcPts val="1200"/>
              </a:spcBef>
              <a:tabLst>
                <a:tab pos="1255713" algn="l"/>
              </a:tabLst>
            </a:pPr>
            <a:r>
              <a:rPr lang="el-GR" b="1" dirty="0" smtClean="0">
                <a:solidFill>
                  <a:srgbClr val="000000"/>
                </a:solidFill>
              </a:rPr>
              <a:t>Τύπος VI:  </a:t>
            </a:r>
            <a:r>
              <a:rPr lang="el-GR" dirty="0" smtClean="0">
                <a:solidFill>
                  <a:srgbClr val="000000"/>
                </a:solidFill>
              </a:rPr>
              <a:t>Αμφικονδύλιο κάταγμα με διαχωρισμό της διάφυσης της κνήμης από τη μετάφυση.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Ταξινόμηση κατά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Schatzker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[2/2]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02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251520" y="1702296"/>
            <a:ext cx="8568952" cy="4463008"/>
          </a:xfrm>
        </p:spPr>
        <p:txBody>
          <a:bodyPr/>
          <a:lstStyle/>
          <a:p>
            <a:pPr marL="449263" lvl="0" indent="-266700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</a:rPr>
              <a:t>Ο τύπος </a:t>
            </a:r>
            <a:r>
              <a:rPr lang="el-GR" dirty="0" smtClean="0">
                <a:solidFill>
                  <a:srgbClr val="000000"/>
                </a:solidFill>
              </a:rPr>
              <a:t>Ι </a:t>
            </a:r>
            <a:r>
              <a:rPr lang="el-GR" dirty="0">
                <a:solidFill>
                  <a:srgbClr val="000000"/>
                </a:solidFill>
              </a:rPr>
              <a:t>συμβαίνει </a:t>
            </a:r>
            <a:r>
              <a:rPr lang="el-GR" dirty="0" smtClean="0">
                <a:solidFill>
                  <a:srgbClr val="000000"/>
                </a:solidFill>
              </a:rPr>
              <a:t>πιο συχνά σε </a:t>
            </a:r>
            <a:r>
              <a:rPr lang="el-GR" dirty="0">
                <a:solidFill>
                  <a:srgbClr val="000000"/>
                </a:solidFill>
              </a:rPr>
              <a:t>νέους ασθενείς, των οποίων τα ισχυρά οστά ανθίστανται στις δυνάμεις της αξονικής συμπίεσης που προκαλεί την εμβύθιση της αρθρικής επιφάνειας της κνήμης. </a:t>
            </a:r>
            <a:endParaRPr lang="el-GR" sz="800" dirty="0">
              <a:solidFill>
                <a:srgbClr val="000000"/>
              </a:solidFill>
            </a:endParaRPr>
          </a:p>
          <a:p>
            <a:pPr marL="449263" lvl="0" indent="-266700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</a:rPr>
              <a:t>Κατάγματα τύπου ΙΙ συμβαίνουν συχνά σε ασθενείς με οστεοπόρωση ή κακή ποιότητα των οστών. Επίσης, συνοδεύονται από συνδεσμική κάκωση, τραυματισμό του έξω μηνίσκου, ή/και κάταγμα του εγγύς  τμήματος της περόνης.</a:t>
            </a:r>
            <a:endParaRPr lang="el-GR" sz="800" dirty="0">
              <a:solidFill>
                <a:srgbClr val="000000"/>
              </a:solidFill>
            </a:endParaRPr>
          </a:p>
          <a:p>
            <a:pPr marL="449263" lvl="0" indent="-266700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</a:rPr>
              <a:t>Τα κατάγματα τύπου III </a:t>
            </a:r>
            <a:r>
              <a:rPr lang="el-GR" dirty="0" smtClean="0">
                <a:solidFill>
                  <a:srgbClr val="000000"/>
                </a:solidFill>
              </a:rPr>
              <a:t>συμβαίνουν, </a:t>
            </a:r>
            <a:r>
              <a:rPr lang="el-GR" dirty="0">
                <a:solidFill>
                  <a:srgbClr val="000000"/>
                </a:solidFill>
              </a:rPr>
              <a:t>επίσης, σε ασθενείς με οστεοπόρωση ή κακή ποιότητα των οστών, σαν «άμεση απόσβεση»  των καταγματικών δυνάμεων που δέχθηκε το οστό.</a:t>
            </a:r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22096" y="6245225"/>
            <a:ext cx="442392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Άν</a:t>
            </a:r>
            <a:r>
              <a:rPr lang="el-GR" sz="36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 Πέρατος Κνήμης</a:t>
            </a:r>
            <a:r>
              <a:rPr lang="el-GR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Ιδιαιτερότητες 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[1/2]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948264" y="59492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</a:rPr>
              <a:t>Rubin E, 2007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]</a:t>
            </a:r>
            <a:endParaRPr lang="en-US" b="1" dirty="0">
              <a:solidFill>
                <a:srgbClr val="A5002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824536"/>
          </a:xfrm>
        </p:spPr>
        <p:txBody>
          <a:bodyPr/>
          <a:lstStyle/>
          <a:p>
            <a:pPr marL="266700" lvl="0" indent="-266700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</a:rPr>
              <a:t>Τα κατάγματα τύπου IV έχουν τη χειρότερη πρόγνωση σε σχέση με τους άλλους τύπους καταγμάτων, γιατί συχνά συνοδεύονται από τραυματισμό μαλακών μορίων και από κάκωση των χιαστών ή/και των πλαγίων συνδέσμων. Μπορεί, επίσης, να συνυπάρχει έλξη του περονιαίου νεύρου ή τραυματισμός της ιγνυακής αρτηρίας.</a:t>
            </a:r>
            <a:endParaRPr lang="en-US" sz="800" dirty="0">
              <a:solidFill>
                <a:srgbClr val="000000"/>
              </a:solidFill>
            </a:endParaRPr>
          </a:p>
          <a:p>
            <a:pPr marL="266700" lvl="0" indent="-266700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</a:rPr>
              <a:t>Ο τύπος V είναι κάταγμα  που συμβαίνει μετά από υψηλής ενέργειας κάκωση και συχνά συνοδεύεται από αποκόλληση μηνίσκου (50% των ασθενών) και αποσπαστικών καταγμάτων της πρόσφυσης του προσθίου χιαστού συνδέσμου( 1/3 των ασθενών).</a:t>
            </a:r>
            <a:endParaRPr lang="el-GR" sz="800" dirty="0">
              <a:solidFill>
                <a:srgbClr val="000000"/>
              </a:solidFill>
            </a:endParaRPr>
          </a:p>
          <a:p>
            <a:pPr marL="266700" lvl="0" indent="-266700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</a:rPr>
              <a:t>Σε ποσοστό 86%, τα κατάγματα τύπου VI έχουν εκτεταμένες κακώσεις των μαλακών μορίων, ενώ σε ποσοστό 35 %, είναι ανοικτά.</a:t>
            </a:r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45225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Άν</a:t>
            </a:r>
            <a:r>
              <a:rPr lang="el-GR" sz="36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 Πέρατος Κνήμης</a:t>
            </a:r>
            <a:r>
              <a:rPr lang="el-GR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Ιδιαιτερότητες 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[2/2]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6804248" y="62280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</a:rPr>
              <a:t>Rubin E, 2007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]</a:t>
            </a:r>
            <a:endParaRPr lang="en-US" b="1" dirty="0">
              <a:solidFill>
                <a:srgbClr val="A5002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65118"/>
            <a:ext cx="57606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Άνω Πέρατος Κνήμης </a:t>
            </a: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Μέθοδοι Χειρουργικής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Σταθεροποίη</a:t>
            </a: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σης 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[1/2]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5 - Θέση περιεχομένου"/>
          <p:cNvSpPr>
            <a:spLocks noGrp="1"/>
          </p:cNvSpPr>
          <p:nvPr>
            <p:ph idx="1"/>
          </p:nvPr>
        </p:nvSpPr>
        <p:spPr>
          <a:xfrm>
            <a:off x="35496" y="1484784"/>
            <a:ext cx="9036496" cy="4968552"/>
          </a:xfrm>
        </p:spPr>
        <p:txBody>
          <a:bodyPr/>
          <a:lstStyle/>
          <a:p>
            <a:r>
              <a:rPr lang="el-GR" dirty="0" smtClean="0">
                <a:solidFill>
                  <a:srgbClr val="000000"/>
                </a:solidFill>
              </a:rPr>
              <a:t>Κατά την κρίση του χειρουργού, οι μέθοδοι χειρουργικής αντιμετώπισης των καταγμάτων του άνω πέρατος της κνήμης είναι:</a:t>
            </a:r>
          </a:p>
          <a:p>
            <a:pPr marL="623888" indent="-266700">
              <a:buClr>
                <a:srgbClr val="C00000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Εσωτερική οστεοσύνθεση «</a:t>
            </a:r>
            <a:r>
              <a:rPr lang="en-US" dirty="0" smtClean="0">
                <a:solidFill>
                  <a:srgbClr val="000000"/>
                </a:solidFill>
              </a:rPr>
              <a:t>ORIF</a:t>
            </a:r>
            <a:r>
              <a:rPr lang="el-GR" dirty="0" smtClean="0">
                <a:solidFill>
                  <a:srgbClr val="000000"/>
                </a:solidFill>
              </a:rPr>
              <a:t>»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open reduction and internal fixation) </a:t>
            </a:r>
            <a:r>
              <a:rPr lang="el-GR" dirty="0" smtClean="0">
                <a:solidFill>
                  <a:srgbClr val="000000"/>
                </a:solidFill>
              </a:rPr>
              <a:t>με:      </a:t>
            </a:r>
            <a:endParaRPr lang="en-US" dirty="0" smtClean="0">
              <a:solidFill>
                <a:srgbClr val="000000"/>
              </a:solidFill>
            </a:endParaRPr>
          </a:p>
          <a:p>
            <a:pPr marL="1071563" indent="-265113">
              <a:buClr>
                <a:srgbClr val="C00000"/>
              </a:buClr>
              <a:buFont typeface="Arial" pitchFamily="34" charset="0"/>
              <a:buChar char="•"/>
            </a:pPr>
            <a:r>
              <a:rPr lang="el-GR" dirty="0" smtClean="0"/>
              <a:t>οστεοσύνθεση με διακαταγματικούς κοχλίες (</a:t>
            </a:r>
            <a:r>
              <a:rPr lang="en-US" dirty="0" smtClean="0"/>
              <a:t>lag-screw fixation</a:t>
            </a:r>
            <a:r>
              <a:rPr lang="el-GR" dirty="0" smtClean="0"/>
              <a:t>),</a:t>
            </a:r>
            <a:r>
              <a:rPr lang="en-US" dirty="0" smtClean="0"/>
              <a:t>  </a:t>
            </a:r>
          </a:p>
          <a:p>
            <a:pPr marL="1071563" indent="-265113">
              <a:buClr>
                <a:srgbClr val="C00000"/>
              </a:buClr>
              <a:buFont typeface="Arial" pitchFamily="34" charset="0"/>
              <a:buChar char="•"/>
            </a:pPr>
            <a:r>
              <a:rPr lang="el-GR" dirty="0" smtClean="0"/>
              <a:t>στηρικτικές πλάκες (</a:t>
            </a:r>
            <a:r>
              <a:rPr lang="en-US" dirty="0" smtClean="0"/>
              <a:t>buttress plating</a:t>
            </a:r>
            <a:r>
              <a:rPr lang="el-GR" dirty="0" smtClean="0"/>
              <a:t>),</a:t>
            </a:r>
            <a:r>
              <a:rPr lang="en-US" dirty="0" smtClean="0"/>
              <a:t> </a:t>
            </a:r>
          </a:p>
          <a:p>
            <a:pPr marL="1071563" indent="-265113">
              <a:buClr>
                <a:srgbClr val="C00000"/>
              </a:buClr>
              <a:buFont typeface="Arial" pitchFamily="34" charset="0"/>
              <a:buChar char="•"/>
            </a:pPr>
            <a:r>
              <a:rPr lang="el-GR" dirty="0" smtClean="0"/>
              <a:t>πλάκες σταθερής γωνίας (</a:t>
            </a:r>
            <a:r>
              <a:rPr lang="en-US" dirty="0" smtClean="0"/>
              <a:t>fixed-angle plating</a:t>
            </a:r>
            <a:r>
              <a:rPr lang="el-GR" dirty="0" smtClean="0"/>
              <a:t>),</a:t>
            </a:r>
            <a:r>
              <a:rPr lang="en-US" dirty="0" smtClean="0"/>
              <a:t> </a:t>
            </a:r>
            <a:r>
              <a:rPr lang="el-GR" dirty="0" smtClean="0"/>
              <a:t>ή</a:t>
            </a:r>
          </a:p>
          <a:p>
            <a:pPr marL="1071563" indent="-265113">
              <a:buClr>
                <a:srgbClr val="C00000"/>
              </a:buClr>
              <a:buFont typeface="Arial" pitchFamily="34" charset="0"/>
              <a:buChar char="•"/>
            </a:pPr>
            <a:r>
              <a:rPr lang="el-GR" dirty="0" smtClean="0"/>
              <a:t>συνδυασμό των παραπάνω τεχνικών οστεοσύνθεσης.</a:t>
            </a:r>
            <a:endParaRPr lang="en-US" dirty="0" smtClean="0"/>
          </a:p>
          <a:p>
            <a:pPr marL="623888" indent="-266700">
              <a:buClr>
                <a:srgbClr val="C00000"/>
              </a:buClr>
              <a:buFont typeface="Wingdings" pitchFamily="2" charset="2"/>
              <a:buChar char="§"/>
            </a:pPr>
            <a:r>
              <a:rPr lang="el-GR" dirty="0" smtClean="0"/>
              <a:t>Εξωτερική οστεοσύνθεση με διαδερμικές καρφίδες η οποία μπορεί να χρησιμοποιηθεί ως οριστική θεραπεία (σπάνια) ή ως συμπληρωματική υποστήριξη σε</a:t>
            </a:r>
            <a:r>
              <a:rPr lang="el-GR" dirty="0" smtClean="0">
                <a:solidFill>
                  <a:srgbClr val="000000"/>
                </a:solidFill>
              </a:rPr>
              <a:t> εσωτερική οστεοσύνθεση.</a:t>
            </a:r>
            <a:r>
              <a:rPr lang="en-US" dirty="0" smtClean="0"/>
              <a:t> </a:t>
            </a:r>
            <a:endParaRPr lang="el-GR" dirty="0" smtClean="0"/>
          </a:p>
          <a:p>
            <a:pPr marL="623888" indent="-266700">
              <a:buClr>
                <a:srgbClr val="C00000"/>
              </a:buClr>
              <a:buFont typeface="Wingdings" pitchFamily="2" charset="2"/>
              <a:buChar char="§"/>
            </a:pPr>
            <a:r>
              <a:rPr lang="el-GR" dirty="0" smtClean="0"/>
              <a:t>Εξωτερική οστεοσύνθεση με υβριδικό δακτύλιο.</a:t>
            </a:r>
          </a:p>
        </p:txBody>
      </p:sp>
    </p:spTree>
    <p:extLst>
      <p:ext uri="{BB962C8B-B14F-4D97-AF65-F5344CB8AC3E}">
        <p14:creationId xmlns:p14="http://schemas.microsoft.com/office/powerpoint/2010/main" val="33748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65118"/>
            <a:ext cx="57606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Άνω Πέρατος Κνήμης </a:t>
            </a: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Μέθοδοι Χειρουργικής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Σταθεροποίη</a:t>
            </a: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σης 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[2/2]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 l="53775" r="3082"/>
          <a:stretch>
            <a:fillRect/>
          </a:stretch>
        </p:blipFill>
        <p:spPr bwMode="auto">
          <a:xfrm>
            <a:off x="4427984" y="2945302"/>
            <a:ext cx="2016224" cy="307598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 l="63463"/>
          <a:stretch>
            <a:fillRect/>
          </a:stretch>
        </p:blipFill>
        <p:spPr bwMode="auto">
          <a:xfrm>
            <a:off x="6588224" y="2921199"/>
            <a:ext cx="2160240" cy="310008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17 - Ορθογώνιο"/>
          <p:cNvSpPr/>
          <p:nvPr/>
        </p:nvSpPr>
        <p:spPr>
          <a:xfrm>
            <a:off x="35496" y="1478394"/>
            <a:ext cx="23042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Εσωτερική </a:t>
            </a:r>
          </a:p>
          <a:p>
            <a:pPr algn="ctr">
              <a:buClr>
                <a:srgbClr val="C00000"/>
              </a:buClr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οστεοσύνθεση με διακαταγματικούς κοχλίες </a:t>
            </a:r>
            <a:endParaRPr lang="en-US" sz="22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6516216" y="1484784"/>
            <a:ext cx="23042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Εξωτερική οστεοσύνθεση με υβριδικό δακτύλιο</a:t>
            </a:r>
            <a:endParaRPr lang="el-G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/>
          <a:srcRect t="2201"/>
          <a:stretch>
            <a:fillRect/>
          </a:stretch>
        </p:blipFill>
        <p:spPr bwMode="auto">
          <a:xfrm>
            <a:off x="251520" y="2924944"/>
            <a:ext cx="1812801" cy="309634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20 - Ορθογώνιο"/>
          <p:cNvSpPr/>
          <p:nvPr/>
        </p:nvSpPr>
        <p:spPr>
          <a:xfrm>
            <a:off x="2267744" y="1484784"/>
            <a:ext cx="40324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Εσωτερική οστεοσύνθεση με μία στηρικτική πλάκα (α)</a:t>
            </a:r>
          </a:p>
          <a:p>
            <a:pPr algn="ctr">
              <a:buClr>
                <a:srgbClr val="C00000"/>
              </a:buClr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και με δύο στηρικτικές πλάκες (β)</a:t>
            </a:r>
            <a:endParaRPr lang="en-US" sz="22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/>
          <a:srcRect t="2326"/>
          <a:stretch>
            <a:fillRect/>
          </a:stretch>
        </p:blipFill>
        <p:spPr bwMode="auto">
          <a:xfrm>
            <a:off x="2219128" y="2924944"/>
            <a:ext cx="2090530" cy="309634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22 - TextBox"/>
          <p:cNvSpPr txBox="1"/>
          <p:nvPr/>
        </p:nvSpPr>
        <p:spPr>
          <a:xfrm>
            <a:off x="5868144" y="544522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A50021"/>
                </a:solidFill>
                <a:latin typeface="Calibri" pitchFamily="34" charset="0"/>
              </a:rPr>
              <a:t>(β)</a:t>
            </a:r>
            <a:endParaRPr lang="el-GR" sz="3200" b="1" dirty="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3707905" y="5445224"/>
            <a:ext cx="792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A50021"/>
                </a:solidFill>
                <a:latin typeface="Calibri" pitchFamily="34" charset="0"/>
              </a:rPr>
              <a:t>(α)</a:t>
            </a:r>
            <a:endParaRPr lang="el-GR" sz="3200" b="1" dirty="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00664" y="6093296"/>
            <a:ext cx="19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hlinkClick r:id="rId7"/>
              </a:rPr>
              <a:t>Surgery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Copyright by AO Foundation,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Switzerland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293096" y="6107614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hlinkClick r:id="rId8"/>
              </a:rPr>
              <a:t>openi.nlm.nih.gov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6579096" y="6093296"/>
            <a:ext cx="2169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hlinkClick r:id="rId7"/>
              </a:rPr>
              <a:t>Surgery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Copyright by AO Foundation,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Switzerland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216024" y="1556792"/>
            <a:ext cx="8748464" cy="1152128"/>
          </a:xfrm>
        </p:spPr>
        <p:txBody>
          <a:bodyPr/>
          <a:lstStyle/>
          <a:p>
            <a:pPr>
              <a:buSzPct val="100000"/>
            </a:pPr>
            <a:r>
              <a:rPr lang="el-GR" dirty="0" smtClean="0"/>
              <a:t>Κατά τις πρώτες μετεγχειρητικές ημέρες, μία πιθανή επιπλοκή σε κατάγματα άνω πέρατος κνήμης είναι το «Σύνδρομο Διαμερίσματος». </a:t>
            </a:r>
          </a:p>
          <a:p>
            <a:pPr>
              <a:buSzPct val="100000"/>
              <a:buNone/>
            </a:pPr>
            <a:endParaRPr lang="el-GR" dirty="0" smtClean="0"/>
          </a:p>
          <a:p>
            <a:pPr>
              <a:buSzPct val="100000"/>
            </a:pPr>
            <a:r>
              <a:rPr lang="el-GR" dirty="0" smtClean="0">
                <a:solidFill>
                  <a:srgbClr val="000000"/>
                </a:solidFill>
              </a:rPr>
              <a:t>Κλινική εικόνα Συνδρόμου Διαμερίσματος: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Άνω Πέρατος Κνήμης </a:t>
            </a: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Σύνδρομο Διαμερίσματος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0099" y="3266983"/>
            <a:ext cx="3288365" cy="2466273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Ορθογώνιο 8"/>
          <p:cNvSpPr/>
          <p:nvPr/>
        </p:nvSpPr>
        <p:spPr>
          <a:xfrm>
            <a:off x="6300192" y="5816297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ροσωπικό αρχείο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95536" y="3174424"/>
            <a:ext cx="5184576" cy="320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 pitchFamily="34" charset="0"/>
              </a:rPr>
              <a:t>Ο ασθενής διαμαρτύρεται για έντονο άλγος - καυσαλγία, το οποίο δεν αποκρίνεται σε παυσίπονα, για παραισθησία και για μείωση της μυϊκής ισχύος.</a:t>
            </a:r>
          </a:p>
          <a:p>
            <a:pPr marL="182563" indent="-182563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 pitchFamily="34" charset="0"/>
              </a:rPr>
              <a:t>Κλινικά παρατηρούνται έντονο οίδημα και διαταραχές της αισθητικότητας και της κινητικότητας του άκρου.</a:t>
            </a:r>
          </a:p>
        </p:txBody>
      </p:sp>
    </p:spTree>
    <p:extLst>
      <p:ext uri="{BB962C8B-B14F-4D97-AF65-F5344CB8AC3E}">
        <p14:creationId xmlns:p14="http://schemas.microsoft.com/office/powerpoint/2010/main" val="14406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sp>
        <p:nvSpPr>
          <p:cNvPr id="10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Άνω Πέρατος Κνήμης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[1/6] 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23528" y="1556792"/>
            <a:ext cx="8568952" cy="446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2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Προσοχή στο σχεδιασμό του προγράμματος με βάση τα κριτήρια ολοκλήρωσης των διακριτών σταδίων της Φ/Θ  αποκατάστασης: «Μέγιστη Προστασία – Μερική Προστασία – Στάδιο Ελεύθερων Δραστηριοτήτων».</a:t>
            </a:r>
            <a:endParaRPr lang="el-GR" sz="2200" b="1" kern="0" dirty="0" smtClean="0">
              <a:solidFill>
                <a:srgbClr val="A5002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44450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el-GR" b="1" kern="0" dirty="0" smtClean="0">
                <a:solidFill>
                  <a:srgbClr val="A5002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[Παπαθανασίου Γ, 2003 &amp; 2004]</a:t>
            </a:r>
            <a:endParaRPr lang="el-GR" sz="2200" kern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2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 κύρια κριτήρια </a:t>
            </a:r>
            <a:r>
              <a:rPr lang="el-GR" sz="22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σταδιοποίησης</a:t>
            </a:r>
            <a:r>
              <a:rPr lang="el-GR" sz="22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του προγράμματος αφορούν στην αξιολόγηση της κλινικής εικόνας του ασθενούς και της διαδικασίας πώρωσης του κατάγματος από τον θεράποντα χειρουργό, ενώ ιδιαίτερα σημαντική είναι η λειτουργική αξιολόγηση του ασθενούς από τον Φυσικοθεραπευτή (π.χ ικανότητα βάδισης χωρίς χωλότητα και πόνο).</a:t>
            </a:r>
            <a:endParaRPr lang="el-GR" sz="2200" kern="0" dirty="0" smtClean="0">
              <a:solidFill>
                <a:srgbClr val="DADADA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3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179512" y="1844824"/>
            <a:ext cx="8856984" cy="3744416"/>
          </a:xfrm>
        </p:spPr>
        <p:txBody>
          <a:bodyPr/>
          <a:lstStyle/>
          <a:p>
            <a:pPr marL="357188" indent="-300038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srgbClr val="000000"/>
                </a:solidFill>
              </a:rPr>
              <a:t>Σε ασθενείς όπου το κάταγμα σταθεροποιήθηκε με εσωτερική οστεοσύνθεση εφαρμόζεται μετεγχειρητικά αρθρωτός λειτουργικός κηδεμόνας (νάρθηκας), με σκοπό: </a:t>
            </a:r>
          </a:p>
          <a:p>
            <a:pPr marL="898525" indent="-274638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rgbClr val="000000"/>
                </a:solidFill>
              </a:rPr>
              <a:t>να προστατευθεί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l-GR" sz="2400" dirty="0" smtClean="0">
                <a:solidFill>
                  <a:srgbClr val="000000"/>
                </a:solidFill>
              </a:rPr>
              <a:t>η καταγματική περιοχή από την επίδραση φορτίων βλαισότητας ή ραιβότητας, </a:t>
            </a:r>
          </a:p>
          <a:p>
            <a:pPr marL="898525" indent="-274638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rgbClr val="000000"/>
                </a:solidFill>
              </a:rPr>
              <a:t>να αποφευχθούν οι στροφικές κινήσεις κατά την κάμψη του γόνατος,</a:t>
            </a:r>
          </a:p>
          <a:p>
            <a:pPr marL="898525" indent="-274638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rgbClr val="000000"/>
                </a:solidFill>
              </a:rPr>
              <a:t>να επουλωθούν οι τυχόν συνοδές συνδεσμικές κακώσεις. 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sp>
        <p:nvSpPr>
          <p:cNvPr id="10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Άνω Πέρατος Κνήμης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[2/6] 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50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3888432"/>
          </a:xfrm>
        </p:spPr>
        <p:txBody>
          <a:bodyPr/>
          <a:lstStyle/>
          <a:p>
            <a:pPr marL="1071563" lvl="0" indent="-1071563">
              <a:lnSpc>
                <a:spcPct val="112000"/>
              </a:lnSpc>
              <a:spcBef>
                <a:spcPts val="2400"/>
              </a:spcBef>
              <a:buNone/>
            </a:pPr>
            <a:r>
              <a:rPr lang="el-GR" sz="2400" b="1" dirty="0">
                <a:solidFill>
                  <a:srgbClr val="000000"/>
                </a:solidFill>
              </a:rPr>
              <a:t>Τύπος Α</a:t>
            </a:r>
            <a:r>
              <a:rPr lang="el-GR" sz="2400" dirty="0">
                <a:solidFill>
                  <a:srgbClr val="000000"/>
                </a:solidFill>
              </a:rPr>
              <a:t>: Εξωαρθρικά κατάγματα.</a:t>
            </a:r>
            <a:endParaRPr lang="en-US" sz="2400" dirty="0">
              <a:solidFill>
                <a:srgbClr val="000000"/>
              </a:solidFill>
            </a:endParaRPr>
          </a:p>
          <a:p>
            <a:pPr marL="1071563" lvl="0" indent="-1071563">
              <a:lnSpc>
                <a:spcPct val="112000"/>
              </a:lnSpc>
              <a:spcBef>
                <a:spcPts val="2400"/>
              </a:spcBef>
              <a:buNone/>
            </a:pPr>
            <a:r>
              <a:rPr lang="el-GR" sz="2400" b="1" dirty="0">
                <a:solidFill>
                  <a:srgbClr val="000000"/>
                </a:solidFill>
              </a:rPr>
              <a:t>Τύπος Β</a:t>
            </a:r>
            <a:r>
              <a:rPr lang="el-GR" sz="2400" dirty="0">
                <a:solidFill>
                  <a:srgbClr val="000000"/>
                </a:solidFill>
              </a:rPr>
              <a:t>: Μερικώς ενδοαρθρικά/μονοκονδύλια κατάγματα, όπου τα μέρη της αρθρικής επιφάνειας παραμένουν σε επαφή με τη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l-GR" sz="2400" dirty="0">
                <a:solidFill>
                  <a:srgbClr val="000000"/>
                </a:solidFill>
              </a:rPr>
              <a:t>διάφυση.</a:t>
            </a:r>
          </a:p>
          <a:p>
            <a:pPr marL="1071563" lvl="0" indent="-1071563">
              <a:lnSpc>
                <a:spcPct val="112000"/>
              </a:lnSpc>
              <a:spcBef>
                <a:spcPts val="2400"/>
              </a:spcBef>
              <a:buNone/>
            </a:pPr>
            <a:r>
              <a:rPr lang="el-GR" sz="2400" b="1" dirty="0">
                <a:solidFill>
                  <a:srgbClr val="000000"/>
                </a:solidFill>
              </a:rPr>
              <a:t>Τύπος C</a:t>
            </a:r>
            <a:r>
              <a:rPr lang="el-GR" sz="2400" dirty="0">
                <a:solidFill>
                  <a:srgbClr val="000000"/>
                </a:solidFill>
              </a:rPr>
              <a:t>: Πλήρως ενδοαρθρικά/αμφικονδύλια  κατάγματα, με απόσπαση και των δύο   κονδύλων από τη διάφυση.</a:t>
            </a:r>
            <a:endParaRPr lang="el-GR" sz="2400" dirty="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333526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Ταξινόμηση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Müller AO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*/ΟΤΑ </a:t>
            </a:r>
            <a:r>
              <a:rPr lang="el-GR" sz="36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[1/3]</a:t>
            </a:r>
            <a:endParaRPr lang="en-US" sz="3600" b="1" baseline="-1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5877272"/>
            <a:ext cx="50405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100000"/>
              <a:defRPr/>
            </a:pPr>
            <a:r>
              <a:rPr lang="el-GR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ΑΟ</a:t>
            </a:r>
            <a:r>
              <a:rPr lang="el-GR" b="1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*</a:t>
            </a:r>
            <a:r>
              <a:rPr lang="el-GR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: </a:t>
            </a:r>
            <a:r>
              <a:rPr lang="en-GB" dirty="0">
                <a:solidFill>
                  <a:srgbClr val="222222"/>
                </a:solidFill>
                <a:latin typeface="Calibri" pitchFamily="34" charset="0"/>
              </a:rPr>
              <a:t>Arbeitsgemeinschaft für Osteosynthesefragen</a:t>
            </a:r>
            <a:endParaRPr lang="el-GR" kern="0" dirty="0" smtClean="0">
              <a:solidFill>
                <a:srgbClr val="DADADA">
                  <a:lumMod val="10000"/>
                </a:srgb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3312368"/>
          </a:xfrm>
        </p:spPr>
        <p:txBody>
          <a:bodyPr/>
          <a:lstStyle/>
          <a:p>
            <a:pPr marL="357188" indent="-300038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srgbClr val="000000"/>
                </a:solidFill>
              </a:rPr>
              <a:t>Κατά την άμεση μετεγχειρητική περίοδο, το εύρος τροχιάς της κίνησης της άρθρωσης του γόνατος που επιτρέπει ο αρθρωτός λειτουργικός κηδεμόνας (νάρθηκας) κυμαίνεται από έκταση 0</a:t>
            </a:r>
            <a:r>
              <a:rPr lang="el-GR" sz="2400" baseline="30000" dirty="0" smtClean="0">
                <a:solidFill>
                  <a:srgbClr val="000000"/>
                </a:solidFill>
              </a:rPr>
              <a:t>ο</a:t>
            </a:r>
            <a:r>
              <a:rPr lang="el-GR" sz="2400" dirty="0" smtClean="0">
                <a:solidFill>
                  <a:srgbClr val="000000"/>
                </a:solidFill>
              </a:rPr>
              <a:t> έως κάμψη 60</a:t>
            </a:r>
            <a:r>
              <a:rPr lang="el-GR" sz="2400" baseline="30000" dirty="0" smtClean="0">
                <a:solidFill>
                  <a:srgbClr val="000000"/>
                </a:solidFill>
              </a:rPr>
              <a:t>ο</a:t>
            </a:r>
            <a:r>
              <a:rPr lang="el-GR" sz="2400" dirty="0" smtClean="0">
                <a:solidFill>
                  <a:srgbClr val="000000"/>
                </a:solidFill>
              </a:rPr>
              <a:t>. </a:t>
            </a:r>
          </a:p>
          <a:p>
            <a:pPr marL="357188" indent="-300038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srgbClr val="000000"/>
                </a:solidFill>
              </a:rPr>
              <a:t>Κατά την περίοδο της μέγιστης προστασίας, και με βάση την πορεία πώρωσης του κατάγματος, το εύρος της επιτρεπόμενης τροχιάς της κάμψης αυξάνεται μέχρι τις 90</a:t>
            </a:r>
            <a:r>
              <a:rPr lang="el-GR" sz="2400" baseline="30000" dirty="0" smtClean="0">
                <a:solidFill>
                  <a:srgbClr val="000000"/>
                </a:solidFill>
              </a:rPr>
              <a:t>ο </a:t>
            </a:r>
            <a:r>
              <a:rPr lang="el-GR" sz="2400" dirty="0" smtClean="0">
                <a:solidFill>
                  <a:srgbClr val="000000"/>
                </a:solidFill>
              </a:rPr>
              <a:t>και αργότερα μέχρι τις 120</a:t>
            </a:r>
            <a:r>
              <a:rPr lang="el-GR" sz="2400" baseline="30000" dirty="0" smtClean="0">
                <a:solidFill>
                  <a:srgbClr val="000000"/>
                </a:solidFill>
              </a:rPr>
              <a:t>ο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  <p:sp>
        <p:nvSpPr>
          <p:cNvPr id="10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Άνω Πέρατος Κνήμης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[3/6] 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45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68715"/>
            <a:ext cx="3456384" cy="180450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Ορθογώνιο 8"/>
          <p:cNvSpPr/>
          <p:nvPr/>
        </p:nvSpPr>
        <p:spPr>
          <a:xfrm>
            <a:off x="2159732" y="6045830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ροσωπικά αρχεία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51520" y="1628800"/>
            <a:ext cx="8568952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10000"/>
              </a:lnSpc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</a:rPr>
              <a:t>Το πρόγραμμα της κινησιοθεραπείας πραγματοποιείται χωρίς να αφαιρείται ο νάρθηκας, με ιδιαίτερη έμφαση στην προσεκτική ενεργοποίηση και σταδιακή ενδυνάμωση του τετρακεφάλου και των οπισθίων μηριαίων μυών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l-GR" sz="2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Άνω Πέρατος Κνήμης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[4/6] 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29583"/>
            <a:ext cx="2575345" cy="277973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33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3635896" y="1628800"/>
            <a:ext cx="5328592" cy="151216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Σε κάποιες περιπτώσεις ο νάρθηκας διατηρείται ακόμη και στην περίοδο της μερικής προστασίας, παρόλο που ο ασθενής είναι ικανός να εκτελέσει συνδυαστικές ασκήσεις.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Άνω Πέρατος Κνήμης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[5/6] 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038" y="1556792"/>
            <a:ext cx="2692850" cy="447650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56316"/>
            <a:ext cx="3662402" cy="256497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Ορθογώνιο 8"/>
          <p:cNvSpPr/>
          <p:nvPr/>
        </p:nvSpPr>
        <p:spPr>
          <a:xfrm>
            <a:off x="3203848" y="624834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ροσωπικά αρχεία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539552" y="1556792"/>
            <a:ext cx="8352928" cy="1368152"/>
          </a:xfrm>
        </p:spPr>
        <p:txBody>
          <a:bodyPr/>
          <a:lstStyle/>
          <a:p>
            <a:pPr marL="357188" indent="-300038"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srgbClr val="000000"/>
                </a:solidFill>
              </a:rPr>
              <a:t>Η φόρτιση του σκέλους κατά τη βάδιση πραγματοποιείται σταδιακά και η πλήρης φόρτιση περιορίζεται για τουλάχιστον 12 εβδομάδες.</a:t>
            </a:r>
          </a:p>
        </p:txBody>
      </p:sp>
      <p:sp>
        <p:nvSpPr>
          <p:cNvPr id="7" name="Ορθογώνιο 8"/>
          <p:cNvSpPr/>
          <p:nvPr/>
        </p:nvSpPr>
        <p:spPr>
          <a:xfrm>
            <a:off x="3563888" y="5805264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ροσωπικό αρχείο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Άνω Πέρατος Κνήμης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[6/6] 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16564" r="13494"/>
          <a:stretch>
            <a:fillRect/>
          </a:stretch>
        </p:blipFill>
        <p:spPr bwMode="auto">
          <a:xfrm>
            <a:off x="2699792" y="2895568"/>
            <a:ext cx="3528392" cy="283768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855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1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Αναφορά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Γεώργιος Παπαθανασίου, Σοφία Στάση. </a:t>
            </a:r>
            <a:r>
              <a:rPr lang="el-GR" sz="2000" dirty="0" smtClean="0"/>
              <a:t>«</a:t>
            </a:r>
            <a:r>
              <a:rPr lang="el-GR" sz="2000" dirty="0"/>
              <a:t>Κλινική Άσκηση στη Φυσικοθεραπεία Μυοσκελετικών Κακώσεων και Παθήσεων</a:t>
            </a:r>
            <a:r>
              <a:rPr lang="el-GR" sz="2000" dirty="0" smtClean="0"/>
              <a:t>. Ενότητα 9</a:t>
            </a:r>
            <a:r>
              <a:rPr lang="en-US" sz="2000" dirty="0" smtClean="0"/>
              <a:t>:</a:t>
            </a:r>
            <a:r>
              <a:rPr lang="el-GR" sz="2000" dirty="0"/>
              <a:t> Φυσικοθεραπευτική Αποκατάσταση μετά από  Χειρουργική Αντιμετώπιση Μυοσκελετικών Κακώσεων </a:t>
            </a:r>
            <a:r>
              <a:rPr lang="el-GR" sz="2000" dirty="0" smtClean="0"/>
              <a:t>στην </a:t>
            </a:r>
            <a:r>
              <a:rPr lang="el-GR" sz="2000" dirty="0"/>
              <a:t>περιοχή της Άρθρωσης του Γόνατος».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 Copyright </a:t>
            </a:r>
            <a:r>
              <a:rPr lang="el-GR" sz="2000" dirty="0"/>
              <a:t>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Γεώργιος Παπαθανασίου, Σοφία Στάση 2014.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70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77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0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6" name="4 - Τίτλος"/>
          <p:cNvSpPr>
            <a:spLocks noGrp="1"/>
          </p:cNvSpPr>
          <p:nvPr>
            <p:ph type="title"/>
          </p:nvPr>
        </p:nvSpPr>
        <p:spPr>
          <a:xfrm>
            <a:off x="457200" y="333526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Ταξινόμηση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Müller AO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*/ΟΤΑ </a:t>
            </a:r>
            <a:r>
              <a:rPr lang="el-GR" sz="36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36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36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/3]</a:t>
            </a:r>
            <a:endParaRPr lang="en-US" sz="3600" b="1" baseline="-1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2000"/>
              </a:lnSpc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l-GR" sz="2400" dirty="0">
                <a:solidFill>
                  <a:srgbClr val="000000"/>
                </a:solidFill>
              </a:rPr>
              <a:t>Οι τρεις τύποι των καταγμάτων του άπω μηριαίου οστού </a:t>
            </a:r>
            <a:r>
              <a:rPr lang="el-GR" sz="2400" dirty="0" smtClean="0">
                <a:solidFill>
                  <a:srgbClr val="000000"/>
                </a:solidFill>
              </a:rPr>
              <a:t>υποδιαιρούνται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l-GR" sz="2400" dirty="0" smtClean="0">
                <a:solidFill>
                  <a:srgbClr val="000000"/>
                </a:solidFill>
              </a:rPr>
              <a:t>περαιτέρω</a:t>
            </a:r>
            <a:r>
              <a:rPr lang="el-GR" sz="2400" dirty="0">
                <a:solidFill>
                  <a:srgbClr val="000000"/>
                </a:solidFill>
              </a:rPr>
              <a:t>, αναλόγως του βαθμού συντριβής </a:t>
            </a:r>
            <a:r>
              <a:rPr lang="el-GR" sz="2400" dirty="0" smtClean="0">
                <a:solidFill>
                  <a:srgbClr val="000000"/>
                </a:solidFill>
              </a:rPr>
              <a:t>του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12000"/>
              </a:lnSpc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l-GR" sz="2400" dirty="0" smtClean="0">
                <a:solidFill>
                  <a:srgbClr val="000000"/>
                </a:solidFill>
              </a:rPr>
              <a:t>Τα </a:t>
            </a:r>
            <a:r>
              <a:rPr lang="el-GR" sz="2400" dirty="0">
                <a:solidFill>
                  <a:srgbClr val="000000"/>
                </a:solidFill>
              </a:rPr>
              <a:t>κατάγματα τύπου </a:t>
            </a:r>
            <a:r>
              <a:rPr lang="el-GR" sz="2400" b="1" dirty="0">
                <a:solidFill>
                  <a:srgbClr val="000000"/>
                </a:solidFill>
              </a:rPr>
              <a:t>Α </a:t>
            </a:r>
            <a:r>
              <a:rPr lang="el-GR" sz="2400" dirty="0">
                <a:solidFill>
                  <a:srgbClr val="000000"/>
                </a:solidFill>
              </a:rPr>
              <a:t>υποδιαιρούνται σε:</a:t>
            </a:r>
          </a:p>
          <a:p>
            <a:pPr lvl="1">
              <a:lnSpc>
                <a:spcPct val="112000"/>
              </a:lnSpc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l-GR" sz="2400" b="1" dirty="0">
                <a:solidFill>
                  <a:srgbClr val="000000"/>
                </a:solidFill>
              </a:rPr>
              <a:t>Α1</a:t>
            </a:r>
            <a:r>
              <a:rPr lang="el-GR" sz="2400" dirty="0">
                <a:solidFill>
                  <a:srgbClr val="000000"/>
                </a:solidFill>
              </a:rPr>
              <a:t>:</a:t>
            </a:r>
            <a:r>
              <a:rPr lang="el-GR" sz="2400" b="1" dirty="0">
                <a:solidFill>
                  <a:srgbClr val="000000"/>
                </a:solidFill>
              </a:rPr>
              <a:t> </a:t>
            </a:r>
            <a:r>
              <a:rPr lang="el-GR" sz="2400" dirty="0">
                <a:solidFill>
                  <a:srgbClr val="000000"/>
                </a:solidFill>
              </a:rPr>
              <a:t>Εγκάρσιο ή λοξό κάταγμα δύο τεμαχίων</a:t>
            </a:r>
            <a:r>
              <a:rPr lang="en-US" sz="2400" dirty="0">
                <a:solidFill>
                  <a:srgbClr val="000000"/>
                </a:solidFill>
              </a:rPr>
              <a:t>,</a:t>
            </a:r>
            <a:endParaRPr lang="el-GR" sz="2400" dirty="0">
              <a:solidFill>
                <a:srgbClr val="000000"/>
              </a:solidFill>
            </a:endParaRPr>
          </a:p>
          <a:p>
            <a:pPr lvl="1">
              <a:lnSpc>
                <a:spcPct val="112000"/>
              </a:lnSpc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l-GR" sz="2400" b="1" dirty="0">
                <a:solidFill>
                  <a:srgbClr val="000000"/>
                </a:solidFill>
              </a:rPr>
              <a:t>Α2</a:t>
            </a:r>
            <a:r>
              <a:rPr lang="el-GR" sz="2400" dirty="0">
                <a:solidFill>
                  <a:srgbClr val="000000"/>
                </a:solidFill>
              </a:rPr>
              <a:t>: Κάταγμα τριών τεμαχίων</a:t>
            </a:r>
            <a:r>
              <a:rPr lang="en-US" sz="2400" dirty="0">
                <a:solidFill>
                  <a:srgbClr val="000000"/>
                </a:solidFill>
              </a:rPr>
              <a:t>,</a:t>
            </a:r>
            <a:endParaRPr lang="el-GR" sz="2400" dirty="0">
              <a:solidFill>
                <a:srgbClr val="000000"/>
              </a:solidFill>
            </a:endParaRPr>
          </a:p>
          <a:p>
            <a:pPr lvl="1">
              <a:lnSpc>
                <a:spcPct val="112000"/>
              </a:lnSpc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l-GR" sz="2400" b="1" dirty="0">
                <a:solidFill>
                  <a:srgbClr val="000000"/>
                </a:solidFill>
              </a:rPr>
              <a:t>Α3</a:t>
            </a:r>
            <a:r>
              <a:rPr lang="el-GR" sz="2400" dirty="0">
                <a:solidFill>
                  <a:srgbClr val="000000"/>
                </a:solidFill>
              </a:rPr>
              <a:t>: Συντριπτικό κάταγμα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1588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>
              <a:spcBef>
                <a:spcPts val="1200"/>
              </a:spcBef>
            </a:pPr>
            <a:r>
              <a:rPr lang="el-GR" sz="2000" dirty="0"/>
              <a:t>Εικόνες από </a:t>
            </a:r>
            <a:r>
              <a:rPr lang="en-US" sz="2000" dirty="0">
                <a:hlinkClick r:id="rId3"/>
              </a:rPr>
              <a:t>AO Foundation</a:t>
            </a:r>
            <a:r>
              <a:rPr lang="en-US" sz="20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l-GR" sz="2000" dirty="0"/>
              <a:t>Εικόνες με άδεια από </a:t>
            </a:r>
            <a:r>
              <a:rPr lang="en-US" sz="2000" dirty="0"/>
              <a:t>OrthoInfo. © American Academy of Orthopaedic Surgeons. Rosemont, IL. </a:t>
            </a:r>
            <a:r>
              <a:rPr lang="en-US" sz="2000" dirty="0">
                <a:hlinkClick r:id="rId4"/>
              </a:rPr>
              <a:t>http://orthoinfo.aaos.org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323528" y="1196752"/>
            <a:ext cx="777686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l-GR" dirty="0" smtClean="0">
                <a:solidFill>
                  <a:srgbClr val="000000"/>
                </a:solidFill>
              </a:rPr>
              <a:t>Η υποδιαίρεση των καταγμάτων τύπου</a:t>
            </a:r>
            <a:r>
              <a:rPr lang="el-GR" b="1" dirty="0" smtClean="0">
                <a:solidFill>
                  <a:srgbClr val="000000"/>
                </a:solidFill>
              </a:rPr>
              <a:t> Β </a:t>
            </a:r>
            <a:r>
              <a:rPr lang="el-GR" dirty="0" smtClean="0">
                <a:solidFill>
                  <a:srgbClr val="000000"/>
                </a:solidFill>
              </a:rPr>
              <a:t>έχει ως εξής: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l-GR" b="1" dirty="0" smtClean="0">
                <a:solidFill>
                  <a:srgbClr val="000000"/>
                </a:solidFill>
              </a:rPr>
              <a:t>Β1</a:t>
            </a:r>
            <a:r>
              <a:rPr lang="el-GR" dirty="0" smtClean="0">
                <a:solidFill>
                  <a:srgbClr val="000000"/>
                </a:solidFill>
              </a:rPr>
              <a:t>: οβελιαίο κάταγμα έξω κονδύλου, 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l-GR" b="1" dirty="0" smtClean="0">
                <a:solidFill>
                  <a:srgbClr val="000000"/>
                </a:solidFill>
              </a:rPr>
              <a:t>Β2</a:t>
            </a:r>
            <a:r>
              <a:rPr lang="el-GR" dirty="0" smtClean="0">
                <a:solidFill>
                  <a:srgbClr val="000000"/>
                </a:solidFill>
              </a:rPr>
              <a:t>: οβελιαίο κάταγμα έσω κονδύλου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l-GR" b="1" dirty="0" smtClean="0">
                <a:solidFill>
                  <a:srgbClr val="000000"/>
                </a:solidFill>
              </a:rPr>
              <a:t>Β3</a:t>
            </a:r>
            <a:r>
              <a:rPr lang="el-GR" dirty="0" smtClean="0">
                <a:solidFill>
                  <a:srgbClr val="000000"/>
                </a:solidFill>
              </a:rPr>
              <a:t>: προσθιοπίσθιο κάταγμα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l-GR" dirty="0" smtClean="0">
                <a:solidFill>
                  <a:srgbClr val="000000"/>
                </a:solidFill>
              </a:rPr>
              <a:t>τύπου Hoffa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l-GR" dirty="0" smtClean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l-GR" dirty="0" smtClean="0">
                <a:solidFill>
                  <a:srgbClr val="000000"/>
                </a:solidFill>
              </a:rPr>
              <a:t>Τα </a:t>
            </a:r>
            <a:r>
              <a:rPr lang="el-GR" dirty="0">
                <a:solidFill>
                  <a:srgbClr val="000000"/>
                </a:solidFill>
              </a:rPr>
              <a:t>κατάγματα τύπου </a:t>
            </a:r>
            <a:r>
              <a:rPr lang="el-GR" b="1" dirty="0">
                <a:solidFill>
                  <a:srgbClr val="000000"/>
                </a:solidFill>
              </a:rPr>
              <a:t>C</a:t>
            </a:r>
            <a:r>
              <a:rPr lang="el-GR" dirty="0">
                <a:solidFill>
                  <a:srgbClr val="000000"/>
                </a:solidFill>
              </a:rPr>
              <a:t> χωρίζονται </a:t>
            </a:r>
            <a:r>
              <a:rPr lang="el-GR" dirty="0" smtClean="0">
                <a:solidFill>
                  <a:srgbClr val="000000"/>
                </a:solidFill>
              </a:rPr>
              <a:t>σε: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l-GR" b="1" dirty="0" smtClean="0">
                <a:solidFill>
                  <a:srgbClr val="000000"/>
                </a:solidFill>
              </a:rPr>
              <a:t>C1</a:t>
            </a:r>
            <a:r>
              <a:rPr lang="el-GR" dirty="0">
                <a:solidFill>
                  <a:srgbClr val="000000"/>
                </a:solidFill>
              </a:rPr>
              <a:t>: σύνθετο κάταγμα (απλό ενδοαρθρικό και απλό μεταφυσιακό), 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l-GR" b="1" dirty="0" smtClean="0">
                <a:solidFill>
                  <a:srgbClr val="000000"/>
                </a:solidFill>
              </a:rPr>
              <a:t>C2</a:t>
            </a:r>
            <a:r>
              <a:rPr lang="el-GR" dirty="0">
                <a:solidFill>
                  <a:srgbClr val="000000"/>
                </a:solidFill>
              </a:rPr>
              <a:t>: σύνθετο κάταγμα (απλό ενδοαρθρικό και συντριπτικό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μεταφυσιακό), 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l-GR" b="1" dirty="0" smtClean="0">
                <a:solidFill>
                  <a:srgbClr val="000000"/>
                </a:solidFill>
              </a:rPr>
              <a:t>C3</a:t>
            </a:r>
            <a:r>
              <a:rPr lang="el-GR" dirty="0">
                <a:solidFill>
                  <a:srgbClr val="000000"/>
                </a:solidFill>
              </a:rPr>
              <a:t>: σύνθετο συντριπτικό κάταγμα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4 - Τίτλος"/>
          <p:cNvSpPr>
            <a:spLocks noGrp="1"/>
          </p:cNvSpPr>
          <p:nvPr>
            <p:ph type="title"/>
          </p:nvPr>
        </p:nvSpPr>
        <p:spPr>
          <a:xfrm>
            <a:off x="457200" y="333526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Ταξινόμηση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Müller AO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/ΟΤΑ </a:t>
            </a:r>
            <a:r>
              <a:rPr lang="el-GR" sz="36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36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/3</a:t>
            </a:r>
            <a:r>
              <a:rPr lang="el-GR" sz="36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en-US" sz="3600" b="1" baseline="-16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3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3995936" y="1628800"/>
            <a:ext cx="4824536" cy="4824536"/>
          </a:xfrm>
        </p:spPr>
        <p:txBody>
          <a:bodyPr/>
          <a:lstStyle/>
          <a:p>
            <a:pPr>
              <a:buSzPct val="100000"/>
            </a:pPr>
            <a:r>
              <a:rPr lang="el-GR" dirty="0" smtClean="0"/>
              <a:t>Συνήθως, μετά από ένα κάταγμα στην περιοχή του άπω μηριαίου οστού παρατηρείται βράχυνση του φυσιολογικού μήκους του μηρού, η οποία προκαλείται λόγω «γωνίωσης» του κεντρικού καταγματικού τμήματος και οπίσθιας μετατόπισης του περιφερικού καταγματικού τμήματος. </a:t>
            </a:r>
          </a:p>
          <a:p>
            <a:pPr>
              <a:buSzPct val="100000"/>
            </a:pPr>
            <a:r>
              <a:rPr lang="el-GR" dirty="0" smtClean="0">
                <a:solidFill>
                  <a:srgbClr val="000000"/>
                </a:solidFill>
              </a:rPr>
              <a:t>Αυτές οι δυνάμεις παραμόρφωσης παράγονται από την έλξη του τετρακεφάλου μυός, των οπισθίων μηριαίων μυών και του γαστροκνημίου μυός.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</a:t>
            </a:r>
            <a:r>
              <a:rPr lang="el-GR" sz="36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 Μηριαίου Οστού</a:t>
            </a:r>
            <a:r>
              <a:rPr lang="el-GR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Ιδιαιτερότητες 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[1/3]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393" y="2428088"/>
            <a:ext cx="3327527" cy="316115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Ορθογώνιο 1"/>
          <p:cNvSpPr/>
          <p:nvPr/>
        </p:nvSpPr>
        <p:spPr>
          <a:xfrm>
            <a:off x="524393" y="5672281"/>
            <a:ext cx="3327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30000"/>
              </a:spcBef>
              <a:defRPr/>
            </a:pPr>
            <a:r>
              <a:rPr lang="el-GR" sz="1200" i="1" dirty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rcsed.ac.uk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79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2160240"/>
          </a:xfrm>
        </p:spPr>
        <p:txBody>
          <a:bodyPr/>
          <a:lstStyle/>
          <a:p>
            <a:pPr>
              <a:buSzPct val="100000"/>
            </a:pPr>
            <a:r>
              <a:rPr lang="el-GR" dirty="0" smtClean="0"/>
              <a:t>Επίσης, η έλξη των προσαγωγών μυών μπορεί να φέρει το κεντρικό καταγματικό τμήμα σε θέση ραιβότητας.</a:t>
            </a:r>
          </a:p>
          <a:p>
            <a:pPr>
              <a:buSzPct val="100000"/>
            </a:pPr>
            <a:r>
              <a:rPr lang="el-GR" dirty="0" smtClean="0"/>
              <a:t>Εάν η καταγματική γραμμή διαχωρίζει τους κονδύλους (μεσοκονδύλια#), παρατηρείται στροφική παραμόρφωση των κονδύλων, λόγω της έλξης των ξεχωριστών προσφύσεων των κεφαλών του γαστροκνήμιου σε κάθε κόνδυλο.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45225"/>
            <a:ext cx="648072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</a:t>
            </a:r>
            <a:r>
              <a:rPr lang="el-GR" sz="36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 Μηριαίου Οστού</a:t>
            </a:r>
            <a:r>
              <a:rPr lang="el-GR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Ιδιαιτερότητες 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[2/3]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http://upload.wikimedia.org/wikipedia/commons/2/20/Gastrocnemius_mus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767" y="3703230"/>
            <a:ext cx="3080577" cy="2490113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 descr="File:Anterior Hip Muscles 2.PNG"/>
          <p:cNvPicPr>
            <a:picLocks noChangeAspect="1" noChangeArrowheads="1"/>
          </p:cNvPicPr>
          <p:nvPr/>
        </p:nvPicPr>
        <p:blipFill>
          <a:blip r:embed="rId4" cstate="print"/>
          <a:srcRect t="4967"/>
          <a:stretch>
            <a:fillRect/>
          </a:stretch>
        </p:blipFill>
        <p:spPr bwMode="auto">
          <a:xfrm>
            <a:off x="1547664" y="3717032"/>
            <a:ext cx="1728192" cy="246353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5"/>
          <p:cNvSpPr txBox="1"/>
          <p:nvPr/>
        </p:nvSpPr>
        <p:spPr>
          <a:xfrm>
            <a:off x="755576" y="623731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 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“</a:t>
            </a:r>
            <a:r>
              <a:rPr lang="de-DE" sz="1200" dirty="0">
                <a:solidFill>
                  <a:srgbClr val="808080"/>
                </a:solidFill>
                <a:latin typeface="Calibri" panose="020F0502020204030204" pitchFamily="34" charset="0"/>
                <a:hlinkClick r:id="rId5"/>
              </a:rPr>
              <a:t>Anterior Hip Muscles 2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”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 από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</a:rPr>
              <a:t>Mikael Häggström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 διαθέσιμο με άδεια 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  <a:hlinkClick r:id="rId6"/>
              </a:rPr>
              <a:t>CC 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  <a:hlinkClick r:id="rId6"/>
              </a:rPr>
              <a:t>BY-SA 3.0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4673834" y="6237312"/>
            <a:ext cx="290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 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Gastrocnemius </a:t>
            </a: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muscle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από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 tooltip="User:File Upload Bot (Magnus Manske)"/>
              </a:rPr>
              <a:t>File Upload Bot (Magnus Manske</a:t>
            </a: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 tooltip="User:File Upload Bot (Magnus Manske)"/>
              </a:rPr>
              <a:t>)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3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319464" y="3446023"/>
            <a:ext cx="4824536" cy="2232248"/>
          </a:xfrm>
        </p:spPr>
        <p:txBody>
          <a:bodyPr/>
          <a:lstStyle/>
          <a:p>
            <a:pPr>
              <a:buSzPct val="100000"/>
            </a:pPr>
            <a:r>
              <a:rPr lang="el-GR" dirty="0" smtClean="0">
                <a:solidFill>
                  <a:srgbClr val="000000"/>
                </a:solidFill>
              </a:rPr>
              <a:t>Στην άκρη της κνημιαίας σκελετικής έλξης εφαρμόζεται βάρος 7-15 </a:t>
            </a:r>
            <a:r>
              <a:rPr lang="en-US" dirty="0" smtClean="0">
                <a:solidFill>
                  <a:srgbClr val="000000"/>
                </a:solidFill>
              </a:rPr>
              <a:t>Kg </a:t>
            </a:r>
            <a:r>
              <a:rPr lang="el-GR" dirty="0" smtClean="0">
                <a:solidFill>
                  <a:srgbClr val="000000"/>
                </a:solidFill>
              </a:rPr>
              <a:t>και το σκέλος τοποθετείται 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νάρθηκα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l-GR" dirty="0" smtClean="0">
                <a:solidFill>
                  <a:srgbClr val="000000"/>
                </a:solidFill>
              </a:rPr>
              <a:t>π.χ. Behler-Braun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l-GR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έτσι ώστε η άρθρωση του ισχίου να διατηρείται σε κάμψη από 10</a:t>
            </a:r>
            <a:r>
              <a:rPr lang="el-GR" baseline="30000" dirty="0" smtClean="0">
                <a:solidFill>
                  <a:srgbClr val="000000"/>
                </a:solidFill>
              </a:rPr>
              <a:t>ο </a:t>
            </a:r>
            <a:r>
              <a:rPr lang="el-GR" dirty="0" smtClean="0">
                <a:solidFill>
                  <a:srgbClr val="000000"/>
                </a:solidFill>
              </a:rPr>
              <a:t>έως 30</a:t>
            </a:r>
            <a:r>
              <a:rPr lang="el-GR" baseline="30000" dirty="0" smtClean="0">
                <a:solidFill>
                  <a:srgbClr val="000000"/>
                </a:solidFill>
              </a:rPr>
              <a:t>ο</a:t>
            </a:r>
            <a:r>
              <a:rPr lang="el-GR" dirty="0" smtClean="0">
                <a:solidFill>
                  <a:srgbClr val="000000"/>
                </a:solidFill>
              </a:rPr>
              <a:t>.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164518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</a:t>
            </a:r>
            <a:r>
              <a:rPr lang="el-GR" sz="36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 Μηριαίου Οστού</a:t>
            </a:r>
            <a:r>
              <a:rPr lang="el-GR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Ιδιαιτερότητες 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[3/3]</a:t>
            </a:r>
            <a:endParaRPr lang="el-GR" sz="3200" b="1" baseline="-1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5 - Θέση περιεχομένου"/>
          <p:cNvSpPr txBox="1">
            <a:spLocks/>
          </p:cNvSpPr>
          <p:nvPr/>
        </p:nvSpPr>
        <p:spPr bwMode="auto">
          <a:xfrm>
            <a:off x="323528" y="1484784"/>
            <a:ext cx="86409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Σε περιπτώσεις καταγματιών με συνοδές σοβαρές κακώσεις των μαλακών μορίων, σε επιπλεγμένα κατάγματα ή σε πολυτραυματίες οι οποίοι δεν είναι δυνατόν να υποβληθούν σε χειρουργική επέμβαση για την οριστική οστεοσύνθεση του κατάγματος, τοποθετείται κνημιαία σκελετική έλξη.</a:t>
            </a:r>
            <a:endParaRPr lang="el-GR" sz="2200" kern="0" dirty="0" smtClean="0">
              <a:solidFill>
                <a:srgbClr val="000000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l-GR" sz="2200" kern="0" dirty="0">
              <a:solidFill>
                <a:srgbClr val="DADADA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4082855" cy="302433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672767" y="6396335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hlinkClick r:id="rId4"/>
              </a:rPr>
              <a:t>Temporary skeletal traction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Copyright by AO Foundation,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Switzerland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new">
  <a:themeElements>
    <a:clrScheme name="Προσαρμοσμένο 1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new 2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OC_template_new</Template>
  <TotalTime>127</TotalTime>
  <Words>3618</Words>
  <Application>Microsoft Office PowerPoint</Application>
  <PresentationFormat>Προβολή στην οθόνη (4:3)</PresentationFormat>
  <Paragraphs>350</Paragraphs>
  <Slides>51</Slides>
  <Notes>26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51</vt:i4>
      </vt:variant>
    </vt:vector>
  </HeadingPairs>
  <TitlesOfParts>
    <vt:vector size="55" baseType="lpstr">
      <vt:lpstr>OC_template_new</vt:lpstr>
      <vt:lpstr>OC_template_new 2</vt:lpstr>
      <vt:lpstr>OC_template_updated</vt:lpstr>
      <vt:lpstr>1_OC_template_updated</vt:lpstr>
      <vt:lpstr>Κλινική Άσκηση στη Φυσικοθεραπεία Μυοσκελετικών Κακώσεων και Παθήσεων</vt:lpstr>
      <vt:lpstr>Θεματική Ενότητα 9</vt:lpstr>
      <vt:lpstr>Παρουσίαση του PowerPoint</vt:lpstr>
      <vt:lpstr>Ταξινόμηση Müller AO*/ΟΤΑ [1/3]</vt:lpstr>
      <vt:lpstr>Ταξινόμηση Müller AO*/ΟΤΑ [2/3]</vt:lpstr>
      <vt:lpstr>Ταξινόμηση Müller AO/ΟΤΑ [3/3]</vt:lpstr>
      <vt:lpstr>Κατάγματα Άπω Μηριαίου Οστού Ιδιαιτερότητες [1/3]</vt:lpstr>
      <vt:lpstr>Κατάγματα Άπω Μηριαίου Οστού Ιδιαιτερότητες [2/3]</vt:lpstr>
      <vt:lpstr>Κατάγματα Άπω Μηριαίου Οστού Ιδιαιτερότητες [3/3]</vt:lpstr>
      <vt:lpstr>Κατάγματα Άπω Μηριαίου Οστού  Μέθοδοι Χειρουργικής Σταθεροποίησης [1/2]</vt:lpstr>
      <vt:lpstr>Κατάγματα Άπω Μηριαίου Οστού  Μέθοδοι Χειρουργικής Σταθεροποίησης [2/2]</vt:lpstr>
      <vt:lpstr>Κατάγματα Άπω Μηριαίου Οστού Επισημάνσεις [1/7] </vt:lpstr>
      <vt:lpstr>Κατάγματα Άπω Μηριαίου Οστού Επισημάνσεις [2/7] </vt:lpstr>
      <vt:lpstr>Κατάγματα Άπω Μηριαίου Οστού Επισημάνσεις [3/7] </vt:lpstr>
      <vt:lpstr>Κατάγματα Άπω Μηριαίου Οστού Επισημάνσεις [4/7] </vt:lpstr>
      <vt:lpstr>Κατάγματα Άπω Μηριαίου Οστού Επισημάνσεις [5/7]</vt:lpstr>
      <vt:lpstr>Κατάγματα Άπω Μηριαίου Οστού Επισημάνσεις [6/7] </vt:lpstr>
      <vt:lpstr>Κατάγματα Άπω Μηριαίου Οστού Επισημάνσεις [7/7] </vt:lpstr>
      <vt:lpstr>Παρουσίαση του PowerPoint</vt:lpstr>
      <vt:lpstr>Ταξινόμηση AO Foundation</vt:lpstr>
      <vt:lpstr>Αντιμετώπιση Καταγμάτων Επιγονατίδας</vt:lpstr>
      <vt:lpstr>Κατάγματα Επιγονατίδας Συντηρητική Αντιμετώπιση </vt:lpstr>
      <vt:lpstr>Κατάγματα Επιγονατίδας Μέθοδοι Χειρουργικής Σταθεροποίησης [1/2]</vt:lpstr>
      <vt:lpstr>Κατάγματα Επιγονατίδας Μέθοδοι Χειρουργικής Σταθεροποίησης [2/2]</vt:lpstr>
      <vt:lpstr>Κατάγματα Επιγονατίδας  Ιδιαιτερότητες</vt:lpstr>
      <vt:lpstr>Κατάγματα Επιγονατίδας Επισημάνσεις [1/4] </vt:lpstr>
      <vt:lpstr>Κατάγματα Επιγονατίδας Επισημάνσεις [2/4] </vt:lpstr>
      <vt:lpstr>Κατάγματα Επιγονατίδας Επισημάνσεις [3/4] </vt:lpstr>
      <vt:lpstr>Κατάγματα Επιγονατίδας Επισημάνσεις [4/4] </vt:lpstr>
      <vt:lpstr>Παρουσίαση του PowerPoint</vt:lpstr>
      <vt:lpstr>Ταξινόμηση κατά Schatzker [1/2]  </vt:lpstr>
      <vt:lpstr>Ταξινόμηση κατά Schatzker [2/2]  </vt:lpstr>
      <vt:lpstr>Κατάγματα Άνω Πέρατος Κνήμης Ιδιαιτερότητες [1/2]</vt:lpstr>
      <vt:lpstr>Κατάγματα Άνω Πέρατος Κνήμης Ιδιαιτερότητες [2/2]</vt:lpstr>
      <vt:lpstr>Κατάγματα Άνω Πέρατος Κνήμης  Μέθοδοι Χειρουργικής Σταθεροποίησης [1/2]</vt:lpstr>
      <vt:lpstr>Κατάγματα Άνω Πέρατος Κνήμης  Μέθοδοι Χειρουργικής Σταθεροποίησης [2/2]</vt:lpstr>
      <vt:lpstr>Κατάγματα Άνω Πέρατος Κνήμης  Σύνδρομο Διαμερίσματος</vt:lpstr>
      <vt:lpstr>Κατάγματα Άνω Πέρατος Κνήμης Επισημάνσεις [1/6] </vt:lpstr>
      <vt:lpstr>Κατάγματα Άνω Πέρατος Κνήμης Επισημάνσεις [2/6] </vt:lpstr>
      <vt:lpstr>Κατάγματα Άνω Πέρατος Κνήμης Επισημάνσεις [3/6] </vt:lpstr>
      <vt:lpstr>Κατάγματα Άνω Πέρατος Κνήμης Επισημάνσεις [4/6] </vt:lpstr>
      <vt:lpstr>Κατάγματα Άνω Πέρατος Κνήμης Επισημάνσεις [5/6] </vt:lpstr>
      <vt:lpstr>Κατάγματα Άνω Πέρατος Κνήμης Επισημάνσεις [6/6] </vt:lpstr>
      <vt:lpstr>Τέλος Ενότητας</vt:lpstr>
      <vt:lpstr>Σημειώματα</vt:lpstr>
      <vt:lpstr>Αναφορά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Κλινική Άσκηση στη Φυσικοθεραπεία Μυοσκελετικών Κακώσεων και Παθήσεων</dc:title>
  <dc:creator>opencourses@teiath.gr</dc:creator>
  <cp:lastModifiedBy>natasakar new</cp:lastModifiedBy>
  <cp:revision>22</cp:revision>
  <dcterms:created xsi:type="dcterms:W3CDTF">2015-01-08T14:11:46Z</dcterms:created>
  <dcterms:modified xsi:type="dcterms:W3CDTF">2015-03-27T13:52:31Z</dcterms:modified>
</cp:coreProperties>
</file>