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19"/>
  </p:notesMasterIdLst>
  <p:handoutMasterIdLst>
    <p:handoutMasterId r:id="rId20"/>
  </p:handoutMasterIdLst>
  <p:sldIdLst>
    <p:sldId id="256" r:id="rId2"/>
    <p:sldId id="287" r:id="rId3"/>
    <p:sldId id="288" r:id="rId4"/>
    <p:sldId id="289" r:id="rId5"/>
    <p:sldId id="290" r:id="rId6"/>
    <p:sldId id="291" r:id="rId7"/>
    <p:sldId id="292" r:id="rId8"/>
    <p:sldId id="293" r:id="rId9"/>
    <p:sldId id="294" r:id="rId10"/>
    <p:sldId id="295" r:id="rId11"/>
    <p:sldId id="296" r:id="rId12"/>
    <p:sldId id="257" r:id="rId13"/>
    <p:sldId id="262" r:id="rId14"/>
    <p:sldId id="264" r:id="rId15"/>
    <p:sldId id="265" r:id="rId16"/>
    <p:sldId id="266" r:id="rId17"/>
    <p:sldId id="261" r:id="rId18"/>
  </p:sldIdLst>
  <p:sldSz cx="9144000" cy="6858000" type="screen4x3"/>
  <p:notesSz cx="7104063" cy="10234613"/>
  <p:custDataLst>
    <p:tags r:id="rId21"/>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2"/>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p:scale>
          <a:sx n="114" d="100"/>
          <a:sy n="114" d="100"/>
        </p:scale>
        <p:origin x="-1632" y="-3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7" d="100"/>
          <a:sy n="77" d="100"/>
        </p:scale>
        <p:origin x="3930" y="96"/>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7/7/2015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7/7/2015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16</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20000"/>
                </a:solidFill>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lvl1pPr>
              <a:spcBef>
                <a:spcPts val="1200"/>
              </a:spcBef>
              <a:defRPr sz="2400"/>
            </a:lvl1pPr>
            <a:lvl2pPr marL="742950" indent="-285750">
              <a:buFont typeface="Courier New" panose="02070309020205020404" pitchFamily="49" charset="0"/>
              <a:buChar char="o"/>
              <a:defRPr sz="2200"/>
            </a:lvl2pPr>
            <a:lvl3pPr marL="1143000" indent="-228600">
              <a:buFont typeface="Wingdings" panose="05000000000000000000" pitchFamily="2" charset="2"/>
              <a:buChar char="ü"/>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Μεθοδολογία Κοινωνικής Εργασίας με Κοινότητα</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lnSpcReduction="10000"/>
          </a:bodyPr>
          <a:lstStyle/>
          <a:p>
            <a:pPr>
              <a:spcBef>
                <a:spcPts val="0"/>
              </a:spcBef>
              <a:spcAft>
                <a:spcPts val="1200"/>
              </a:spcAft>
            </a:pPr>
            <a:r>
              <a:rPr lang="el-GR" sz="2800" b="1" dirty="0" smtClean="0"/>
              <a:t>Ενότητα 3</a:t>
            </a:r>
            <a:r>
              <a:rPr lang="el-GR" sz="2800" dirty="0" smtClean="0"/>
              <a:t>:</a:t>
            </a:r>
            <a:r>
              <a:rPr lang="en-US" sz="2800" dirty="0" smtClean="0"/>
              <a:t> </a:t>
            </a:r>
            <a:r>
              <a:rPr lang="el-GR" sz="2800" dirty="0" smtClean="0"/>
              <a:t>Β’ Φάση Εξέλιξης της Κοινότητας - Ριζοσπαστισμός</a:t>
            </a:r>
            <a:endParaRPr lang="en-US" sz="2800" dirty="0" smtClean="0"/>
          </a:p>
          <a:p>
            <a:pPr>
              <a:spcBef>
                <a:spcPts val="0"/>
              </a:spcBef>
            </a:pPr>
            <a:r>
              <a:rPr lang="el-GR" sz="2400" dirty="0" smtClean="0"/>
              <a:t>Ελένη Κοντογιάννη</a:t>
            </a:r>
            <a:endParaRPr lang="el-GR" sz="2400" dirty="0"/>
          </a:p>
          <a:p>
            <a:pPr>
              <a:spcBef>
                <a:spcPts val="0"/>
              </a:spcBef>
            </a:pPr>
            <a:r>
              <a:rPr lang="el-GR" sz="2400" dirty="0"/>
              <a:t>Τμήμα </a:t>
            </a:r>
            <a:r>
              <a:rPr lang="el-GR" sz="2400" dirty="0" smtClean="0"/>
              <a:t>Κοινωνικής Εργασίας</a:t>
            </a:r>
            <a:endParaRPr lang="el-GR" sz="24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err="1"/>
              <a:t>Ριζοσπαστιμός</a:t>
            </a:r>
            <a:r>
              <a:rPr lang="el-GR" dirty="0"/>
              <a:t> - Κοινωνικά κινήματα -Κοινοτική δράση </a:t>
            </a:r>
            <a:r>
              <a:rPr lang="el-GR" sz="3600" b="0" dirty="0" smtClean="0"/>
              <a:t>(3/4)</a:t>
            </a:r>
            <a:endParaRPr lang="el-GR" dirty="0"/>
          </a:p>
        </p:txBody>
      </p:sp>
      <p:sp>
        <p:nvSpPr>
          <p:cNvPr id="3" name="Θέση περιεχομένου 2"/>
          <p:cNvSpPr>
            <a:spLocks noGrp="1"/>
          </p:cNvSpPr>
          <p:nvPr>
            <p:ph idx="1"/>
          </p:nvPr>
        </p:nvSpPr>
        <p:spPr/>
        <p:txBody>
          <a:bodyPr/>
          <a:lstStyle/>
          <a:p>
            <a:r>
              <a:rPr lang="el-GR" dirty="0"/>
              <a:t>Το κοινωνικοπολιτικό κλίμα της δεκαετίας 1960-70 έφερε ριζοσπαστικές απόψεις στην άσκηση της κοινοτικής εργασίας.  Αντί για προσφορά βοήθειας σε υποβαθμισμένες κοινότητες ώστε να βελτιώσουν τις κοινωνικές και περιβαλλοντικές τους συνθήκες,  ενθάρρυνε τα άτομα να αναλάβουν ενεργό πολιτική δράση απαιτώντας ουσιαστικές αλλαγές.</a:t>
            </a:r>
          </a:p>
          <a:p>
            <a:r>
              <a:rPr lang="el-GR" dirty="0" err="1"/>
              <a:t>Popple</a:t>
            </a:r>
            <a:r>
              <a:rPr lang="el-GR" dirty="0"/>
              <a:t>: «Το παράδειγμα των ΚΑΠ έθεσε τις βάσεις για την ανάπτυξη μαρξιστικά προσανατολισμένης θεωρητικής προσέγγισης,  που επιχείρησε σημαντική ρήξη με το συντηρητικό παρελθόν της κοινοτικής εργασίας»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27872479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err="1"/>
              <a:t>Ριζοσπαστιμός</a:t>
            </a:r>
            <a:r>
              <a:rPr lang="el-GR" dirty="0"/>
              <a:t> - Κοινωνικά κινήματα -Κοινοτική δράση </a:t>
            </a:r>
            <a:r>
              <a:rPr lang="el-GR" sz="3600" b="0" dirty="0" smtClean="0"/>
              <a:t>(4/4)</a:t>
            </a:r>
            <a:endParaRPr lang="el-GR" dirty="0"/>
          </a:p>
        </p:txBody>
      </p:sp>
      <p:sp>
        <p:nvSpPr>
          <p:cNvPr id="3" name="Θέση περιεχομένου 2"/>
          <p:cNvSpPr>
            <a:spLocks noGrp="1"/>
          </p:cNvSpPr>
          <p:nvPr>
            <p:ph idx="1"/>
          </p:nvPr>
        </p:nvSpPr>
        <p:spPr>
          <a:xfrm>
            <a:off x="457200" y="1196752"/>
            <a:ext cx="8229600" cy="5256584"/>
          </a:xfrm>
        </p:spPr>
        <p:txBody>
          <a:bodyPr>
            <a:normAutofit fontScale="92500"/>
          </a:bodyPr>
          <a:lstStyle/>
          <a:p>
            <a:pPr marL="0" indent="0" algn="ctr">
              <a:buNone/>
            </a:pPr>
            <a:r>
              <a:rPr lang="el-GR" dirty="0"/>
              <a:t>Αρνητικές κριτικές του ριζοσπαστισμού</a:t>
            </a:r>
          </a:p>
          <a:p>
            <a:r>
              <a:rPr lang="el-GR" dirty="0" err="1"/>
              <a:t>Jacobs</a:t>
            </a:r>
            <a:r>
              <a:rPr lang="el-GR" dirty="0"/>
              <a:t>: Οι δεκαετίες του 60 και 70 χαρακτηρίστηκαν από ιδεολογική σύγχυση και απουσία ξεκάθαρου στόχου.</a:t>
            </a:r>
          </a:p>
          <a:p>
            <a:r>
              <a:rPr lang="el-GR" dirty="0"/>
              <a:t> Η υπόθεση των επαγγελματιών για ύπαρξη ενοποιημένης εργατικής τάξης αποδείχτηκε εσφαλμένη. Οι φτωχές γειτονιές της εργατικής τάξης δεν χαρακτηρίζονταν από οργάνωση,  ενότητα και συνοχή αλλά από διαχωρισμούς με βάση το χρώμα,  την εθνικότητα και την κοινωνική θέση. </a:t>
            </a:r>
          </a:p>
          <a:p>
            <a:r>
              <a:rPr lang="el-GR" dirty="0"/>
              <a:t>Ο ριζοσπαστισμός επικρίθηκε επίσης έντονα από αντιρατσιστικές και φεμινιστικές απόψεις για την αποτυχία των επαγγελματιών να εντάξουν στο επίκεντρο των αναλύσεών τους μαζί με την εργατική τάξη κοινωνικές ομάδες (γυναικείο πληθυσμό,  έγχρωμους και μειονότητες) που βίωναν και διαφορετικές μορφές καταπίεσης εκτός από τη φτώχεια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10990608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Ελένη Κοντογιάννη 2014. Ελένη Κοντογιάννη. «Μεθοδολογία Κοινωνικής Εργασίας με Κοινότητα. Ενότητα 3: Β’ Φάση Εξέλιξης της Κοινότητας </a:t>
            </a:r>
            <a:r>
              <a:rPr lang="el-GR" sz="2000"/>
              <a:t>- </a:t>
            </a:r>
            <a:r>
              <a:rPr lang="el-GR" sz="2000" smtClean="0"/>
              <a:t>Ριζοσπαστισμός</a:t>
            </a:r>
            <a:r>
              <a:rPr lang="el-GR" sz="2000" smtClean="0"/>
              <a:t>». </a:t>
            </a:r>
            <a:r>
              <a:rPr lang="el-GR" sz="2000" dirty="0" smtClean="0"/>
              <a:t>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Β’ </a:t>
            </a:r>
            <a:r>
              <a:rPr lang="el-GR" dirty="0" smtClean="0"/>
              <a:t>Φάση εξέλιξης της κοινοτικής εργασίας</a:t>
            </a:r>
            <a:br>
              <a:rPr lang="el-GR" dirty="0" smtClean="0"/>
            </a:br>
            <a:r>
              <a:rPr lang="el-GR" sz="3600" b="0" dirty="0" smtClean="0"/>
              <a:t>(1/2)</a:t>
            </a:r>
            <a:endParaRPr lang="el-GR" sz="3600" b="0" dirty="0"/>
          </a:p>
        </p:txBody>
      </p:sp>
      <p:sp>
        <p:nvSpPr>
          <p:cNvPr id="3" name="Θέση περιεχομένου 2"/>
          <p:cNvSpPr>
            <a:spLocks noGrp="1"/>
          </p:cNvSpPr>
          <p:nvPr>
            <p:ph idx="1"/>
          </p:nvPr>
        </p:nvSpPr>
        <p:spPr/>
        <p:txBody>
          <a:bodyPr>
            <a:normAutofit lnSpcReduction="10000"/>
          </a:bodyPr>
          <a:lstStyle/>
          <a:p>
            <a:pPr marL="0" indent="0" algn="ctr">
              <a:buNone/>
            </a:pPr>
            <a:r>
              <a:rPr lang="el-GR" dirty="0"/>
              <a:t>Η περίοδος μετά τον Β’ παγκόσμιο πόλεμο</a:t>
            </a:r>
          </a:p>
          <a:p>
            <a:r>
              <a:rPr lang="el-GR" dirty="0"/>
              <a:t>Εφαρμόστηκαν συστηματικά προγράμματα κοινοτικής ανάπτυξης σε χώρες του Τρίτου Κόσμου.</a:t>
            </a:r>
          </a:p>
          <a:p>
            <a:r>
              <a:rPr lang="el-GR" dirty="0"/>
              <a:t>Σημαντική διαφοροποίηση από την προηγούμενη περίοδο αποτελεί η ύπαρξη έντονου κρατικού ενδιαφέροντος  και αντίστοιχης χρηματοδότησης για την ανάπτυξη κοινοτικών προγραμμάτων. Τα προγράμματα αυτά τα οποία αναπτύχθηκαν αρχικά από τους Βρετανούς και τους Γάλλους αποικιοκράτες και στη συνέχεια από τον ΟΗΕ, περιλάμβαναν: προγράμματα βασικής ή μαζικής εκπαίδευσης (γνώσεις γραφής και ανάγνωσης) και επεδίωκαν την ανάπτυξη πρωτοβουλιών και αυτοβοήθειας στη γεωργία,  την υγεία και άλλους τομείς της κοινωνικής ζωής των κοινοτήτων στις αποικίες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24516504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Β’ Φάση εξέλιξης της κοινοτικής εργασίας</a:t>
            </a:r>
            <a:br>
              <a:rPr lang="el-GR" dirty="0"/>
            </a:br>
            <a:r>
              <a:rPr lang="el-GR" sz="3600" b="0" dirty="0" smtClean="0"/>
              <a:t>(2/2)</a:t>
            </a:r>
            <a:endParaRPr lang="el-GR" dirty="0"/>
          </a:p>
        </p:txBody>
      </p:sp>
      <p:sp>
        <p:nvSpPr>
          <p:cNvPr id="3" name="Θέση περιεχομένου 2"/>
          <p:cNvSpPr>
            <a:spLocks noGrp="1"/>
          </p:cNvSpPr>
          <p:nvPr>
            <p:ph idx="1"/>
          </p:nvPr>
        </p:nvSpPr>
        <p:spPr/>
        <p:txBody>
          <a:bodyPr>
            <a:normAutofit fontScale="92500"/>
          </a:bodyPr>
          <a:lstStyle/>
          <a:p>
            <a:pPr marL="0" indent="0">
              <a:buNone/>
            </a:pPr>
            <a:r>
              <a:rPr lang="el-GR" dirty="0"/>
              <a:t>Οι επαγγελματίες που εργάστηκαν στα συγκεκριμένα προγράμματα δραστηριοποιήθηκαν κυρίως στους τομείς εκπαίδευσης και αναψυχής ενώ το πλαίσιο δουλειάς τους ήταν αυστηρά καθορισμένο και προς όφελος των αποικιοκρατικών διοικήσεων (</a:t>
            </a:r>
            <a:r>
              <a:rPr lang="el-GR" dirty="0" err="1"/>
              <a:t>Craig</a:t>
            </a:r>
            <a:r>
              <a:rPr lang="el-GR" dirty="0"/>
              <a:t>, 1989).</a:t>
            </a:r>
          </a:p>
          <a:p>
            <a:pPr marL="0" indent="0">
              <a:buNone/>
            </a:pPr>
            <a:r>
              <a:rPr lang="el-GR" dirty="0"/>
              <a:t>Το είδος κοινοτικής ανάπτυξης που αναπτύχθηκε στον Τρίτο Κόσμο δημιούργησε μια διαφορετική παράδοση στο χώρο της κοινοτικής εργασίας: </a:t>
            </a:r>
          </a:p>
          <a:p>
            <a:r>
              <a:rPr lang="el-GR" dirty="0"/>
              <a:t>Σύνδεσε τις στρατηγικές για την οικονομική ανάπτυξη, την απασχόληση και την εκπαίδευση στο τοπικό επίπεδο. </a:t>
            </a:r>
          </a:p>
          <a:p>
            <a:r>
              <a:rPr lang="el-GR" dirty="0"/>
              <a:t>Τουλάχιστον μέχρι τη δεκαετία του 60 στις χώρες της Δύσης δεν είχαν εκδηλωθεί αντίστοιχες πρωτοβουλίες συσχέτισης οικονομικών και κοινωνικών πολιτικών σε επίπεδο κοινότητας.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30544952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Συναίνεση &amp; κοινοτική εργασία </a:t>
            </a:r>
            <a:r>
              <a:rPr lang="el-GR" sz="3200" b="0" dirty="0" smtClean="0"/>
              <a:t>(1/4)</a:t>
            </a:r>
            <a:endParaRPr lang="el-GR" sz="3200" b="0" dirty="0"/>
          </a:p>
        </p:txBody>
      </p:sp>
      <p:sp>
        <p:nvSpPr>
          <p:cNvPr id="3" name="Θέση περιεχομένου 2"/>
          <p:cNvSpPr>
            <a:spLocks noGrp="1"/>
          </p:cNvSpPr>
          <p:nvPr>
            <p:ph idx="1"/>
          </p:nvPr>
        </p:nvSpPr>
        <p:spPr/>
        <p:txBody>
          <a:bodyPr/>
          <a:lstStyle/>
          <a:p>
            <a:r>
              <a:rPr lang="el-GR" dirty="0"/>
              <a:t>Τη δεκαετία του 50 στη Δ. Ευρώπη η σοσιαλδημοκρατική συναίνεση ενισχύει την αρμονία των συμφερόντων μεταξύ κεφαλαίου και εργατικού κινήματος. Η αρμονία και το κοινό καλό θεωρούνται ως η ιδεατή κατάσταση της κοινωνίας και ταυτίζεται με τους σκοπούς του  κράτους πρόνοιας της εποχής. Η παροχή βοήθειας στις ευάλωτες ομάδες εστίαζε αποκλειστικά στο άτομο, την οικογένεια ή τη γειτονιά.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36854260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Συναίνεση &amp; κοινοτική εργασία </a:t>
            </a:r>
            <a:r>
              <a:rPr lang="el-GR" sz="3200" b="0" dirty="0" smtClean="0"/>
              <a:t>(2/4)</a:t>
            </a:r>
            <a:endParaRPr lang="el-GR" dirty="0"/>
          </a:p>
        </p:txBody>
      </p:sp>
      <p:sp>
        <p:nvSpPr>
          <p:cNvPr id="3" name="Θέση περιεχομένου 2"/>
          <p:cNvSpPr>
            <a:spLocks noGrp="1"/>
          </p:cNvSpPr>
          <p:nvPr>
            <p:ph idx="1"/>
          </p:nvPr>
        </p:nvSpPr>
        <p:spPr>
          <a:xfrm>
            <a:off x="468325" y="1099766"/>
            <a:ext cx="8229600" cy="5256584"/>
          </a:xfrm>
        </p:spPr>
        <p:txBody>
          <a:bodyPr>
            <a:normAutofit lnSpcReduction="10000"/>
          </a:bodyPr>
          <a:lstStyle/>
          <a:p>
            <a:r>
              <a:rPr lang="el-GR" dirty="0"/>
              <a:t>Χρησιμοποιείται δηλαδή αυτό που σήμερα ονομάζουμε παραδοσιακή κοινωνική εργασία (εξατομικευμένα μοντέλα παρέμβασης εστιασμένα στην ατομική υπαιτιότητα, εξάλειψη προβλημάτων συμπεριφοράς και ταυτότητας στο πλαίσιο ψυχοπαθολογίας και </a:t>
            </a:r>
            <a:r>
              <a:rPr lang="el-GR" dirty="0" err="1"/>
              <a:t>επανακοινωνικοποίηση</a:t>
            </a:r>
            <a:r>
              <a:rPr lang="el-GR" dirty="0"/>
              <a:t>.</a:t>
            </a:r>
          </a:p>
          <a:p>
            <a:r>
              <a:rPr lang="el-GR" dirty="0"/>
              <a:t>Η θεωρία της κοινοτικής εργασίας ως και τα μέσα της δεκαετίας του 1960-70 δεν είχε αναπτυχθεί ιδιαίτερα στην Ευρώπη.  Αναπτύχθηκε ιδιαίτερα στη Β. Αμερική όπου αποκαλούνταν «κοινοτική οργάνωση», αργότερα χρησιμοποιήθηκαν οι όροι «κοινοτική ανάπτυξη» και μετά «κοινοτική εργασία».  Στη Βρετανία το 1959 αναγνωρίσθηκε η κοινοτική εργασία ως ο τρίτος τομέας της κοινωνικής εργασίας με βάση το διαχωρισμό της κοινωνικής εργασίας που υπήρχε στην Αμερική αυτή τη περίοδο: </a:t>
            </a:r>
            <a:r>
              <a:rPr lang="el-GR" dirty="0" err="1"/>
              <a:t>case</a:t>
            </a:r>
            <a:r>
              <a:rPr lang="el-GR" dirty="0"/>
              <a:t> </a:t>
            </a:r>
            <a:r>
              <a:rPr lang="el-GR" dirty="0" err="1"/>
              <a:t>work</a:t>
            </a:r>
            <a:r>
              <a:rPr lang="el-GR" dirty="0"/>
              <a:t>,  </a:t>
            </a:r>
            <a:r>
              <a:rPr lang="el-GR" dirty="0" err="1"/>
              <a:t>group</a:t>
            </a:r>
            <a:r>
              <a:rPr lang="el-GR" dirty="0"/>
              <a:t> </a:t>
            </a:r>
            <a:r>
              <a:rPr lang="el-GR" dirty="0" err="1"/>
              <a:t>work</a:t>
            </a:r>
            <a:r>
              <a:rPr lang="el-GR" dirty="0"/>
              <a:t>, </a:t>
            </a:r>
            <a:r>
              <a:rPr lang="el-GR" dirty="0" err="1"/>
              <a:t>community</a:t>
            </a:r>
            <a:r>
              <a:rPr lang="el-GR" dirty="0"/>
              <a:t> </a:t>
            </a:r>
            <a:r>
              <a:rPr lang="el-GR" dirty="0" err="1"/>
              <a:t>organization</a:t>
            </a:r>
            <a:r>
              <a:rPr lang="el-GR" dirty="0"/>
              <a:t>. </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37494815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Συναίνεση &amp; κοινοτική εργασία </a:t>
            </a:r>
            <a:r>
              <a:rPr lang="el-GR" sz="3200" b="0" dirty="0" smtClean="0"/>
              <a:t>(3/4)</a:t>
            </a:r>
            <a:endParaRPr lang="el-GR" dirty="0"/>
          </a:p>
        </p:txBody>
      </p:sp>
      <p:sp>
        <p:nvSpPr>
          <p:cNvPr id="3" name="Θέση περιεχομένου 2"/>
          <p:cNvSpPr>
            <a:spLocks noGrp="1"/>
          </p:cNvSpPr>
          <p:nvPr>
            <p:ph idx="1"/>
          </p:nvPr>
        </p:nvSpPr>
        <p:spPr/>
        <p:txBody>
          <a:bodyPr/>
          <a:lstStyle/>
          <a:p>
            <a:r>
              <a:rPr lang="el-GR" dirty="0"/>
              <a:t>Μεγάλη επιρροή στο χώρο της κοινοτικής εργασίας άσκησε ο Καναδός συγγραφέας M. </a:t>
            </a:r>
            <a:r>
              <a:rPr lang="el-GR" dirty="0" err="1"/>
              <a:t>Ross</a:t>
            </a:r>
            <a:r>
              <a:rPr lang="el-GR" dirty="0"/>
              <a:t>: διευρύνει το φάσμα άσκησης της κοινοτικής εργασίας πέραν της κοινωνικής εργασίας,  τη θεωρεί κοινωνικό εργαλείο με εφαρμογές στη γεωργία, την εκπαίδευση, κλπ. Για τον </a:t>
            </a:r>
            <a:r>
              <a:rPr lang="el-GR" dirty="0" err="1"/>
              <a:t>Ross</a:t>
            </a:r>
            <a:r>
              <a:rPr lang="el-GR" dirty="0"/>
              <a:t> η κοινοτική εργασία αποτελεί διαδικασία με την οποία η κοινότητα: αναγνωρίζει τις ανάγκες ή τους στόχους της,  τις ιεραρχεί, αναπτύσσει την αυτοπεποίθηση και τη θέληση να δουλέψει, βρίσκει τις πηγές (εσωτερικές και εξωτερικές),  αναλαμβάνει δράση και αναπτύσσει συνεργατικές και συλλογικές δράσεις στην κοινότητα.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37849434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Συναίνεση &amp; κοινοτική εργασία </a:t>
            </a:r>
            <a:r>
              <a:rPr lang="el-GR" sz="3200" b="0" dirty="0" smtClean="0"/>
              <a:t>(4/4)</a:t>
            </a:r>
            <a:endParaRPr lang="el-GR" dirty="0"/>
          </a:p>
        </p:txBody>
      </p:sp>
      <p:sp>
        <p:nvSpPr>
          <p:cNvPr id="3" name="Θέση περιεχομένου 2"/>
          <p:cNvSpPr>
            <a:spLocks noGrp="1"/>
          </p:cNvSpPr>
          <p:nvPr>
            <p:ph idx="1"/>
          </p:nvPr>
        </p:nvSpPr>
        <p:spPr/>
        <p:txBody>
          <a:bodyPr/>
          <a:lstStyle/>
          <a:p>
            <a:r>
              <a:rPr lang="el-GR" dirty="0"/>
              <a:t>Οι δομικές συνθήκες και το κοινωνικό πλαίσιο το οποίο πιθανόν δημιουργεί και αναπαράγει συνθήκες φτώχειας δεν αμφισβητείται ούτε κριτικάρεται,  θεωρείται εξ ορισμού δίκαιο και δημοκρατικό,  οι άνθρωποι είναι αυτοί που πρέπει να συμμορφωθούν. Τα προβλήματα που δημιουργούνται από τη δομή και την οργάνωση των κοινωνιών  ο </a:t>
            </a:r>
            <a:r>
              <a:rPr lang="el-GR" dirty="0" err="1"/>
              <a:t>Ross</a:t>
            </a:r>
            <a:r>
              <a:rPr lang="el-GR" dirty="0"/>
              <a:t> τα ονομάζει «τίμημα της προόδου».  Τα συμφέροντα,  οι ανάγκες και πιθανή καταπίεση των δικαιωμάτων επιμέρους ομάδων δεν είναι το ζητούμενο για τον </a:t>
            </a:r>
            <a:r>
              <a:rPr lang="el-GR" dirty="0" err="1"/>
              <a:t>Ross</a:t>
            </a:r>
            <a:r>
              <a:rPr lang="el-GR" dirty="0"/>
              <a:t>.</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12495379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err="1" smtClean="0"/>
              <a:t>Ριζοσπαστιμός</a:t>
            </a:r>
            <a:r>
              <a:rPr lang="el-GR" dirty="0" smtClean="0"/>
              <a:t> - Κοινωνικά κινήματα -Κοινοτική δράση </a:t>
            </a:r>
            <a:r>
              <a:rPr lang="el-GR" sz="3600" b="0" dirty="0" smtClean="0"/>
              <a:t>(1/4)</a:t>
            </a:r>
            <a:endParaRPr lang="el-GR" sz="3600" b="0" dirty="0"/>
          </a:p>
        </p:txBody>
      </p:sp>
      <p:sp>
        <p:nvSpPr>
          <p:cNvPr id="3" name="Θέση περιεχομένου 2"/>
          <p:cNvSpPr>
            <a:spLocks noGrp="1"/>
          </p:cNvSpPr>
          <p:nvPr>
            <p:ph idx="1"/>
          </p:nvPr>
        </p:nvSpPr>
        <p:spPr/>
        <p:txBody>
          <a:bodyPr/>
          <a:lstStyle/>
          <a:p>
            <a:r>
              <a:rPr lang="el-GR" dirty="0"/>
              <a:t>Από τα τέλη της δεκαετίας 1960-70 στη Δ. Ευρώπη και τις ΗΠΑ ο δημόσιος διάλογος που αναπτύχθηκε για την κοινωνική ευημερία,  την κοινωνική ανάπτυξη και συμμετοχή αλλά και η ανάγκη για κοινωνικό έλεγχο οδήγησαν στην ανάπτυξη προγραμμάτων κοινοτικής εργασίας (</a:t>
            </a:r>
            <a:r>
              <a:rPr lang="el-GR" dirty="0" err="1"/>
              <a:t>Π.χ</a:t>
            </a:r>
            <a:r>
              <a:rPr lang="el-GR" dirty="0"/>
              <a:t> 12 Κοινοτικά Αναπτυξιακά Προγράμματα-ΚΑΠ στη Βρετανία στο πλαίσιο συνεργασίας κεντρικής διοίκησης-τοπικής αυτοδιοίκησης-εθελοντικού τομέα). Στόχοι των ΚΑΠ: η καταγραφή της δράσης των υφισταμένων κοινωνικών πολιτικών,  η δράση των υπαρχουσών υπηρεσιών, η εφαρμογή καινοτόμων προσπαθειών και η συμμετοχή των πολιτών στον κοινωνικό  σχεδιασμό. Οι επαγγελματίες απέρριψαν αυτό τον τρόπο προσέγγισης.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16609389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err="1"/>
              <a:t>Ριζοσπαστιμός</a:t>
            </a:r>
            <a:r>
              <a:rPr lang="el-GR" dirty="0"/>
              <a:t> - Κοινωνικά κινήματα -Κοινοτική δράση </a:t>
            </a:r>
            <a:r>
              <a:rPr lang="el-GR" sz="3600" b="0" dirty="0" smtClean="0"/>
              <a:t>(2/4)</a:t>
            </a:r>
            <a:endParaRPr lang="el-GR" dirty="0"/>
          </a:p>
        </p:txBody>
      </p:sp>
      <p:sp>
        <p:nvSpPr>
          <p:cNvPr id="3" name="Θέση περιεχομένου 2"/>
          <p:cNvSpPr>
            <a:spLocks noGrp="1"/>
          </p:cNvSpPr>
          <p:nvPr>
            <p:ph idx="1"/>
          </p:nvPr>
        </p:nvSpPr>
        <p:spPr/>
        <p:txBody>
          <a:bodyPr/>
          <a:lstStyle/>
          <a:p>
            <a:r>
              <a:rPr lang="el-GR" dirty="0"/>
              <a:t>Εξέτασαν ζητήματα κοινωνικής ανισότητας και  μακροχρόνιου κοινωνικού αποκλεισμού.  Ενθάρρυναν τη συλλογική δράση διαφόρων ομάδων για άσκηση μεγαλύτερης επιρροής στη διαδικασία λήψης αποφάσεων και επεδίωξαν τη σύνδεση μεταξύ εργατικών αγώνων στο χώρο της παραγωγής και των αγώνων στην κοινότητα ή τη γειτονιά. Δόθηκε έμφαση στη σύγκρουση και όχι στη συνεργασία με τους κρατικούς φορείς.  Η κοινοτική εργασία αυτής της περιόδου αποτελεί αντίδραση στον κοινωνικό έλεγχο που ασκούσαν τόσο το κράτος πρόνοιας όσο και τα επαγγέλματα κρατικής </a:t>
            </a:r>
            <a:r>
              <a:rPr lang="el-GR" dirty="0" smtClean="0"/>
              <a:t>φροντίδας.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407625100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c1ae41dc4b1eefcc61c6e98501a2beea3a517f"/>
  <p:tag name="ISPRING_RESOURCE_PATHS_HASH_PRESENTER" val="e5611ac710d78a2315de56e81d1733223fd85c25"/>
</p:tagLst>
</file>

<file path=ppt/theme/theme1.xml><?xml version="1.0" encoding="utf-8"?>
<a:theme xmlns:a="http://schemas.openxmlformats.org/drawingml/2006/main" name="OC_template_updated">
  <a:themeElements>
    <a:clrScheme name="Προσαρμοσμένο 13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475</TotalTime>
  <Words>1332</Words>
  <Application>Microsoft Office PowerPoint</Application>
  <PresentationFormat>On-screen Show (4:3)</PresentationFormat>
  <Paragraphs>79</Paragraphs>
  <Slides>17</Slides>
  <Notes>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OC_template_updated</vt:lpstr>
      <vt:lpstr>Μεθοδολογία Κοινωνικής Εργασίας με Κοινότητα</vt:lpstr>
      <vt:lpstr>Β’ Φάση εξέλιξης της κοινοτικής εργασίας (1/2)</vt:lpstr>
      <vt:lpstr>Β’ Φάση εξέλιξης της κοινοτικής εργασίας (2/2)</vt:lpstr>
      <vt:lpstr>Συναίνεση &amp; κοινοτική εργασία (1/4)</vt:lpstr>
      <vt:lpstr>Συναίνεση &amp; κοινοτική εργασία (2/4)</vt:lpstr>
      <vt:lpstr>Συναίνεση &amp; κοινοτική εργασία (3/4)</vt:lpstr>
      <vt:lpstr>Συναίνεση &amp; κοινοτική εργασία (4/4)</vt:lpstr>
      <vt:lpstr>Ριζοσπαστιμός - Κοινωνικά κινήματα -Κοινοτική δράση (1/4)</vt:lpstr>
      <vt:lpstr>Ριζοσπαστιμός - Κοινωνικά κινήματα -Κοινοτική δράση (2/4)</vt:lpstr>
      <vt:lpstr>Ριζοσπαστιμός - Κοινωνικά κινήματα -Κοινοτική δράση (3/4)</vt:lpstr>
      <vt:lpstr>Ριζοσπαστιμός - Κοινωνικά κινήματα -Κοινοτική δράση (4/4)</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alex</dc:creator>
  <cp:lastModifiedBy>alex</cp:lastModifiedBy>
  <cp:revision>124</cp:revision>
  <dcterms:created xsi:type="dcterms:W3CDTF">2013-03-04T13:35:19Z</dcterms:created>
  <dcterms:modified xsi:type="dcterms:W3CDTF">2015-07-07T08:25:33Z</dcterms:modified>
</cp:coreProperties>
</file>