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031" r:id="rId1"/>
    <p:sldMasterId id="2147485042" r:id="rId2"/>
    <p:sldMasterId id="2147485053" r:id="rId3"/>
  </p:sldMasterIdLst>
  <p:notesMasterIdLst>
    <p:notesMasterId r:id="rId28"/>
  </p:notesMasterIdLst>
  <p:handoutMasterIdLst>
    <p:handoutMasterId r:id="rId29"/>
  </p:handoutMasterIdLst>
  <p:sldIdLst>
    <p:sldId id="527" r:id="rId4"/>
    <p:sldId id="568" r:id="rId5"/>
    <p:sldId id="584" r:id="rId6"/>
    <p:sldId id="569" r:id="rId7"/>
    <p:sldId id="570" r:id="rId8"/>
    <p:sldId id="571" r:id="rId9"/>
    <p:sldId id="581" r:id="rId10"/>
    <p:sldId id="572" r:id="rId11"/>
    <p:sldId id="573" r:id="rId12"/>
    <p:sldId id="574" r:id="rId13"/>
    <p:sldId id="582" r:id="rId14"/>
    <p:sldId id="575" r:id="rId15"/>
    <p:sldId id="583" r:id="rId16"/>
    <p:sldId id="576" r:id="rId17"/>
    <p:sldId id="577" r:id="rId18"/>
    <p:sldId id="578" r:id="rId19"/>
    <p:sldId id="579" r:id="rId20"/>
    <p:sldId id="580" r:id="rId21"/>
    <p:sldId id="528" r:id="rId22"/>
    <p:sldId id="529" r:id="rId23"/>
    <p:sldId id="530" r:id="rId24"/>
    <p:sldId id="531" r:id="rId25"/>
    <p:sldId id="532" r:id="rId26"/>
    <p:sldId id="533" r:id="rId27"/>
  </p:sldIdLst>
  <p:sldSz cx="9144000" cy="6858000" type="screen4x3"/>
  <p:notesSz cx="6797675" cy="9926638"/>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4516D"/>
    <a:srgbClr val="F96A1B"/>
    <a:srgbClr val="39B4E1"/>
    <a:srgbClr val="3896B3"/>
    <a:srgbClr val="548123"/>
    <a:srgbClr val="009900"/>
    <a:srgbClr val="33CCFF"/>
    <a:srgbClr val="266488"/>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94660" autoAdjust="0"/>
  </p:normalViewPr>
  <p:slideViewPr>
    <p:cSldViewPr>
      <p:cViewPr varScale="1">
        <p:scale>
          <a:sx n="107" d="100"/>
          <a:sy n="107" d="100"/>
        </p:scale>
        <p:origin x="-1650" y="-84"/>
      </p:cViewPr>
      <p:guideLst>
        <p:guide orient="horz" pos="2160"/>
        <p:guide pos="2880"/>
      </p:guideLst>
    </p:cSldViewPr>
  </p:slideViewPr>
  <p:outlineViewPr>
    <p:cViewPr>
      <p:scale>
        <a:sx n="33" d="100"/>
        <a:sy n="33" d="100"/>
      </p:scale>
      <p:origin x="0" y="1698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4020" y="-102"/>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45964" cy="497004"/>
          </a:xfrm>
          <a:prstGeom prst="rect">
            <a:avLst/>
          </a:prstGeom>
        </p:spPr>
        <p:txBody>
          <a:bodyPr vert="horz" lIns="94064" tIns="47032" rIns="94064" bIns="47032" rtlCol="0"/>
          <a:lstStyle>
            <a:lvl1pPr algn="l">
              <a:defRPr sz="1200">
                <a:cs typeface="+mn-cs"/>
              </a:defRPr>
            </a:lvl1pPr>
          </a:lstStyle>
          <a:p>
            <a:pPr>
              <a:defRPr/>
            </a:pPr>
            <a:endParaRPr lang="en-US" dirty="0"/>
          </a:p>
        </p:txBody>
      </p:sp>
      <p:sp>
        <p:nvSpPr>
          <p:cNvPr id="3" name="2 - Θέση ημερομηνίας"/>
          <p:cNvSpPr>
            <a:spLocks noGrp="1"/>
          </p:cNvSpPr>
          <p:nvPr>
            <p:ph type="dt" sz="quarter" idx="1"/>
          </p:nvPr>
        </p:nvSpPr>
        <p:spPr>
          <a:xfrm>
            <a:off x="3850187" y="0"/>
            <a:ext cx="2945964" cy="497004"/>
          </a:xfrm>
          <a:prstGeom prst="rect">
            <a:avLst/>
          </a:prstGeom>
        </p:spPr>
        <p:txBody>
          <a:bodyPr vert="horz" lIns="94064" tIns="47032" rIns="94064" bIns="47032" rtlCol="0"/>
          <a:lstStyle>
            <a:lvl1pPr algn="r">
              <a:defRPr sz="1200">
                <a:cs typeface="+mn-cs"/>
              </a:defRPr>
            </a:lvl1pPr>
          </a:lstStyle>
          <a:p>
            <a:pPr>
              <a:defRPr/>
            </a:pPr>
            <a:fld id="{1F9F1A03-017D-4469-B4DD-AACBA1E57871}" type="datetimeFigureOut">
              <a:rPr lang="en-US"/>
              <a:pPr>
                <a:defRPr/>
              </a:pPr>
              <a:t>7/13/2015</a:t>
            </a:fld>
            <a:endParaRPr lang="en-US" dirty="0"/>
          </a:p>
        </p:txBody>
      </p:sp>
      <p:sp>
        <p:nvSpPr>
          <p:cNvPr id="4" name="3 - Θέση υποσέλιδου"/>
          <p:cNvSpPr>
            <a:spLocks noGrp="1"/>
          </p:cNvSpPr>
          <p:nvPr>
            <p:ph type="ftr" sz="quarter" idx="2"/>
          </p:nvPr>
        </p:nvSpPr>
        <p:spPr>
          <a:xfrm>
            <a:off x="0" y="9427956"/>
            <a:ext cx="2945964" cy="497004"/>
          </a:xfrm>
          <a:prstGeom prst="rect">
            <a:avLst/>
          </a:prstGeom>
        </p:spPr>
        <p:txBody>
          <a:bodyPr vert="horz" lIns="94064" tIns="47032" rIns="94064" bIns="47032" rtlCol="0" anchor="b"/>
          <a:lstStyle>
            <a:lvl1pPr algn="l">
              <a:defRPr sz="1200">
                <a:cs typeface="+mn-cs"/>
              </a:defRPr>
            </a:lvl1pPr>
          </a:lstStyle>
          <a:p>
            <a:pPr>
              <a:defRPr/>
            </a:pPr>
            <a:endParaRPr lang="en-US" dirty="0"/>
          </a:p>
        </p:txBody>
      </p:sp>
      <p:sp>
        <p:nvSpPr>
          <p:cNvPr id="5" name="4 - Θέση αριθμού διαφάνειας"/>
          <p:cNvSpPr>
            <a:spLocks noGrp="1"/>
          </p:cNvSpPr>
          <p:nvPr>
            <p:ph type="sldNum" sz="quarter" idx="3"/>
          </p:nvPr>
        </p:nvSpPr>
        <p:spPr>
          <a:xfrm>
            <a:off x="3850187" y="9427956"/>
            <a:ext cx="2945964" cy="497004"/>
          </a:xfrm>
          <a:prstGeom prst="rect">
            <a:avLst/>
          </a:prstGeom>
        </p:spPr>
        <p:txBody>
          <a:bodyPr vert="horz" lIns="94064" tIns="47032" rIns="94064" bIns="47032" rtlCol="0" anchor="b"/>
          <a:lstStyle>
            <a:lvl1pPr algn="r">
              <a:defRPr sz="1200">
                <a:cs typeface="+mn-cs"/>
              </a:defRPr>
            </a:lvl1pPr>
          </a:lstStyle>
          <a:p>
            <a:pPr>
              <a:defRPr/>
            </a:pPr>
            <a:fld id="{D85A974E-8913-4FEF-8CDF-215B94B704EF}" type="slidenum">
              <a:rPr lang="en-US"/>
              <a:pPr>
                <a:defRPr/>
              </a:pPr>
              <a:t>‹#›</a:t>
            </a:fld>
            <a:endParaRPr lang="en-US" dirty="0"/>
          </a:p>
        </p:txBody>
      </p:sp>
    </p:spTree>
    <p:extLst>
      <p:ext uri="{BB962C8B-B14F-4D97-AF65-F5344CB8AC3E}">
        <p14:creationId xmlns:p14="http://schemas.microsoft.com/office/powerpoint/2010/main" val="39508758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64" cy="497004"/>
          </a:xfrm>
          <a:prstGeom prst="rect">
            <a:avLst/>
          </a:prstGeom>
        </p:spPr>
        <p:txBody>
          <a:bodyPr vert="horz" lIns="91440" tIns="45720" rIns="91440" bIns="45720" rtlCol="0"/>
          <a:lstStyle>
            <a:lvl1pPr algn="l">
              <a:defRPr sz="1200">
                <a:cs typeface="+mn-cs"/>
              </a:defRPr>
            </a:lvl1pPr>
          </a:lstStyle>
          <a:p>
            <a:pPr>
              <a:defRPr/>
            </a:pPr>
            <a:endParaRPr lang="en-GB" dirty="0"/>
          </a:p>
        </p:txBody>
      </p:sp>
      <p:sp>
        <p:nvSpPr>
          <p:cNvPr id="3" name="Date Placeholder 2"/>
          <p:cNvSpPr>
            <a:spLocks noGrp="1"/>
          </p:cNvSpPr>
          <p:nvPr>
            <p:ph type="dt" idx="1"/>
          </p:nvPr>
        </p:nvSpPr>
        <p:spPr>
          <a:xfrm>
            <a:off x="3850187" y="0"/>
            <a:ext cx="2945964" cy="497004"/>
          </a:xfrm>
          <a:prstGeom prst="rect">
            <a:avLst/>
          </a:prstGeom>
        </p:spPr>
        <p:txBody>
          <a:bodyPr vert="horz" lIns="91440" tIns="45720" rIns="91440" bIns="45720" rtlCol="0"/>
          <a:lstStyle>
            <a:lvl1pPr algn="r">
              <a:defRPr sz="1200">
                <a:cs typeface="+mn-cs"/>
              </a:defRPr>
            </a:lvl1pPr>
          </a:lstStyle>
          <a:p>
            <a:pPr>
              <a:defRPr/>
            </a:pPr>
            <a:fld id="{FA9CECA6-9824-466E-BDAC-AE9260BDF5F4}" type="datetimeFigureOut">
              <a:rPr lang="en-GB"/>
              <a:pPr>
                <a:defRPr/>
              </a:pPr>
              <a:t>13/07/2015</a:t>
            </a:fld>
            <a:endParaRPr lang="en-GB" dirty="0"/>
          </a:p>
        </p:txBody>
      </p:sp>
      <p:sp>
        <p:nvSpPr>
          <p:cNvPr id="4" name="Slide Image Placeholder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440" tIns="45720" rIns="91440" bIns="45720" rtlCol="0" anchor="ctr"/>
          <a:lstStyle/>
          <a:p>
            <a:pPr lvl="0"/>
            <a:endParaRPr lang="en-GB" noProof="0" dirty="0" smtClean="0"/>
          </a:p>
        </p:txBody>
      </p:sp>
      <p:sp>
        <p:nvSpPr>
          <p:cNvPr id="5" name="Notes Placeholder 4"/>
          <p:cNvSpPr>
            <a:spLocks noGrp="1"/>
          </p:cNvSpPr>
          <p:nvPr>
            <p:ph type="body" sz="quarter" idx="3"/>
          </p:nvPr>
        </p:nvSpPr>
        <p:spPr>
          <a:xfrm>
            <a:off x="680073" y="4714817"/>
            <a:ext cx="5437530" cy="446799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7956"/>
            <a:ext cx="2945964" cy="497004"/>
          </a:xfrm>
          <a:prstGeom prst="rect">
            <a:avLst/>
          </a:prstGeom>
        </p:spPr>
        <p:txBody>
          <a:bodyPr vert="horz" lIns="91440" tIns="45720" rIns="91440" bIns="45720" rtlCol="0" anchor="b"/>
          <a:lstStyle>
            <a:lvl1pPr algn="l">
              <a:defRPr sz="1200">
                <a:cs typeface="+mn-cs"/>
              </a:defRPr>
            </a:lvl1pPr>
          </a:lstStyle>
          <a:p>
            <a:pPr>
              <a:defRPr/>
            </a:pPr>
            <a:endParaRPr lang="en-GB" dirty="0"/>
          </a:p>
        </p:txBody>
      </p:sp>
      <p:sp>
        <p:nvSpPr>
          <p:cNvPr id="7" name="Slide Number Placeholder 6"/>
          <p:cNvSpPr>
            <a:spLocks noGrp="1"/>
          </p:cNvSpPr>
          <p:nvPr>
            <p:ph type="sldNum" sz="quarter" idx="5"/>
          </p:nvPr>
        </p:nvSpPr>
        <p:spPr>
          <a:xfrm>
            <a:off x="3850187" y="9427956"/>
            <a:ext cx="2945964" cy="497004"/>
          </a:xfrm>
          <a:prstGeom prst="rect">
            <a:avLst/>
          </a:prstGeom>
        </p:spPr>
        <p:txBody>
          <a:bodyPr vert="horz" lIns="91440" tIns="45720" rIns="91440" bIns="45720" rtlCol="0" anchor="b"/>
          <a:lstStyle>
            <a:lvl1pPr algn="r">
              <a:defRPr sz="1200">
                <a:cs typeface="+mn-cs"/>
              </a:defRPr>
            </a:lvl1pPr>
          </a:lstStyle>
          <a:p>
            <a:pPr>
              <a:defRPr/>
            </a:pPr>
            <a:fld id="{05CA0E17-D458-4748-8B36-4ACBDB4364FF}" type="slidenum">
              <a:rPr lang="en-GB"/>
              <a:pPr>
                <a:defRPr/>
              </a:pPr>
              <a:t>‹#›</a:t>
            </a:fld>
            <a:endParaRPr lang="en-GB" dirty="0"/>
          </a:p>
        </p:txBody>
      </p:sp>
    </p:spTree>
    <p:extLst>
      <p:ext uri="{BB962C8B-B14F-4D97-AF65-F5344CB8AC3E}">
        <p14:creationId xmlns:p14="http://schemas.microsoft.com/office/powerpoint/2010/main" val="12654220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9171" indent="-179171">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a:t>
            </a:fld>
            <a:endParaRPr lang="el-GR" dirty="0">
              <a:solidFill>
                <a:prstClr val="black"/>
              </a:solidFill>
            </a:endParaRP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19</a:t>
            </a:fld>
            <a:endParaRPr lang="el-GR" dirty="0">
              <a:solidFill>
                <a:prstClr val="black"/>
              </a:solidFill>
            </a:endParaRP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20</a:t>
            </a:fld>
            <a:endParaRPr lang="el-GR" dirty="0">
              <a:solidFill>
                <a:prstClr val="black"/>
              </a:solidFill>
            </a:endParaRP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21</a:t>
            </a:fld>
            <a:endParaRPr lang="el-GR" dirty="0">
              <a:solidFill>
                <a:prstClr val="black"/>
              </a:solidFill>
            </a:endParaRP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22</a:t>
            </a:fld>
            <a:endParaRPr lang="el-GR" dirty="0">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24</a:t>
            </a:fld>
            <a:endParaRPr lang="el-GR" dirty="0">
              <a:solidFill>
                <a:prstClr val="black"/>
              </a:solidFill>
            </a:endParaRP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cap="none" baseline="0"/>
            </a:lvl1pPr>
          </a:lstStyle>
          <a:p>
            <a:r>
              <a:rPr lang="en-US" dirty="0"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6472230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0328806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189081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600042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53540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337259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730031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86282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13461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090128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76200"/>
            <a:ext cx="7658100" cy="838200"/>
          </a:xfrm>
        </p:spPr>
        <p:txBody>
          <a:bodyPr/>
          <a:lstStyle>
            <a:lvl1pPr algn="ctr">
              <a:defRPr sz="3600" b="1" cap="none" baseline="0">
                <a:solidFill>
                  <a:srgbClr val="800000"/>
                </a:solidFill>
                <a:latin typeface="Calibri" panose="020F0502020204030204" pitchFamily="34" charset="0"/>
              </a:defRPr>
            </a:lvl1pPr>
          </a:lstStyle>
          <a:p>
            <a:r>
              <a:rPr kumimoji="0" lang="el-GR" sz="4000" b="1" i="0" u="none" strike="noStrike" kern="1200" cap="none" spc="0" normalizeH="0" baseline="0" noProof="0" dirty="0" smtClean="0">
                <a:ln>
                  <a:noFill/>
                </a:ln>
                <a:solidFill>
                  <a:prstClr val="black"/>
                </a:solidFill>
                <a:effectLst/>
                <a:uLnTx/>
                <a:uFillTx/>
                <a:latin typeface="Calibri"/>
                <a:ea typeface="+mj-ea"/>
                <a:cs typeface="+mj-cs"/>
              </a:rPr>
              <a:t>Στυλ κύριου τίτλου </a:t>
            </a:r>
            <a:endParaRPr lang="en-US" dirty="0"/>
          </a:p>
        </p:txBody>
      </p:sp>
      <p:sp>
        <p:nvSpPr>
          <p:cNvPr id="3" name="Content Placeholder 2"/>
          <p:cNvSpPr>
            <a:spLocks noGrp="1"/>
          </p:cNvSpPr>
          <p:nvPr>
            <p:ph idx="1"/>
          </p:nvPr>
        </p:nvSpPr>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3200" b="0">
                <a:latin typeface="Calibri" panose="020F0502020204030204" pitchFamily="34" charset="0"/>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a:lvl5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3200" b="0" i="0" u="none" strike="noStrike" kern="1200" cap="none" spc="0" normalizeH="0" baseline="0" noProof="0" dirty="0" smtClean="0">
                <a:ln>
                  <a:noFill/>
                </a:ln>
                <a:solidFill>
                  <a:prstClr val="black"/>
                </a:solidFill>
                <a:effectLst/>
                <a:uLnTx/>
                <a:uFillTx/>
                <a:latin typeface="Calibri"/>
                <a:ea typeface="+mn-ea"/>
                <a:cs typeface="+mn-cs"/>
              </a:rPr>
              <a:t>Στυλ υποδείγματος κειμένου</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800" b="0" i="0" u="none" strike="noStrike" kern="1200" cap="none" spc="0" normalizeH="0" baseline="0" noProof="0" dirty="0" smtClean="0">
                <a:ln>
                  <a:noFill/>
                </a:ln>
                <a:solidFill>
                  <a:prstClr val="black"/>
                </a:solidFill>
                <a:effectLst/>
                <a:uLnTx/>
                <a:uFillTx/>
                <a:latin typeface="Calibri"/>
                <a:ea typeface="+mn-ea"/>
                <a:cs typeface="+mn-cs"/>
              </a:rPr>
              <a:t>Δεύτερου επιπέδου</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400" b="0" i="0" u="none" strike="noStrike" kern="1200" cap="none" spc="0" normalizeH="0" baseline="0" noProof="0" dirty="0" smtClean="0">
                <a:ln>
                  <a:noFill/>
                </a:ln>
                <a:solidFill>
                  <a:prstClr val="black"/>
                </a:solidFill>
                <a:effectLst/>
                <a:uLnTx/>
                <a:uFillTx/>
                <a:latin typeface="Calibri"/>
                <a:ea typeface="+mn-ea"/>
                <a:cs typeface="+mn-cs"/>
              </a:rPr>
              <a:t>Τρίτου επιπέδου</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000" b="0" i="0" u="none" strike="noStrike" kern="1200" cap="none" spc="0" normalizeH="0" baseline="0" noProof="0" dirty="0" smtClean="0">
                <a:ln>
                  <a:noFill/>
                </a:ln>
                <a:solidFill>
                  <a:prstClr val="black"/>
                </a:solidFill>
                <a:effectLst/>
                <a:uLnTx/>
                <a:uFillTx/>
                <a:latin typeface="Calibri"/>
                <a:ea typeface="+mn-ea"/>
                <a:cs typeface="+mn-cs"/>
              </a:rPr>
              <a:t>Τέταρτου επιπέδου</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000" b="0" i="0" u="none" strike="noStrike" kern="1200" cap="none" spc="0" normalizeH="0" baseline="0" noProof="0" dirty="0" smtClean="0">
                <a:ln>
                  <a:noFill/>
                </a:ln>
                <a:solidFill>
                  <a:prstClr val="black"/>
                </a:solidFill>
                <a:effectLst/>
                <a:uLnTx/>
                <a:uFillTx/>
                <a:latin typeface="Calibri"/>
                <a:ea typeface="+mn-ea"/>
                <a:cs typeface="+mn-cs"/>
              </a:rPr>
              <a:t>Πέμπτου επιπέδου</a:t>
            </a:r>
            <a:endParaRPr kumimoji="0" lang="el-GR"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687741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095938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477422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210452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327673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133356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395875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908332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786674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none"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dirty="0"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
        <p:nvSpPr>
          <p:cNvPr id="8" name="Title 7"/>
          <p:cNvSpPr>
            <a:spLocks noGrp="1"/>
          </p:cNvSpPr>
          <p:nvPr>
            <p:ph type="title"/>
          </p:nvPr>
        </p:nvSpPr>
        <p:spPr/>
        <p:txBody>
          <a:bodyPr/>
          <a:lstStyle>
            <a:lvl1pPr>
              <a:defRPr cap="none" baseline="0"/>
            </a:lvl1pPr>
          </a:lstStyle>
          <a:p>
            <a:r>
              <a:rPr lang="en-US" dirty="0"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70032725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endParaRPr lang="el-GR" dirty="0"/>
          </a:p>
        </p:txBody>
      </p:sp>
      <p:sp>
        <p:nvSpPr>
          <p:cNvPr id="3" name="4 - Θέση υποσέλιδου"/>
          <p:cNvSpPr>
            <a:spLocks noGrp="1"/>
          </p:cNvSpPr>
          <p:nvPr>
            <p:ph type="ftr" sz="quarter" idx="11"/>
          </p:nvPr>
        </p:nvSpPr>
        <p:spPr/>
        <p:txBody>
          <a:bodyPr/>
          <a:lstStyle>
            <a:lvl1pPr>
              <a:defRPr/>
            </a:lvl1pPr>
          </a:lstStyle>
          <a:p>
            <a:pPr>
              <a:defRPr/>
            </a:pPr>
            <a:endParaRPr lang="el-GR" dirty="0"/>
          </a:p>
        </p:txBody>
      </p:sp>
      <p:sp>
        <p:nvSpPr>
          <p:cNvPr id="4" name="5 - Θέση αριθμού διαφάνειας"/>
          <p:cNvSpPr>
            <a:spLocks noGrp="1"/>
          </p:cNvSpPr>
          <p:nvPr>
            <p:ph type="sldNum" sz="quarter" idx="12"/>
          </p:nvPr>
        </p:nvSpPr>
        <p:spPr/>
        <p:txBody>
          <a:bodyPr/>
          <a:lstStyle>
            <a:lvl1pPr>
              <a:defRPr/>
            </a:lvl1pPr>
          </a:lstStyle>
          <a:p>
            <a:pPr>
              <a:defRPr/>
            </a:pPr>
            <a:fld id="{F0E6395C-60A2-494F-AA10-AEBFFB47AEC1}" type="slidenum">
              <a:rPr lang="el-GR" smtClean="0"/>
              <a:pPr>
                <a:defRPr/>
              </a:pPr>
              <a:t>‹#›</a:t>
            </a:fld>
            <a:endParaRPr lang="el-GR" dirty="0"/>
          </a:p>
        </p:txBody>
      </p:sp>
    </p:spTree>
    <p:extLst>
      <p:ext uri="{BB962C8B-B14F-4D97-AF65-F5344CB8AC3E}">
        <p14:creationId xmlns:p14="http://schemas.microsoft.com/office/powerpoint/2010/main" val="625243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41772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theme" Target="../theme/theme2.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theme" Target="../theme/theme3.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kumimoji="0" lang="el-GR" sz="4000" b="1" i="0" u="none" strike="noStrike" kern="1200" cap="none" spc="0" normalizeH="0" baseline="0" noProof="0" dirty="0" smtClean="0">
                <a:ln>
                  <a:noFill/>
                </a:ln>
                <a:solidFill>
                  <a:prstClr val="black"/>
                </a:solidFill>
                <a:effectLst/>
                <a:uLnTx/>
                <a:uFillTx/>
                <a:latin typeface="Calibri"/>
                <a:ea typeface="+mj-ea"/>
                <a:cs typeface="+mj-cs"/>
              </a:rPr>
              <a:t>Στυλ κύριου τίτλου </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3200" b="0" i="0" u="none" strike="noStrike" kern="1200" cap="none" spc="0" normalizeH="0" baseline="0" noProof="0" dirty="0" smtClean="0">
                <a:ln>
                  <a:noFill/>
                </a:ln>
                <a:solidFill>
                  <a:prstClr val="black"/>
                </a:solidFill>
                <a:effectLst/>
                <a:uLnTx/>
                <a:uFillTx/>
                <a:latin typeface="Calibri"/>
                <a:ea typeface="+mn-ea"/>
                <a:cs typeface="+mn-cs"/>
              </a:rPr>
              <a:t>Στυλ υποδείγματος κειμένου</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800" b="0" i="0" u="none" strike="noStrike" kern="1200" cap="none" spc="0" normalizeH="0" baseline="0" noProof="0" dirty="0" smtClean="0">
                <a:ln>
                  <a:noFill/>
                </a:ln>
                <a:solidFill>
                  <a:prstClr val="black"/>
                </a:solidFill>
                <a:effectLst/>
                <a:uLnTx/>
                <a:uFillTx/>
                <a:latin typeface="Calibri"/>
                <a:ea typeface="+mn-ea"/>
                <a:cs typeface="+mn-cs"/>
              </a:rPr>
              <a:t>Δεύτερου επιπέδου</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400" b="0" i="0" u="none" strike="noStrike" kern="1200" cap="none" spc="0" normalizeH="0" baseline="0" noProof="0" dirty="0" smtClean="0">
                <a:ln>
                  <a:noFill/>
                </a:ln>
                <a:solidFill>
                  <a:prstClr val="black"/>
                </a:solidFill>
                <a:effectLst/>
                <a:uLnTx/>
                <a:uFillTx/>
                <a:latin typeface="Calibri"/>
                <a:ea typeface="+mn-ea"/>
                <a:cs typeface="+mn-cs"/>
              </a:rPr>
              <a:t>Τρίτου επιπέδου</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000" b="0" i="0" u="none" strike="noStrike" kern="1200" cap="none" spc="0" normalizeH="0" baseline="0" noProof="0" dirty="0" smtClean="0">
                <a:ln>
                  <a:noFill/>
                </a:ln>
                <a:solidFill>
                  <a:prstClr val="black"/>
                </a:solidFill>
                <a:effectLst/>
                <a:uLnTx/>
                <a:uFillTx/>
                <a:latin typeface="Calibri"/>
                <a:ea typeface="+mn-ea"/>
                <a:cs typeface="+mn-cs"/>
              </a:rPr>
              <a:t>Τέταρτου επιπέδου</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000" b="0" i="0" u="none" strike="noStrike" kern="1200" cap="none" spc="0" normalizeH="0" baseline="0" noProof="0" dirty="0" smtClean="0">
                <a:ln>
                  <a:noFill/>
                </a:ln>
                <a:solidFill>
                  <a:prstClr val="black"/>
                </a:solidFill>
                <a:effectLst/>
                <a:uLnTx/>
                <a:uFillTx/>
                <a:latin typeface="Calibri"/>
                <a:ea typeface="+mn-ea"/>
                <a:cs typeface="+mn-cs"/>
              </a:rPr>
              <a:t>Πέμπτου επιπέδου</a:t>
            </a:r>
            <a:endParaRPr kumimoji="0" lang="el-GR"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a:defRPr/>
            </a:pPr>
            <a:endParaRPr lang="el-GR"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el-GR"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a:defRPr/>
            </a:pPr>
            <a:fld id="{F0E6395C-60A2-494F-AA10-AEBFFB47AEC1}" type="slidenum">
              <a:rPr lang="el-GR" smtClean="0"/>
              <a:pPr>
                <a:defRPr/>
              </a:pPr>
              <a:t>‹#›</a:t>
            </a:fld>
            <a:endParaRPr lang="el-GR" dirty="0"/>
          </a:p>
        </p:txBody>
      </p:sp>
    </p:spTree>
  </p:cSld>
  <p:clrMap bg1="lt1" tx1="dk1" bg2="lt2" tx2="dk2" accent1="accent1" accent2="accent2" accent3="accent3" accent4="accent4" accent5="accent5" accent6="accent6" hlink="hlink" folHlink="folHlink"/>
  <p:sldLayoutIdLst>
    <p:sldLayoutId id="2147485032" r:id="rId1"/>
    <p:sldLayoutId id="2147485033" r:id="rId2"/>
    <p:sldLayoutId id="2147485034" r:id="rId3"/>
    <p:sldLayoutId id="2147485035" r:id="rId4"/>
    <p:sldLayoutId id="2147485036" r:id="rId5"/>
    <p:sldLayoutId id="2147485041" r:id="rId6"/>
    <p:sldLayoutId id="2147485067" r:id="rId7"/>
    <p:sldLayoutId id="2147485068" r:id="rId8"/>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3600" kern="1200" cap="all" baseline="0">
          <a:solidFill>
            <a:srgbClr val="C00000"/>
          </a:solidFill>
          <a:latin typeface="Calibri" panose="020F0502020204030204" pitchFamily="34" charset="0"/>
          <a:ea typeface="+mj-ea"/>
          <a:cs typeface="+mj-cs"/>
        </a:defRPr>
      </a:lvl1pPr>
    </p:titleStyle>
    <p:body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1600" b="1" kern="1200">
          <a:solidFill>
            <a:schemeClr val="tx1"/>
          </a:solidFill>
          <a:latin typeface="+mn-lt"/>
          <a:ea typeface="+mn-ea"/>
          <a:cs typeface="+mn-cs"/>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1600" kern="1200">
          <a:solidFill>
            <a:schemeClr val="tx1"/>
          </a:solidFill>
          <a:latin typeface="+mn-lt"/>
          <a:ea typeface="+mn-ea"/>
          <a:cs typeface="+mn-cs"/>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600" kern="1200">
          <a:solidFill>
            <a:schemeClr val="tx1"/>
          </a:solidFill>
          <a:latin typeface="+mn-lt"/>
          <a:ea typeface="+mn-ea"/>
          <a:cs typeface="+mn-cs"/>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600" kern="1200">
          <a:solidFill>
            <a:schemeClr val="tx1"/>
          </a:solidFill>
          <a:latin typeface="+mn-lt"/>
          <a:ea typeface="+mn-ea"/>
          <a:cs typeface="+mn-cs"/>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cs typeface="+mn-cs"/>
              </a:rPr>
              <a:pPr>
                <a:defRPr/>
              </a:pPr>
              <a:t>‹#›</a:t>
            </a:fld>
            <a:endParaRPr lang="el-GR" dirty="0">
              <a:solidFill>
                <a:prstClr val="black"/>
              </a:solidFill>
              <a:cs typeface="+mn-cs"/>
            </a:endParaRPr>
          </a:p>
        </p:txBody>
      </p:sp>
    </p:spTree>
    <p:extLst>
      <p:ext uri="{BB962C8B-B14F-4D97-AF65-F5344CB8AC3E}">
        <p14:creationId xmlns:p14="http://schemas.microsoft.com/office/powerpoint/2010/main" val="3721214347"/>
      </p:ext>
    </p:extLst>
  </p:cSld>
  <p:clrMap bg1="lt1" tx1="dk1" bg2="lt2" tx2="dk2" accent1="accent1" accent2="accent2" accent3="accent3" accent4="accent4" accent5="accent5" accent6="accent6" hlink="hlink" folHlink="folHlink"/>
  <p:sldLayoutIdLst>
    <p:sldLayoutId id="2147485043" r:id="rId1"/>
    <p:sldLayoutId id="2147485044" r:id="rId2"/>
    <p:sldLayoutId id="2147485045" r:id="rId3"/>
    <p:sldLayoutId id="2147485046" r:id="rId4"/>
    <p:sldLayoutId id="2147485047" r:id="rId5"/>
    <p:sldLayoutId id="2147485048" r:id="rId6"/>
    <p:sldLayoutId id="2147485049" r:id="rId7"/>
    <p:sldLayoutId id="2147485050" r:id="rId8"/>
    <p:sldLayoutId id="2147485051" r:id="rId9"/>
    <p:sldLayoutId id="2147485052" r:id="rId10"/>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cs typeface="+mn-cs"/>
              </a:rPr>
              <a:pPr>
                <a:defRPr/>
              </a:pPr>
              <a:t>‹#›</a:t>
            </a:fld>
            <a:endParaRPr lang="el-GR" dirty="0">
              <a:solidFill>
                <a:prstClr val="black"/>
              </a:solidFill>
              <a:cs typeface="+mn-cs"/>
            </a:endParaRPr>
          </a:p>
        </p:txBody>
      </p:sp>
    </p:spTree>
    <p:extLst>
      <p:ext uri="{BB962C8B-B14F-4D97-AF65-F5344CB8AC3E}">
        <p14:creationId xmlns:p14="http://schemas.microsoft.com/office/powerpoint/2010/main" val="1858316973"/>
      </p:ext>
    </p:extLst>
  </p:cSld>
  <p:clrMap bg1="lt1" tx1="dk1" bg2="lt2" tx2="dk2" accent1="accent1" accent2="accent2" accent3="accent3" accent4="accent4" accent5="accent5" accent6="accent6" hlink="hlink" folHlink="folHlink"/>
  <p:sldLayoutIdLst>
    <p:sldLayoutId id="2147485054" r:id="rId1"/>
    <p:sldLayoutId id="2147485055" r:id="rId2"/>
    <p:sldLayoutId id="2147485056" r:id="rId3"/>
    <p:sldLayoutId id="2147485057" r:id="rId4"/>
    <p:sldLayoutId id="2147485058" r:id="rId5"/>
    <p:sldLayoutId id="2147485059" r:id="rId6"/>
    <p:sldLayoutId id="2147485060" r:id="rId7"/>
    <p:sldLayoutId id="2147485061" r:id="rId8"/>
    <p:sldLayoutId id="2147485062" r:id="rId9"/>
    <p:sldLayoutId id="2147485063" r:id="rId10"/>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metaxa-hospital.gr/features/kat-oikon-noshlei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9.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0.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Ανάλυση Συστημάτων Μακροχρόνιας Φροντίδας (Θ)</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Autofit/>
          </a:bodyPr>
          <a:lstStyle/>
          <a:p>
            <a:pPr>
              <a:buClr>
                <a:srgbClr val="800000"/>
              </a:buClr>
            </a:pPr>
            <a:r>
              <a:rPr lang="el-GR" sz="2000" b="1" dirty="0"/>
              <a:t>Ενότητα </a:t>
            </a:r>
            <a:r>
              <a:rPr lang="en-US" sz="2000" b="1" dirty="0" smtClean="0"/>
              <a:t>09</a:t>
            </a:r>
            <a:r>
              <a:rPr lang="el-GR" sz="2000" b="1" dirty="0" smtClean="0"/>
              <a:t>:</a:t>
            </a:r>
            <a:r>
              <a:rPr lang="en-US" sz="2000" b="1" dirty="0" smtClean="0"/>
              <a:t> </a:t>
            </a:r>
            <a:r>
              <a:rPr lang="el-GR" sz="2000" b="1" dirty="0"/>
              <a:t>Η Μακροχρόνια Φροντίδα Υγείας στην Ελλάδα: Το θεσμικό πλαίσιο</a:t>
            </a:r>
          </a:p>
          <a:p>
            <a:pPr>
              <a:buClr>
                <a:srgbClr val="800000"/>
              </a:buClr>
            </a:pPr>
            <a:r>
              <a:rPr lang="el-GR" sz="2000" dirty="0" smtClean="0"/>
              <a:t>Γιώργος Πιερράκος</a:t>
            </a:r>
            <a:endParaRPr lang="el-GR" sz="2000" dirty="0"/>
          </a:p>
          <a:p>
            <a:pPr>
              <a:spcBef>
                <a:spcPts val="0"/>
              </a:spcBef>
            </a:pPr>
            <a:r>
              <a:rPr lang="el-GR" sz="2000" dirty="0"/>
              <a:t>Τμήμα </a:t>
            </a:r>
            <a:r>
              <a:rPr lang="el-GR" sz="2000" dirty="0" smtClean="0"/>
              <a:t>Διοίκησης Επιχειρήσεων</a:t>
            </a:r>
          </a:p>
          <a:p>
            <a:pPr>
              <a:spcBef>
                <a:spcPts val="0"/>
              </a:spcBef>
            </a:pPr>
            <a:endParaRPr lang="el-GR" sz="1200" dirty="0" smtClean="0"/>
          </a:p>
          <a:p>
            <a:pPr>
              <a:spcBef>
                <a:spcPts val="0"/>
              </a:spcBef>
            </a:pPr>
            <a:r>
              <a:rPr lang="el-GR" sz="2000" dirty="0"/>
              <a:t>Κατεύθυνση </a:t>
            </a:r>
            <a:r>
              <a:rPr lang="el-GR" sz="2000" dirty="0" smtClean="0"/>
              <a:t>Διοίκησης </a:t>
            </a:r>
            <a:r>
              <a:rPr lang="el-GR" sz="2000" dirty="0"/>
              <a:t>Μονάδων Υγείας και Πρόνοιας </a:t>
            </a:r>
          </a:p>
          <a:p>
            <a:pPr>
              <a:spcBef>
                <a:spcPts val="0"/>
              </a:spcBef>
            </a:pP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solidFill>
                  <a:prstClr val="black"/>
                </a:solidFill>
                <a:latin typeface="Calibri"/>
                <a:cs typeface="+mn-cs"/>
              </a:rPr>
              <a:t>Ανοικτά Ακαδημαϊκά </a:t>
            </a:r>
            <a:r>
              <a:rPr lang="el-GR" sz="1600" dirty="0" smtClean="0">
                <a:solidFill>
                  <a:prstClr val="black"/>
                </a:solidFill>
                <a:latin typeface="Calibri"/>
                <a:cs typeface="+mn-cs"/>
              </a:rPr>
              <a:t>Μαθήματα στο ΤΕΙ Αθήνας</a:t>
            </a:r>
            <a:endParaRPr lang="el-GR" sz="1600" dirty="0">
              <a:solidFill>
                <a:prstClr val="black"/>
              </a:solidFill>
              <a:latin typeface="Calibri"/>
              <a:cs typeface="+mn-cs"/>
            </a:endParaRPr>
          </a:p>
        </p:txBody>
      </p:sp>
      <p:graphicFrame>
        <p:nvGraphicFramePr>
          <p:cNvPr id="4" name="Table 3"/>
          <p:cNvGraphicFramePr>
            <a:graphicFrameLocks noGrp="1"/>
          </p:cNvGraphicFramePr>
          <p:nvPr>
            <p:extLst>
              <p:ext uri="{D42A27DB-BD31-4B8C-83A1-F6EECF244321}">
                <p14:modId xmlns:p14="http://schemas.microsoft.com/office/powerpoint/2010/main" val="1162580133"/>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6" name="Picture 2" descr="C:\Users\alex\Desktop\logo.pn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5625"/>
          <a:stretch/>
        </p:blipFill>
        <p:spPr bwMode="auto">
          <a:xfrm>
            <a:off x="4044034" y="5367126"/>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566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a:t>Κατ’ οίκον Νοσηλεία – Φροντίδα </a:t>
            </a:r>
            <a:r>
              <a:rPr lang="el-GR" sz="3200" b="0" dirty="0" smtClean="0"/>
              <a:t>1/2</a:t>
            </a:r>
            <a:endParaRPr lang="el-GR" sz="3200" b="0" dirty="0"/>
          </a:p>
        </p:txBody>
      </p:sp>
      <p:sp>
        <p:nvSpPr>
          <p:cNvPr id="3" name="Content Placeholder 2"/>
          <p:cNvSpPr>
            <a:spLocks noGrp="1"/>
          </p:cNvSpPr>
          <p:nvPr>
            <p:ph idx="1"/>
          </p:nvPr>
        </p:nvSpPr>
        <p:spPr/>
        <p:txBody>
          <a:bodyPr>
            <a:noAutofit/>
          </a:bodyPr>
          <a:lstStyle/>
          <a:p>
            <a:pPr marL="266700" indent="-266700">
              <a:spcBef>
                <a:spcPts val="0"/>
              </a:spcBef>
            </a:pPr>
            <a:r>
              <a:rPr lang="el-GR" sz="2400" b="1" dirty="0" smtClean="0">
                <a:solidFill>
                  <a:srgbClr val="002060"/>
                </a:solidFill>
                <a:cs typeface="Arial" charset="0"/>
              </a:rPr>
              <a:t>Ν.2071/1992: </a:t>
            </a:r>
          </a:p>
          <a:p>
            <a:pPr marL="266700" indent="-266700">
              <a:spcBef>
                <a:spcPts val="0"/>
              </a:spcBef>
            </a:pPr>
            <a:r>
              <a:rPr lang="el-GR" sz="2400" b="1" dirty="0" smtClean="0">
                <a:solidFill>
                  <a:srgbClr val="002060"/>
                </a:solidFill>
                <a:cs typeface="Arial" charset="0"/>
              </a:rPr>
              <a:t>Θεσπίζεται </a:t>
            </a:r>
            <a:r>
              <a:rPr lang="el-GR" sz="2400" b="1" dirty="0" smtClean="0">
                <a:solidFill>
                  <a:srgbClr val="002060"/>
                </a:solidFill>
                <a:cs typeface="Arial" charset="0"/>
              </a:rPr>
              <a:t>γενικά η κατ’ οίκον νοσηλεία στην παροχή υπηρεσιών υγείας.</a:t>
            </a:r>
          </a:p>
          <a:p>
            <a:pPr marL="266700" indent="-266700">
              <a:spcBef>
                <a:spcPts val="0"/>
              </a:spcBef>
            </a:pPr>
            <a:r>
              <a:rPr lang="el-GR" sz="2400" b="1" dirty="0" smtClean="0">
                <a:solidFill>
                  <a:srgbClr val="002060"/>
                </a:solidFill>
                <a:cs typeface="Arial" charset="0"/>
              </a:rPr>
              <a:t>Δημιουργία </a:t>
            </a:r>
            <a:r>
              <a:rPr lang="el-GR" sz="2400" b="1" dirty="0" smtClean="0">
                <a:solidFill>
                  <a:srgbClr val="002060"/>
                </a:solidFill>
                <a:cs typeface="Arial" charset="0"/>
              </a:rPr>
              <a:t>μονάδων βοήθειας στο σπίτι και κινητών </a:t>
            </a:r>
            <a:r>
              <a:rPr lang="el-GR" sz="2400" b="1" dirty="0" smtClean="0">
                <a:solidFill>
                  <a:srgbClr val="002060"/>
                </a:solidFill>
                <a:cs typeface="Arial" charset="0"/>
              </a:rPr>
              <a:t>μονάδων</a:t>
            </a:r>
            <a:r>
              <a:rPr lang="en-US" sz="2400" b="1" dirty="0" smtClean="0">
                <a:solidFill>
                  <a:srgbClr val="002060"/>
                </a:solidFill>
                <a:cs typeface="Arial" charset="0"/>
              </a:rPr>
              <a:t>.</a:t>
            </a:r>
            <a:endParaRPr lang="el-GR" sz="2400" b="1" dirty="0" smtClean="0">
              <a:solidFill>
                <a:srgbClr val="002060"/>
              </a:solidFill>
              <a:cs typeface="Arial" charset="0"/>
            </a:endParaRPr>
          </a:p>
          <a:p>
            <a:pPr marL="266700" indent="-266700">
              <a:spcBef>
                <a:spcPts val="0"/>
              </a:spcBef>
            </a:pPr>
            <a:endParaRPr lang="el-GR" sz="2400" b="1" dirty="0" smtClean="0">
              <a:solidFill>
                <a:srgbClr val="002060"/>
              </a:solidFill>
              <a:effectLst>
                <a:outerShdw blurRad="38100" dist="38100" dir="2700000" algn="tl">
                  <a:srgbClr val="000000">
                    <a:alpha val="43137"/>
                  </a:srgbClr>
                </a:outerShdw>
              </a:effectLst>
              <a:cs typeface="Arial" charset="0"/>
            </a:endParaRPr>
          </a:p>
          <a:p>
            <a:pPr marL="266700" indent="-266700">
              <a:spcBef>
                <a:spcPts val="0"/>
              </a:spcBef>
            </a:pPr>
            <a:endParaRPr lang="el-GR" sz="2400" b="1" dirty="0" smtClean="0">
              <a:solidFill>
                <a:srgbClr val="002060"/>
              </a:solidFill>
              <a:effectLst>
                <a:outerShdw blurRad="38100" dist="38100" dir="2700000" algn="tl">
                  <a:srgbClr val="000000">
                    <a:alpha val="43137"/>
                  </a:srgbClr>
                </a:outerShdw>
              </a:effectLst>
              <a:cs typeface="Arial" charset="0"/>
            </a:endParaRPr>
          </a:p>
          <a:p>
            <a:pPr marL="266700" indent="-266700">
              <a:spcBef>
                <a:spcPts val="0"/>
              </a:spcBef>
            </a:pPr>
            <a:endParaRPr lang="el-GR" sz="2400" b="1" dirty="0" smtClean="0">
              <a:solidFill>
                <a:srgbClr val="002060"/>
              </a:solidFill>
              <a:effectLst>
                <a:outerShdw blurRad="38100" dist="38100" dir="2700000" algn="tl">
                  <a:srgbClr val="000000">
                    <a:alpha val="43137"/>
                  </a:srgbClr>
                </a:outerShdw>
              </a:effectLst>
              <a:cs typeface="Arial" charset="0"/>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schemeClr val="bg1"/>
                </a:solidFill>
              </a:rPr>
              <a:pPr>
                <a:defRPr/>
              </a:pPr>
              <a:t>10</a:t>
            </a:fld>
            <a:endParaRPr lang="el-GR" dirty="0">
              <a:solidFill>
                <a:schemeClr val="bg1"/>
              </a:solidFill>
            </a:endParaRPr>
          </a:p>
        </p:txBody>
      </p:sp>
    </p:spTree>
    <p:extLst>
      <p:ext uri="{BB962C8B-B14F-4D97-AF65-F5344CB8AC3E}">
        <p14:creationId xmlns:p14="http://schemas.microsoft.com/office/powerpoint/2010/main" val="2328925021"/>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a:t>Κατ’ οίκον Νοσηλεία – </a:t>
            </a:r>
            <a:r>
              <a:rPr lang="el-GR" dirty="0" smtClean="0"/>
              <a:t>Φροντίδα </a:t>
            </a:r>
            <a:r>
              <a:rPr lang="el-GR" sz="3200" b="0" dirty="0" smtClean="0"/>
              <a:t>2/2</a:t>
            </a:r>
            <a:r>
              <a:rPr lang="el-GR" dirty="0" smtClean="0"/>
              <a:t> </a:t>
            </a:r>
            <a:endParaRPr lang="el-GR" dirty="0"/>
          </a:p>
        </p:txBody>
      </p:sp>
      <p:sp>
        <p:nvSpPr>
          <p:cNvPr id="3" name="Content Placeholder 2"/>
          <p:cNvSpPr>
            <a:spLocks noGrp="1"/>
          </p:cNvSpPr>
          <p:nvPr>
            <p:ph idx="1"/>
          </p:nvPr>
        </p:nvSpPr>
        <p:spPr>
          <a:xfrm>
            <a:off x="381000" y="1143000"/>
            <a:ext cx="8534400" cy="4343400"/>
          </a:xfrm>
        </p:spPr>
        <p:txBody>
          <a:bodyPr>
            <a:noAutofit/>
          </a:bodyPr>
          <a:lstStyle/>
          <a:p>
            <a:pPr>
              <a:buNone/>
            </a:pPr>
            <a:r>
              <a:rPr lang="el-GR" sz="2200" dirty="0" smtClean="0"/>
              <a:t>Οι οργανισμοί οι οποίοι έχουν την δικαιοδοσία να οργανώνουν και να παρέχουν κατ’ οίκον νοσοκομειακή φροντίδα είναι:</a:t>
            </a:r>
          </a:p>
          <a:p>
            <a:r>
              <a:rPr lang="el-GR" sz="2200" dirty="0" smtClean="0"/>
              <a:t>Τομείς </a:t>
            </a:r>
            <a:r>
              <a:rPr lang="el-GR" sz="2200" dirty="0" smtClean="0"/>
              <a:t>στοιχειώδους ιατροφαρμακευτικής περίθαλψης των νοσοκομείων του </a:t>
            </a:r>
            <a:r>
              <a:rPr lang="el-GR" sz="2200" dirty="0" smtClean="0"/>
              <a:t>ΕΣΥ</a:t>
            </a:r>
            <a:r>
              <a:rPr lang="en-US" sz="2200" dirty="0" smtClean="0"/>
              <a:t>.</a:t>
            </a:r>
            <a:endParaRPr lang="el-GR" sz="2200" dirty="0" smtClean="0"/>
          </a:p>
          <a:p>
            <a:r>
              <a:rPr lang="el-GR" sz="2200" dirty="0" smtClean="0"/>
              <a:t>Τα </a:t>
            </a:r>
            <a:r>
              <a:rPr lang="el-GR" sz="2200" dirty="0" smtClean="0"/>
              <a:t>κέντρα υγείας του ΕΣΥ, οι μικρότερες μονάδες παροχής ιατροφαρμακευτικής </a:t>
            </a:r>
            <a:r>
              <a:rPr lang="el-GR" sz="2200" dirty="0" smtClean="0"/>
              <a:t>φροντίδας</a:t>
            </a:r>
            <a:r>
              <a:rPr lang="en-US" sz="2200" dirty="0" smtClean="0"/>
              <a:t>.</a:t>
            </a:r>
            <a:endParaRPr lang="el-GR" sz="2200" dirty="0" smtClean="0"/>
          </a:p>
          <a:p>
            <a:r>
              <a:rPr lang="el-GR" sz="2200" dirty="0" smtClean="0"/>
              <a:t>Κέντρα </a:t>
            </a:r>
            <a:r>
              <a:rPr lang="el-GR" sz="2200" dirty="0" smtClean="0"/>
              <a:t>υγείας που οργανώνονται και διοικούνται σύμφωνα με την κοινωνική ασφάλεια, ευημερία και μη-κυβερνητικοί </a:t>
            </a:r>
            <a:r>
              <a:rPr lang="el-GR" sz="2200" dirty="0" smtClean="0"/>
              <a:t>οργανισμοί</a:t>
            </a:r>
            <a:r>
              <a:rPr lang="en-US" sz="2200" dirty="0" smtClean="0"/>
              <a:t>.</a:t>
            </a:r>
            <a:endParaRPr lang="el-GR" sz="2200" dirty="0" smtClean="0"/>
          </a:p>
          <a:p>
            <a:r>
              <a:rPr lang="el-GR" sz="2200" dirty="0" smtClean="0"/>
              <a:t>Ιδιωτικά </a:t>
            </a:r>
            <a:r>
              <a:rPr lang="el-GR" sz="2200" dirty="0" smtClean="0"/>
              <a:t>νοσοκομεία ή κέντρα στοιχειώδους ιατροφαρμακευτικής περίθαλψης υπό την αιγίδα και τον έλεγχο του Υπουργείου </a:t>
            </a:r>
            <a:r>
              <a:rPr lang="el-GR" sz="2200" dirty="0" smtClean="0"/>
              <a:t>Υγείας</a:t>
            </a:r>
            <a:r>
              <a:rPr lang="en-US" sz="2200" dirty="0" smtClean="0"/>
              <a:t>.</a:t>
            </a:r>
            <a:endParaRPr lang="el-GR" sz="2200" dirty="0" smtClean="0"/>
          </a:p>
          <a:p>
            <a:pPr marL="266700" indent="-266700">
              <a:spcBef>
                <a:spcPts val="0"/>
              </a:spcBef>
            </a:pPr>
            <a:endParaRPr lang="el-GR" sz="2400" b="1" dirty="0" smtClean="0">
              <a:solidFill>
                <a:srgbClr val="002060"/>
              </a:solidFill>
              <a:effectLst>
                <a:outerShdw blurRad="38100" dist="38100" dir="2700000" algn="tl">
                  <a:srgbClr val="000000">
                    <a:alpha val="43137"/>
                  </a:srgbClr>
                </a:outerShdw>
              </a:effectLst>
              <a:cs typeface="Arial" charset="0"/>
            </a:endParaRPr>
          </a:p>
          <a:p>
            <a:pPr marL="266700" indent="-266700">
              <a:spcBef>
                <a:spcPts val="0"/>
              </a:spcBef>
            </a:pPr>
            <a:endParaRPr lang="el-GR" sz="2400" b="1" dirty="0" smtClean="0">
              <a:solidFill>
                <a:srgbClr val="002060"/>
              </a:solidFill>
              <a:effectLst>
                <a:outerShdw blurRad="38100" dist="38100" dir="2700000" algn="tl">
                  <a:srgbClr val="000000">
                    <a:alpha val="43137"/>
                  </a:srgbClr>
                </a:outerShdw>
              </a:effectLst>
              <a:cs typeface="Arial" charset="0"/>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schemeClr val="bg1"/>
                </a:solidFill>
              </a:rPr>
              <a:pPr>
                <a:defRPr/>
              </a:pPr>
              <a:t>11</a:t>
            </a:fld>
            <a:endParaRPr lang="el-GR" dirty="0">
              <a:solidFill>
                <a:schemeClr val="bg1"/>
              </a:solidFill>
            </a:endParaRPr>
          </a:p>
        </p:txBody>
      </p:sp>
    </p:spTree>
    <p:extLst>
      <p:ext uri="{BB962C8B-B14F-4D97-AF65-F5344CB8AC3E}">
        <p14:creationId xmlns:p14="http://schemas.microsoft.com/office/powerpoint/2010/main" val="49699706"/>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a:t>Θεσμικό </a:t>
            </a:r>
            <a:r>
              <a:rPr lang="el-GR" dirty="0" smtClean="0"/>
              <a:t>πλαίσιο </a:t>
            </a:r>
            <a:r>
              <a:rPr lang="el-GR" sz="3200" b="0" dirty="0" smtClean="0"/>
              <a:t>1/2</a:t>
            </a:r>
            <a:endParaRPr lang="el-GR" dirty="0"/>
          </a:p>
        </p:txBody>
      </p:sp>
      <p:sp>
        <p:nvSpPr>
          <p:cNvPr id="3" name="Content Placeholder 2"/>
          <p:cNvSpPr>
            <a:spLocks noGrp="1"/>
          </p:cNvSpPr>
          <p:nvPr>
            <p:ph idx="1"/>
          </p:nvPr>
        </p:nvSpPr>
        <p:spPr/>
        <p:txBody>
          <a:bodyPr>
            <a:normAutofit/>
          </a:bodyPr>
          <a:lstStyle/>
          <a:p>
            <a:r>
              <a:rPr lang="el-GR" sz="2400" b="1" dirty="0" smtClean="0"/>
              <a:t>1994 Βοήθεια στο σπίτι ΦΕΚ </a:t>
            </a:r>
            <a:r>
              <a:rPr lang="en-GB" sz="2400" b="1" dirty="0" smtClean="0"/>
              <a:t>B 382 - 24.05.1994</a:t>
            </a:r>
            <a:r>
              <a:rPr lang="el-GR" sz="2400" b="1" dirty="0" smtClean="0"/>
              <a:t>:</a:t>
            </a:r>
          </a:p>
          <a:p>
            <a:pPr marL="0" indent="0">
              <a:buNone/>
            </a:pPr>
            <a:endParaRPr lang="en-US" sz="2400" dirty="0" smtClean="0"/>
          </a:p>
          <a:p>
            <a:pPr marL="0" indent="0">
              <a:buNone/>
            </a:pPr>
            <a:r>
              <a:rPr lang="el-GR" sz="2400" dirty="0" smtClean="0"/>
              <a:t>«2. Το πρόγραμμα έχει σκοπό την παροχή Κοινωνικών και Ιατρικών Υπηρεσιών σε άτομα ανεξαρτήτου ηλικίας, που αντιμετωπίζουν πρόσκαιρα ή μόνιμα προβλήματα Υγείας ή Ψυχοκοινωνικά, ώστε να βελτιωθεί η ποιότητα της ζωής τους και να υποστηριχθούν οι οικογένειες τους</a:t>
            </a:r>
            <a:r>
              <a:rPr lang="el-GR" sz="2400" dirty="0" smtClean="0"/>
              <a:t>.</a:t>
            </a:r>
            <a:r>
              <a:rPr lang="el-GR" sz="2400" dirty="0" smtClean="0"/>
              <a:t>»</a:t>
            </a:r>
            <a:endParaRPr lang="el-GR" sz="2400" dirty="0" smtClean="0"/>
          </a:p>
          <a:p>
            <a:pPr marL="0" indent="0">
              <a:buNone/>
            </a:pPr>
            <a:endParaRPr lang="el-GR" sz="2400" b="1" dirty="0" smtClean="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schemeClr val="bg1"/>
                </a:solidFill>
              </a:rPr>
              <a:pPr>
                <a:defRPr/>
              </a:pPr>
              <a:t>12</a:t>
            </a:fld>
            <a:endParaRPr lang="el-GR" dirty="0">
              <a:solidFill>
                <a:schemeClr val="bg1"/>
              </a:solidFill>
            </a:endParaRPr>
          </a:p>
        </p:txBody>
      </p:sp>
    </p:spTree>
    <p:extLst>
      <p:ext uri="{BB962C8B-B14F-4D97-AF65-F5344CB8AC3E}">
        <p14:creationId xmlns:p14="http://schemas.microsoft.com/office/powerpoint/2010/main" val="900456383"/>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a:t>Θεσμικό πλαίσιο </a:t>
            </a:r>
            <a:r>
              <a:rPr lang="el-GR" sz="3200" b="0" dirty="0" smtClean="0"/>
              <a:t>2/2</a:t>
            </a:r>
            <a:endParaRPr lang="el-GR" sz="3200" b="0" dirty="0"/>
          </a:p>
        </p:txBody>
      </p:sp>
      <p:sp>
        <p:nvSpPr>
          <p:cNvPr id="3" name="Content Placeholder 2"/>
          <p:cNvSpPr>
            <a:spLocks noGrp="1"/>
          </p:cNvSpPr>
          <p:nvPr>
            <p:ph idx="1"/>
          </p:nvPr>
        </p:nvSpPr>
        <p:spPr/>
        <p:txBody>
          <a:bodyPr>
            <a:normAutofit fontScale="92500" lnSpcReduction="20000"/>
          </a:bodyPr>
          <a:lstStyle/>
          <a:p>
            <a:r>
              <a:rPr lang="el-GR" sz="2400" b="1" dirty="0" smtClean="0"/>
              <a:t>1994 Βοήθεια στο σπίτι ΦΕΚ </a:t>
            </a:r>
            <a:r>
              <a:rPr lang="en-GB" sz="2400" b="1" dirty="0" smtClean="0"/>
              <a:t>B 382 - 24.05.1994</a:t>
            </a:r>
            <a:r>
              <a:rPr lang="el-GR" sz="2400" b="1" dirty="0" smtClean="0"/>
              <a:t>:</a:t>
            </a:r>
          </a:p>
          <a:p>
            <a:pPr marL="0" indent="0">
              <a:buNone/>
            </a:pPr>
            <a:endParaRPr lang="en-US" sz="2400" dirty="0" smtClean="0"/>
          </a:p>
          <a:p>
            <a:pPr marL="0" indent="0">
              <a:buNone/>
            </a:pPr>
            <a:r>
              <a:rPr lang="el-GR" sz="2400" dirty="0" smtClean="0"/>
              <a:t>3. Στο κάθε πρόγραμμα απασχολούνται</a:t>
            </a:r>
            <a:r>
              <a:rPr lang="en-US" sz="2400" dirty="0" smtClean="0"/>
              <a:t>:</a:t>
            </a:r>
          </a:p>
          <a:p>
            <a:pPr marL="0" indent="0">
              <a:buNone/>
            </a:pPr>
            <a:r>
              <a:rPr lang="en-US" sz="2400" dirty="0"/>
              <a:t>	</a:t>
            </a:r>
            <a:r>
              <a:rPr lang="el-GR" sz="2400" dirty="0" smtClean="0"/>
              <a:t>α) </a:t>
            </a:r>
            <a:r>
              <a:rPr lang="el-GR" sz="2400" dirty="0" smtClean="0"/>
              <a:t>ένας </a:t>
            </a:r>
            <a:r>
              <a:rPr lang="el-GR" sz="2400" dirty="0" smtClean="0"/>
              <a:t>γιατρός.</a:t>
            </a:r>
          </a:p>
          <a:p>
            <a:pPr marL="0" indent="0">
              <a:buNone/>
            </a:pPr>
            <a:r>
              <a:rPr lang="el-GR" sz="2400" dirty="0"/>
              <a:t>	</a:t>
            </a:r>
            <a:r>
              <a:rPr lang="el-GR" sz="2400" dirty="0" smtClean="0"/>
              <a:t>β) Δύο (2) Επισκέπτριες Υγείας ή Νοσηλεύτριες</a:t>
            </a:r>
          </a:p>
          <a:p>
            <a:pPr marL="0" indent="0">
              <a:buNone/>
            </a:pPr>
            <a:r>
              <a:rPr lang="el-GR" sz="2400" dirty="0"/>
              <a:t>	</a:t>
            </a:r>
            <a:r>
              <a:rPr lang="el-GR" sz="2400" dirty="0" smtClean="0"/>
              <a:t>γ) Ένας (1) Κοιν. Λειτουργός</a:t>
            </a:r>
          </a:p>
          <a:p>
            <a:pPr marL="0" indent="0">
              <a:buNone/>
            </a:pPr>
            <a:r>
              <a:rPr lang="el-GR" sz="2400" dirty="0"/>
              <a:t>	</a:t>
            </a:r>
            <a:r>
              <a:rPr lang="el-GR" sz="2400" dirty="0" smtClean="0"/>
              <a:t>δ) Ένας (1) Φυσικοθεραπευτής</a:t>
            </a:r>
          </a:p>
          <a:p>
            <a:pPr marL="0" indent="0">
              <a:buNone/>
            </a:pPr>
            <a:r>
              <a:rPr lang="el-GR" sz="2400" dirty="0"/>
              <a:t>	</a:t>
            </a:r>
            <a:r>
              <a:rPr lang="el-GR" sz="2400" dirty="0" smtClean="0"/>
              <a:t>ε) Τρεις (3) Οικογενειακοί Βοηθοί</a:t>
            </a:r>
          </a:p>
          <a:p>
            <a:pPr marL="0" indent="0">
              <a:buNone/>
            </a:pPr>
            <a:r>
              <a:rPr lang="el-GR" sz="2400" dirty="0"/>
              <a:t>	</a:t>
            </a:r>
            <a:r>
              <a:rPr lang="el-GR" sz="2400" dirty="0" smtClean="0"/>
              <a:t>στ) Εθελοντές από κάθε περιοχή που εφαρμόζεται το </a:t>
            </a:r>
          </a:p>
          <a:p>
            <a:pPr marL="0" indent="0">
              <a:buNone/>
            </a:pPr>
            <a:r>
              <a:rPr lang="el-GR" sz="2400" dirty="0"/>
              <a:t>	</a:t>
            </a:r>
            <a:r>
              <a:rPr lang="el-GR" sz="2400" dirty="0" smtClean="0"/>
              <a:t>πρόγραμμα</a:t>
            </a:r>
            <a:endParaRPr lang="en-US" sz="2400" dirty="0" smtClean="0"/>
          </a:p>
          <a:p>
            <a:pPr marL="0" indent="0">
              <a:buNone/>
            </a:pPr>
            <a:endParaRPr lang="el-GR" sz="2400" b="1" dirty="0" smtClean="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schemeClr val="bg1"/>
                </a:solidFill>
              </a:rPr>
              <a:pPr>
                <a:defRPr/>
              </a:pPr>
              <a:t>13</a:t>
            </a:fld>
            <a:endParaRPr lang="el-GR" dirty="0">
              <a:solidFill>
                <a:schemeClr val="bg1"/>
              </a:solidFill>
            </a:endParaRPr>
          </a:p>
        </p:txBody>
      </p:sp>
    </p:spTree>
    <p:extLst>
      <p:ext uri="{BB962C8B-B14F-4D97-AF65-F5344CB8AC3E}">
        <p14:creationId xmlns:p14="http://schemas.microsoft.com/office/powerpoint/2010/main" val="2948924504"/>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a:t>Ν. 3106/2003 (άρθρα 13, β και 17)</a:t>
            </a:r>
          </a:p>
        </p:txBody>
      </p:sp>
      <p:sp>
        <p:nvSpPr>
          <p:cNvPr id="3" name="Content Placeholder 2"/>
          <p:cNvSpPr>
            <a:spLocks noGrp="1"/>
          </p:cNvSpPr>
          <p:nvPr>
            <p:ph idx="1"/>
          </p:nvPr>
        </p:nvSpPr>
        <p:spPr>
          <a:xfrm>
            <a:off x="822960" y="1100628"/>
            <a:ext cx="7787640" cy="3579849"/>
          </a:xfrm>
        </p:spPr>
        <p:txBody>
          <a:bodyPr>
            <a:noAutofit/>
          </a:bodyPr>
          <a:lstStyle/>
          <a:p>
            <a:pPr marL="266700" indent="-266700">
              <a:spcBef>
                <a:spcPts val="0"/>
              </a:spcBef>
            </a:pPr>
            <a:r>
              <a:rPr lang="el-GR" sz="2400" b="1" dirty="0" smtClean="0">
                <a:solidFill>
                  <a:srgbClr val="002060"/>
                </a:solidFill>
                <a:cs typeface="Arial" charset="0"/>
              </a:rPr>
              <a:t>Σύσταση Ξενώνων: Αφορά στο θεσμικό πλαίσιο για την οργάνωση και λειτουργία μονάδων ανακούφισης χρόνιου πόνου και αντίστοιχα για την οργάνωση και λειτουργία ξενώνων </a:t>
            </a:r>
            <a:r>
              <a:rPr lang="el-GR" sz="2400" dirty="0" smtClean="0"/>
              <a:t>χωρίς όμως να προκαλείται επιπλέον δαπάνη σε βάρος του κρατικού προϋπολογισμού.</a:t>
            </a:r>
          </a:p>
          <a:p>
            <a:pPr marL="266700" indent="-266700">
              <a:spcBef>
                <a:spcPts val="0"/>
              </a:spcBef>
            </a:pPr>
            <a:r>
              <a:rPr lang="el-GR" sz="2400" dirty="0" smtClean="0"/>
              <a:t>Η κατ΄οίκον φροντίδα προβλέπεται στο πλαίσιο λειτουργίας των Ξενώνων  Νοσηλευτικής Φροντίδας και Ανακουφιστικής Αγωγής νοσηλευτική φροντίδα και ανακουφιστική αγωγή ασθενών στο σπίτι τους 24 ώρες το 24ωρο. </a:t>
            </a:r>
          </a:p>
          <a:p>
            <a:pPr marL="266700" indent="-266700">
              <a:spcBef>
                <a:spcPts val="0"/>
              </a:spcBef>
            </a:pPr>
            <a:endParaRPr lang="el-GR" sz="2400" b="1" dirty="0" smtClean="0">
              <a:solidFill>
                <a:srgbClr val="002060"/>
              </a:solidFill>
              <a:effectLst>
                <a:outerShdw blurRad="38100" dist="38100" dir="2700000" algn="tl">
                  <a:srgbClr val="000000">
                    <a:alpha val="43137"/>
                  </a:srgbClr>
                </a:outerShdw>
              </a:effectLst>
              <a:cs typeface="Arial" charset="0"/>
            </a:endParaRPr>
          </a:p>
          <a:p>
            <a:pPr marL="266700" indent="-266700">
              <a:spcBef>
                <a:spcPts val="0"/>
              </a:spcBef>
            </a:pPr>
            <a:endParaRPr lang="el-GR" sz="2400" b="1" dirty="0" smtClean="0">
              <a:solidFill>
                <a:srgbClr val="002060"/>
              </a:solidFill>
              <a:effectLst>
                <a:outerShdw blurRad="38100" dist="38100" dir="2700000" algn="tl">
                  <a:srgbClr val="000000">
                    <a:alpha val="43137"/>
                  </a:srgbClr>
                </a:outerShdw>
              </a:effectLst>
              <a:cs typeface="Arial" charset="0"/>
            </a:endParaRPr>
          </a:p>
        </p:txBody>
      </p:sp>
      <p:sp>
        <p:nvSpPr>
          <p:cNvPr id="4" name="Slide Number Placeholder 3"/>
          <p:cNvSpPr>
            <a:spLocks noGrp="1"/>
          </p:cNvSpPr>
          <p:nvPr>
            <p:ph type="sldNum" sz="quarter" idx="12"/>
          </p:nvPr>
        </p:nvSpPr>
        <p:spPr/>
        <p:txBody>
          <a:bodyPr/>
          <a:lstStyle/>
          <a:p>
            <a:pPr>
              <a:defRPr/>
            </a:pPr>
            <a:fld id="{E81E4D6A-9385-44B6-9DB1-288DC12A1966}" type="slidenum">
              <a:rPr lang="el-GR" smtClean="0"/>
              <a:pPr>
                <a:defRPr/>
              </a:pPr>
              <a:t>14</a:t>
            </a:fld>
            <a:endParaRPr lang="el-GR" dirty="0"/>
          </a:p>
        </p:txBody>
      </p:sp>
    </p:spTree>
    <p:extLst>
      <p:ext uri="{BB962C8B-B14F-4D97-AF65-F5344CB8AC3E}">
        <p14:creationId xmlns:p14="http://schemas.microsoft.com/office/powerpoint/2010/main" val="1025461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Βοήθεια στο σπίτι</a:t>
            </a:r>
          </a:p>
        </p:txBody>
      </p:sp>
      <p:sp>
        <p:nvSpPr>
          <p:cNvPr id="3" name="Content Placeholder 2"/>
          <p:cNvSpPr>
            <a:spLocks noGrp="1"/>
          </p:cNvSpPr>
          <p:nvPr>
            <p:ph idx="1"/>
          </p:nvPr>
        </p:nvSpPr>
        <p:spPr/>
        <p:txBody>
          <a:bodyPr>
            <a:normAutofit fontScale="77500" lnSpcReduction="20000"/>
          </a:bodyPr>
          <a:lstStyle/>
          <a:p>
            <a:r>
              <a:rPr lang="el-GR" dirty="0" smtClean="0"/>
              <a:t>Η πρώτη εφαρμογή σχετικού προγράμματος έχει την έναρξή της το 1994 (Π4β/οικ. 2217/27.4.94, ΦΕΚ 382 τ. Β’) και αφορά στη βοήθεια και υποστήριξη αποκλειστικά των ηλικιωμένων μέσα από τα ΚΑΠΗ. </a:t>
            </a:r>
          </a:p>
          <a:p>
            <a:r>
              <a:rPr lang="el-GR" dirty="0" smtClean="0"/>
              <a:t>Ιδιαίτερη προσοχή δόθηκε σε ηλικιωμένους που κατοικούν μόνοι τους ή έχουν ανάγκη ειδικής υποστήριξης ή οι οικονομικοί τους πόροι είναι μειωμένοι, προκειμένου να αποφευχθεί ο κοινωνικός αποκλεισμός τόσο των ίδιων των ατόμων όσο και των οικογενειών τους.</a:t>
            </a:r>
          </a:p>
          <a:p>
            <a:endParaRPr lang="el-GR" dirty="0"/>
          </a:p>
        </p:txBody>
      </p:sp>
      <p:sp>
        <p:nvSpPr>
          <p:cNvPr id="4" name="Slide Number Placeholder 3"/>
          <p:cNvSpPr>
            <a:spLocks noGrp="1"/>
          </p:cNvSpPr>
          <p:nvPr>
            <p:ph type="sldNum" sz="quarter" idx="12"/>
          </p:nvPr>
        </p:nvSpPr>
        <p:spPr/>
        <p:txBody>
          <a:bodyPr/>
          <a:lstStyle/>
          <a:p>
            <a:pPr>
              <a:defRPr/>
            </a:pPr>
            <a:fld id="{E81E4D6A-9385-44B6-9DB1-288DC12A1966}" type="slidenum">
              <a:rPr lang="el-GR" smtClean="0"/>
              <a:pPr>
                <a:defRPr/>
              </a:pPr>
              <a:t>15</a:t>
            </a:fld>
            <a:endParaRPr lang="el-GR" dirty="0"/>
          </a:p>
        </p:txBody>
      </p:sp>
    </p:spTree>
    <p:extLst>
      <p:ext uri="{BB962C8B-B14F-4D97-AF65-F5344CB8AC3E}">
        <p14:creationId xmlns:p14="http://schemas.microsoft.com/office/powerpoint/2010/main" val="3548547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a:t>Βοήθεια Στο Σπίτι σήμερα</a:t>
            </a:r>
          </a:p>
        </p:txBody>
      </p:sp>
      <p:sp>
        <p:nvSpPr>
          <p:cNvPr id="6" name="Θέση περιεχομένου 5"/>
          <p:cNvSpPr>
            <a:spLocks noGrp="1"/>
          </p:cNvSpPr>
          <p:nvPr>
            <p:ph idx="1"/>
          </p:nvPr>
        </p:nvSpPr>
        <p:spPr>
          <a:xfrm>
            <a:off x="381000" y="914400"/>
            <a:ext cx="8458200" cy="3579849"/>
          </a:xfrm>
        </p:spPr>
        <p:txBody>
          <a:bodyPr>
            <a:noAutofit/>
          </a:bodyPr>
          <a:lstStyle/>
          <a:p>
            <a:pPr>
              <a:spcBef>
                <a:spcPts val="600"/>
              </a:spcBef>
              <a:spcAft>
                <a:spcPts val="600"/>
              </a:spcAft>
            </a:pPr>
            <a:r>
              <a:rPr lang="el-GR" sz="2200" dirty="0"/>
              <a:t>Ν.4277 ΦΕΚ 156 Α'01.08.2014 Νέο Ρυθμιστικό Σχέδιο Αθήνας- Αττικής και άλλες διατάξεις Άρθρο 64</a:t>
            </a:r>
            <a:br>
              <a:rPr lang="el-GR" sz="2200" dirty="0"/>
            </a:br>
            <a:r>
              <a:rPr lang="el-GR" sz="2200" dirty="0"/>
              <a:t>Ν. 4199 Δημόσιες υπεραστικές οδικές μεταφορές επιβατών −Ρυθμιστική Αρχή Επιβατικών Μεταφορών και άλλες διατάξεις Άρθρο 127</a:t>
            </a:r>
          </a:p>
          <a:p>
            <a:pPr fontAlgn="base">
              <a:spcBef>
                <a:spcPts val="600"/>
              </a:spcBef>
              <a:spcAft>
                <a:spcPts val="600"/>
              </a:spcAft>
            </a:pPr>
            <a:r>
              <a:rPr lang="el-GR" sz="2200" dirty="0"/>
              <a:t>«Κατ' οίκον Φροντίδα Συνταξιούχων», για τους συνταξιούχους.</a:t>
            </a:r>
          </a:p>
          <a:p>
            <a:pPr>
              <a:spcBef>
                <a:spcPts val="600"/>
              </a:spcBef>
              <a:spcAft>
                <a:spcPts val="600"/>
              </a:spcAft>
            </a:pPr>
            <a:r>
              <a:rPr lang="el-GR" sz="2200" dirty="0"/>
              <a:t>«Κατ' οίκον Κοινωνική Φροντίδα» για δικαιούχους οικονομικά αδύναμους, ηλικιωμένους, ανασφάλιστους, </a:t>
            </a:r>
            <a:r>
              <a:rPr lang="el-GR" sz="2200" dirty="0" err="1"/>
              <a:t>ΑμεΑ</a:t>
            </a:r>
            <a:r>
              <a:rPr lang="el-GR" sz="2200" dirty="0"/>
              <a:t> </a:t>
            </a:r>
            <a:r>
              <a:rPr lang="el-GR" sz="2200" dirty="0" smtClean="0"/>
              <a:t>κ.λπ.</a:t>
            </a:r>
            <a:endParaRPr lang="el-GR" sz="2200" dirty="0"/>
          </a:p>
          <a:p>
            <a:pPr>
              <a:spcBef>
                <a:spcPts val="600"/>
              </a:spcBef>
              <a:spcAft>
                <a:spcPts val="600"/>
              </a:spcAft>
            </a:pPr>
            <a:r>
              <a:rPr lang="el-GR" sz="2200" dirty="0"/>
              <a:t>Οι δήμοι ή τα νομικά τους πρόσωπα ή τα άλλα νομικά πρόσωπα της αυτοδιοίκησης που θα αποφασίσουν ότι συνεχίζουν να παρέχουν υπηρεσίες με το πρόγραμμα «Βοήθεια στο Σπίτι». </a:t>
            </a:r>
          </a:p>
          <a:p>
            <a:pPr>
              <a:spcBef>
                <a:spcPts val="600"/>
              </a:spcBef>
              <a:spcAft>
                <a:spcPts val="600"/>
              </a:spcAft>
            </a:pPr>
            <a:endParaRPr lang="el-GR" sz="2200" dirty="0"/>
          </a:p>
        </p:txBody>
      </p:sp>
      <p:sp>
        <p:nvSpPr>
          <p:cNvPr id="4" name="Slide Number Placeholder 3"/>
          <p:cNvSpPr>
            <a:spLocks noGrp="1"/>
          </p:cNvSpPr>
          <p:nvPr>
            <p:ph type="sldNum" sz="quarter" idx="12"/>
          </p:nvPr>
        </p:nvSpPr>
        <p:spPr/>
        <p:txBody>
          <a:bodyPr/>
          <a:lstStyle/>
          <a:p>
            <a:pPr>
              <a:defRPr/>
            </a:pPr>
            <a:fld id="{E81E4D6A-9385-44B6-9DB1-288DC12A1966}" type="slidenum">
              <a:rPr lang="el-GR" smtClean="0"/>
              <a:pPr>
                <a:defRPr/>
              </a:pPr>
              <a:t>16</a:t>
            </a:fld>
            <a:endParaRPr lang="el-GR" dirty="0"/>
          </a:p>
        </p:txBody>
      </p:sp>
    </p:spTree>
    <p:extLst>
      <p:ext uri="{BB962C8B-B14F-4D97-AF65-F5344CB8AC3E}">
        <p14:creationId xmlns:p14="http://schemas.microsoft.com/office/powerpoint/2010/main" val="2817846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Εξειδικευμένη Κατ’ οίκον Νοσηλεία</a:t>
            </a:r>
            <a:endParaRPr lang="el-GR" dirty="0"/>
          </a:p>
        </p:txBody>
      </p:sp>
      <p:sp>
        <p:nvSpPr>
          <p:cNvPr id="3" name="Content Placeholder 2"/>
          <p:cNvSpPr>
            <a:spLocks noGrp="1"/>
          </p:cNvSpPr>
          <p:nvPr>
            <p:ph idx="1"/>
          </p:nvPr>
        </p:nvSpPr>
        <p:spPr/>
        <p:txBody>
          <a:bodyPr>
            <a:normAutofit fontScale="55000" lnSpcReduction="20000"/>
          </a:bodyPr>
          <a:lstStyle/>
          <a:p>
            <a:pPr marL="265176" indent="-265176">
              <a:spcBef>
                <a:spcPts val="600"/>
              </a:spcBef>
              <a:buClr>
                <a:srgbClr val="C00000"/>
              </a:buClr>
              <a:buFont typeface="Wingdings" pitchFamily="2" charset="2"/>
              <a:buChar char="ü"/>
            </a:pPr>
            <a:r>
              <a:rPr lang="el-GR" b="1" dirty="0" smtClean="0">
                <a:solidFill>
                  <a:srgbClr val="002060"/>
                </a:solidFill>
              </a:rPr>
              <a:t>Νοσοκομείο Αγ. Ανάργυροι (ΥΚΟΝ)</a:t>
            </a:r>
          </a:p>
          <a:p>
            <a:pPr marL="265176" indent="-265176">
              <a:spcBef>
                <a:spcPts val="600"/>
              </a:spcBef>
              <a:buClr>
                <a:srgbClr val="C00000"/>
              </a:buClr>
              <a:buFont typeface="Wingdings" pitchFamily="2" charset="2"/>
              <a:buChar char="ü"/>
            </a:pPr>
            <a:r>
              <a:rPr lang="el-GR" b="1" dirty="0" smtClean="0">
                <a:solidFill>
                  <a:srgbClr val="002060"/>
                </a:solidFill>
              </a:rPr>
              <a:t>Νοσοκομείο Μεταξά (ΥΚΟΝ )</a:t>
            </a:r>
          </a:p>
          <a:p>
            <a:pPr>
              <a:spcBef>
                <a:spcPts val="600"/>
              </a:spcBef>
              <a:buNone/>
            </a:pPr>
            <a:r>
              <a:rPr lang="el-GR" sz="3600" b="1" dirty="0" smtClean="0">
                <a:solidFill>
                  <a:schemeClr val="accent2">
                    <a:lumMod val="50000"/>
                  </a:schemeClr>
                </a:solidFill>
                <a:effectLst>
                  <a:outerShdw blurRad="38100" dist="38100" dir="2700000" algn="tl">
                    <a:srgbClr val="000000">
                      <a:alpha val="43137"/>
                    </a:srgbClr>
                  </a:outerShdw>
                </a:effectLst>
              </a:rPr>
              <a:t> </a:t>
            </a:r>
          </a:p>
          <a:p>
            <a:pPr marL="0" indent="0">
              <a:spcBef>
                <a:spcPts val="600"/>
              </a:spcBef>
              <a:buNone/>
            </a:pPr>
            <a:r>
              <a:rPr lang="el-GR" sz="3600" dirty="0" smtClean="0"/>
              <a:t>Οι εξυπηρετούμενοι ασθενείς του Νοσοκομείου Μεταξά όσον αφορά την κατ΄όικον νοσηλεία διακρίνονται σε δύο κατηγορίες: </a:t>
            </a:r>
          </a:p>
          <a:p>
            <a:pPr marL="266700" indent="-266700">
              <a:spcBef>
                <a:spcPts val="600"/>
              </a:spcBef>
              <a:buNone/>
            </a:pPr>
            <a:r>
              <a:rPr lang="el-GR" sz="3600" dirty="0" smtClean="0"/>
              <a:t>α) Μη περιπατητικούς εκτός θεραπευτικών δυνατοτήτων. Εδώ έχουμε συμπτωματική αγωγή και αντιμετώπιση γενικών συμπτωμάτων που προκύπτουν από την ακινησία και </a:t>
            </a:r>
          </a:p>
          <a:p>
            <a:pPr marL="266700" indent="-266700">
              <a:spcBef>
                <a:spcPts val="600"/>
              </a:spcBef>
              <a:buNone/>
            </a:pPr>
            <a:r>
              <a:rPr lang="el-GR" sz="3600" dirty="0" smtClean="0"/>
              <a:t>β) Μη περιπατητικούς ή περιπατητικούς οι οποίοι υφίστανται επίπονες θεραπείες, αντιμετωπίζοντας τις παρενέργειες της Χ.Μ.Θ.</a:t>
            </a:r>
            <a:endParaRPr lang="el-GR" sz="3600" b="1" dirty="0" smtClean="0">
              <a:solidFill>
                <a:schemeClr val="accent2">
                  <a:lumMod val="50000"/>
                </a:schemeClr>
              </a:solidFill>
              <a:effectLst>
                <a:outerShdw blurRad="38100" dist="38100" dir="2700000" algn="tl">
                  <a:srgbClr val="000000">
                    <a:alpha val="43137"/>
                  </a:srgbClr>
                </a:outerShdw>
              </a:effectLst>
            </a:endParaRPr>
          </a:p>
          <a:p>
            <a:pPr>
              <a:spcBef>
                <a:spcPts val="600"/>
              </a:spcBef>
            </a:pPr>
            <a:endParaRPr lang="el-GR" dirty="0" smtClean="0"/>
          </a:p>
          <a:p>
            <a:pPr>
              <a:spcBef>
                <a:spcPts val="600"/>
              </a:spcBef>
            </a:pPr>
            <a:r>
              <a:rPr lang="en-GB" dirty="0" smtClean="0">
                <a:hlinkClick r:id="rId2"/>
              </a:rPr>
              <a:t>http://www.metaxa-hospital.gr/features/kat-oikon-noshleia/</a:t>
            </a:r>
            <a:endParaRPr lang="el-GR" dirty="0"/>
          </a:p>
        </p:txBody>
      </p:sp>
      <p:sp>
        <p:nvSpPr>
          <p:cNvPr id="4" name="Slide Number Placeholder 3"/>
          <p:cNvSpPr>
            <a:spLocks noGrp="1"/>
          </p:cNvSpPr>
          <p:nvPr>
            <p:ph type="sldNum" sz="quarter" idx="12"/>
          </p:nvPr>
        </p:nvSpPr>
        <p:spPr/>
        <p:txBody>
          <a:bodyPr/>
          <a:lstStyle/>
          <a:p>
            <a:pPr>
              <a:defRPr/>
            </a:pPr>
            <a:fld id="{E81E4D6A-9385-44B6-9DB1-288DC12A1966}" type="slidenum">
              <a:rPr lang="el-GR" smtClean="0"/>
              <a:pPr>
                <a:defRPr/>
              </a:pPr>
              <a:t>17</a:t>
            </a:fld>
            <a:endParaRPr lang="el-GR" dirty="0"/>
          </a:p>
        </p:txBody>
      </p:sp>
    </p:spTree>
    <p:extLst>
      <p:ext uri="{BB962C8B-B14F-4D97-AF65-F5344CB8AC3E}">
        <p14:creationId xmlns:p14="http://schemas.microsoft.com/office/powerpoint/2010/main" val="2658978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a:t>Γενικά Συμπεράσματα </a:t>
            </a:r>
          </a:p>
        </p:txBody>
      </p:sp>
      <p:sp>
        <p:nvSpPr>
          <p:cNvPr id="6" name="Θέση περιεχομένου 5"/>
          <p:cNvSpPr>
            <a:spLocks noGrp="1"/>
          </p:cNvSpPr>
          <p:nvPr>
            <p:ph idx="1"/>
          </p:nvPr>
        </p:nvSpPr>
        <p:spPr/>
        <p:txBody>
          <a:bodyPr>
            <a:normAutofit fontScale="92500" lnSpcReduction="10000"/>
          </a:bodyPr>
          <a:lstStyle/>
          <a:p>
            <a:pPr marL="514350" indent="-514350">
              <a:spcBef>
                <a:spcPts val="0"/>
              </a:spcBef>
              <a:buFont typeface="Wingdings" pitchFamily="2" charset="2"/>
              <a:buChar char="ü"/>
            </a:pPr>
            <a:r>
              <a:rPr lang="el-GR" dirty="0"/>
              <a:t>Το σύστημα Υγείας στην Ελλάδα είναι Νοσοκομειοκεντρικό. </a:t>
            </a:r>
          </a:p>
          <a:p>
            <a:pPr marL="514350" indent="-514350">
              <a:spcBef>
                <a:spcPts val="0"/>
              </a:spcBef>
              <a:buFont typeface="Wingdings" pitchFamily="2" charset="2"/>
              <a:buChar char="ü"/>
            </a:pPr>
            <a:r>
              <a:rPr lang="el-GR" dirty="0"/>
              <a:t>Οι προσπάθειες είναι αποσπασματικές και ασυντόνιστες. </a:t>
            </a:r>
          </a:p>
          <a:p>
            <a:pPr marL="514350" indent="-514350">
              <a:spcBef>
                <a:spcPts val="0"/>
              </a:spcBef>
              <a:buFont typeface="Wingdings" pitchFamily="2" charset="2"/>
              <a:buChar char="ü"/>
            </a:pPr>
            <a:r>
              <a:rPr lang="el-GR" dirty="0"/>
              <a:t>Η φροντίδα συγχέεται με τη νοσηλεία. </a:t>
            </a:r>
          </a:p>
          <a:p>
            <a:pPr marL="514350" indent="-514350">
              <a:spcBef>
                <a:spcPts val="0"/>
              </a:spcBef>
              <a:buFont typeface="Wingdings" pitchFamily="2" charset="2"/>
              <a:buChar char="ü"/>
            </a:pPr>
            <a:r>
              <a:rPr lang="el-GR" dirty="0"/>
              <a:t>Δεν καλύπτει ευρύ φάσμα πληθυσμού. </a:t>
            </a:r>
          </a:p>
          <a:p>
            <a:pPr marL="514350" indent="-514350">
              <a:spcBef>
                <a:spcPts val="0"/>
              </a:spcBef>
              <a:buFont typeface="Wingdings" pitchFamily="2" charset="2"/>
              <a:buChar char="ü"/>
            </a:pPr>
            <a:r>
              <a:rPr lang="el-GR" dirty="0"/>
              <a:t>Η Τοπική Αυτοδιοίκηση συμμετέχει αλλά με προβλήματα. </a:t>
            </a:r>
          </a:p>
          <a:p>
            <a:endParaRPr lang="el-GR" dirty="0"/>
          </a:p>
        </p:txBody>
      </p:sp>
      <p:sp>
        <p:nvSpPr>
          <p:cNvPr id="4" name="Slide Number Placeholder 3"/>
          <p:cNvSpPr>
            <a:spLocks noGrp="1"/>
          </p:cNvSpPr>
          <p:nvPr>
            <p:ph type="sldNum" sz="quarter" idx="12"/>
          </p:nvPr>
        </p:nvSpPr>
        <p:spPr/>
        <p:txBody>
          <a:bodyPr/>
          <a:lstStyle/>
          <a:p>
            <a:pPr>
              <a:defRPr/>
            </a:pPr>
            <a:fld id="{E81E4D6A-9385-44B6-9DB1-288DC12A1966}" type="slidenum">
              <a:rPr lang="el-GR" smtClean="0"/>
              <a:pPr>
                <a:defRPr/>
              </a:pPr>
              <a:t>18</a:t>
            </a:fld>
            <a:endParaRPr lang="el-GR" dirty="0"/>
          </a:p>
        </p:txBody>
      </p:sp>
    </p:spTree>
    <p:extLst>
      <p:ext uri="{BB962C8B-B14F-4D97-AF65-F5344CB8AC3E}">
        <p14:creationId xmlns:p14="http://schemas.microsoft.com/office/powerpoint/2010/main" val="2340308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9641"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5625"/>
          <a:stretch/>
        </p:blipFill>
        <p:spPr bwMode="auto">
          <a:xfrm>
            <a:off x="3995936" y="5931169"/>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25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a:t>Η Πρωτοβάθμια Φροντίδα υγείας στην Ελλάδα </a:t>
            </a:r>
            <a:r>
              <a:rPr lang="el-GR" dirty="0" smtClean="0"/>
              <a:t> </a:t>
            </a:r>
            <a:r>
              <a:rPr lang="el-GR" sz="3200" b="0" dirty="0" smtClean="0"/>
              <a:t>1/2</a:t>
            </a:r>
            <a:endParaRPr lang="el-GR" sz="3200" b="0" dirty="0"/>
          </a:p>
        </p:txBody>
      </p:sp>
      <p:sp>
        <p:nvSpPr>
          <p:cNvPr id="7" name="Θέση περιεχομένου 6"/>
          <p:cNvSpPr>
            <a:spLocks noGrp="1"/>
          </p:cNvSpPr>
          <p:nvPr>
            <p:ph idx="1"/>
          </p:nvPr>
        </p:nvSpPr>
        <p:spPr/>
        <p:txBody>
          <a:bodyPr>
            <a:noAutofit/>
          </a:bodyPr>
          <a:lstStyle/>
          <a:p>
            <a:pPr>
              <a:lnSpc>
                <a:spcPct val="95000"/>
              </a:lnSpc>
              <a:buClr>
                <a:srgbClr val="336699"/>
              </a:buClr>
              <a:buNone/>
              <a:defRPr/>
            </a:pPr>
            <a:r>
              <a:rPr lang="el-GR" sz="2800" b="1" dirty="0">
                <a:solidFill>
                  <a:srgbClr val="003399"/>
                </a:solidFill>
                <a:cs typeface="Times New Roman" pitchFamily="18" charset="0"/>
              </a:rPr>
              <a:t>Ν</a:t>
            </a:r>
            <a:r>
              <a:rPr lang="el-GR" sz="2400" b="1" dirty="0">
                <a:solidFill>
                  <a:srgbClr val="003399"/>
                </a:solidFill>
                <a:cs typeface="Times New Roman" pitchFamily="18" charset="0"/>
              </a:rPr>
              <a:t>όμος 1397 1983 ίδρυση του ΕΣΥ: </a:t>
            </a:r>
            <a:r>
              <a:rPr lang="el-GR" sz="2400" dirty="0"/>
              <a:t>ορίζονται τα πλαίσια και οι βάσεις για την ανάπτυξη ενός Εθνικού Συστήματος Υγείας (ΕΣΥ) άρθρο 16 επ. Ν. </a:t>
            </a:r>
            <a:r>
              <a:rPr lang="el-GR" sz="2400" dirty="0" smtClean="0"/>
              <a:t>1397/1983: : </a:t>
            </a:r>
            <a:endParaRPr lang="el-GR" sz="2400" dirty="0"/>
          </a:p>
          <a:p>
            <a:r>
              <a:rPr lang="el-GR" sz="2400" dirty="0"/>
              <a:t>Ίδρυση «Μονάδων Περίθαλψης», σύμφωνα με την ορολογία του, προσηλωμένος στο νοσοκεντρικό και νοσοκομειακεντρικό χαρακτήρα του συστήματος. </a:t>
            </a:r>
            <a:endParaRPr lang="el-GR" sz="2400" dirty="0" smtClean="0"/>
          </a:p>
          <a:p>
            <a:r>
              <a:rPr lang="el-GR" sz="2400" dirty="0"/>
              <a:t>H Πρωτοβάθμια Περίθαλψη προβλέφθηκε να παρέχεται από τα Κέντρα Υγείας και τα Περιφερειακά τους Ιατρεία, καθώς και από τα Εξωτερικά Ιατρεία των νοσοκομείων. </a:t>
            </a:r>
          </a:p>
          <a:p>
            <a:endParaRPr lang="el-GR" sz="2800" dirty="0"/>
          </a:p>
          <a:p>
            <a:endParaRPr lang="el-GR" sz="2800" dirty="0"/>
          </a:p>
        </p:txBody>
      </p:sp>
      <p:sp>
        <p:nvSpPr>
          <p:cNvPr id="4" name="Slide Number Placeholder 3"/>
          <p:cNvSpPr>
            <a:spLocks noGrp="1"/>
          </p:cNvSpPr>
          <p:nvPr>
            <p:ph type="sldNum" sz="quarter" idx="12"/>
          </p:nvPr>
        </p:nvSpPr>
        <p:spPr/>
        <p:txBody>
          <a:bodyPr/>
          <a:lstStyle/>
          <a:p>
            <a:pPr>
              <a:defRPr/>
            </a:pPr>
            <a:fld id="{E81E4D6A-9385-44B6-9DB1-288DC12A1966}" type="slidenum">
              <a:rPr lang="el-GR" smtClean="0"/>
              <a:pPr>
                <a:defRPr/>
              </a:pPr>
              <a:t>2</a:t>
            </a:fld>
            <a:endParaRPr lang="el-GR" dirty="0"/>
          </a:p>
        </p:txBody>
      </p:sp>
    </p:spTree>
    <p:extLst>
      <p:ext uri="{BB962C8B-B14F-4D97-AF65-F5344CB8AC3E}">
        <p14:creationId xmlns:p14="http://schemas.microsoft.com/office/powerpoint/2010/main" val="2371265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713783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Τεχνολογικό Εκπαιδευτικό Ίδρυμα Αθήνας</a:t>
            </a:r>
            <a:r>
              <a:rPr lang="en-US" sz="2000" dirty="0" smtClean="0"/>
              <a:t>, </a:t>
            </a:r>
            <a:r>
              <a:rPr lang="el-GR" sz="2000" dirty="0"/>
              <a:t>Γεώργιος Πιερράκος 2015. Γεώργιος Πιερράκος. «Ανάλυση Συστημάτων Μακροχρόνιας Φροντίδας (Θ). Ενότητα </a:t>
            </a:r>
            <a:r>
              <a:rPr lang="en-US" sz="2000" smtClean="0"/>
              <a:t>09: </a:t>
            </a:r>
            <a:r>
              <a:rPr lang="el-GR" sz="2000" smtClean="0"/>
              <a:t>Η </a:t>
            </a:r>
            <a:r>
              <a:rPr lang="el-GR" sz="2000" dirty="0"/>
              <a:t>Μακροχρόνια Φροντίδα Υγείας στην Ελλάδα: Το θεσμικό </a:t>
            </a:r>
            <a:r>
              <a:rPr lang="el-GR" sz="2000" dirty="0" smtClean="0"/>
              <a:t>πλαίσιο». Έκδοση: 1.0. Αθήνα 2015.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693754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cs typeface="+mn-cs"/>
              </a:rPr>
              <a:t>[1] http://creativecommons.org/licenses/by-nc-sa/4.0/ </a:t>
            </a:r>
            <a:endParaRPr lang="en-US" dirty="0" smtClean="0">
              <a:solidFill>
                <a:prstClr val="black"/>
              </a:solidFill>
              <a:latin typeface="Calibri"/>
              <a:cs typeface="+mn-cs"/>
            </a:endParaRPr>
          </a:p>
          <a:p>
            <a:pPr>
              <a:spcBef>
                <a:spcPts val="600"/>
              </a:spcBef>
            </a:pPr>
            <a:r>
              <a:rPr lang="el-GR" dirty="0" smtClean="0">
                <a:solidFill>
                  <a:prstClr val="black"/>
                </a:solidFill>
                <a:latin typeface="Calibri"/>
                <a:cs typeface="+mn-cs"/>
              </a:rPr>
              <a:t>Ως </a:t>
            </a:r>
            <a:r>
              <a:rPr lang="el-GR" b="1" dirty="0">
                <a:solidFill>
                  <a:prstClr val="black"/>
                </a:solidFill>
                <a:latin typeface="Calibri"/>
                <a:cs typeface="+mn-cs"/>
              </a:rPr>
              <a:t>Μη Εμπορική</a:t>
            </a:r>
            <a:r>
              <a:rPr lang="el-GR" dirty="0">
                <a:solidFill>
                  <a:prstClr val="black"/>
                </a:solidFill>
                <a:latin typeface="Calibri"/>
                <a:cs typeface="+mn-cs"/>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cs typeface="+mn-cs"/>
              </a:rPr>
              <a:t>που δεν περιλαμβάνει άμεσο ή έμμεσο οικονομικό όφελος από την χρήση του έργου, για το διανομέα του έργου και αδειοδόχο</a:t>
            </a:r>
          </a:p>
          <a:p>
            <a:pPr marL="342900" indent="-342900">
              <a:spcBef>
                <a:spcPts val="600"/>
              </a:spcBef>
              <a:buFont typeface="Arial" panose="020B0604020202020204" pitchFamily="34" charset="0"/>
              <a:buChar char="•"/>
            </a:pPr>
            <a:r>
              <a:rPr lang="el-GR" dirty="0">
                <a:solidFill>
                  <a:prstClr val="black"/>
                </a:solidFill>
                <a:latin typeface="Calibri"/>
                <a:cs typeface="+mn-cs"/>
              </a:rPr>
              <a:t>που</a:t>
            </a:r>
            <a:r>
              <a:rPr lang="en-GB" dirty="0">
                <a:solidFill>
                  <a:prstClr val="black"/>
                </a:solidFill>
                <a:latin typeface="Calibri"/>
                <a:cs typeface="+mn-cs"/>
              </a:rPr>
              <a:t> </a:t>
            </a:r>
            <a:r>
              <a:rPr lang="el-GR" dirty="0">
                <a:solidFill>
                  <a:prstClr val="black"/>
                </a:solidFill>
                <a:latin typeface="Calibri"/>
                <a:cs typeface="+mn-cs"/>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cs typeface="+mn-cs"/>
              </a:rPr>
              <a:t>που</a:t>
            </a:r>
            <a:r>
              <a:rPr lang="en-GB" dirty="0">
                <a:solidFill>
                  <a:prstClr val="black"/>
                </a:solidFill>
                <a:latin typeface="Calibri"/>
                <a:cs typeface="+mn-cs"/>
              </a:rPr>
              <a:t> </a:t>
            </a:r>
            <a:r>
              <a:rPr lang="el-GR" dirty="0">
                <a:solidFill>
                  <a:prstClr val="black"/>
                </a:solidFill>
                <a:latin typeface="Calibri"/>
                <a:cs typeface="+mn-cs"/>
              </a:rPr>
              <a:t>δεν προσπορίζει στο διανομέα του έργου και</a:t>
            </a:r>
            <a:r>
              <a:rPr lang="en-GB" dirty="0">
                <a:solidFill>
                  <a:prstClr val="black"/>
                </a:solidFill>
                <a:latin typeface="Calibri"/>
                <a:cs typeface="+mn-cs"/>
              </a:rPr>
              <a:t> </a:t>
            </a:r>
            <a:r>
              <a:rPr lang="el-GR" dirty="0">
                <a:solidFill>
                  <a:prstClr val="black"/>
                </a:solidFill>
                <a:latin typeface="Calibri"/>
                <a:cs typeface="+mn-cs"/>
              </a:rPr>
              <a:t>αδειοδόχο</a:t>
            </a:r>
            <a:r>
              <a:rPr lang="en-GB" dirty="0">
                <a:solidFill>
                  <a:prstClr val="black"/>
                </a:solidFill>
                <a:latin typeface="Calibri"/>
                <a:cs typeface="+mn-cs"/>
              </a:rPr>
              <a:t> </a:t>
            </a:r>
            <a:r>
              <a:rPr lang="el-GR" dirty="0">
                <a:solidFill>
                  <a:prstClr val="black"/>
                </a:solidFill>
                <a:latin typeface="Calibri"/>
                <a:cs typeface="+mn-cs"/>
              </a:rPr>
              <a:t>έμμεσο οικονομικό όφελος (π.χ. διαφημίσεις) από την προβολή του έργου σε διαδικτυακό </a:t>
            </a:r>
            <a:r>
              <a:rPr lang="el-GR" dirty="0" smtClean="0">
                <a:solidFill>
                  <a:prstClr val="black"/>
                </a:solidFill>
                <a:latin typeface="Calibri"/>
                <a:cs typeface="+mn-cs"/>
              </a:rPr>
              <a:t>τόπο</a:t>
            </a:r>
            <a:endParaRPr lang="en-US" dirty="0" smtClean="0">
              <a:solidFill>
                <a:prstClr val="black"/>
              </a:solidFill>
              <a:latin typeface="Calibri"/>
              <a:cs typeface="+mn-cs"/>
            </a:endParaRPr>
          </a:p>
          <a:p>
            <a:pPr>
              <a:spcBef>
                <a:spcPts val="600"/>
              </a:spcBef>
            </a:pPr>
            <a:r>
              <a:rPr lang="el-GR" dirty="0" smtClean="0">
                <a:solidFill>
                  <a:prstClr val="black"/>
                </a:solidFill>
                <a:latin typeface="Calibri"/>
                <a:cs typeface="+mn-cs"/>
              </a:rPr>
              <a:t>Ο </a:t>
            </a:r>
            <a:r>
              <a:rPr lang="el-GR" dirty="0">
                <a:solidFill>
                  <a:prstClr val="black"/>
                </a:solidFill>
                <a:latin typeface="Calibri"/>
                <a:cs typeface="+mn-cs"/>
              </a:rPr>
              <a:t>δικαιούχος μπορεί να παρέχει στον αδειοδόχο ξεχωριστή άδεια να χρησιμοποιεί το έργο για εμπορική χρήση, εφόσον αυτό του ζητηθεί</a:t>
            </a:r>
            <a:r>
              <a:rPr lang="el-GR" dirty="0" smtClean="0">
                <a:solidFill>
                  <a:prstClr val="black"/>
                </a:solidFill>
                <a:latin typeface="Calibri"/>
                <a:cs typeface="+mn-cs"/>
              </a:rPr>
              <a:t>.</a:t>
            </a:r>
            <a:endParaRPr lang="el-GR" dirty="0">
              <a:solidFill>
                <a:prstClr val="black"/>
              </a:solidFill>
              <a:latin typeface="Calibri"/>
              <a:cs typeface="+mn-cs"/>
            </a:endParaRPr>
          </a:p>
        </p:txBody>
      </p:sp>
    </p:spTree>
    <p:extLst>
      <p:ext uri="{BB962C8B-B14F-4D97-AF65-F5344CB8AC3E}">
        <p14:creationId xmlns:p14="http://schemas.microsoft.com/office/powerpoint/2010/main" val="3643321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Δεν επιτρέπεται η επαναχρησιμοποίηση του έργου</a:t>
            </a:r>
            <a:r>
              <a:rPr lang="en-US" sz="1400" dirty="0" smtClean="0">
                <a:solidFill>
                  <a:prstClr val="black">
                    <a:lumMod val="75000"/>
                    <a:lumOff val="25000"/>
                  </a:prstClr>
                </a:solidFill>
                <a:latin typeface="Calibri"/>
                <a:cs typeface="+mn-cs"/>
              </a:rPr>
              <a:t>, </a:t>
            </a:r>
            <a:r>
              <a:rPr lang="el-GR" sz="1400" dirty="0" smtClean="0">
                <a:solidFill>
                  <a:prstClr val="black">
                    <a:lumMod val="75000"/>
                    <a:lumOff val="25000"/>
                  </a:prstClr>
                </a:solidFill>
                <a:latin typeface="Calibri"/>
                <a:cs typeface="+mn-cs"/>
              </a:rPr>
              <a:t>παρά μόνο εάν ζητηθεί εκ νέου άδεια από το δημιουργό.</a:t>
            </a:r>
            <a:endParaRPr lang="el-GR" sz="3200" dirty="0">
              <a:solidFill>
                <a:prstClr val="black"/>
              </a:solidFill>
              <a:latin typeface="Calibri"/>
              <a:cs typeface="+mn-cs"/>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cs typeface="+mn-cs"/>
              </a:rPr>
              <a:t>©</a:t>
            </a:r>
            <a:endParaRPr lang="el-GR" sz="2000" dirty="0">
              <a:solidFill>
                <a:prstClr val="black">
                  <a:lumMod val="75000"/>
                  <a:lumOff val="25000"/>
                </a:prstClr>
              </a:solidFill>
              <a:latin typeface="Calibri"/>
              <a:cs typeface="+mn-cs"/>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a:t>
            </a:r>
            <a:endParaRPr lang="el-GR" dirty="0">
              <a:solidFill>
                <a:prstClr val="black">
                  <a:lumMod val="75000"/>
                  <a:lumOff val="25000"/>
                </a:prstClr>
              </a:solidFill>
              <a:latin typeface="Calibri"/>
              <a:cs typeface="+mn-cs"/>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CC-BY-SA</a:t>
            </a:r>
            <a:endParaRPr lang="el-GR" dirty="0">
              <a:solidFill>
                <a:prstClr val="black">
                  <a:lumMod val="75000"/>
                  <a:lumOff val="25000"/>
                </a:prstClr>
              </a:solidFill>
              <a:latin typeface="Calibri"/>
              <a:cs typeface="+mn-cs"/>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a:t>
            </a:r>
            <a:r>
              <a:rPr lang="el-GR" dirty="0" smtClean="0">
                <a:solidFill>
                  <a:prstClr val="black">
                    <a:lumMod val="75000"/>
                    <a:lumOff val="25000"/>
                  </a:prstClr>
                </a:solidFill>
                <a:latin typeface="Calibri"/>
                <a:cs typeface="+mn-cs"/>
              </a:rPr>
              <a:t>-</a:t>
            </a:r>
            <a:r>
              <a:rPr lang="en-US" dirty="0" smtClean="0">
                <a:solidFill>
                  <a:prstClr val="black">
                    <a:lumMod val="75000"/>
                    <a:lumOff val="25000"/>
                  </a:prstClr>
                </a:solidFill>
                <a:latin typeface="Calibri"/>
                <a:cs typeface="+mn-cs"/>
              </a:rPr>
              <a:t>NC-SA</a:t>
            </a:r>
            <a:endParaRPr lang="el-GR" dirty="0">
              <a:solidFill>
                <a:prstClr val="black">
                  <a:lumMod val="75000"/>
                  <a:lumOff val="25000"/>
                </a:prstClr>
              </a:solidFill>
              <a:latin typeface="Calibri"/>
              <a:cs typeface="+mn-cs"/>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a:t>
            </a:r>
            <a:r>
              <a:rPr lang="el-GR" dirty="0" smtClean="0">
                <a:solidFill>
                  <a:prstClr val="black">
                    <a:lumMod val="75000"/>
                    <a:lumOff val="25000"/>
                  </a:prstClr>
                </a:solidFill>
                <a:latin typeface="Calibri"/>
                <a:cs typeface="+mn-cs"/>
              </a:rPr>
              <a:t>-</a:t>
            </a:r>
            <a:r>
              <a:rPr lang="en-US" dirty="0" smtClean="0">
                <a:solidFill>
                  <a:prstClr val="black">
                    <a:lumMod val="75000"/>
                    <a:lumOff val="25000"/>
                  </a:prstClr>
                </a:solidFill>
                <a:latin typeface="Calibri"/>
                <a:cs typeface="+mn-cs"/>
              </a:rPr>
              <a:t>NC</a:t>
            </a:r>
            <a:endParaRPr lang="el-GR" dirty="0">
              <a:solidFill>
                <a:prstClr val="black">
                  <a:lumMod val="75000"/>
                  <a:lumOff val="25000"/>
                </a:prstClr>
              </a:solidFill>
              <a:latin typeface="Calibri"/>
              <a:cs typeface="+mn-cs"/>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cs typeface="+mn-cs"/>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cs typeface="+mn-cs"/>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cs typeface="+mn-cs"/>
              </a:rPr>
              <a:t>.</a:t>
            </a:r>
            <a:r>
              <a:rPr lang="el-GR" sz="1400" dirty="0" smtClean="0">
                <a:solidFill>
                  <a:prstClr val="black">
                    <a:lumMod val="75000"/>
                    <a:lumOff val="25000"/>
                  </a:prstClr>
                </a:solidFill>
                <a:latin typeface="Calibri"/>
                <a:cs typeface="+mn-cs"/>
              </a:rPr>
              <a:t> </a:t>
            </a:r>
            <a:endParaRPr lang="el-GR" sz="1400" dirty="0">
              <a:solidFill>
                <a:prstClr val="black">
                  <a:lumMod val="75000"/>
                  <a:lumOff val="25000"/>
                </a:prstClr>
              </a:solidFill>
              <a:latin typeface="Calibri"/>
              <a:cs typeface="+mn-cs"/>
            </a:endParaRPr>
          </a:p>
          <a:p>
            <a:r>
              <a:rPr lang="el-GR" sz="1400" dirty="0" smtClean="0">
                <a:solidFill>
                  <a:prstClr val="black">
                    <a:lumMod val="75000"/>
                    <a:lumOff val="25000"/>
                  </a:prstClr>
                </a:solidFill>
                <a:latin typeface="Calibri"/>
                <a:cs typeface="+mn-cs"/>
              </a:rPr>
              <a:t>Δεν επιτρέπεται η εμπορική χρήση του έργου.</a:t>
            </a:r>
            <a:endParaRPr lang="el-GR" sz="3200" dirty="0">
              <a:solidFill>
                <a:prstClr val="black"/>
              </a:solidFill>
              <a:latin typeface="Calibri"/>
              <a:cs typeface="+mn-cs"/>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με αναφορά του δημιουργού</a:t>
            </a:r>
            <a:endParaRPr lang="en-US" sz="1400" dirty="0" smtClean="0">
              <a:solidFill>
                <a:prstClr val="black">
                  <a:lumMod val="75000"/>
                  <a:lumOff val="25000"/>
                </a:prstClr>
              </a:solidFill>
              <a:latin typeface="Calibri"/>
              <a:cs typeface="+mn-cs"/>
            </a:endParaRPr>
          </a:p>
          <a:p>
            <a:r>
              <a:rPr lang="el-GR" sz="1400" dirty="0">
                <a:solidFill>
                  <a:prstClr val="black">
                    <a:lumMod val="75000"/>
                    <a:lumOff val="25000"/>
                  </a:prstClr>
                </a:solidFill>
                <a:latin typeface="Calibri"/>
                <a:cs typeface="+mn-cs"/>
              </a:rPr>
              <a:t>και διάθεση του έργου ή του παράγωγου αυτού με την ίδια </a:t>
            </a:r>
            <a:r>
              <a:rPr lang="el-GR" sz="1400" dirty="0" smtClean="0">
                <a:solidFill>
                  <a:prstClr val="black">
                    <a:lumMod val="75000"/>
                    <a:lumOff val="25000"/>
                  </a:prstClr>
                </a:solidFill>
                <a:latin typeface="Calibri"/>
                <a:cs typeface="+mn-cs"/>
              </a:rPr>
              <a:t>άδεια</a:t>
            </a:r>
            <a:r>
              <a:rPr lang="en-US" sz="1400" dirty="0" smtClean="0">
                <a:solidFill>
                  <a:prstClr val="black">
                    <a:lumMod val="75000"/>
                    <a:lumOff val="25000"/>
                  </a:prstClr>
                </a:solidFill>
                <a:latin typeface="Calibri"/>
                <a:cs typeface="+mn-cs"/>
              </a:rPr>
              <a:t>.</a:t>
            </a:r>
            <a:endParaRPr lang="el-GR" sz="1400" dirty="0">
              <a:solidFill>
                <a:prstClr val="black">
                  <a:lumMod val="75000"/>
                  <a:lumOff val="25000"/>
                </a:prstClr>
              </a:solidFill>
              <a:latin typeface="Calibri"/>
              <a:cs typeface="+mn-cs"/>
            </a:endParaRPr>
          </a:p>
          <a:p>
            <a:r>
              <a:rPr lang="el-GR" sz="1400" dirty="0" smtClean="0">
                <a:solidFill>
                  <a:prstClr val="black">
                    <a:lumMod val="75000"/>
                    <a:lumOff val="25000"/>
                  </a:prstClr>
                </a:solidFill>
                <a:latin typeface="Calibri"/>
                <a:cs typeface="+mn-cs"/>
              </a:rPr>
              <a:t>Δεν επιτρέπεται η εμπορική χρήση του έργου.</a:t>
            </a:r>
            <a:endParaRPr lang="el-GR" sz="3200" dirty="0">
              <a:solidFill>
                <a:prstClr val="black"/>
              </a:solidFill>
              <a:latin typeface="Calibri"/>
              <a:cs typeface="+mn-cs"/>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CC-BY-ND</a:t>
            </a:r>
            <a:endParaRPr lang="el-GR" dirty="0">
              <a:solidFill>
                <a:prstClr val="black">
                  <a:lumMod val="75000"/>
                  <a:lumOff val="25000"/>
                </a:prstClr>
              </a:solidFill>
              <a:latin typeface="Calibri"/>
              <a:cs typeface="+mn-cs"/>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cs typeface="+mn-cs"/>
              </a:rPr>
              <a:t>Επιτρέπεται η επαναχρησιμοποίηση του έργου με αναφορά του </a:t>
            </a:r>
            <a:r>
              <a:rPr lang="el-GR" sz="1400" dirty="0" smtClean="0">
                <a:solidFill>
                  <a:prstClr val="black">
                    <a:lumMod val="75000"/>
                    <a:lumOff val="25000"/>
                  </a:prstClr>
                </a:solidFill>
                <a:latin typeface="Calibri"/>
                <a:cs typeface="+mn-cs"/>
              </a:rPr>
              <a:t>δημιουργού. </a:t>
            </a:r>
          </a:p>
          <a:p>
            <a:r>
              <a:rPr lang="el-GR" sz="1400" dirty="0" smtClean="0">
                <a:solidFill>
                  <a:prstClr val="black">
                    <a:lumMod val="75000"/>
                    <a:lumOff val="25000"/>
                  </a:prstClr>
                </a:solidFill>
                <a:latin typeface="Calibri"/>
                <a:cs typeface="+mn-cs"/>
              </a:rPr>
              <a:t>Δεν </a:t>
            </a:r>
            <a:r>
              <a:rPr lang="el-GR" sz="1400" dirty="0">
                <a:solidFill>
                  <a:prstClr val="black">
                    <a:lumMod val="75000"/>
                    <a:lumOff val="25000"/>
                  </a:prstClr>
                </a:solidFill>
                <a:latin typeface="Calibri"/>
                <a:cs typeface="+mn-cs"/>
              </a:rPr>
              <a:t>επιτρέπεται η </a:t>
            </a:r>
            <a:r>
              <a:rPr lang="el-GR" sz="1400" dirty="0" smtClean="0">
                <a:solidFill>
                  <a:prstClr val="black">
                    <a:lumMod val="75000"/>
                    <a:lumOff val="25000"/>
                  </a:prstClr>
                </a:solidFill>
                <a:latin typeface="Calibri"/>
                <a:cs typeface="+mn-cs"/>
              </a:rPr>
              <a:t>δημιουργία παραγώγων του έργου.</a:t>
            </a:r>
            <a:endParaRPr lang="el-GR" sz="1400" dirty="0">
              <a:solidFill>
                <a:prstClr val="black">
                  <a:lumMod val="75000"/>
                  <a:lumOff val="25000"/>
                </a:prstClr>
              </a:solidFill>
              <a:latin typeface="Calibri"/>
              <a:cs typeface="+mn-cs"/>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a:t>
            </a:r>
            <a:r>
              <a:rPr lang="el-GR" dirty="0" smtClean="0">
                <a:solidFill>
                  <a:prstClr val="black">
                    <a:lumMod val="75000"/>
                    <a:lumOff val="25000"/>
                  </a:prstClr>
                </a:solidFill>
                <a:latin typeface="Calibri"/>
                <a:cs typeface="+mn-cs"/>
              </a:rPr>
              <a:t>-</a:t>
            </a:r>
            <a:r>
              <a:rPr lang="en-US" dirty="0" smtClean="0">
                <a:solidFill>
                  <a:prstClr val="black">
                    <a:lumMod val="75000"/>
                    <a:lumOff val="25000"/>
                  </a:prstClr>
                </a:solidFill>
                <a:latin typeface="Calibri"/>
                <a:cs typeface="+mn-cs"/>
              </a:rPr>
              <a:t>NC-ND</a:t>
            </a:r>
            <a:endParaRPr lang="el-GR" dirty="0">
              <a:solidFill>
                <a:prstClr val="black">
                  <a:lumMod val="75000"/>
                  <a:lumOff val="25000"/>
                </a:prstClr>
              </a:solidFill>
              <a:latin typeface="Calibri"/>
              <a:cs typeface="+mn-cs"/>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cs typeface="+mn-cs"/>
              </a:rPr>
              <a:t>.</a:t>
            </a:r>
          </a:p>
          <a:p>
            <a:r>
              <a:rPr lang="el-GR" sz="1400" dirty="0" smtClean="0">
                <a:solidFill>
                  <a:prstClr val="black">
                    <a:lumMod val="75000"/>
                    <a:lumOff val="25000"/>
                  </a:prstClr>
                </a:solidFill>
                <a:latin typeface="Calibri"/>
                <a:cs typeface="+mn-cs"/>
              </a:rPr>
              <a:t>Δεν επιτρέπεται η εμπορική χρήση του έργου</a:t>
            </a:r>
            <a:r>
              <a:rPr lang="en-US" sz="1400" dirty="0" smtClean="0">
                <a:solidFill>
                  <a:prstClr val="black">
                    <a:lumMod val="75000"/>
                    <a:lumOff val="25000"/>
                  </a:prstClr>
                </a:solidFill>
                <a:latin typeface="Calibri"/>
                <a:cs typeface="+mn-cs"/>
              </a:rPr>
              <a:t> </a:t>
            </a:r>
            <a:r>
              <a:rPr lang="el-GR" sz="1400" dirty="0" smtClean="0">
                <a:solidFill>
                  <a:prstClr val="black">
                    <a:lumMod val="75000"/>
                    <a:lumOff val="25000"/>
                  </a:prstClr>
                </a:solidFill>
                <a:latin typeface="Calibri"/>
                <a:cs typeface="+mn-cs"/>
              </a:rPr>
              <a:t>και η δημιουργία παραγώγων του.</a:t>
            </a:r>
            <a:endParaRPr lang="el-GR" sz="3200" dirty="0">
              <a:solidFill>
                <a:prstClr val="black"/>
              </a:solidFill>
              <a:latin typeface="Calibri"/>
              <a:cs typeface="+mn-cs"/>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cs typeface="+mn-cs"/>
              </a:rPr>
              <a:t>διαθέσιμο με </a:t>
            </a:r>
            <a:r>
              <a:rPr lang="el-GR" sz="1400" dirty="0" smtClean="0">
                <a:solidFill>
                  <a:prstClr val="black">
                    <a:lumMod val="75000"/>
                    <a:lumOff val="25000"/>
                  </a:prstClr>
                </a:solidFill>
                <a:latin typeface="Calibri"/>
                <a:cs typeface="+mn-cs"/>
              </a:rPr>
              <a:t>άδεια </a:t>
            </a:r>
          </a:p>
          <a:p>
            <a:pPr algn="r"/>
            <a:r>
              <a:rPr lang="en-US" dirty="0" smtClean="0">
                <a:solidFill>
                  <a:prstClr val="black">
                    <a:lumMod val="75000"/>
                    <a:lumOff val="25000"/>
                  </a:prstClr>
                </a:solidFill>
                <a:latin typeface="Calibri"/>
                <a:cs typeface="+mn-cs"/>
              </a:rPr>
              <a:t>CC0 </a:t>
            </a:r>
            <a:r>
              <a:rPr lang="en-US" dirty="0">
                <a:solidFill>
                  <a:prstClr val="black">
                    <a:lumMod val="75000"/>
                    <a:lumOff val="25000"/>
                  </a:prstClr>
                </a:solidFill>
                <a:latin typeface="Calibri"/>
                <a:cs typeface="+mn-cs"/>
              </a:rPr>
              <a:t>Public Domain</a:t>
            </a:r>
            <a:endParaRPr lang="el-GR" dirty="0">
              <a:solidFill>
                <a:prstClr val="black">
                  <a:lumMod val="75000"/>
                  <a:lumOff val="25000"/>
                </a:prstClr>
              </a:solidFill>
              <a:latin typeface="Calibri"/>
              <a:cs typeface="+mn-cs"/>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cs typeface="+mn-cs"/>
              </a:rPr>
              <a:t>διαθέσιμο </a:t>
            </a:r>
            <a:r>
              <a:rPr lang="el-GR" sz="1400" dirty="0" smtClean="0">
                <a:solidFill>
                  <a:prstClr val="black">
                    <a:lumMod val="75000"/>
                    <a:lumOff val="25000"/>
                  </a:prstClr>
                </a:solidFill>
                <a:latin typeface="Calibri"/>
                <a:cs typeface="+mn-cs"/>
              </a:rPr>
              <a:t>ως κοινό κτήμα</a:t>
            </a:r>
            <a:endParaRPr lang="el-GR" dirty="0">
              <a:solidFill>
                <a:prstClr val="black">
                  <a:lumMod val="75000"/>
                  <a:lumOff val="25000"/>
                </a:prstClr>
              </a:solidFill>
              <a:latin typeface="Calibri"/>
              <a:cs typeface="+mn-cs"/>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cs typeface="+mn-cs"/>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cs typeface="+mn-cs"/>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χωρίς σήμανση</a:t>
            </a:r>
            <a:endParaRPr lang="el-GR" dirty="0">
              <a:solidFill>
                <a:prstClr val="black">
                  <a:lumMod val="75000"/>
                  <a:lumOff val="25000"/>
                </a:prstClr>
              </a:solidFill>
              <a:latin typeface="Calibri"/>
              <a:cs typeface="+mn-cs"/>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cs typeface="+mn-cs"/>
              </a:rPr>
              <a:t>Συνήθως δεν επιτρέπεται η επαναχρησιμοποίηση του έργου.</a:t>
            </a:r>
            <a:endParaRPr lang="en-US" sz="1400" dirty="0" smtClean="0">
              <a:solidFill>
                <a:prstClr val="black">
                  <a:lumMod val="75000"/>
                  <a:lumOff val="25000"/>
                </a:prstClr>
              </a:solidFill>
              <a:latin typeface="Calibri"/>
              <a:cs typeface="+mn-cs"/>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4838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a:t>τ</a:t>
            </a:r>
            <a:r>
              <a:rPr lang="en-US" sz="2000" dirty="0" smtClean="0"/>
              <a:t>ο </a:t>
            </a:r>
            <a:r>
              <a:rPr lang="en-US" sz="2000" dirty="0"/>
              <a:t>Σημείωμα Αναφοράς</a:t>
            </a:r>
            <a:endParaRPr lang="el-GR" sz="2000" dirty="0"/>
          </a:p>
          <a:p>
            <a:pPr lvl="1">
              <a:buFont typeface="Wingdings" panose="05000000000000000000" pitchFamily="2" charset="2"/>
              <a:buChar char="§"/>
            </a:pPr>
            <a:r>
              <a:rPr lang="el-GR" sz="2000" dirty="0"/>
              <a:t>τ</a:t>
            </a:r>
            <a:r>
              <a:rPr lang="en-US" sz="2000" dirty="0" smtClean="0"/>
              <a:t>ο </a:t>
            </a:r>
            <a:r>
              <a:rPr lang="en-US" sz="2000" dirty="0"/>
              <a:t>Σημείωμα Αδειοδότησης</a:t>
            </a:r>
            <a:endParaRPr lang="el-GR" sz="2000" dirty="0"/>
          </a:p>
          <a:p>
            <a:pPr lvl="1">
              <a:buFont typeface="Wingdings" panose="05000000000000000000" pitchFamily="2" charset="2"/>
              <a:buChar char="§"/>
            </a:pPr>
            <a:r>
              <a:rPr lang="el-GR" sz="2000" dirty="0"/>
              <a:t>τ</a:t>
            </a:r>
            <a:r>
              <a:rPr lang="en-US" sz="2000" dirty="0" smtClean="0"/>
              <a:t>η </a:t>
            </a:r>
            <a:r>
              <a:rPr lang="en-US" sz="2000" dirty="0"/>
              <a:t>δήλωση </a:t>
            </a:r>
            <a:r>
              <a:rPr lang="el-GR" sz="2000" dirty="0"/>
              <a:t>Δ</a:t>
            </a:r>
            <a:r>
              <a:rPr lang="en-US" sz="2000" dirty="0" smtClean="0"/>
              <a:t>ιατήρησης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υπερσυνδέσμους.</a:t>
            </a:r>
          </a:p>
          <a:p>
            <a:endParaRPr lang="el-GR" sz="2000" dirty="0"/>
          </a:p>
        </p:txBody>
      </p:sp>
    </p:spTree>
    <p:extLst>
      <p:ext uri="{BB962C8B-B14F-4D97-AF65-F5344CB8AC3E}">
        <p14:creationId xmlns:p14="http://schemas.microsoft.com/office/powerpoint/2010/main" val="2346923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a:t>Η Πρωτοβάθμια Φροντίδα υγείας στην Ελλάδα </a:t>
            </a:r>
            <a:r>
              <a:rPr lang="el-GR" dirty="0" smtClean="0"/>
              <a:t> </a:t>
            </a:r>
            <a:r>
              <a:rPr lang="el-GR" sz="3200" b="0" dirty="0" smtClean="0"/>
              <a:t>2/2</a:t>
            </a:r>
            <a:endParaRPr lang="el-GR" sz="3200" b="0" dirty="0"/>
          </a:p>
        </p:txBody>
      </p:sp>
      <p:sp>
        <p:nvSpPr>
          <p:cNvPr id="7" name="Θέση περιεχομένου 6"/>
          <p:cNvSpPr>
            <a:spLocks noGrp="1"/>
          </p:cNvSpPr>
          <p:nvPr>
            <p:ph idx="1"/>
          </p:nvPr>
        </p:nvSpPr>
        <p:spPr>
          <a:xfrm>
            <a:off x="381000" y="1100628"/>
            <a:ext cx="8458200" cy="3579849"/>
          </a:xfrm>
        </p:spPr>
        <p:txBody>
          <a:bodyPr>
            <a:noAutofit/>
          </a:bodyPr>
          <a:lstStyle/>
          <a:p>
            <a:pPr algn="just">
              <a:lnSpc>
                <a:spcPct val="95000"/>
              </a:lnSpc>
              <a:buClr>
                <a:srgbClr val="336699"/>
              </a:buClr>
              <a:buNone/>
              <a:defRPr/>
            </a:pPr>
            <a:r>
              <a:rPr lang="el-GR" sz="2400" b="1" dirty="0">
                <a:solidFill>
                  <a:srgbClr val="003399"/>
                </a:solidFill>
                <a:cs typeface="Times New Roman" pitchFamily="18" charset="0"/>
              </a:rPr>
              <a:t>Νόμος 1397 1983 ίδρυση του ΕΣΥ: </a:t>
            </a:r>
            <a:r>
              <a:rPr lang="el-GR" sz="2400" dirty="0"/>
              <a:t>ορίζονται τα πλαίσια και οι βάσεις για την ανάπτυξη ενός Εθνικού Συστήματος Υγείας (ΕΣΥ) άρθρο 16 επ. Ν. 1397/1983: : </a:t>
            </a:r>
          </a:p>
          <a:p>
            <a:r>
              <a:rPr lang="el-GR" sz="2400" dirty="0" smtClean="0"/>
              <a:t>Σημαντικά </a:t>
            </a:r>
            <a:r>
              <a:rPr lang="el-GR" sz="2400" dirty="0"/>
              <a:t>χαρακτηριστικά του νόμου αποτελούν η πρόβλεψη για σύσταση Κέντρων Υγείας ως αποκεντρωμένων οργανικών μονάδων νοσοκομείων του νομού και των Περιφερειακών Ιατρείων ως αποκεντρωμένων οργανικών μονάδων των Κέντρων Υγείας. </a:t>
            </a:r>
          </a:p>
          <a:p>
            <a:r>
              <a:rPr lang="el-GR" sz="2400" dirty="0"/>
              <a:t>Διάκριση σε Κέντρα Υγείας αστικών περιοχών και Κέντρων Υγείας μη αστικών περιοχών,  η διασύνδεση με τα νοσοκομεία. </a:t>
            </a:r>
          </a:p>
          <a:p>
            <a:endParaRPr lang="el-GR" sz="2400" dirty="0"/>
          </a:p>
        </p:txBody>
      </p:sp>
      <p:sp>
        <p:nvSpPr>
          <p:cNvPr id="4" name="Slide Number Placeholder 3"/>
          <p:cNvSpPr>
            <a:spLocks noGrp="1"/>
          </p:cNvSpPr>
          <p:nvPr>
            <p:ph type="sldNum" sz="quarter" idx="12"/>
          </p:nvPr>
        </p:nvSpPr>
        <p:spPr/>
        <p:txBody>
          <a:bodyPr/>
          <a:lstStyle/>
          <a:p>
            <a:pPr>
              <a:defRPr/>
            </a:pPr>
            <a:fld id="{E81E4D6A-9385-44B6-9DB1-288DC12A1966}" type="slidenum">
              <a:rPr lang="el-GR" smtClean="0"/>
              <a:pPr>
                <a:defRPr/>
              </a:pPr>
              <a:t>3</a:t>
            </a:fld>
            <a:endParaRPr lang="el-GR" dirty="0"/>
          </a:p>
        </p:txBody>
      </p:sp>
    </p:spTree>
    <p:extLst>
      <p:ext uri="{BB962C8B-B14F-4D97-AF65-F5344CB8AC3E}">
        <p14:creationId xmlns:p14="http://schemas.microsoft.com/office/powerpoint/2010/main" val="3781580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a:xfrm>
            <a:off x="685800" y="76200"/>
            <a:ext cx="7772400" cy="1295400"/>
          </a:xfrm>
        </p:spPr>
        <p:txBody>
          <a:bodyPr/>
          <a:lstStyle/>
          <a:p>
            <a:r>
              <a:rPr lang="el-GR" sz="2400" dirty="0"/>
              <a:t>Νόμος 2519/1997: για τον εκσυγχρονισμό και την ανάπτυξη του ΕΣΥ: Αναδιάρθρωση της πρωτοβάθμιας φροντίδας στις αγροτικές περιοχές ανάπτυξη της δημόσιας υγείας άρθρα 26, 31-33</a:t>
            </a:r>
          </a:p>
        </p:txBody>
      </p:sp>
      <p:sp>
        <p:nvSpPr>
          <p:cNvPr id="3" name="Content Placeholder 2"/>
          <p:cNvSpPr>
            <a:spLocks noGrp="1"/>
          </p:cNvSpPr>
          <p:nvPr>
            <p:ph idx="1"/>
          </p:nvPr>
        </p:nvSpPr>
        <p:spPr>
          <a:xfrm>
            <a:off x="0" y="1447800"/>
            <a:ext cx="9144000" cy="3579849"/>
          </a:xfrm>
        </p:spPr>
        <p:txBody>
          <a:bodyPr>
            <a:noAutofit/>
          </a:bodyPr>
          <a:lstStyle/>
          <a:p>
            <a:pPr lvl="0">
              <a:spcBef>
                <a:spcPts val="0"/>
              </a:spcBef>
            </a:pPr>
            <a:r>
              <a:rPr lang="el-GR" sz="2000" dirty="0" smtClean="0"/>
              <a:t>Tα Περιφερειακά Iατρεία (ΠI) για τα νησιά που δεν λειτουργεί Kέντρο Yγείας μπορεί να χαρακτηρίζονται και να οργανώνονται ως </a:t>
            </a:r>
            <a:r>
              <a:rPr lang="el-GR" sz="2000" i="1" dirty="0" smtClean="0"/>
              <a:t>Πολυδύναμα Περιφερειακά Iατρεία</a:t>
            </a:r>
            <a:r>
              <a:rPr lang="el-GR" sz="2000" dirty="0" smtClean="0"/>
              <a:t>,  ένα είδος μικρών K.Y, για να μπορούν να αντιμετωπίσουν τις  ανάγκες των κατοίκων, λόγω των ιδιαίτερων  γεωγραφικών και συγκοινωνιακών προβλημάτων που τα απομονώνουν από το Kέντρο Yγείας ή το Nομαρχιακό Nοσοκομείο που υπάγονται.</a:t>
            </a:r>
          </a:p>
          <a:p>
            <a:pPr lvl="0">
              <a:spcBef>
                <a:spcPts val="0"/>
              </a:spcBef>
            </a:pPr>
            <a:r>
              <a:rPr lang="el-GR" sz="2000" dirty="0" smtClean="0"/>
              <a:t>Τα Δίκτυα Πρωτοβάθμιας Φροντίδας Υγείας τα οποία οργανώνονται και λειτουργούν από μονάδες ΠΦΥ δημοσίων νομικών προσώπων και διασυνδέονται με νοσοκομεία του ΕΣΥ . </a:t>
            </a:r>
          </a:p>
          <a:p>
            <a:pPr>
              <a:spcBef>
                <a:spcPts val="0"/>
              </a:spcBef>
            </a:pPr>
            <a:r>
              <a:rPr lang="el-GR" sz="2000" dirty="0" smtClean="0"/>
              <a:t>Τέλος με το ν. 2889/2001 (άρθρο 1, παρ. 3, 4) οι Μονάδες Πρωτοβάθμιας Φροντίδας αποτέλεσαν αποκεντρωμένες και ανεξάρτητες υπηρεσιακές  μονάδες των ΠεΣΥ.</a:t>
            </a:r>
          </a:p>
          <a:p>
            <a:pPr>
              <a:spcBef>
                <a:spcPts val="0"/>
              </a:spcBef>
            </a:pPr>
            <a:endParaRPr lang="el-GR" sz="2000" dirty="0"/>
          </a:p>
        </p:txBody>
      </p:sp>
      <p:sp>
        <p:nvSpPr>
          <p:cNvPr id="4" name="Slide Number Placeholder 3"/>
          <p:cNvSpPr>
            <a:spLocks noGrp="1"/>
          </p:cNvSpPr>
          <p:nvPr>
            <p:ph type="sldNum" sz="quarter" idx="12"/>
          </p:nvPr>
        </p:nvSpPr>
        <p:spPr/>
        <p:txBody>
          <a:bodyPr/>
          <a:lstStyle/>
          <a:p>
            <a:pPr>
              <a:defRPr/>
            </a:pPr>
            <a:fld id="{E81E4D6A-9385-44B6-9DB1-288DC12A1966}" type="slidenum">
              <a:rPr lang="el-GR" smtClean="0"/>
              <a:pPr>
                <a:defRPr/>
              </a:pPr>
              <a:t>4</a:t>
            </a:fld>
            <a:endParaRPr lang="el-GR" dirty="0"/>
          </a:p>
        </p:txBody>
      </p:sp>
    </p:spTree>
    <p:extLst>
      <p:ext uri="{BB962C8B-B14F-4D97-AF65-F5344CB8AC3E}">
        <p14:creationId xmlns:p14="http://schemas.microsoft.com/office/powerpoint/2010/main" val="21083496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a:xfrm>
            <a:off x="304800" y="76200"/>
            <a:ext cx="8458200" cy="1752600"/>
          </a:xfrm>
        </p:spPr>
        <p:txBody>
          <a:bodyPr/>
          <a:lstStyle/>
          <a:p>
            <a:r>
              <a:rPr lang="el-GR" sz="2400" dirty="0"/>
              <a:t>Νόμος  3235/2004: Πρωτοβάθμια Φροντίδα υγείας: Οργανισμός Κέντρων Υγείας (Οργανισμών Κοινωνικής Ασφάλισης), Οικογενειακός Γιατρός-Προσωπικός γιατρός –Ηλεκτρονική κάρτα υγείας</a:t>
            </a:r>
          </a:p>
        </p:txBody>
      </p:sp>
      <p:sp>
        <p:nvSpPr>
          <p:cNvPr id="6" name="Θέση περιεχομένου 5"/>
          <p:cNvSpPr>
            <a:spLocks noGrp="1"/>
          </p:cNvSpPr>
          <p:nvPr>
            <p:ph idx="1"/>
          </p:nvPr>
        </p:nvSpPr>
        <p:spPr>
          <a:xfrm>
            <a:off x="685800" y="1981200"/>
            <a:ext cx="7520940" cy="3048000"/>
          </a:xfrm>
        </p:spPr>
        <p:txBody>
          <a:bodyPr>
            <a:normAutofit/>
          </a:bodyPr>
          <a:lstStyle/>
          <a:p>
            <a:r>
              <a:rPr lang="el-GR" sz="2400" dirty="0"/>
              <a:t>Αυτοτελή νομοθετική ρύθμιση της </a:t>
            </a:r>
            <a:r>
              <a:rPr lang="el-GR" sz="2400" dirty="0" smtClean="0"/>
              <a:t>ΠΦΥ</a:t>
            </a:r>
            <a:r>
              <a:rPr lang="en-US" sz="2400" dirty="0" smtClean="0"/>
              <a:t>,</a:t>
            </a:r>
            <a:endParaRPr lang="el-GR" sz="2400" dirty="0"/>
          </a:p>
          <a:p>
            <a:r>
              <a:rPr lang="el-GR" sz="2400" dirty="0"/>
              <a:t>Επιχειρείται να εξορθολογήσει και να της προσδώσει έναν πλουραλιστικό χαρακτήρα αναφορικά με τις παρεχόμενες υπηρεσίες υγείας, </a:t>
            </a:r>
          </a:p>
          <a:p>
            <a:r>
              <a:rPr lang="el-GR" sz="2400" dirty="0"/>
              <a:t>Αξιοποιούνται οι υφιστάμενες υποδομές τόσο των μονάδων ΠΦΥ του ΕΣΥ όσο και των πολυατρείων και των τοπικών ιατρείων των ασφαλιστικών οργανισμών.</a:t>
            </a:r>
          </a:p>
          <a:p>
            <a:endParaRPr lang="el-GR" dirty="0"/>
          </a:p>
        </p:txBody>
      </p:sp>
      <p:sp>
        <p:nvSpPr>
          <p:cNvPr id="4" name="Slide Number Placeholder 3"/>
          <p:cNvSpPr>
            <a:spLocks noGrp="1"/>
          </p:cNvSpPr>
          <p:nvPr>
            <p:ph type="sldNum" sz="quarter" idx="12"/>
          </p:nvPr>
        </p:nvSpPr>
        <p:spPr/>
        <p:txBody>
          <a:bodyPr/>
          <a:lstStyle/>
          <a:p>
            <a:pPr>
              <a:defRPr/>
            </a:pPr>
            <a:fld id="{E81E4D6A-9385-44B6-9DB1-288DC12A1966}" type="slidenum">
              <a:rPr lang="el-GR" smtClean="0"/>
              <a:pPr>
                <a:defRPr/>
              </a:pPr>
              <a:t>5</a:t>
            </a:fld>
            <a:endParaRPr lang="el-GR" dirty="0"/>
          </a:p>
        </p:txBody>
      </p:sp>
    </p:spTree>
    <p:extLst>
      <p:ext uri="{BB962C8B-B14F-4D97-AF65-F5344CB8AC3E}">
        <p14:creationId xmlns:p14="http://schemas.microsoft.com/office/powerpoint/2010/main" val="1565984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a:xfrm>
            <a:off x="685800" y="76200"/>
            <a:ext cx="7772400" cy="1219200"/>
          </a:xfrm>
        </p:spPr>
        <p:txBody>
          <a:bodyPr/>
          <a:lstStyle/>
          <a:p>
            <a:r>
              <a:rPr lang="el-GR" sz="3200" dirty="0"/>
              <a:t>Νόμος  3235/2004: Πρωτοβάθμια Φροντίδα υγείας: αποτελεί η τομεοποίηση των μονάδων ΠΦΥ </a:t>
            </a:r>
            <a:r>
              <a:rPr lang="el-GR" sz="3200" dirty="0" smtClean="0"/>
              <a:t> </a:t>
            </a:r>
            <a:r>
              <a:rPr lang="el-GR" sz="2800" b="0" dirty="0" smtClean="0"/>
              <a:t>1/2</a:t>
            </a:r>
            <a:endParaRPr lang="el-GR" sz="2800" b="0" dirty="0"/>
          </a:p>
        </p:txBody>
      </p:sp>
      <p:sp>
        <p:nvSpPr>
          <p:cNvPr id="6" name="Θέση περιεχομένου 5"/>
          <p:cNvSpPr>
            <a:spLocks noGrp="1"/>
          </p:cNvSpPr>
          <p:nvPr>
            <p:ph idx="1"/>
          </p:nvPr>
        </p:nvSpPr>
        <p:spPr>
          <a:xfrm>
            <a:off x="838200" y="1371600"/>
            <a:ext cx="8077200" cy="3579849"/>
          </a:xfrm>
        </p:spPr>
        <p:txBody>
          <a:bodyPr>
            <a:noAutofit/>
          </a:bodyPr>
          <a:lstStyle/>
          <a:p>
            <a:r>
              <a:rPr lang="el-GR" sz="2400" dirty="0"/>
              <a:t>Η Πρωτοβάθμια Φροντίδα Υγείας οργανώνεται στη βάση ενός τομεοποιημένου γεωγραφικά συστήματος, μέσα στα όρια της ΔΥ.ΠΕ. </a:t>
            </a:r>
          </a:p>
          <a:p>
            <a:r>
              <a:rPr lang="el-GR" sz="2400" dirty="0"/>
              <a:t>στη βάση των αναγκών υγείας του πληθυσμού της Περιφέρειας, τη διάρθρωση των δομών παροχής υπηρεσιών υγείας, τη μορφολογία της περιοχής και τις συγκοινωνιακές συνθήκες. Κριτήρια, άλλωστε, που καθορίζουν και την αποκέντρωση, δημιουργώντας έτσι συνθήκες ικανοποίησης των χρηστών υπηρεσιών σε τοπικό επίπεδο. </a:t>
            </a:r>
          </a:p>
        </p:txBody>
      </p:sp>
      <p:sp>
        <p:nvSpPr>
          <p:cNvPr id="4" name="Slide Number Placeholder 3"/>
          <p:cNvSpPr>
            <a:spLocks noGrp="1"/>
          </p:cNvSpPr>
          <p:nvPr>
            <p:ph type="sldNum" sz="quarter" idx="12"/>
          </p:nvPr>
        </p:nvSpPr>
        <p:spPr/>
        <p:txBody>
          <a:bodyPr/>
          <a:lstStyle/>
          <a:p>
            <a:pPr>
              <a:defRPr/>
            </a:pPr>
            <a:fld id="{E81E4D6A-9385-44B6-9DB1-288DC12A1966}" type="slidenum">
              <a:rPr lang="el-GR" smtClean="0"/>
              <a:pPr>
                <a:defRPr/>
              </a:pPr>
              <a:t>6</a:t>
            </a:fld>
            <a:endParaRPr lang="el-GR" dirty="0"/>
          </a:p>
        </p:txBody>
      </p:sp>
    </p:spTree>
    <p:extLst>
      <p:ext uri="{BB962C8B-B14F-4D97-AF65-F5344CB8AC3E}">
        <p14:creationId xmlns:p14="http://schemas.microsoft.com/office/powerpoint/2010/main" val="2968957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a:xfrm>
            <a:off x="685800" y="76200"/>
            <a:ext cx="7772400" cy="1219200"/>
          </a:xfrm>
        </p:spPr>
        <p:txBody>
          <a:bodyPr/>
          <a:lstStyle/>
          <a:p>
            <a:r>
              <a:rPr lang="el-GR" sz="3200" dirty="0"/>
              <a:t>Νόμος  3235/2004: Πρωτοβάθμια Φροντίδα υγείας: αποτελεί η τομεοποίηση των μονάδων ΠΦΥ </a:t>
            </a:r>
            <a:r>
              <a:rPr lang="el-GR" sz="2800" b="0" dirty="0" smtClean="0"/>
              <a:t>2/2</a:t>
            </a:r>
            <a:endParaRPr lang="el-GR" sz="2800" b="0" dirty="0"/>
          </a:p>
        </p:txBody>
      </p:sp>
      <p:sp>
        <p:nvSpPr>
          <p:cNvPr id="6" name="Θέση περιεχομένου 5"/>
          <p:cNvSpPr>
            <a:spLocks noGrp="1"/>
          </p:cNvSpPr>
          <p:nvPr>
            <p:ph idx="1"/>
          </p:nvPr>
        </p:nvSpPr>
        <p:spPr>
          <a:xfrm>
            <a:off x="838200" y="1447800"/>
            <a:ext cx="8001000" cy="3579849"/>
          </a:xfrm>
        </p:spPr>
        <p:txBody>
          <a:bodyPr>
            <a:noAutofit/>
          </a:bodyPr>
          <a:lstStyle/>
          <a:p>
            <a:r>
              <a:rPr lang="el-GR" sz="2400" dirty="0" smtClean="0"/>
              <a:t>Μονάδες </a:t>
            </a:r>
            <a:r>
              <a:rPr lang="el-GR" sz="2400" dirty="0"/>
              <a:t>αυτές αποσκοπούν στην παροχή υπηρεσιών Πρωτοβάθμιας Φροντίδας Υγείας στο σπίτι, σε μονάδα ημερήσιας νοσηλείας, σε μονάδα μετανοσοκομειακής φροντίδας και φυσικής αποκατάστασης - αποθεραπείας σε ειδικές κατηγορίες πληθυσμού ή περιπτώσεις ασθενειών, που καθορίζονται με απόφαση του ΔΣ της ΔΥ.ΠΕ. </a:t>
            </a:r>
          </a:p>
          <a:p>
            <a:r>
              <a:rPr lang="el-GR" sz="2400" dirty="0" smtClean="0"/>
              <a:t>Το </a:t>
            </a:r>
            <a:r>
              <a:rPr lang="el-GR" sz="2400" dirty="0"/>
              <a:t>δίκτυο αυτών των υπηρεσιών δεν </a:t>
            </a:r>
            <a:r>
              <a:rPr lang="el-GR" sz="2400" dirty="0" smtClean="0"/>
              <a:t>λειτούργησε</a:t>
            </a:r>
            <a:r>
              <a:rPr lang="en-US" sz="2400" dirty="0"/>
              <a:t>.</a:t>
            </a:r>
            <a:endParaRPr lang="el-GR" sz="2400" dirty="0"/>
          </a:p>
          <a:p>
            <a:r>
              <a:rPr lang="el-GR" sz="2400" dirty="0" smtClean="0"/>
              <a:t>Νομοθέτηση </a:t>
            </a:r>
            <a:r>
              <a:rPr lang="el-GR" sz="2400" dirty="0"/>
              <a:t>ηλεκτρονικού ιατρικού φακέλου για κάθε πολίτη όσο και η ηλεκτρονική κάρτα υγείας του </a:t>
            </a:r>
            <a:r>
              <a:rPr lang="el-GR" sz="2400" dirty="0" smtClean="0"/>
              <a:t>πολίτη</a:t>
            </a:r>
            <a:r>
              <a:rPr lang="en-US" sz="2400" dirty="0" smtClean="0"/>
              <a:t>.</a:t>
            </a:r>
            <a:endParaRPr lang="el-GR" sz="2400" dirty="0"/>
          </a:p>
        </p:txBody>
      </p:sp>
      <p:sp>
        <p:nvSpPr>
          <p:cNvPr id="4" name="Slide Number Placeholder 3"/>
          <p:cNvSpPr>
            <a:spLocks noGrp="1"/>
          </p:cNvSpPr>
          <p:nvPr>
            <p:ph type="sldNum" sz="quarter" idx="12"/>
          </p:nvPr>
        </p:nvSpPr>
        <p:spPr/>
        <p:txBody>
          <a:bodyPr/>
          <a:lstStyle/>
          <a:p>
            <a:pPr>
              <a:defRPr/>
            </a:pPr>
            <a:fld id="{E81E4D6A-9385-44B6-9DB1-288DC12A1966}" type="slidenum">
              <a:rPr lang="el-GR" smtClean="0"/>
              <a:pPr>
                <a:defRPr/>
              </a:pPr>
              <a:t>7</a:t>
            </a:fld>
            <a:endParaRPr lang="el-GR" dirty="0"/>
          </a:p>
        </p:txBody>
      </p:sp>
    </p:spTree>
    <p:extLst>
      <p:ext uri="{BB962C8B-B14F-4D97-AF65-F5344CB8AC3E}">
        <p14:creationId xmlns:p14="http://schemas.microsoft.com/office/powerpoint/2010/main" val="3422599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a:xfrm>
            <a:off x="685800" y="76200"/>
            <a:ext cx="7848600" cy="1600200"/>
          </a:xfrm>
        </p:spPr>
        <p:txBody>
          <a:bodyPr/>
          <a:lstStyle/>
          <a:p>
            <a:r>
              <a:rPr lang="el-GR" dirty="0" smtClean="0"/>
              <a:t>Ίδρυση </a:t>
            </a:r>
            <a:r>
              <a:rPr lang="el-GR" dirty="0"/>
              <a:t>του Εθνικού Οργανισμού Παροχής Υπηρεσιών Υγείας (ΕΟΠΥΥ) με το Ν. 3918/2011</a:t>
            </a:r>
          </a:p>
        </p:txBody>
      </p:sp>
      <p:sp>
        <p:nvSpPr>
          <p:cNvPr id="3" name="Content Placeholder 2"/>
          <p:cNvSpPr>
            <a:spLocks noGrp="1"/>
          </p:cNvSpPr>
          <p:nvPr>
            <p:ph idx="1"/>
          </p:nvPr>
        </p:nvSpPr>
        <p:spPr>
          <a:xfrm>
            <a:off x="762000" y="1905000"/>
            <a:ext cx="7520940" cy="3048000"/>
          </a:xfrm>
        </p:spPr>
        <p:txBody>
          <a:bodyPr>
            <a:normAutofit/>
          </a:bodyPr>
          <a:lstStyle/>
          <a:p>
            <a:r>
              <a:rPr lang="el-GR" sz="2800" dirty="0" smtClean="0"/>
              <a:t>Σημαντικό βήμα για τη μεταρρύθμιση της Πρωτοβάθμιας Φροντίδας </a:t>
            </a:r>
            <a:r>
              <a:rPr lang="el-GR" sz="2800" dirty="0" smtClean="0"/>
              <a:t>Υγείας</a:t>
            </a:r>
            <a:r>
              <a:rPr lang="en-US" sz="2800" dirty="0" smtClean="0"/>
              <a:t>.</a:t>
            </a:r>
            <a:endParaRPr lang="el-GR" sz="2800" dirty="0" smtClean="0"/>
          </a:p>
          <a:p>
            <a:r>
              <a:rPr lang="el-GR" sz="2800" dirty="0" smtClean="0"/>
              <a:t>Βασική αρμοδιότητά του αποτελεί ο συντονισμός και η συνεργασία των φορέων που αποτελούν το Δίκτυο Πρωτοβάθμιας Φροντίδας </a:t>
            </a:r>
            <a:r>
              <a:rPr lang="el-GR" sz="2800" dirty="0" smtClean="0"/>
              <a:t>Υγείας</a:t>
            </a:r>
            <a:r>
              <a:rPr lang="en-US" sz="2800" dirty="0" smtClean="0"/>
              <a:t>.</a:t>
            </a:r>
            <a:endParaRPr lang="el-GR" sz="2800" dirty="0"/>
          </a:p>
        </p:txBody>
      </p:sp>
      <p:sp>
        <p:nvSpPr>
          <p:cNvPr id="4" name="Slide Number Placeholder 3"/>
          <p:cNvSpPr>
            <a:spLocks noGrp="1"/>
          </p:cNvSpPr>
          <p:nvPr>
            <p:ph type="sldNum" sz="quarter" idx="12"/>
          </p:nvPr>
        </p:nvSpPr>
        <p:spPr/>
        <p:txBody>
          <a:bodyPr/>
          <a:lstStyle/>
          <a:p>
            <a:pPr>
              <a:defRPr/>
            </a:pPr>
            <a:fld id="{E81E4D6A-9385-44B6-9DB1-288DC12A1966}" type="slidenum">
              <a:rPr lang="el-GR" smtClean="0"/>
              <a:pPr>
                <a:defRPr/>
              </a:pPr>
              <a:t>8</a:t>
            </a:fld>
            <a:endParaRPr lang="el-GR" dirty="0"/>
          </a:p>
        </p:txBody>
      </p:sp>
    </p:spTree>
    <p:extLst>
      <p:ext uri="{BB962C8B-B14F-4D97-AF65-F5344CB8AC3E}">
        <p14:creationId xmlns:p14="http://schemas.microsoft.com/office/powerpoint/2010/main" val="888451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a:t>Πρωτοβάθμιο Εθνικό Δίκτυο Υγείας (Π.Ε.Δ.Υ.)</a:t>
            </a:r>
            <a:r>
              <a:rPr lang="el-GR" dirty="0">
                <a:cs typeface="Times New Roman" pitchFamily="18" charset="0"/>
              </a:rPr>
              <a:t>Ν.</a:t>
            </a:r>
            <a:r>
              <a:rPr lang="en-US" dirty="0">
                <a:cs typeface="Times New Roman" pitchFamily="18" charset="0"/>
              </a:rPr>
              <a:t> </a:t>
            </a:r>
            <a:r>
              <a:rPr lang="el-GR" dirty="0">
                <a:cs typeface="Times New Roman" pitchFamily="18" charset="0"/>
              </a:rPr>
              <a:t>4238</a:t>
            </a:r>
            <a:r>
              <a:rPr lang="en-US" dirty="0">
                <a:cs typeface="Times New Roman" pitchFamily="18" charset="0"/>
              </a:rPr>
              <a:t>/2014</a:t>
            </a:r>
            <a:r>
              <a:rPr lang="el-GR" dirty="0">
                <a:cs typeface="Times New Roman" pitchFamily="18" charset="0"/>
              </a:rPr>
              <a:t>: </a:t>
            </a:r>
            <a:endParaRPr lang="el-GR" dirty="0"/>
          </a:p>
        </p:txBody>
      </p:sp>
      <p:sp>
        <p:nvSpPr>
          <p:cNvPr id="3" name="Content Placeholder 2"/>
          <p:cNvSpPr>
            <a:spLocks noGrp="1"/>
          </p:cNvSpPr>
          <p:nvPr>
            <p:ph idx="1"/>
          </p:nvPr>
        </p:nvSpPr>
        <p:spPr>
          <a:xfrm>
            <a:off x="822960" y="1100628"/>
            <a:ext cx="7863840" cy="4004772"/>
          </a:xfrm>
        </p:spPr>
        <p:txBody>
          <a:bodyPr vert="horz" lIns="91440" tIns="45720" rIns="91440" bIns="45720" rtlCol="0">
            <a:noAutofit/>
          </a:bodyPr>
          <a:lstStyle/>
          <a:p>
            <a:pPr marL="342900" lvl="1" indent="-342900">
              <a:buFont typeface="Wingdings" pitchFamily="2" charset="2"/>
              <a:buChar char="ü"/>
            </a:pPr>
            <a:r>
              <a:rPr lang="el-GR" sz="2000" dirty="0" smtClean="0">
                <a:latin typeface="Calibri" pitchFamily="34" charset="0"/>
              </a:rPr>
              <a:t>Αλλαγή σκοπού Ε.Ο.Π.Υ.Υ. και λοιπές </a:t>
            </a:r>
            <a:r>
              <a:rPr lang="el-GR" sz="2000" dirty="0" smtClean="0">
                <a:latin typeface="Calibri" pitchFamily="34" charset="0"/>
              </a:rPr>
              <a:t>διατάξεις</a:t>
            </a:r>
            <a:r>
              <a:rPr lang="en-US" sz="2000" dirty="0" smtClean="0">
                <a:latin typeface="Calibri" pitchFamily="34" charset="0"/>
              </a:rPr>
              <a:t>.</a:t>
            </a:r>
            <a:endParaRPr lang="el-GR" sz="2000" dirty="0" smtClean="0">
              <a:latin typeface="Calibri" pitchFamily="34" charset="0"/>
            </a:endParaRPr>
          </a:p>
          <a:p>
            <a:pPr marL="342900" lvl="1" indent="-342900">
              <a:buFont typeface="Wingdings" pitchFamily="2" charset="2"/>
              <a:buChar char="ü"/>
            </a:pPr>
            <a:r>
              <a:rPr lang="el-GR" sz="2000" dirty="0" smtClean="0">
                <a:latin typeface="Calibri" pitchFamily="34" charset="0"/>
                <a:sym typeface="Wingdings" pitchFamily="2" charset="2"/>
              </a:rPr>
              <a:t> Θεσπίζεται και περιγράφεται η λειτουργία του οικογενειακού </a:t>
            </a:r>
            <a:r>
              <a:rPr lang="el-GR" sz="2000" dirty="0" smtClean="0">
                <a:latin typeface="Calibri" pitchFamily="34" charset="0"/>
                <a:sym typeface="Wingdings" pitchFamily="2" charset="2"/>
              </a:rPr>
              <a:t>Γιατρού</a:t>
            </a:r>
            <a:r>
              <a:rPr lang="en-US" sz="2000" dirty="0" smtClean="0">
                <a:latin typeface="Calibri" pitchFamily="34" charset="0"/>
                <a:sym typeface="Wingdings" pitchFamily="2" charset="2"/>
              </a:rPr>
              <a:t>.</a:t>
            </a:r>
            <a:endParaRPr lang="el-GR" sz="2000" dirty="0" smtClean="0">
              <a:latin typeface="Calibri" pitchFamily="34" charset="0"/>
              <a:sym typeface="Wingdings" pitchFamily="2" charset="2"/>
            </a:endParaRPr>
          </a:p>
          <a:p>
            <a:pPr marL="342900" lvl="1" indent="-342900">
              <a:buFont typeface="Wingdings" pitchFamily="2" charset="2"/>
              <a:buChar char="ü"/>
            </a:pPr>
            <a:r>
              <a:rPr lang="el-GR" sz="2000" dirty="0" smtClean="0">
                <a:latin typeface="Calibri" pitchFamily="34" charset="0"/>
              </a:rPr>
              <a:t>Επισημαίνεται στο 1 αρθρο του Νόμο ότι στις Υπηρεσίες Πρωτοβάθμιας Φροντίδας Υγείας περιλαμβάνονται: </a:t>
            </a:r>
            <a:r>
              <a:rPr lang="el-GR" sz="2000" i="1" dirty="0" smtClean="0">
                <a:latin typeface="Calibri" pitchFamily="34" charset="0"/>
              </a:rPr>
              <a:t>Υπηρεσίες μετανοσοκομειακής και κατ’ οίκον φροντίδας υγείας, καθώς και τις υπηρεσίες αποκατάστασης.</a:t>
            </a:r>
          </a:p>
          <a:p>
            <a:pPr marL="342900" lvl="1" indent="-342900">
              <a:buFont typeface="Wingdings" pitchFamily="2" charset="2"/>
              <a:buChar char="ü"/>
            </a:pPr>
            <a:r>
              <a:rPr lang="el-GR" sz="2000" dirty="0" smtClean="0">
                <a:latin typeface="Calibri" pitchFamily="34" charset="0"/>
              </a:rPr>
              <a:t>Νομοθετείται ο </a:t>
            </a:r>
            <a:r>
              <a:rPr lang="el-GR" sz="2000" dirty="0" smtClean="0">
                <a:latin typeface="Calibri" pitchFamily="34" charset="0"/>
                <a:sym typeface="Wingdings" pitchFamily="2" charset="2"/>
              </a:rPr>
              <a:t>Ηλεκτρονικός ιατρικός φάκελος</a:t>
            </a:r>
          </a:p>
          <a:p>
            <a:pPr marL="342900" lvl="1" indent="-342900">
              <a:buFont typeface="Wingdings" pitchFamily="2" charset="2"/>
              <a:buChar char="ü"/>
            </a:pPr>
            <a:r>
              <a:rPr lang="el-GR" sz="2000" dirty="0" smtClean="0">
                <a:latin typeface="Calibri" pitchFamily="34" charset="0"/>
              </a:rPr>
              <a:t>Ο νόμος δίνει νομοθετική εξουσιοδότηση στον αρμόδιο Υπουργό να καθορίσει τα σχετικά θέματα του ηλεκτρονικού ιατρικού </a:t>
            </a:r>
            <a:r>
              <a:rPr lang="el-GR" sz="2000" dirty="0" smtClean="0">
                <a:latin typeface="Calibri" pitchFamily="34" charset="0"/>
              </a:rPr>
              <a:t>φακέλου</a:t>
            </a:r>
            <a:r>
              <a:rPr lang="en-US" sz="2000" dirty="0" smtClean="0">
                <a:latin typeface="Calibri" pitchFamily="34" charset="0"/>
              </a:rPr>
              <a:t>.</a:t>
            </a:r>
            <a:r>
              <a:rPr lang="el-GR" sz="2000" dirty="0" smtClean="0">
                <a:latin typeface="Calibri" pitchFamily="34" charset="0"/>
              </a:rPr>
              <a:t/>
            </a:r>
            <a:br>
              <a:rPr lang="el-GR" sz="2000" dirty="0" smtClean="0">
                <a:latin typeface="Calibri" pitchFamily="34" charset="0"/>
              </a:rPr>
            </a:br>
            <a:endParaRPr lang="el-GR" sz="2000" dirty="0" smtClean="0">
              <a:latin typeface="Calibri" pitchFamily="34" charset="0"/>
            </a:endParaRPr>
          </a:p>
          <a:p>
            <a:pPr>
              <a:buFont typeface="Wingdings" pitchFamily="2" charset="2"/>
              <a:buChar char="ü"/>
            </a:pPr>
            <a:endParaRPr lang="el-GR" sz="2000" dirty="0" smtClean="0"/>
          </a:p>
        </p:txBody>
      </p:sp>
      <p:sp>
        <p:nvSpPr>
          <p:cNvPr id="4" name="Slide Number Placeholder 3"/>
          <p:cNvSpPr>
            <a:spLocks noGrp="1"/>
          </p:cNvSpPr>
          <p:nvPr>
            <p:ph type="sldNum" sz="quarter" idx="12"/>
          </p:nvPr>
        </p:nvSpPr>
        <p:spPr/>
        <p:txBody>
          <a:bodyPr/>
          <a:lstStyle/>
          <a:p>
            <a:pPr>
              <a:defRPr/>
            </a:pPr>
            <a:fld id="{E81E4D6A-9385-44B6-9DB1-288DC12A1966}" type="slidenum">
              <a:rPr lang="el-GR" smtClean="0"/>
              <a:pPr>
                <a:defRPr/>
              </a:pPr>
              <a:t>9</a:t>
            </a:fld>
            <a:endParaRPr lang="el-GR" dirty="0"/>
          </a:p>
        </p:txBody>
      </p:sp>
    </p:spTree>
    <p:extLst>
      <p:ext uri="{BB962C8B-B14F-4D97-AF65-F5344CB8AC3E}">
        <p14:creationId xmlns:p14="http://schemas.microsoft.com/office/powerpoint/2010/main" val="9494161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1">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7974</TotalTime>
  <Words>1708</Words>
  <Application>Microsoft Office PowerPoint</Application>
  <PresentationFormat>Προβολή στην οθόνη (4:3)</PresentationFormat>
  <Paragraphs>163</Paragraphs>
  <Slides>24</Slides>
  <Notes>6</Notes>
  <HiddenSlides>0</HiddenSlides>
  <MMClips>0</MMClips>
  <ScaleCrop>false</ScaleCrop>
  <HeadingPairs>
    <vt:vector size="4" baseType="variant">
      <vt:variant>
        <vt:lpstr>Θέμα</vt:lpstr>
      </vt:variant>
      <vt:variant>
        <vt:i4>3</vt:i4>
      </vt:variant>
      <vt:variant>
        <vt:lpstr>Τίτλοι διαφανειών</vt:lpstr>
      </vt:variant>
      <vt:variant>
        <vt:i4>24</vt:i4>
      </vt:variant>
    </vt:vector>
  </HeadingPairs>
  <TitlesOfParts>
    <vt:vector size="27" baseType="lpstr">
      <vt:lpstr>Angles</vt:lpstr>
      <vt:lpstr>OC_template_updated</vt:lpstr>
      <vt:lpstr>1_OC_template_updated</vt:lpstr>
      <vt:lpstr>Ανάλυση Συστημάτων Μακροχρόνιας Φροντίδας (Θ)</vt:lpstr>
      <vt:lpstr>Η Πρωτοβάθμια Φροντίδα υγείας στην Ελλάδα  1/2</vt:lpstr>
      <vt:lpstr>Η Πρωτοβάθμια Φροντίδα υγείας στην Ελλάδα  2/2</vt:lpstr>
      <vt:lpstr>Νόμος 2519/1997: για τον εκσυγχρονισμό και την ανάπτυξη του ΕΣΥ: Αναδιάρθρωση της πρωτοβάθμιας φροντίδας στις αγροτικές περιοχές ανάπτυξη της δημόσιας υγείας άρθρα 26, 31-33</vt:lpstr>
      <vt:lpstr>Νόμος  3235/2004: Πρωτοβάθμια Φροντίδα υγείας: Οργανισμός Κέντρων Υγείας (Οργανισμών Κοινωνικής Ασφάλισης), Οικογενειακός Γιατρός-Προσωπικός γιατρός –Ηλεκτρονική κάρτα υγείας</vt:lpstr>
      <vt:lpstr>Νόμος  3235/2004: Πρωτοβάθμια Φροντίδα υγείας: αποτελεί η τομεοποίηση των μονάδων ΠΦΥ  1/2</vt:lpstr>
      <vt:lpstr>Νόμος  3235/2004: Πρωτοβάθμια Φροντίδα υγείας: αποτελεί η τομεοποίηση των μονάδων ΠΦΥ 2/2</vt:lpstr>
      <vt:lpstr>Ίδρυση του Εθνικού Οργανισμού Παροχής Υπηρεσιών Υγείας (ΕΟΠΥΥ) με το Ν. 3918/2011</vt:lpstr>
      <vt:lpstr>Πρωτοβάθμιο Εθνικό Δίκτυο Υγείας (Π.Ε.Δ.Υ.)Ν. 4238/2014: </vt:lpstr>
      <vt:lpstr>Κατ’ οίκον Νοσηλεία – Φροντίδα 1/2</vt:lpstr>
      <vt:lpstr>Κατ’ οίκον Νοσηλεία – Φροντίδα 2/2 </vt:lpstr>
      <vt:lpstr>Θεσμικό πλαίσιο 1/2</vt:lpstr>
      <vt:lpstr>Θεσμικό πλαίσιο 2/2</vt:lpstr>
      <vt:lpstr>Ν. 3106/2003 (άρθρα 13, β και 17)</vt:lpstr>
      <vt:lpstr>Βοήθεια στο σπίτι</vt:lpstr>
      <vt:lpstr>Βοήθεια Στο Σπίτι σήμερα</vt:lpstr>
      <vt:lpstr>Εξειδικευμένη Κατ’ οίκον Νοσηλεία</vt:lpstr>
      <vt:lpstr>Γενικά Συμπεράσματα </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opencourses@teiath.gr</dc:creator>
  <cp:lastModifiedBy>fkaram2</cp:lastModifiedBy>
  <cp:revision>599</cp:revision>
  <cp:lastPrinted>2014-11-24T11:26:11Z</cp:lastPrinted>
  <dcterms:created xsi:type="dcterms:W3CDTF">2006-11-13T14:31:32Z</dcterms:created>
  <dcterms:modified xsi:type="dcterms:W3CDTF">2015-07-13T11:02:44Z</dcterms:modified>
</cp:coreProperties>
</file>