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9"/>
  </p:notesMasterIdLst>
  <p:handoutMasterIdLst>
    <p:handoutMasterId r:id="rId20"/>
  </p:handoutMasterIdLst>
  <p:sldIdLst>
    <p:sldId id="256" r:id="rId3"/>
    <p:sldId id="271" r:id="rId4"/>
    <p:sldId id="272" r:id="rId5"/>
    <p:sldId id="273" r:id="rId6"/>
    <p:sldId id="274" r:id="rId7"/>
    <p:sldId id="275" r:id="rId8"/>
    <p:sldId id="276" r:id="rId9"/>
    <p:sldId id="277" r:id="rId10"/>
    <p:sldId id="278" r:id="rId11"/>
    <p:sldId id="257" r:id="rId12"/>
    <p:sldId id="262" r:id="rId13"/>
    <p:sldId id="264" r:id="rId14"/>
    <p:sldId id="269" r:id="rId15"/>
    <p:sldId id="270"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03F"/>
    <a:srgbClr val="5C3646"/>
    <a:srgbClr val="59313B"/>
    <a:srgbClr val="59414F"/>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52303F"/>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556792"/>
            <a:ext cx="8496944" cy="4968552"/>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Διαδικτυακές συναλλαγές στον Τουρισμό (</a:t>
            </a:r>
            <a:r>
              <a:rPr lang="en-US" sz="3600" b="1" dirty="0" smtClean="0">
                <a:solidFill>
                  <a:schemeClr val="tx1"/>
                </a:solidFill>
                <a:latin typeface="+mn-lt"/>
              </a:rPr>
              <a:t>e-tourism)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7</a:t>
            </a:r>
            <a:r>
              <a:rPr lang="el-GR" sz="2600" dirty="0" smtClean="0"/>
              <a:t>:</a:t>
            </a:r>
            <a:r>
              <a:rPr lang="en-US" sz="2600" dirty="0"/>
              <a:t> M-commerce </a:t>
            </a:r>
            <a:r>
              <a:rPr lang="el-GR" sz="2600" dirty="0"/>
              <a:t>και τουρισμός</a:t>
            </a:r>
            <a:endParaRPr lang="en-US" sz="2600" dirty="0" smtClean="0"/>
          </a:p>
          <a:p>
            <a:pPr>
              <a:spcBef>
                <a:spcPts val="0"/>
              </a:spcBef>
            </a:pPr>
            <a:r>
              <a:rPr lang="el-GR" sz="2200" dirty="0" err="1" smtClean="0"/>
              <a:t>Δρ.Βασιλική</a:t>
            </a:r>
            <a:r>
              <a:rPr lang="el-GR" sz="2200" dirty="0" smtClean="0"/>
              <a:t>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«Διαδικτυακές συναλλαγές στον Τουρισμό (e-</a:t>
            </a:r>
            <a:r>
              <a:rPr lang="el-GR" sz="2000" dirty="0" err="1"/>
              <a:t>touris</a:t>
            </a:r>
            <a:r>
              <a:rPr lang="el-GR" sz="2000" dirty="0"/>
              <a:t>m) (Θ). </a:t>
            </a:r>
            <a:r>
              <a:rPr lang="el-GR" sz="2000" dirty="0" smtClean="0"/>
              <a:t>Ενότητα </a:t>
            </a:r>
            <a:r>
              <a:rPr lang="en-US" sz="2000" dirty="0"/>
              <a:t>7: M-commerce </a:t>
            </a:r>
            <a:r>
              <a:rPr lang="el-GR" sz="2000" dirty="0"/>
              <a:t>και τουρισμός».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Εισαγωγή </a:t>
            </a:r>
            <a:r>
              <a:rPr lang="el-GR" sz="3000" b="0" dirty="0" smtClean="0">
                <a:solidFill>
                  <a:prstClr val="white"/>
                </a:solidFill>
              </a:rPr>
              <a:t>1/2</a:t>
            </a:r>
            <a:endParaRPr lang="el-GR" dirty="0"/>
          </a:p>
        </p:txBody>
      </p:sp>
      <p:sp>
        <p:nvSpPr>
          <p:cNvPr id="3" name="Θέση περιεχομένου 2"/>
          <p:cNvSpPr>
            <a:spLocks noGrp="1"/>
          </p:cNvSpPr>
          <p:nvPr>
            <p:ph idx="1"/>
          </p:nvPr>
        </p:nvSpPr>
        <p:spPr/>
        <p:txBody>
          <a:bodyPr/>
          <a:lstStyle/>
          <a:p>
            <a:r>
              <a:rPr lang="el-GR" dirty="0"/>
              <a:t>Το m-</a:t>
            </a:r>
            <a:r>
              <a:rPr lang="el-GR" dirty="0" err="1"/>
              <a:t>commerce</a:t>
            </a:r>
            <a:r>
              <a:rPr lang="el-GR" dirty="0"/>
              <a:t> είναι οι συναλλαγές που πραγματοποιούνται μέσω της ασύρματης Διαδίκτυο- τεχνολογίας (μέσω των φορητών υπολογιστών, κυψελοειδών τηλεφώνων, προσωπικών ψηφιακών βοηθών (</a:t>
            </a:r>
            <a:r>
              <a:rPr lang="el-GR" dirty="0" err="1"/>
              <a:t>PDAs</a:t>
            </a:r>
            <a:r>
              <a:rPr lang="el-GR" dirty="0"/>
              <a:t>), ή </a:t>
            </a:r>
            <a:r>
              <a:rPr lang="el-GR" dirty="0" err="1"/>
              <a:t>palmtop</a:t>
            </a:r>
            <a:r>
              <a:rPr lang="el-GR" dirty="0"/>
              <a:t> υπολογιστών), επιτρέποντας την ελεύθερη κυκλοφορία για τον τελικό </a:t>
            </a:r>
            <a:r>
              <a:rPr lang="el-GR" dirty="0" smtClean="0"/>
              <a:t>χρήστη</a:t>
            </a:r>
            <a:r>
              <a:rPr lang="en-US" dirty="0" smtClean="0"/>
              <a:t>.</a:t>
            </a:r>
          </a:p>
          <a:p>
            <a:r>
              <a:rPr lang="el-GR" dirty="0"/>
              <a:t>Το m-</a:t>
            </a:r>
            <a:r>
              <a:rPr lang="el-GR" dirty="0" err="1"/>
              <a:t>commerce</a:t>
            </a:r>
            <a:r>
              <a:rPr lang="el-GR" dirty="0"/>
              <a:t> μπορεί επίσης να οριστεί ως οποιαδήποτε συναλλαγή με μια νομισματική αξία είτε άμεση είτε έμμεση που διευθύνεται πέρα από ένα ασύρματο δίκτυο </a:t>
            </a:r>
            <a:r>
              <a:rPr lang="el-GR" dirty="0" smtClean="0"/>
              <a:t>τηλεπικοινωνιών</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570540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r>
              <a:rPr lang="el-GR" sz="3000" b="0" dirty="0" smtClean="0"/>
              <a:t>2/2</a:t>
            </a:r>
            <a:endParaRPr lang="el-GR" sz="3000" b="0" dirty="0"/>
          </a:p>
        </p:txBody>
      </p:sp>
      <p:sp>
        <p:nvSpPr>
          <p:cNvPr id="3" name="Θέση περιεχομένου 2"/>
          <p:cNvSpPr>
            <a:spLocks noGrp="1"/>
          </p:cNvSpPr>
          <p:nvPr>
            <p:ph idx="1"/>
          </p:nvPr>
        </p:nvSpPr>
        <p:spPr/>
        <p:txBody>
          <a:bodyPr/>
          <a:lstStyle/>
          <a:p>
            <a:r>
              <a:rPr lang="el-GR" dirty="0"/>
              <a:t>Η φύση της κινητής τεχνολογίας συνοψίζεται ως εξής: </a:t>
            </a:r>
          </a:p>
          <a:p>
            <a:pPr lvl="1"/>
            <a:r>
              <a:rPr lang="el-GR" dirty="0" smtClean="0"/>
              <a:t>Παγκόσμια </a:t>
            </a:r>
            <a:r>
              <a:rPr lang="el-GR" dirty="0"/>
              <a:t>αισθητή παρουσία </a:t>
            </a:r>
            <a:endParaRPr lang="en-US" dirty="0" smtClean="0"/>
          </a:p>
          <a:p>
            <a:pPr lvl="1"/>
            <a:r>
              <a:rPr lang="el-GR" dirty="0"/>
              <a:t>Δυνατότητα εντοπισμού </a:t>
            </a:r>
          </a:p>
          <a:p>
            <a:pPr lvl="1"/>
            <a:r>
              <a:rPr lang="el-GR" dirty="0" smtClean="0"/>
              <a:t>Αμεσότητα</a:t>
            </a:r>
            <a:endParaRPr lang="el-GR" dirty="0"/>
          </a:p>
          <a:p>
            <a:pPr lvl="1"/>
            <a:r>
              <a:rPr lang="el-GR" dirty="0" smtClean="0"/>
              <a:t>Εξατομίκευση</a:t>
            </a:r>
            <a:endParaRPr lang="en-US" dirty="0" smtClean="0"/>
          </a:p>
          <a:p>
            <a:pPr lvl="1"/>
            <a:r>
              <a:rPr lang="el-GR" dirty="0"/>
              <a:t>Ραδιοφωνική αναμετάδοση </a:t>
            </a:r>
          </a:p>
          <a:p>
            <a:pPr lvl="1"/>
            <a:r>
              <a:rPr lang="el-GR" dirty="0" err="1"/>
              <a:t>Φορητότητα</a:t>
            </a:r>
            <a:endParaRPr lang="el-GR" dirty="0"/>
          </a:p>
          <a:p>
            <a:pPr lvl="1"/>
            <a:r>
              <a:rPr lang="el-GR" dirty="0" smtClean="0"/>
              <a:t>Ταυτοποίηση</a:t>
            </a:r>
            <a:endParaRPr lang="el-GR" dirty="0"/>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977811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Κινητές και Ασύρματες </a:t>
            </a:r>
            <a:r>
              <a:rPr lang="el-GR" dirty="0" smtClean="0"/>
              <a:t>Τεχνολογίες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Ασύρματη σύνδεση είναι ένας όρος που χρησιμοποιείται ευρέως για την περιγραφή τηλεπικοινωνιών στις οποίες ηλεκτρομαγνητικά κύματα (σε αντίθεση με σύρμα) φέρουν σήμα. Η ανάπτυξη των ΤΠΕ απαιτήσεων έχουν πολλαπλασιαστεί με τη χρήση ασύρματων εφαρμογών και συσκευών, όπως: τα κινητά τηλέφωνα και συσκευές τηλεειδοποίησης (</a:t>
            </a:r>
            <a:r>
              <a:rPr lang="en-US" dirty="0"/>
              <a:t>pagers</a:t>
            </a:r>
            <a:r>
              <a:rPr lang="el-GR" dirty="0"/>
              <a:t>), παγκόσμια συστήματα εντοπισμού, ασύρματοι περιφερειακοί υπολογιστές και τηλέφωνα, σπίτι-τηλεχειριστήριο και τα συστήματα οθόνης.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276366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Κινητές και Ασύρματες Τεχνολογίες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a:xfrm>
            <a:off x="323528" y="1556792"/>
            <a:ext cx="8568952" cy="5301208"/>
          </a:xfrm>
        </p:spPr>
        <p:txBody>
          <a:bodyPr>
            <a:normAutofit/>
          </a:bodyPr>
          <a:lstStyle/>
          <a:p>
            <a:r>
              <a:rPr lang="el-GR" sz="2300" dirty="0" smtClean="0"/>
              <a:t>Τα </a:t>
            </a:r>
            <a:r>
              <a:rPr lang="el-GR" sz="2300" dirty="0"/>
              <a:t>κινητά τηλέφωνα έχουν πλέον μεγαλύτερη διείσδυση ακόμη και σε ψηφιακά αποκλεισμένες κοινότητες. Ο πολλαπλασιασμός των διαφορετικών φορητών συσκευών, όπως οι προσωπικοί ψηφιακοί βοηθοί (</a:t>
            </a:r>
            <a:r>
              <a:rPr lang="en-US" sz="2300" dirty="0"/>
              <a:t>PDA</a:t>
            </a:r>
            <a:r>
              <a:rPr lang="el-GR" sz="2300" dirty="0"/>
              <a:t>) και τα κινητά τηλέφωνα 3</a:t>
            </a:r>
            <a:r>
              <a:rPr lang="en-US" sz="2300" dirty="0"/>
              <a:t>G </a:t>
            </a:r>
            <a:r>
              <a:rPr lang="el-GR" sz="2300" dirty="0"/>
              <a:t>με το Σύστημα Παγκόσμιου Δορυφορικού Εντοπισμού (</a:t>
            </a:r>
            <a:r>
              <a:rPr lang="en-US" sz="2300" dirty="0"/>
              <a:t>GPSS</a:t>
            </a:r>
            <a:r>
              <a:rPr lang="el-GR" sz="2300" dirty="0"/>
              <a:t> = </a:t>
            </a:r>
            <a:r>
              <a:rPr lang="en-US" sz="2300" dirty="0"/>
              <a:t>Global Positioning Satellite System</a:t>
            </a:r>
            <a:r>
              <a:rPr lang="el-GR" sz="2300" dirty="0"/>
              <a:t>), επιτρέπουν στους ταξιδιώτες να ανακτήσουν τις σχετικές με ταξίδια πληροφορίες οποιαδήποτε στιγμή και χωρίς γεωγραφικούς περιορισμούς.</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775868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Κινητές και Ασύρματες Τεχνολογίες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a:t>Επιπλέον, οι υπηρεσίες κινητής τηλεφωνίας τώρα επιτρέπουν στους ταξιδιώτες να κλείσουν δωμάτια ξενοδοχείου και αεροπορικά εισιτήρια, να ενοικιάσουν αυτοκίνητα, να ανακτήσουν πληροφορίες σχετικά δρομολόγια μεταφοράς, ταξιδιωτικούς οδηγούς για προορισμούς, και οι οδηγοί εστιατορίων.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03752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Ηλεκτρονικοί οδηγοί και χάρτες</a:t>
            </a:r>
          </a:p>
        </p:txBody>
      </p:sp>
      <p:sp>
        <p:nvSpPr>
          <p:cNvPr id="3" name="Θέση περιεχομένου 2"/>
          <p:cNvSpPr>
            <a:spLocks noGrp="1"/>
          </p:cNvSpPr>
          <p:nvPr>
            <p:ph idx="1"/>
          </p:nvPr>
        </p:nvSpPr>
        <p:spPr/>
        <p:txBody>
          <a:bodyPr/>
          <a:lstStyle/>
          <a:p>
            <a:r>
              <a:rPr lang="el-GR" dirty="0"/>
              <a:t>Οι ηλεκτρονικοί οδηγοί και χάρτες έχουν γίνει μια δημοφιλής περιοχή εφαρμογής για κινητή τεχνολογία, με τα υπάρχοντα συστήματα να ακολουθούν γενικά μια παρόμοια μορφολογία με του χάρτινους οδηγούς, ενισχυμένα με </a:t>
            </a:r>
            <a:r>
              <a:rPr lang="en-US" dirty="0"/>
              <a:t>GPS</a:t>
            </a:r>
            <a:r>
              <a:rPr lang="el-GR" dirty="0"/>
              <a:t>. Μια καινοτομία που μπορούν να υποστηρίξουν οι ηλεκτρονικοί οδηγοί, είναι να κάνουν μια σύνδεση μεταξύ του που είναι τα αξιοθέατα και τι είναι. </a:t>
            </a:r>
            <a:endParaRPr lang="el-GR" dirty="0" smtClean="0"/>
          </a:p>
          <a:p>
            <a:r>
              <a:rPr lang="el-GR" dirty="0"/>
              <a:t>Πέρα από τους οδηγούς, τα συστήματα ηλεκτρονικών τουριστικών οδηγών επιχειρούν να προσφέρουν πληροφορίες για την πρόσφατη θέση κάποιου επισκέπτη, και συστάσεις για το που μπορεί να επιθυμούν να πάνε μετά.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066590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Κινητό Ηλεκτρονικό Εμπόριο </a:t>
            </a:r>
            <a:r>
              <a:rPr lang="el-GR" dirty="0" smtClean="0"/>
              <a:t/>
            </a:r>
            <a:br>
              <a:rPr lang="el-GR" dirty="0" smtClean="0"/>
            </a:br>
            <a:r>
              <a:rPr lang="el-GR" sz="3000" b="0" dirty="0" smtClean="0"/>
              <a:t>(</a:t>
            </a:r>
            <a:r>
              <a:rPr lang="en-US" sz="3000" b="0" dirty="0"/>
              <a:t>Mobile-commerce)</a:t>
            </a:r>
            <a:endParaRPr lang="el-GR" sz="3000" b="0" dirty="0"/>
          </a:p>
        </p:txBody>
      </p:sp>
      <p:sp>
        <p:nvSpPr>
          <p:cNvPr id="3" name="Θέση περιεχομένου 2"/>
          <p:cNvSpPr>
            <a:spLocks noGrp="1"/>
          </p:cNvSpPr>
          <p:nvPr>
            <p:ph idx="1"/>
          </p:nvPr>
        </p:nvSpPr>
        <p:spPr/>
        <p:txBody>
          <a:bodyPr/>
          <a:lstStyle/>
          <a:p>
            <a:r>
              <a:rPr lang="el-GR" dirty="0" smtClean="0"/>
              <a:t>Στο Κινητό </a:t>
            </a:r>
            <a:r>
              <a:rPr lang="el-GR" dirty="0"/>
              <a:t>Ηλεκτρονικό Εμπόριο </a:t>
            </a:r>
            <a:r>
              <a:rPr lang="el-GR" dirty="0" smtClean="0"/>
              <a:t>γίνεται </a:t>
            </a:r>
            <a:r>
              <a:rPr lang="el-GR" dirty="0"/>
              <a:t>χρήση ασύρματων συναλλαγών για την παροχή υπηρεσιών που στηρίζονται στην εκάστοτε θέση καθώς και στο συγκεκριμένο προφίλ χρηστών κινητών συσκευών υψηλής ταχύτητας και ασύρματων δικτύων ανά τον κόσμο. Η πραγματοποίηση συναλλαγών όπως κρατήσεις ξενοδοχείων, εισιτηρίων, αγορές προϊόντων με χρήση κινητού τηλεφώνου ή άλλης συσκευής θα αποτελέσει τον κυρίαρχο τρόπο για την ολοκλήρωση όμοιων ενεργειών στην 3G </a:t>
            </a:r>
            <a:r>
              <a:rPr lang="el-GR" dirty="0" smtClean="0"/>
              <a:t>εποχή (Αρσένης </a:t>
            </a:r>
            <a:r>
              <a:rPr lang="el-GR" dirty="0" err="1"/>
              <a:t>Πασχόπουλος</a:t>
            </a:r>
            <a:r>
              <a:rPr lang="el-GR" dirty="0"/>
              <a:t>, Παναγιώτης </a:t>
            </a:r>
            <a:r>
              <a:rPr lang="el-GR" dirty="0" err="1"/>
              <a:t>Σκαλτσάς</a:t>
            </a:r>
            <a:r>
              <a:rPr lang="el-GR" dirty="0"/>
              <a:t>, 2006).</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231730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Μάρκετινγκ στο κινητό εμπόριο </a:t>
            </a:r>
            <a:r>
              <a:rPr lang="el-GR" dirty="0" smtClean="0"/>
              <a:t/>
            </a:r>
            <a:br>
              <a:rPr lang="el-GR" dirty="0" smtClean="0"/>
            </a:br>
            <a:r>
              <a:rPr lang="el-GR" sz="3000" b="0" dirty="0" smtClean="0"/>
              <a:t>(</a:t>
            </a:r>
            <a:r>
              <a:rPr lang="el-GR" sz="3000" b="0" dirty="0" err="1"/>
              <a:t>mobile</a:t>
            </a:r>
            <a:r>
              <a:rPr lang="el-GR" sz="3000" b="0" dirty="0"/>
              <a:t> </a:t>
            </a:r>
            <a:r>
              <a:rPr lang="el-GR" sz="3000" b="0" dirty="0" err="1"/>
              <a:t>marketing</a:t>
            </a:r>
            <a:r>
              <a:rPr lang="el-GR" sz="3000" b="0" dirty="0"/>
              <a:t> )</a:t>
            </a:r>
          </a:p>
        </p:txBody>
      </p:sp>
      <p:sp>
        <p:nvSpPr>
          <p:cNvPr id="3" name="Θέση περιεχομένου 2"/>
          <p:cNvSpPr>
            <a:spLocks noGrp="1"/>
          </p:cNvSpPr>
          <p:nvPr>
            <p:ph idx="1"/>
          </p:nvPr>
        </p:nvSpPr>
        <p:spPr>
          <a:xfrm>
            <a:off x="323528" y="1556792"/>
            <a:ext cx="8496944" cy="5184576"/>
          </a:xfrm>
        </p:spPr>
        <p:txBody>
          <a:bodyPr>
            <a:normAutofit/>
          </a:bodyPr>
          <a:lstStyle/>
          <a:p>
            <a:r>
              <a:rPr lang="el-GR" dirty="0"/>
              <a:t>Το στοιχείο που καθιστά το κινητό τηλέφωνο ανεκτίμητο εργαλείο για την εξυπηρέτηση των σκοπών του άμεσου (</a:t>
            </a:r>
            <a:r>
              <a:rPr lang="el-GR" dirty="0" err="1"/>
              <a:t>direct</a:t>
            </a:r>
            <a:r>
              <a:rPr lang="el-GR" dirty="0"/>
              <a:t>) </a:t>
            </a:r>
            <a:r>
              <a:rPr lang="el-GR" dirty="0" err="1"/>
              <a:t>marketing</a:t>
            </a:r>
            <a:r>
              <a:rPr lang="el-GR" dirty="0"/>
              <a:t> είναι η δυνατότητα αποστολής προσωπικών μηνυμάτων, αλλά και της επίτευξης εξαιρετικά ακριβούς στόχευσης (</a:t>
            </a:r>
            <a:r>
              <a:rPr lang="el-GR" dirty="0" err="1"/>
              <a:t>targeting</a:t>
            </a:r>
            <a:r>
              <a:rPr lang="el-GR" dirty="0"/>
              <a:t>). </a:t>
            </a:r>
          </a:p>
          <a:p>
            <a:r>
              <a:rPr lang="el-GR" dirty="0" smtClean="0"/>
              <a:t>Σύμφωνα </a:t>
            </a:r>
            <a:r>
              <a:rPr lang="el-GR" dirty="0"/>
              <a:t>με έρευνες, το </a:t>
            </a:r>
            <a:r>
              <a:rPr lang="el-GR" dirty="0" err="1"/>
              <a:t>mobile</a:t>
            </a:r>
            <a:r>
              <a:rPr lang="el-GR" dirty="0"/>
              <a:t> </a:t>
            </a:r>
            <a:r>
              <a:rPr lang="el-GR" dirty="0" err="1"/>
              <a:t>marketing</a:t>
            </a:r>
            <a:r>
              <a:rPr lang="el-GR" dirty="0"/>
              <a:t> αποδεικνύεται αρκετά αποτελεσματικό, ενώ ταυτόχρονα οι καταναλωτές το εκτιμούν περισσότερο σε σχέση με τα άλλα μέσα. Χαρακτηριστική είναι η έρευνα της εταιρίας ερευνών </a:t>
            </a:r>
            <a:r>
              <a:rPr lang="el-GR" dirty="0" err="1"/>
              <a:t>marketing</a:t>
            </a:r>
            <a:r>
              <a:rPr lang="el-GR" dirty="0"/>
              <a:t> </a:t>
            </a:r>
            <a:r>
              <a:rPr lang="el-GR" dirty="0" err="1"/>
              <a:t>Nightfly</a:t>
            </a:r>
            <a:r>
              <a:rPr lang="el-GR" dirty="0"/>
              <a:t> στη Μ. Βρετανία, σύμφωνα με την οποία το 39% της πελατειακής βάσης της προτιμά το SMS </a:t>
            </a:r>
            <a:r>
              <a:rPr lang="el-GR" dirty="0" err="1"/>
              <a:t>Marketing</a:t>
            </a:r>
            <a:r>
              <a:rPr lang="el-GR" dirty="0"/>
              <a:t> από την τηλεόραση ή το ραδιόφωνο.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0529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19</TotalTime>
  <Words>1172</Words>
  <Application>Microsoft Office PowerPoint</Application>
  <PresentationFormat>Προβολή στην οθόνη (4:3)</PresentationFormat>
  <Paragraphs>99</Paragraphs>
  <Slides>16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16</vt:i4>
      </vt:variant>
    </vt:vector>
  </HeadingPairs>
  <TitlesOfParts>
    <vt:vector size="18" baseType="lpstr">
      <vt:lpstr>template</vt:lpstr>
      <vt:lpstr>OC_template_updated</vt:lpstr>
      <vt:lpstr>Διαδικτυακές συναλλαγές στον Τουρισμό (e-tourism) (Θ)</vt:lpstr>
      <vt:lpstr>Εισαγωγή 1/2</vt:lpstr>
      <vt:lpstr>Εισαγωγή 2/2</vt:lpstr>
      <vt:lpstr>Κινητές και Ασύρματες Τεχνολογίες 1/3</vt:lpstr>
      <vt:lpstr>Κινητές και Ασύρματες Τεχνολογίες 2/3</vt:lpstr>
      <vt:lpstr>Κινητές και Ασύρματες Τεχνολογίες 3/3</vt:lpstr>
      <vt:lpstr>Ηλεκτρονικοί οδηγοί και χάρτες</vt:lpstr>
      <vt:lpstr>Κινητό Ηλεκτρονικό Εμπόριο  (Mobile-commerce)</vt:lpstr>
      <vt:lpstr>Μάρκετινγκ στο κινητό εμπόριο  (mobile marketing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Διαδικτυακές συναλλαγές στον Τουρισμό (e-tourism) (Θ)</dc:title>
  <dc:creator>opencourses@teiath.gr</dc:creator>
  <cp:lastModifiedBy>fkaram2</cp:lastModifiedBy>
  <cp:revision>3</cp:revision>
  <dcterms:created xsi:type="dcterms:W3CDTF">2015-12-03T13:39:38Z</dcterms:created>
  <dcterms:modified xsi:type="dcterms:W3CDTF">2015-12-03T13:58:40Z</dcterms:modified>
</cp:coreProperties>
</file>