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81" r:id="rId3"/>
    <p:sldId id="268" r:id="rId4"/>
    <p:sldId id="269" r:id="rId5"/>
    <p:sldId id="282" r:id="rId6"/>
    <p:sldId id="273" r:id="rId7"/>
    <p:sldId id="274" r:id="rId8"/>
    <p:sldId id="275" r:id="rId9"/>
    <p:sldId id="283" r:id="rId10"/>
    <p:sldId id="284" r:id="rId11"/>
    <p:sldId id="285" r:id="rId12"/>
    <p:sldId id="286" r:id="rId13"/>
    <p:sldId id="287" r:id="rId14"/>
    <p:sldId id="257" r:id="rId15"/>
    <p:sldId id="262" r:id="rId16"/>
    <p:sldId id="264" r:id="rId17"/>
    <p:sldId id="288" r:id="rId18"/>
    <p:sldId id="289" r:id="rId19"/>
    <p:sldId id="266" r:id="rId20"/>
    <p:sldId id="267"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59900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webpathology.com/slides/slides/Bladder_Papilloma4.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Ογκολογία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smtClean="0"/>
              <a:t>Παθήσεις Ουροποιητικού Συστήματος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a:t>Τμήμα Δημόσιας Υγείας και Κοινοτικής Υγείας</a:t>
            </a:r>
            <a:endParaRPr lang="en-US" sz="2400" dirty="0"/>
          </a:p>
          <a:p>
            <a:pPr>
              <a:spcBef>
                <a:spcPts val="0"/>
              </a:spcBef>
            </a:pPr>
            <a:r>
              <a:rPr lang="el-GR" sz="2400" dirty="0"/>
              <a:t>Κατεύθυνση Κοινοτικής Υγείας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Μεταστρεπτοκοκκικής </a:t>
            </a:r>
            <a:r>
              <a:rPr lang="el-GR" dirty="0" smtClean="0"/>
              <a:t>σπειραματονεφρίτιδα</a:t>
            </a:r>
            <a:r>
              <a:rPr lang="en-US" dirty="0" smtClean="0"/>
              <a:t> </a:t>
            </a:r>
            <a:r>
              <a:rPr lang="en-US" sz="3600" b="0" dirty="0" smtClean="0">
                <a:solidFill>
                  <a:prstClr val="black"/>
                </a:solidFill>
              </a:rPr>
              <a:t>2</a:t>
            </a:r>
            <a:r>
              <a:rPr lang="en-US" sz="3600" b="0" dirty="0" smtClean="0">
                <a:solidFill>
                  <a:prstClr val="black"/>
                </a:solidFill>
              </a:rPr>
              <a:t>/2</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μεμβρανοϋπερπλαστικής σπειραματονεφρίτιδας (MPGN). Οι περιπτώσεις της νόσου οι οποίες είναι ιδιοπαθείς διαιρούνται στους τύπους  I και II ανάλογα των παθολογικών ευρημάτων.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2"/>
            <a:ext cx="5616624" cy="33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68647" y="2132856"/>
            <a:ext cx="2880320" cy="2554545"/>
          </a:xfrm>
          <a:prstGeom prst="rect">
            <a:avLst/>
          </a:prstGeom>
        </p:spPr>
        <p:txBody>
          <a:bodyPr wrap="square">
            <a:spAutoFit/>
          </a:bodyPr>
          <a:lstStyle/>
          <a:p>
            <a:pPr marL="0" indent="0">
              <a:buNone/>
            </a:pPr>
            <a:r>
              <a:rPr lang="el-GR" sz="2000" dirty="0">
                <a:latin typeface="+mn-lt"/>
              </a:rPr>
              <a:t>Στην εικόνα, παρατηρείται αυξημένη κυτταροβρίθεια στο νεφρικό σωμάτιο, κυρίως όμως υπάρχει αυξημένη μεσαγγειακή κυτταροβρίθεια.</a:t>
            </a:r>
          </a:p>
          <a:p>
            <a:pPr marL="0" indent="0">
              <a:buNone/>
            </a:pPr>
            <a:endParaRPr lang="el-GR" sz="2000" dirty="0">
              <a:latin typeface="+mn-lt"/>
            </a:endParaRPr>
          </a:p>
        </p:txBody>
      </p:sp>
      <p:sp>
        <p:nvSpPr>
          <p:cNvPr id="7" name="Rectangle 6"/>
          <p:cNvSpPr/>
          <p:nvPr/>
        </p:nvSpPr>
        <p:spPr>
          <a:xfrm>
            <a:off x="395536" y="5592838"/>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36486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Περιγεγραμμένο καρκίνωμα </a:t>
            </a:r>
            <a:r>
              <a:rPr lang="el-GR" dirty="0"/>
              <a:t>νεφρού</a:t>
            </a:r>
          </a:p>
        </p:txBody>
      </p:sp>
      <p:sp>
        <p:nvSpPr>
          <p:cNvPr id="3" name="Content Placeholder 2"/>
          <p:cNvSpPr>
            <a:spLocks noGrp="1"/>
          </p:cNvSpPr>
          <p:nvPr>
            <p:ph idx="1"/>
          </p:nvPr>
        </p:nvSpPr>
        <p:spPr>
          <a:xfrm>
            <a:off x="323528" y="1276809"/>
            <a:ext cx="4680520" cy="5040560"/>
          </a:xfrm>
        </p:spPr>
        <p:txBody>
          <a:bodyPr>
            <a:noAutofit/>
          </a:bodyPr>
          <a:lstStyle/>
          <a:p>
            <a:pPr marL="0" indent="0">
              <a:buNone/>
            </a:pPr>
            <a:r>
              <a:rPr lang="el-GR" sz="2000" dirty="0"/>
              <a:t>Μακροσκοπική εικόνα αρκετά περιγεγραμμένου καρκινώματος νεφρού εξορμώμενου από τον κάτω πόλο του νεφρού. Στη διατομή εμφανίζει ποικιλόμορφη υφή με κιτρινωπές, καφεοειδείς, και αιμορραγικές, ερυθρής χροιάς περιοχές. Αν και τα νεοπλάσματα αυτά αναπτύσσονται βραδέως, συχνά, δύνανται να αποκτήσουν αξιοσημείωτο μέγεθος πριν διαγνωσθούν, διότι η οπισθοπεριτοναϊκή κοιλότητα είναι μεγάλος χώρος και επιτρέπει τη μεγέθυνσή τους, επιπλέον δε υπάρχει και ο άλλος νεφρός για τη διατήρηση της φυσιολογικής νεφρικής λειτουργίας.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1412776"/>
            <a:ext cx="3562405" cy="37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28" y="5842337"/>
            <a:ext cx="8712968" cy="707886"/>
          </a:xfrm>
          <a:prstGeom prst="rect">
            <a:avLst/>
          </a:prstGeom>
        </p:spPr>
        <p:txBody>
          <a:bodyPr wrap="square">
            <a:spAutoFit/>
          </a:bodyPr>
          <a:lstStyle/>
          <a:p>
            <a:pPr marL="0" indent="0">
              <a:buNone/>
            </a:pPr>
            <a:r>
              <a:rPr lang="el-GR" sz="2000" dirty="0">
                <a:latin typeface="+mn-lt"/>
              </a:rPr>
              <a:t>Τα κύρια συμπτώματα και σημεία συνήθως είναι πλευρικός πόνος, επίδραση τοπικής πίεσης, και αιματουρία.</a:t>
            </a:r>
          </a:p>
        </p:txBody>
      </p:sp>
      <p:sp>
        <p:nvSpPr>
          <p:cNvPr id="7" name="Rectangle 6"/>
          <p:cNvSpPr/>
          <p:nvPr/>
        </p:nvSpPr>
        <p:spPr>
          <a:xfrm>
            <a:off x="5252701" y="5150332"/>
            <a:ext cx="3785176"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20296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Καρκίνος </a:t>
            </a:r>
            <a:r>
              <a:rPr lang="el-GR" dirty="0"/>
              <a:t>νεφρού</a:t>
            </a:r>
          </a:p>
        </p:txBody>
      </p:sp>
      <p:sp>
        <p:nvSpPr>
          <p:cNvPr id="3" name="Content Placeholder 2"/>
          <p:cNvSpPr>
            <a:spLocks noGrp="1"/>
          </p:cNvSpPr>
          <p:nvPr>
            <p:ph idx="1"/>
          </p:nvPr>
        </p:nvSpPr>
        <p:spPr>
          <a:xfrm>
            <a:off x="457200" y="1196752"/>
            <a:ext cx="2818656" cy="5040560"/>
          </a:xfrm>
        </p:spPr>
        <p:txBody>
          <a:bodyPr>
            <a:normAutofit/>
          </a:bodyPr>
          <a:lstStyle/>
          <a:p>
            <a:pPr marL="0" indent="0">
              <a:buNone/>
            </a:pPr>
            <a:r>
              <a:rPr lang="el-GR" sz="2000" dirty="0"/>
              <a:t>Κλασσική ιστολογική εικόνα καρκίνου νεφρού σε μεγάλη μεγέθυνση. </a:t>
            </a:r>
            <a:endParaRPr lang="en-US" sz="2000" dirty="0" smtClean="0"/>
          </a:p>
          <a:p>
            <a:pPr marL="0" indent="0">
              <a:spcBef>
                <a:spcPts val="1800"/>
              </a:spcBef>
              <a:buNone/>
            </a:pPr>
            <a:r>
              <a:rPr lang="el-GR" sz="2000" dirty="0" smtClean="0"/>
              <a:t>Τα </a:t>
            </a:r>
            <a:r>
              <a:rPr lang="el-GR" sz="2000" dirty="0"/>
              <a:t>νεοπλασματικά κύτταρα έχουν διαυγές κυτταρόπλασμα και διατάσσονται σε νησίδες διαχωριζόμενες από λεπτά αγγειοβριθή διαφραγμάτια συνδετικού ιστού.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283344"/>
            <a:ext cx="5304481" cy="31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5111718"/>
            <a:ext cx="8412216" cy="1015663"/>
          </a:xfrm>
          <a:prstGeom prst="rect">
            <a:avLst/>
          </a:prstGeom>
        </p:spPr>
        <p:txBody>
          <a:bodyPr wrap="square">
            <a:spAutoFit/>
          </a:bodyPr>
          <a:lstStyle/>
          <a:p>
            <a:pPr marL="0" indent="0">
              <a:buNone/>
            </a:pPr>
            <a:r>
              <a:rPr lang="el-GR" sz="2000" dirty="0">
                <a:latin typeface="+mn-lt"/>
              </a:rPr>
              <a:t>Στη χαρακτηριστική αυτή μικροσκοπική εικόνα οφείλεται και η ονομασία του ως, διαυγοκυτταρικό καρκίνωμα, ή υπερνέφρωμα, ή όγκος του Grawitz.</a:t>
            </a:r>
          </a:p>
          <a:p>
            <a:pPr marL="0" indent="0">
              <a:buNone/>
            </a:pPr>
            <a:endParaRPr lang="el-GR" sz="2000" dirty="0">
              <a:latin typeface="+mn-lt"/>
            </a:endParaRPr>
          </a:p>
        </p:txBody>
      </p:sp>
      <p:sp>
        <p:nvSpPr>
          <p:cNvPr id="7" name="Rectangle 6"/>
          <p:cNvSpPr/>
          <p:nvPr/>
        </p:nvSpPr>
        <p:spPr>
          <a:xfrm>
            <a:off x="3589808" y="4437112"/>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949680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Νεφροβλάστωμα </a:t>
            </a:r>
            <a:r>
              <a:rPr lang="el-GR" dirty="0"/>
              <a:t>ή </a:t>
            </a:r>
            <a:r>
              <a:rPr lang="el-GR" dirty="0" smtClean="0"/>
              <a:t>όγκος </a:t>
            </a:r>
            <a:r>
              <a:rPr lang="el-GR" dirty="0"/>
              <a:t>του Wilms</a:t>
            </a:r>
          </a:p>
        </p:txBody>
      </p:sp>
      <p:sp>
        <p:nvSpPr>
          <p:cNvPr id="3" name="Content Placeholder 2"/>
          <p:cNvSpPr>
            <a:spLocks noGrp="1"/>
          </p:cNvSpPr>
          <p:nvPr>
            <p:ph idx="1"/>
          </p:nvPr>
        </p:nvSpPr>
        <p:spPr>
          <a:xfrm>
            <a:off x="467544" y="5373216"/>
            <a:ext cx="8229600" cy="1008112"/>
          </a:xfrm>
        </p:spPr>
        <p:txBody>
          <a:bodyPr>
            <a:normAutofit/>
          </a:bodyPr>
          <a:lstStyle/>
          <a:p>
            <a:pPr marL="0" indent="0">
              <a:buNone/>
            </a:pPr>
            <a:r>
              <a:rPr lang="el-GR" sz="2000" dirty="0"/>
              <a:t>Μικροσκοπική εικόνα νεφροβλαστώματος ή όγκου του Wilms. Ο όγκος ομοιάζει με την εμβυϊκή νεφρογενή ζώνη του νεφρού. Ο όγκος εμφανίζει περιοχές με αρχέγονες (άωρες) σπειραματικές και σωληνώδεις δομές. </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2" y="1467426"/>
            <a:ext cx="5643482" cy="338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4854004"/>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200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«Ογκολογία. </a:t>
            </a:r>
            <a:r>
              <a:rPr lang="el-GR" sz="2000" dirty="0"/>
              <a:t>Ενότητα </a:t>
            </a:r>
            <a:r>
              <a:rPr lang="el-GR" sz="2000" dirty="0" smtClean="0"/>
              <a:t>6: </a:t>
            </a:r>
            <a:r>
              <a:rPr lang="el-GR" sz="2000" dirty="0"/>
              <a:t>Παθήσεις Ουροποιητικού </a:t>
            </a:r>
            <a:r>
              <a:rPr lang="el-GR" sz="2000" dirty="0" smtClean="0"/>
              <a:t>Συστήματος».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677782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127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a:t>
            </a:r>
            <a:r>
              <a:rPr lang="el-GR" dirty="0" smtClean="0"/>
              <a:t>υστίτιδα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Iστολογική εικόνα κυστίτιδος. Παρουσία οιδήματος, νεόπλαστων αγγείων και φλεγμονωδών κυττάρων στον υποκείμενο υποβλεννογόνιο χιτώνα της ουροδόχου κύστης δημιουργούν θηλωματώδη διαμόρφωση του υπερκείμενου βλεννογόνου.</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6552728" cy="38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404586"/>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09354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WebPathology</a:t>
            </a:r>
            <a:r>
              <a:rPr lang="en-US" sz="2000" dirty="0" smtClean="0">
                <a:solidFill>
                  <a:schemeClr val="tx1">
                    <a:lumMod val="75000"/>
                    <a:lumOff val="25000"/>
                  </a:schemeClr>
                </a:solidFill>
              </a:rPr>
              <a:t> LLC</a:t>
            </a:r>
            <a:r>
              <a:rPr lang="en-US" sz="2000" dirty="0">
                <a:solidFill>
                  <a:schemeClr val="tx1">
                    <a:lumMod val="75000"/>
                    <a:lumOff val="25000"/>
                  </a:schemeClr>
                </a:solidFill>
              </a:rPr>
              <a:t>. </a:t>
            </a:r>
            <a:r>
              <a:rPr lang="en-US" sz="2000" dirty="0" smtClean="0">
                <a:solidFill>
                  <a:schemeClr val="tx1">
                    <a:lumMod val="75000"/>
                    <a:lumOff val="25000"/>
                  </a:schemeClr>
                </a:solidFill>
              </a:rPr>
              <a:t>2003-2014. All rights reserved</a:t>
            </a:r>
          </a:p>
          <a:p>
            <a:pPr marL="457200" indent="-457200">
              <a:buFont typeface="+mj-lt"/>
              <a:buAutoNum type="arabicPeriod"/>
            </a:pPr>
            <a:r>
              <a:rPr lang="en-US" sz="2000" dirty="0">
                <a:solidFill>
                  <a:schemeClr val="tx1">
                    <a:lumMod val="75000"/>
                    <a:lumOff val="25000"/>
                  </a:schemeClr>
                </a:solidFill>
                <a:hlinkClick r:id="rId4"/>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solidFill>
                <a:schemeClr val="tx1">
                  <a:lumMod val="75000"/>
                  <a:lumOff val="25000"/>
                </a:schemeClr>
              </a:solidFill>
            </a:endParaRP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Kαλόηθες θήλωμα της ουροδόχου κύστης</a:t>
            </a:r>
          </a:p>
        </p:txBody>
      </p:sp>
      <p:sp>
        <p:nvSpPr>
          <p:cNvPr id="3" name="Content Placeholder 2"/>
          <p:cNvSpPr>
            <a:spLocks noGrp="1"/>
          </p:cNvSpPr>
          <p:nvPr>
            <p:ph idx="1"/>
          </p:nvPr>
        </p:nvSpPr>
        <p:spPr/>
        <p:txBody>
          <a:bodyPr>
            <a:normAutofit/>
          </a:bodyPr>
          <a:lstStyle/>
          <a:p>
            <a:pPr marL="0" indent="0">
              <a:buNone/>
            </a:pPr>
            <a:r>
              <a:rPr lang="el-GR" sz="2000" dirty="0"/>
              <a:t>Kαλόηθες θήλωμα της ουροδόχου κύστης. Παρουσία επτά κυτταρικών στιβάδων μεταβατικού επιθηλίου με εμφανή κυτταροπλασματικά κενοτόπια.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7" name="Picture 9"/>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060847"/>
            <a:ext cx="6984776" cy="40271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5536" y="6088387"/>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24494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Πολυεστιακό θηλώδες καρκίνωμα</a:t>
            </a:r>
            <a:endParaRPr lang="el-GR" dirty="0"/>
          </a:p>
        </p:txBody>
      </p:sp>
      <p:sp>
        <p:nvSpPr>
          <p:cNvPr id="3" name="Content Placeholder 2"/>
          <p:cNvSpPr>
            <a:spLocks noGrp="1"/>
          </p:cNvSpPr>
          <p:nvPr>
            <p:ph idx="1"/>
          </p:nvPr>
        </p:nvSpPr>
        <p:spPr>
          <a:xfrm>
            <a:off x="457200" y="1196752"/>
            <a:ext cx="3538736" cy="5040560"/>
          </a:xfrm>
        </p:spPr>
        <p:txBody>
          <a:bodyPr>
            <a:normAutofit/>
          </a:bodyPr>
          <a:lstStyle/>
          <a:p>
            <a:pPr marL="0" indent="0">
              <a:buNone/>
            </a:pPr>
            <a:r>
              <a:rPr lang="el-GR" sz="2000" dirty="0"/>
              <a:t>Μακροσκοπική εικόνα πολυεστιακού θηλώδους καρκινώματος του μεταβατικού επιθηλίου της ουροδόχου κύστης.</a:t>
            </a:r>
            <a:br>
              <a:rPr lang="el-GR" sz="2000" dirty="0"/>
            </a:b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887" y="1284933"/>
            <a:ext cx="470128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923928" y="5521582"/>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2504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Θηλώδες καρκίνωμα </a:t>
            </a:r>
            <a:r>
              <a:rPr lang="el-GR" altLang="el-GR" dirty="0"/>
              <a:t>ουροδόχου κύστης</a:t>
            </a:r>
            <a:endParaRPr lang="el-GR" dirty="0"/>
          </a:p>
        </p:txBody>
      </p:sp>
      <p:sp>
        <p:nvSpPr>
          <p:cNvPr id="3" name="Content Placeholder 2"/>
          <p:cNvSpPr>
            <a:spLocks noGrp="1"/>
          </p:cNvSpPr>
          <p:nvPr>
            <p:ph idx="1"/>
          </p:nvPr>
        </p:nvSpPr>
        <p:spPr/>
        <p:txBody>
          <a:bodyPr>
            <a:normAutofit/>
          </a:bodyPr>
          <a:lstStyle/>
          <a:p>
            <a:pPr marL="0" indent="0">
              <a:buNone/>
            </a:pPr>
            <a:r>
              <a:rPr lang="el-GR" altLang="el-GR" sz="2000" dirty="0"/>
              <a:t>Ιστολογική εικόνα θηλώδους καρκινώματος ουροδόχου κύστης. Πρόκειται για χαμηλής κακοήθειας </a:t>
            </a:r>
            <a:r>
              <a:rPr lang="el-GR" altLang="el-GR" sz="2000" dirty="0" smtClean="0"/>
              <a:t>νεόπλασμα </a:t>
            </a:r>
            <a:r>
              <a:rPr lang="el-GR" altLang="el-GR" sz="2000" dirty="0"/>
              <a:t>Grade 1, με δυνατότητα όμως υποτροπής και εξέλιξης σε μεγαλύτερο βαθμό (Grade).</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4680000" cy="29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5536" y="5373936"/>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4458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Θηλώδες καρκίνωμα ουροδόχου </a:t>
            </a:r>
            <a:r>
              <a:rPr lang="el-GR" altLang="el-GR" dirty="0" smtClean="0"/>
              <a:t>κύστης (</a:t>
            </a:r>
            <a:r>
              <a:rPr lang="en-US" altLang="el-GR" dirty="0" smtClean="0"/>
              <a:t>Grade II)</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Θηλώδες </a:t>
            </a:r>
            <a:r>
              <a:rPr lang="el-GR" sz="2000" dirty="0"/>
              <a:t>καρκίνωμα ουροδόχου κύστης μέσης κακοήθειας, ή Grade ΙΙ. Οι όγκοι αυτοί έχουν μεγαλύτερη αλλοίωση της αρχιτεκτονικής τους και μεγαλύτερη πυρηνική ατυπία. Το μέγεθος του πυρήνα, το σχήμα, και η χρωματίνη εμφανίζουν ποικιλομορφία. Οι μιτώσεις είναι λίγες.</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7076"/>
            <a:ext cx="4887613" cy="287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589379"/>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97397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Θηλώδες καρκίνωμα ουροδόχου κύστης (</a:t>
            </a:r>
            <a:r>
              <a:rPr lang="en-US" altLang="el-GR" dirty="0"/>
              <a:t>Grade </a:t>
            </a:r>
            <a:r>
              <a:rPr lang="en-US" altLang="el-GR" dirty="0" smtClean="0"/>
              <a:t>III)</a:t>
            </a:r>
            <a:endParaRPr lang="el-GR" dirty="0"/>
          </a:p>
        </p:txBody>
      </p:sp>
      <p:sp>
        <p:nvSpPr>
          <p:cNvPr id="3" name="Content Placeholder 2"/>
          <p:cNvSpPr>
            <a:spLocks noGrp="1"/>
          </p:cNvSpPr>
          <p:nvPr>
            <p:ph idx="1"/>
          </p:nvPr>
        </p:nvSpPr>
        <p:spPr>
          <a:xfrm>
            <a:off x="457200" y="1196752"/>
            <a:ext cx="8229600" cy="2088232"/>
          </a:xfrm>
        </p:spPr>
        <p:txBody>
          <a:bodyPr>
            <a:noAutofit/>
          </a:bodyPr>
          <a:lstStyle/>
          <a:p>
            <a:pPr marL="0" indent="0">
              <a:buNone/>
            </a:pPr>
            <a:r>
              <a:rPr lang="en-US" sz="2000" dirty="0"/>
              <a:t>I</a:t>
            </a:r>
            <a:r>
              <a:rPr lang="el-GR" sz="2000" dirty="0" smtClean="0"/>
              <a:t>στολογική </a:t>
            </a:r>
            <a:r>
              <a:rPr lang="el-GR" sz="2000" dirty="0"/>
              <a:t>εικόνα θηλώδους καρκινώματος ουροδόχου κύστης χαμηλής κυτταρικής διαφοροποίησης (Grade ΙΙΙ) ή υψηλής κακοήθειας. Παρουσία μεγάλων ανομοιόμορφων κυττάρων με βαθυχρωματικούς πυρήνες και εμφανές πυρήνιο.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4968032" cy="334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592" y="5908873"/>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78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Φυσιολογικό μαλπιγιανό </a:t>
            </a:r>
            <a:r>
              <a:rPr lang="el-GR" dirty="0"/>
              <a:t>(νεφρικό) </a:t>
            </a:r>
            <a:r>
              <a:rPr lang="el-GR" dirty="0" smtClean="0"/>
              <a:t>σωματίο</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φυσιολογικού μαλπιγιανού (νεφρικό) σωματίου χρωματισμένο με PAS (ερυθρό χρώμα) για να τονίσει  τις βασικές μεμβράνες του αγγειώδους σπειράματος του νεφρικού σωματίου και των ουροφόρων σωληναρίων. Οι μεμβράνες των τριχοειδών του σπειράματος είναι περίγραπτες και λεπτές.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184576" cy="335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0872" y="6203847"/>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776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Μεταστρεπτοκοκκικής </a:t>
            </a:r>
            <a:r>
              <a:rPr lang="el-GR" dirty="0" smtClean="0"/>
              <a:t>σπειραματονεφρίτιδα</a:t>
            </a:r>
            <a:r>
              <a:rPr lang="en-US" dirty="0" smtClean="0"/>
              <a:t> </a:t>
            </a:r>
            <a:r>
              <a:rPr lang="en-US" sz="3600" b="0" dirty="0" smtClean="0"/>
              <a:t>1/2</a:t>
            </a:r>
            <a:endParaRPr lang="el-GR" sz="3600" b="0" dirty="0"/>
          </a:p>
        </p:txBody>
      </p:sp>
      <p:sp>
        <p:nvSpPr>
          <p:cNvPr id="3" name="Content Placeholder 2"/>
          <p:cNvSpPr>
            <a:spLocks noGrp="1"/>
          </p:cNvSpPr>
          <p:nvPr>
            <p:ph idx="1"/>
          </p:nvPr>
        </p:nvSpPr>
        <p:spPr/>
        <p:txBody>
          <a:bodyPr>
            <a:noAutofit/>
          </a:bodyPr>
          <a:lstStyle/>
          <a:p>
            <a:pPr marL="0" indent="0">
              <a:buNone/>
            </a:pPr>
            <a:r>
              <a:rPr lang="el-GR" sz="2000" dirty="0"/>
              <a:t>Μικροσκοπική εικόνα μεταστρεπτοκοκκικής σπειραματονεφρίτιδας. Παρατηρείται υπέρμετρη κυτταροβρίθεια οφειλόμενη στην αύξηση του αριθμού των επιθηλιακών, ενδοθηλιακών, και μεσαγγειακών κυττάρων, όπως και των ουδετερόφιλων λευκοκυττάρων, μέσα και τριγύρω των πτυχών του αγγειώδους σπειράματος.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57" y="2910133"/>
            <a:ext cx="466747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01472" y="2811120"/>
            <a:ext cx="3841459" cy="2862322"/>
          </a:xfrm>
          <a:prstGeom prst="rect">
            <a:avLst/>
          </a:prstGeom>
        </p:spPr>
        <p:txBody>
          <a:bodyPr wrap="square">
            <a:spAutoFit/>
          </a:bodyPr>
          <a:lstStyle/>
          <a:p>
            <a:pPr marL="0" indent="0">
              <a:buNone/>
            </a:pPr>
            <a:r>
              <a:rPr lang="el-GR" sz="2000" dirty="0">
                <a:latin typeface="+mn-lt"/>
              </a:rPr>
              <a:t>Η νόσος δύναται να αναπτυχθεί μερικές εβδομάδες μετά από στρεπτοκοκκική μόλυνση με συγκεκριμένα είδη της ομάδας A του β-αιμολυτικού στρεπτόκοκκου. </a:t>
            </a:r>
            <a:endParaRPr lang="en-US" sz="2000" dirty="0" smtClean="0">
              <a:latin typeface="+mn-lt"/>
            </a:endParaRPr>
          </a:p>
          <a:p>
            <a:pPr marL="0" indent="0">
              <a:buNone/>
            </a:pPr>
            <a:r>
              <a:rPr lang="el-GR" sz="2000" dirty="0" smtClean="0">
                <a:latin typeface="+mn-lt"/>
              </a:rPr>
              <a:t>Οι </a:t>
            </a:r>
            <a:r>
              <a:rPr lang="el-GR" sz="2000" dirty="0">
                <a:latin typeface="+mn-lt"/>
              </a:rPr>
              <a:t>ασθενείς που είχαν στρεπτοκοκκική μόλυνση, τυπικά έχουν αυξημένο τίτλο αντιστρεπτολυσίνης O (ASΤO).</a:t>
            </a:r>
          </a:p>
        </p:txBody>
      </p:sp>
      <p:sp>
        <p:nvSpPr>
          <p:cNvPr id="7" name="Rectangle 6"/>
          <p:cNvSpPr/>
          <p:nvPr/>
        </p:nvSpPr>
        <p:spPr>
          <a:xfrm>
            <a:off x="401514" y="5558328"/>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43414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298fc68ee107ca3f610e0a84a4061e76adfa2"/>
</p:tagLst>
</file>

<file path=ppt/theme/theme1.xml><?xml version="1.0" encoding="utf-8"?>
<a:theme xmlns:a="http://schemas.openxmlformats.org/drawingml/2006/main" name="OC_template_updated">
  <a:themeElements>
    <a:clrScheme name="Custom 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1420</Words>
  <Application>Microsoft Office PowerPoint</Application>
  <PresentationFormat>Προβολή στην οθόνη (4:3)</PresentationFormat>
  <Paragraphs>127</Paragraphs>
  <Slides>21</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OC_template_updated</vt:lpstr>
      <vt:lpstr>Ογκολογία</vt:lpstr>
      <vt:lpstr>Κυστίτιδα</vt:lpstr>
      <vt:lpstr>Kαλόηθες θήλωμα της ουροδόχου κύστης</vt:lpstr>
      <vt:lpstr>Πολυεστιακό θηλώδες καρκίνωμα</vt:lpstr>
      <vt:lpstr>Θηλώδες καρκίνωμα ουροδόχου κύστης</vt:lpstr>
      <vt:lpstr>Θηλώδες καρκίνωμα ουροδόχου κύστης (Grade II)</vt:lpstr>
      <vt:lpstr>Θηλώδες καρκίνωμα ουροδόχου κύστης (Grade III)</vt:lpstr>
      <vt:lpstr>Φυσιολογικό μαλπιγιανό (νεφρικό) σωματίο</vt:lpstr>
      <vt:lpstr>Μεταστρεπτοκοκκικής σπειραματονεφρίτιδα 1/2</vt:lpstr>
      <vt:lpstr>Μεταστρεπτοκοκκικής σπειραματονεφρίτιδα 2/2</vt:lpstr>
      <vt:lpstr>Περιγεγραμμένο καρκίνωμα νεφρού</vt:lpstr>
      <vt:lpstr>Καρκίνος νεφρού</vt:lpstr>
      <vt:lpstr>Νεφροβλάστωμα ή όγκος του Wilms</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74</cp:revision>
  <dcterms:created xsi:type="dcterms:W3CDTF">2013-03-04T13:35:19Z</dcterms:created>
  <dcterms:modified xsi:type="dcterms:W3CDTF">2015-05-21T07:24:24Z</dcterms:modified>
</cp:coreProperties>
</file>