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41"/>
  </p:notesMasterIdLst>
  <p:handoutMasterIdLst>
    <p:handoutMasterId r:id="rId42"/>
  </p:handoutMasterIdLst>
  <p:sldIdLst>
    <p:sldId id="256" r:id="rId2"/>
    <p:sldId id="267" r:id="rId3"/>
    <p:sldId id="268" r:id="rId4"/>
    <p:sldId id="269" r:id="rId5"/>
    <p:sldId id="270" r:id="rId6"/>
    <p:sldId id="271" r:id="rId7"/>
    <p:sldId id="272" r:id="rId8"/>
    <p:sldId id="273" r:id="rId9"/>
    <p:sldId id="274" r:id="rId10"/>
    <p:sldId id="275" r:id="rId11"/>
    <p:sldId id="276" r:id="rId12"/>
    <p:sldId id="277" r:id="rId13"/>
    <p:sldId id="278" r:id="rId14"/>
    <p:sldId id="279" r:id="rId15"/>
    <p:sldId id="296" r:id="rId16"/>
    <p:sldId id="280" r:id="rId17"/>
    <p:sldId id="297" r:id="rId18"/>
    <p:sldId id="281" r:id="rId19"/>
    <p:sldId id="298"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 id="257" r:id="rId35"/>
    <p:sldId id="262" r:id="rId36"/>
    <p:sldId id="264" r:id="rId37"/>
    <p:sldId id="265" r:id="rId38"/>
    <p:sldId id="266" r:id="rId39"/>
    <p:sldId id="261" r:id="rId40"/>
  </p:sldIdLst>
  <p:sldSz cx="9144000" cy="6858000" type="screen4x3"/>
  <p:notesSz cx="7104063" cy="10234613"/>
  <p:custDataLst>
    <p:tags r:id="rId43"/>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820000"/>
    <a:srgbClr val="004B82"/>
    <a:srgbClr val="FFFF99"/>
    <a:srgbClr val="333399"/>
    <a:srgbClr val="4545C3"/>
    <a:srgbClr val="C00000"/>
    <a:srgbClr val="CC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Μεσαίο στυλ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135" autoAdjust="0"/>
    <p:restoredTop sz="94660"/>
  </p:normalViewPr>
  <p:slideViewPr>
    <p:cSldViewPr>
      <p:cViewPr>
        <p:scale>
          <a:sx n="78" d="100"/>
          <a:sy n="78" d="100"/>
        </p:scale>
        <p:origin x="-1056" y="3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5" d="100"/>
          <a:sy n="75" d="100"/>
        </p:scale>
        <p:origin x="-1074" y="-102"/>
      </p:cViewPr>
      <p:guideLst>
        <p:guide orient="horz" pos="3223"/>
        <p:guide pos="2237"/>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24/8/2015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xmlns=""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24/8/2015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xmlns=""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xmlns=""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F6F43B0-5157-4F64-A203-35653177BC59}" type="slidenum">
              <a:rPr lang="el-GR" smtClean="0">
                <a:latin typeface="Times New Roman" pitchFamily="18" charset="0"/>
              </a:rPr>
              <a:pPr fontAlgn="base">
                <a:spcBef>
                  <a:spcPct val="0"/>
                </a:spcBef>
                <a:spcAft>
                  <a:spcPct val="0"/>
                </a:spcAft>
                <a:defRPr/>
              </a:pPr>
              <a:t>8</a:t>
            </a:fld>
            <a:endParaRPr lang="el-GR" smtClean="0">
              <a:latin typeface="Times New Roman" pitchFamily="18" charset="0"/>
            </a:endParaRPr>
          </a:p>
        </p:txBody>
      </p:sp>
      <p:sp>
        <p:nvSpPr>
          <p:cNvPr id="35843" name="Rectangle 2"/>
          <p:cNvSpPr>
            <a:spLocks noGrp="1" noRot="1" noChangeAspect="1" noChangeArrowheads="1" noTextEdit="1"/>
          </p:cNvSpPr>
          <p:nvPr>
            <p:ph type="sldImg"/>
          </p:nvPr>
        </p:nvSpPr>
        <p:spPr bwMode="auto">
          <a:xfrm>
            <a:off x="1000125" y="765175"/>
            <a:ext cx="5106988" cy="383222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5844" name="Rectangle 3"/>
          <p:cNvSpPr>
            <a:spLocks noGrp="1" noChangeArrowheads="1"/>
          </p:cNvSpPr>
          <p:nvPr>
            <p:ph type="body" idx="1"/>
          </p:nvPr>
        </p:nvSpPr>
        <p:spPr bwMode="auto">
          <a:xfrm>
            <a:off x="850187" y="4868549"/>
            <a:ext cx="5480981" cy="462156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7309" tIns="48655" rIns="97309" bIns="48655" numCol="1" anchor="t" anchorCtr="0" compatLnSpc="1">
            <a:prstTxWarp prst="textNoShape">
              <a:avLst/>
            </a:prstTxWarp>
          </a:bodyPr>
          <a:lstStyle/>
          <a:p>
            <a:pPr eaLnBrk="1" hangingPunct="1">
              <a:spcBef>
                <a:spcPct val="0"/>
              </a:spcBef>
            </a:pPr>
            <a:r>
              <a:rPr lang="en-CA" altLang="el-GR" b="1" smtClean="0">
                <a:latin typeface="Times New Roman" pitchFamily="18" charset="0"/>
              </a:rPr>
              <a:t>The Osteoporosis Continuum</a:t>
            </a:r>
          </a:p>
          <a:p>
            <a:pPr eaLnBrk="1" hangingPunct="1">
              <a:spcBef>
                <a:spcPct val="0"/>
              </a:spcBef>
            </a:pPr>
            <a:endParaRPr lang="en-CA" altLang="el-GR" smtClean="0">
              <a:latin typeface="Times New Roman" pitchFamily="18" charset="0"/>
            </a:endParaRPr>
          </a:p>
          <a:p>
            <a:pPr eaLnBrk="1" hangingPunct="1">
              <a:spcBef>
                <a:spcPct val="0"/>
              </a:spcBef>
            </a:pPr>
            <a:r>
              <a:rPr lang="en-US" altLang="el-GR" sz="1100">
                <a:latin typeface="Times New Roman" pitchFamily="18" charset="0"/>
                <a:cs typeface="Times New Roman" pitchFamily="18" charset="0"/>
              </a:rPr>
              <a:t>This slide illustrates both the anatomy of a normal spine versus a spine with multiple fractured vertebra, as well as its clinical impact on a woman as she ages from 50 to 75 years. </a:t>
            </a:r>
          </a:p>
          <a:p>
            <a:pPr eaLnBrk="1" hangingPunct="1">
              <a:spcBef>
                <a:spcPct val="0"/>
              </a:spcBef>
            </a:pPr>
            <a:r>
              <a:rPr lang="en-US" altLang="el-GR" sz="1100">
                <a:latin typeface="Times New Roman" pitchFamily="18" charset="0"/>
                <a:cs typeface="Times New Roman" pitchFamily="18" charset="0"/>
              </a:rPr>
              <a:t>The clinical impact of vertebral fractures occurs with the collapse of one or more vertebra as a result of minimal trauma.  </a:t>
            </a:r>
            <a:r>
              <a:rPr lang="en-US" altLang="el-GR" sz="1100" u="sng">
                <a:latin typeface="Times New Roman" pitchFamily="18" charset="0"/>
                <a:cs typeface="Times New Roman" pitchFamily="18" charset="0"/>
              </a:rPr>
              <a:t>Multiple vertebral fractures can cause spinal deformity (thoracic kyphosis or dowager’s hump), shortened stature, and chronic disability and pain.  Vertebral fractures can ultimately have financial, physical, and psychosocial consequences affecting both the woman and her family.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6867" name="2 - Θέση σημειώσεων"/>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4" name="3 - Θέση αριθμού διαφάνειας"/>
          <p:cNvSpPr>
            <a:spLocks noGrp="1"/>
          </p:cNvSpPr>
          <p:nvPr>
            <p:ph type="sldNum" sz="quarter" idx="5"/>
          </p:nvPr>
        </p:nvSpPr>
        <p:spPr/>
        <p:txBody>
          <a:bodyPr/>
          <a:lstStyle/>
          <a:p>
            <a:pPr>
              <a:defRPr/>
            </a:pPr>
            <a:fld id="{C8DC1B44-CF78-4503-AC99-7161BA4DB80D}" type="slidenum">
              <a:rPr lang="el-GR" smtClean="0"/>
              <a:pPr>
                <a:defRPr/>
              </a:pPr>
              <a:t>32</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33</a:t>
            </a:fld>
            <a:endParaRPr lang="el-GR" dirty="0"/>
          </a:p>
        </p:txBody>
      </p:sp>
    </p:spTree>
    <p:extLst>
      <p:ext uri="{BB962C8B-B14F-4D97-AF65-F5344CB8AC3E}">
        <p14:creationId xmlns:p14="http://schemas.microsoft.com/office/powerpoint/2010/main" xmlns="" val="301794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34</a:t>
            </a:fld>
            <a:endParaRPr lang="el-GR" dirty="0"/>
          </a:p>
        </p:txBody>
      </p:sp>
    </p:spTree>
    <p:extLst>
      <p:ext uri="{BB962C8B-B14F-4D97-AF65-F5344CB8AC3E}">
        <p14:creationId xmlns:p14="http://schemas.microsoft.com/office/powerpoint/2010/main" xmlns="" val="2749721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35</a:t>
            </a:fld>
            <a:endParaRPr lang="el-GR" dirty="0"/>
          </a:p>
        </p:txBody>
      </p:sp>
    </p:spTree>
    <p:extLst>
      <p:ext uri="{BB962C8B-B14F-4D97-AF65-F5344CB8AC3E}">
        <p14:creationId xmlns:p14="http://schemas.microsoft.com/office/powerpoint/2010/main" xmlns="" val="1537509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36</a:t>
            </a:fld>
            <a:endParaRPr lang="el-GR" dirty="0"/>
          </a:p>
        </p:txBody>
      </p:sp>
    </p:spTree>
    <p:extLst>
      <p:ext uri="{BB962C8B-B14F-4D97-AF65-F5344CB8AC3E}">
        <p14:creationId xmlns:p14="http://schemas.microsoft.com/office/powerpoint/2010/main" xmlns="" val="3310165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37</a:t>
            </a:fld>
            <a:endParaRPr lang="el-GR"/>
          </a:p>
        </p:txBody>
      </p:sp>
    </p:spTree>
    <p:extLst>
      <p:ext uri="{BB962C8B-B14F-4D97-AF65-F5344CB8AC3E}">
        <p14:creationId xmlns:p14="http://schemas.microsoft.com/office/powerpoint/2010/main" xmlns="" val="4075370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38</a:t>
            </a:fld>
            <a:endParaRPr lang="el-GR"/>
          </a:p>
        </p:txBody>
      </p:sp>
    </p:spTree>
    <p:extLst>
      <p:ext uri="{BB962C8B-B14F-4D97-AF65-F5344CB8AC3E}">
        <p14:creationId xmlns:p14="http://schemas.microsoft.com/office/powerpoint/2010/main" xmlns=""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180207663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376796944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412362244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3 - Θέση ημερομηνίας"/>
          <p:cNvSpPr>
            <a:spLocks noGrp="1"/>
          </p:cNvSpPr>
          <p:nvPr>
            <p:ph type="dt" sz="half" idx="10"/>
          </p:nvPr>
        </p:nvSpPr>
        <p:spPr/>
        <p:txBody>
          <a:bodyPr/>
          <a:lstStyle>
            <a:lvl1pPr>
              <a:defRPr/>
            </a:lvl1pPr>
          </a:lstStyle>
          <a:p>
            <a:pPr>
              <a:defRPr/>
            </a:pPr>
            <a:endParaRPr lang="el-GR"/>
          </a:p>
        </p:txBody>
      </p:sp>
      <p:sp>
        <p:nvSpPr>
          <p:cNvPr id="3" name="4 - Θέση υποσέλιδου"/>
          <p:cNvSpPr>
            <a:spLocks noGrp="1"/>
          </p:cNvSpPr>
          <p:nvPr>
            <p:ph type="ftr" sz="quarter" idx="11"/>
          </p:nvPr>
        </p:nvSpPr>
        <p:spPr/>
        <p:txBody>
          <a:bodyPr/>
          <a:lstStyle>
            <a:lvl1pPr>
              <a:defRPr/>
            </a:lvl1pPr>
          </a:lstStyle>
          <a:p>
            <a:pPr>
              <a:defRPr/>
            </a:pPr>
            <a:endParaRPr lang="el-GR"/>
          </a:p>
        </p:txBody>
      </p:sp>
      <p:sp>
        <p:nvSpPr>
          <p:cNvPr id="4" name="5 - Θέση αριθμού διαφάνειας"/>
          <p:cNvSpPr>
            <a:spLocks noGrp="1"/>
          </p:cNvSpPr>
          <p:nvPr>
            <p:ph type="sldNum" sz="quarter" idx="12"/>
          </p:nvPr>
        </p:nvSpPr>
        <p:spPr/>
        <p:txBody>
          <a:bodyPr/>
          <a:lstStyle>
            <a:lvl1pPr>
              <a:defRPr/>
            </a:lvl1pPr>
          </a:lstStyle>
          <a:p>
            <a:pPr>
              <a:defRPr/>
            </a:pPr>
            <a:fld id="{CDB15FE7-8427-4C62-A258-B1714939A39D}" type="slidenum">
              <a:rPr lang="el-GR"/>
              <a:pPr>
                <a:defRPr/>
              </a:pPr>
              <a:t>‹#›</a:t>
            </a:fld>
            <a:endParaRPr lang="el-GR"/>
          </a:p>
        </p:txBody>
      </p:sp>
    </p:spTree>
    <p:extLst>
      <p:ext uri="{BB962C8B-B14F-4D97-AF65-F5344CB8AC3E}">
        <p14:creationId xmlns:p14="http://schemas.microsoft.com/office/powerpoint/2010/main" xmlns="" val="391575618"/>
      </p:ext>
    </p:extLst>
  </p:cSld>
  <p:clrMapOvr>
    <a:masterClrMapping/>
  </p:clrMapOvr>
  <p:transition>
    <p:random/>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Τίτλος, Clip Art και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609600"/>
            <a:ext cx="7772400" cy="1143000"/>
          </a:xfrm>
        </p:spPr>
        <p:txBody>
          <a:bodyPr/>
          <a:lstStyle/>
          <a:p>
            <a:r>
              <a:rPr lang="el-GR" smtClean="0"/>
              <a:t>Kλικ για επεξεργασία του τίτλου</a:t>
            </a:r>
            <a:endParaRPr lang="el-GR"/>
          </a:p>
        </p:txBody>
      </p:sp>
      <p:sp>
        <p:nvSpPr>
          <p:cNvPr id="3" name="2 - Θέση ClipArt"/>
          <p:cNvSpPr>
            <a:spLocks noGrp="1"/>
          </p:cNvSpPr>
          <p:nvPr>
            <p:ph type="clipArt" sz="half" idx="1"/>
          </p:nvPr>
        </p:nvSpPr>
        <p:spPr>
          <a:xfrm>
            <a:off x="685800" y="1981200"/>
            <a:ext cx="3810000" cy="4114800"/>
          </a:xfrm>
        </p:spPr>
        <p:txBody>
          <a:bodyPr/>
          <a:lstStyle/>
          <a:p>
            <a:pPr lvl="0"/>
            <a:endParaRPr lang="el-GR" noProof="0" smtClean="0"/>
          </a:p>
        </p:txBody>
      </p:sp>
      <p:sp>
        <p:nvSpPr>
          <p:cNvPr id="4" name="3 - Θέση κειμένου"/>
          <p:cNvSpPr>
            <a:spLocks noGrp="1"/>
          </p:cNvSpPr>
          <p:nvPr>
            <p:ph type="body" sz="half" idx="2"/>
          </p:nvPr>
        </p:nvSpPr>
        <p:spPr>
          <a:xfrm>
            <a:off x="4648200" y="1981200"/>
            <a:ext cx="3810000" cy="4114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p:txBody>
          <a:bodyPr/>
          <a:lstStyle>
            <a:lvl1pPr>
              <a:defRPr/>
            </a:lvl1pPr>
          </a:lstStyle>
          <a:p>
            <a:pPr>
              <a:defRPr/>
            </a:pPr>
            <a:endParaRPr lang="el-GR"/>
          </a:p>
        </p:txBody>
      </p:sp>
      <p:sp>
        <p:nvSpPr>
          <p:cNvPr id="6" name="Rectangle 5"/>
          <p:cNvSpPr>
            <a:spLocks noGrp="1" noChangeArrowheads="1"/>
          </p:cNvSpPr>
          <p:nvPr>
            <p:ph type="ftr" sz="quarter" idx="11"/>
          </p:nvPr>
        </p:nvSpPr>
        <p:spPr/>
        <p:txBody>
          <a:bodyPr/>
          <a:lstStyle>
            <a:lvl1pPr>
              <a:defRPr/>
            </a:lvl1pPr>
          </a:lstStyle>
          <a:p>
            <a:pPr>
              <a:defRPr/>
            </a:pPr>
            <a:endParaRPr lang="el-GR"/>
          </a:p>
        </p:txBody>
      </p:sp>
      <p:sp>
        <p:nvSpPr>
          <p:cNvPr id="7" name="Rectangle 6"/>
          <p:cNvSpPr>
            <a:spLocks noGrp="1" noChangeArrowheads="1"/>
          </p:cNvSpPr>
          <p:nvPr>
            <p:ph type="sldNum" sz="quarter" idx="12"/>
          </p:nvPr>
        </p:nvSpPr>
        <p:spPr/>
        <p:txBody>
          <a:bodyPr/>
          <a:lstStyle>
            <a:lvl1pPr>
              <a:defRPr/>
            </a:lvl1pPr>
          </a:lstStyle>
          <a:p>
            <a:pPr>
              <a:defRPr/>
            </a:pPr>
            <a:fld id="{5C584C5F-5F2C-41A3-9D1A-E0489692A036}" type="slidenum">
              <a:rPr lang="el-GR"/>
              <a:pPr>
                <a:defRPr/>
              </a:pPr>
              <a:t>‹#›</a:t>
            </a:fld>
            <a:endParaRPr lang="el-GR"/>
          </a:p>
        </p:txBody>
      </p:sp>
    </p:spTree>
    <p:extLst>
      <p:ext uri="{BB962C8B-B14F-4D97-AF65-F5344CB8AC3E}">
        <p14:creationId xmlns:p14="http://schemas.microsoft.com/office/powerpoint/2010/main" xmlns="" val="394520197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Τίτλος και Πίνακ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1524000" y="190500"/>
            <a:ext cx="7010400" cy="1527175"/>
          </a:xfrm>
        </p:spPr>
        <p:txBody>
          <a:bodyPr/>
          <a:lstStyle/>
          <a:p>
            <a:r>
              <a:rPr lang="el-GR" smtClean="0"/>
              <a:t>Kλικ για επεξεργασία του τίτλου</a:t>
            </a:r>
            <a:endParaRPr lang="el-GR"/>
          </a:p>
        </p:txBody>
      </p:sp>
      <p:sp>
        <p:nvSpPr>
          <p:cNvPr id="3" name="2 - Θέση πίνακα"/>
          <p:cNvSpPr>
            <a:spLocks noGrp="1"/>
          </p:cNvSpPr>
          <p:nvPr>
            <p:ph type="tbl" idx="1"/>
          </p:nvPr>
        </p:nvSpPr>
        <p:spPr>
          <a:xfrm>
            <a:off x="1524000" y="1905000"/>
            <a:ext cx="7010400" cy="4114800"/>
          </a:xfrm>
        </p:spPr>
        <p:txBody>
          <a:bodyPr rtlCol="0">
            <a:normAutofit/>
          </a:bodyPr>
          <a:lstStyle/>
          <a:p>
            <a:pPr lvl="0"/>
            <a:endParaRPr lang="el-GR" noProof="0" smtClean="0"/>
          </a:p>
        </p:txBody>
      </p:sp>
      <p:sp>
        <p:nvSpPr>
          <p:cNvPr id="4" name="3 - Θέση ημερομηνίας"/>
          <p:cNvSpPr>
            <a:spLocks noGrp="1"/>
          </p:cNvSpPr>
          <p:nvPr>
            <p:ph type="dt" sz="half" idx="10"/>
          </p:nvPr>
        </p:nvSpPr>
        <p:spPr>
          <a:xfrm>
            <a:off x="6629400" y="6248400"/>
            <a:ext cx="1905000" cy="457200"/>
          </a:xfrm>
        </p:spPr>
        <p:txBody>
          <a:bodyPr/>
          <a:lstStyle>
            <a:lvl1pPr>
              <a:defRPr/>
            </a:lvl1pPr>
          </a:lstStyle>
          <a:p>
            <a:pPr>
              <a:defRPr/>
            </a:pPr>
            <a:endParaRPr lang="el-GR"/>
          </a:p>
        </p:txBody>
      </p:sp>
      <p:sp>
        <p:nvSpPr>
          <p:cNvPr id="5" name="4 - Θέση υποσέλιδου"/>
          <p:cNvSpPr>
            <a:spLocks noGrp="1"/>
          </p:cNvSpPr>
          <p:nvPr>
            <p:ph type="ftr" sz="quarter" idx="11"/>
          </p:nvPr>
        </p:nvSpPr>
        <p:spPr>
          <a:xfrm>
            <a:off x="3276600" y="6248400"/>
            <a:ext cx="2895600" cy="457200"/>
          </a:xfrm>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a:xfrm>
            <a:off x="1524000" y="6248400"/>
            <a:ext cx="1295400" cy="457200"/>
          </a:xfrm>
        </p:spPr>
        <p:txBody>
          <a:bodyPr/>
          <a:lstStyle>
            <a:lvl1pPr>
              <a:defRPr/>
            </a:lvl1pPr>
          </a:lstStyle>
          <a:p>
            <a:pPr>
              <a:defRPr/>
            </a:pPr>
            <a:fld id="{B433D25F-FCEA-42FF-B1A2-3C343A05CE22}" type="slidenum">
              <a:rPr lang="el-GR"/>
              <a:pPr>
                <a:defRPr/>
              </a:pPr>
              <a:t>‹#›</a:t>
            </a:fld>
            <a:endParaRPr lang="el-GR"/>
          </a:p>
        </p:txBody>
      </p:sp>
    </p:spTree>
    <p:extLst>
      <p:ext uri="{BB962C8B-B14F-4D97-AF65-F5344CB8AC3E}">
        <p14:creationId xmlns:p14="http://schemas.microsoft.com/office/powerpoint/2010/main" xmlns="" val="2423537615"/>
      </p:ext>
    </p:extLst>
  </p:cSld>
  <p:clrMapOvr>
    <a:masterClrMapping/>
  </p:clrMapOvr>
  <p:transition>
    <p:random/>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xAndClipArt">
  <p:cSld name="Τίτλος, Κείμενο και Clip Art">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609600"/>
            <a:ext cx="7772400" cy="11430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685800" y="1981200"/>
            <a:ext cx="3810000" cy="4114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ClipArt"/>
          <p:cNvSpPr>
            <a:spLocks noGrp="1"/>
          </p:cNvSpPr>
          <p:nvPr>
            <p:ph type="clipArt" sz="half" idx="2"/>
          </p:nvPr>
        </p:nvSpPr>
        <p:spPr>
          <a:xfrm>
            <a:off x="4648200" y="1981200"/>
            <a:ext cx="3810000" cy="4114800"/>
          </a:xfrm>
        </p:spPr>
        <p:txBody>
          <a:bodyPr/>
          <a:lstStyle/>
          <a:p>
            <a:pPr lvl="0"/>
            <a:endParaRPr lang="el-GR" noProof="0" smtClean="0"/>
          </a:p>
        </p:txBody>
      </p:sp>
      <p:sp>
        <p:nvSpPr>
          <p:cNvPr id="5" name="Rectangle 4"/>
          <p:cNvSpPr>
            <a:spLocks noGrp="1" noChangeArrowheads="1"/>
          </p:cNvSpPr>
          <p:nvPr>
            <p:ph type="dt" sz="half" idx="10"/>
          </p:nvPr>
        </p:nvSpPr>
        <p:spPr/>
        <p:txBody>
          <a:bodyPr/>
          <a:lstStyle>
            <a:lvl1pPr>
              <a:defRPr/>
            </a:lvl1pPr>
          </a:lstStyle>
          <a:p>
            <a:pPr>
              <a:defRPr/>
            </a:pPr>
            <a:endParaRPr lang="el-GR"/>
          </a:p>
        </p:txBody>
      </p:sp>
      <p:sp>
        <p:nvSpPr>
          <p:cNvPr id="6" name="Rectangle 5"/>
          <p:cNvSpPr>
            <a:spLocks noGrp="1" noChangeArrowheads="1"/>
          </p:cNvSpPr>
          <p:nvPr>
            <p:ph type="ftr" sz="quarter" idx="11"/>
          </p:nvPr>
        </p:nvSpPr>
        <p:spPr/>
        <p:txBody>
          <a:bodyPr/>
          <a:lstStyle>
            <a:lvl1pPr>
              <a:defRPr/>
            </a:lvl1pPr>
          </a:lstStyle>
          <a:p>
            <a:pPr>
              <a:defRPr/>
            </a:pPr>
            <a:endParaRPr lang="el-GR"/>
          </a:p>
        </p:txBody>
      </p:sp>
      <p:sp>
        <p:nvSpPr>
          <p:cNvPr id="7" name="Rectangle 6"/>
          <p:cNvSpPr>
            <a:spLocks noGrp="1" noChangeArrowheads="1"/>
          </p:cNvSpPr>
          <p:nvPr>
            <p:ph type="sldNum" sz="quarter" idx="12"/>
          </p:nvPr>
        </p:nvSpPr>
        <p:spPr/>
        <p:txBody>
          <a:bodyPr/>
          <a:lstStyle>
            <a:lvl1pPr>
              <a:defRPr/>
            </a:lvl1pPr>
          </a:lstStyle>
          <a:p>
            <a:pPr>
              <a:defRPr/>
            </a:pPr>
            <a:fld id="{033ED3D4-E0A6-400F-84F7-AD9523CE9EF3}" type="slidenum">
              <a:rPr lang="el-GR"/>
              <a:pPr>
                <a:defRPr/>
              </a:pPr>
              <a:t>‹#›</a:t>
            </a:fld>
            <a:endParaRPr lang="el-GR"/>
          </a:p>
        </p:txBody>
      </p:sp>
    </p:spTree>
    <p:extLst>
      <p:ext uri="{BB962C8B-B14F-4D97-AF65-F5344CB8AC3E}">
        <p14:creationId xmlns:p14="http://schemas.microsoft.com/office/powerpoint/2010/main" xmlns="" val="297035621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xAndTwoObj">
  <p:cSld name="Τίτλος, Κείμενο και 2 Αντικεί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457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quarter" idx="2"/>
          </p:nvPr>
        </p:nvSpPr>
        <p:spPr>
          <a:xfrm>
            <a:off x="4648200" y="1600200"/>
            <a:ext cx="4038600" cy="2185988"/>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περιεχομένου"/>
          <p:cNvSpPr>
            <a:spLocks noGrp="1"/>
          </p:cNvSpPr>
          <p:nvPr>
            <p:ph sz="quarter" idx="3"/>
          </p:nvPr>
        </p:nvSpPr>
        <p:spPr>
          <a:xfrm>
            <a:off x="4648200" y="3938588"/>
            <a:ext cx="4038600" cy="218757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ημερομηνίας"/>
          <p:cNvSpPr>
            <a:spLocks noGrp="1"/>
          </p:cNvSpPr>
          <p:nvPr>
            <p:ph type="dt" sz="half" idx="10"/>
          </p:nvPr>
        </p:nvSpPr>
        <p:spPr>
          <a:xfrm>
            <a:off x="457200" y="6245225"/>
            <a:ext cx="2133600" cy="476250"/>
          </a:xfrm>
        </p:spPr>
        <p:txBody>
          <a:bodyPr/>
          <a:lstStyle>
            <a:lvl1pPr>
              <a:defRPr/>
            </a:lvl1pPr>
          </a:lstStyle>
          <a:p>
            <a:pPr>
              <a:defRPr/>
            </a:pPr>
            <a:endParaRPr lang="el-GR"/>
          </a:p>
        </p:txBody>
      </p:sp>
      <p:sp>
        <p:nvSpPr>
          <p:cNvPr id="7" name="6 - Θέση υποσέλιδου"/>
          <p:cNvSpPr>
            <a:spLocks noGrp="1"/>
          </p:cNvSpPr>
          <p:nvPr>
            <p:ph type="ftr" sz="quarter" idx="11"/>
          </p:nvPr>
        </p:nvSpPr>
        <p:spPr>
          <a:xfrm>
            <a:off x="3124200" y="6245225"/>
            <a:ext cx="2895600" cy="476250"/>
          </a:xfrm>
        </p:spPr>
        <p:txBody>
          <a:bodyPr/>
          <a:lstStyle>
            <a:lvl1pPr>
              <a:defRPr/>
            </a:lvl1pPr>
          </a:lstStyle>
          <a:p>
            <a:pPr>
              <a:defRPr/>
            </a:pPr>
            <a:endParaRPr lang="el-GR"/>
          </a:p>
        </p:txBody>
      </p:sp>
      <p:sp>
        <p:nvSpPr>
          <p:cNvPr id="8" name="7 - Θέση αριθμού διαφάνειας"/>
          <p:cNvSpPr>
            <a:spLocks noGrp="1"/>
          </p:cNvSpPr>
          <p:nvPr>
            <p:ph type="sldNum" sz="quarter" idx="12"/>
          </p:nvPr>
        </p:nvSpPr>
        <p:spPr>
          <a:xfrm>
            <a:off x="6553200" y="6245225"/>
            <a:ext cx="2133600" cy="476250"/>
          </a:xfrm>
        </p:spPr>
        <p:txBody>
          <a:bodyPr/>
          <a:lstStyle>
            <a:lvl1pPr>
              <a:defRPr/>
            </a:lvl1pPr>
          </a:lstStyle>
          <a:p>
            <a:pPr>
              <a:defRPr/>
            </a:pPr>
            <a:fld id="{AE4A6843-009A-4793-96B6-D33E7C14F177}" type="slidenum">
              <a:rPr lang="el-GR"/>
              <a:pPr>
                <a:defRPr/>
              </a:pPr>
              <a:t>‹#›</a:t>
            </a:fld>
            <a:endParaRPr lang="el-GR"/>
          </a:p>
        </p:txBody>
      </p:sp>
    </p:spTree>
    <p:extLst>
      <p:ext uri="{BB962C8B-B14F-4D97-AF65-F5344CB8AC3E}">
        <p14:creationId xmlns:p14="http://schemas.microsoft.com/office/powerpoint/2010/main" xmlns="" val="374251161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AndTx">
  <p:cSld name="Τίτλος, Αντικείμενο και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28600"/>
            <a:ext cx="8229600" cy="1143000"/>
          </a:xfrm>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495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648200" y="1600200"/>
            <a:ext cx="4038600" cy="4495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24"/>
          <p:cNvSpPr>
            <a:spLocks noGrp="1" noChangeArrowheads="1"/>
          </p:cNvSpPr>
          <p:nvPr>
            <p:ph type="dt" sz="half" idx="10"/>
          </p:nvPr>
        </p:nvSpPr>
        <p:spPr/>
        <p:txBody>
          <a:bodyPr/>
          <a:lstStyle>
            <a:lvl1pPr>
              <a:defRPr/>
            </a:lvl1pPr>
          </a:lstStyle>
          <a:p>
            <a:pPr>
              <a:defRPr/>
            </a:pPr>
            <a:endParaRPr lang="el-GR"/>
          </a:p>
        </p:txBody>
      </p:sp>
      <p:sp>
        <p:nvSpPr>
          <p:cNvPr id="6" name="Rectangle 25"/>
          <p:cNvSpPr>
            <a:spLocks noGrp="1" noChangeArrowheads="1"/>
          </p:cNvSpPr>
          <p:nvPr>
            <p:ph type="ftr" sz="quarter" idx="11"/>
          </p:nvPr>
        </p:nvSpPr>
        <p:spPr/>
        <p:txBody>
          <a:bodyPr/>
          <a:lstStyle>
            <a:lvl1pPr>
              <a:defRPr/>
            </a:lvl1pPr>
          </a:lstStyle>
          <a:p>
            <a:pPr>
              <a:defRPr/>
            </a:pPr>
            <a:endParaRPr lang="el-GR"/>
          </a:p>
        </p:txBody>
      </p:sp>
      <p:sp>
        <p:nvSpPr>
          <p:cNvPr id="7" name="Rectangle 26"/>
          <p:cNvSpPr>
            <a:spLocks noGrp="1" noChangeArrowheads="1"/>
          </p:cNvSpPr>
          <p:nvPr>
            <p:ph type="sldNum" sz="quarter" idx="12"/>
          </p:nvPr>
        </p:nvSpPr>
        <p:spPr/>
        <p:txBody>
          <a:bodyPr/>
          <a:lstStyle>
            <a:lvl1pPr>
              <a:defRPr/>
            </a:lvl1pPr>
          </a:lstStyle>
          <a:p>
            <a:pPr>
              <a:defRPr/>
            </a:pPr>
            <a:fld id="{EF244DD0-3418-41B9-9FB1-165793DD03D5}" type="slidenum">
              <a:rPr lang="el-GR"/>
              <a:pPr>
                <a:defRPr/>
              </a:pPr>
              <a:t>‹#›</a:t>
            </a:fld>
            <a:endParaRPr lang="el-GR"/>
          </a:p>
        </p:txBody>
      </p:sp>
    </p:spTree>
    <p:extLst>
      <p:ext uri="{BB962C8B-B14F-4D97-AF65-F5344CB8AC3E}">
        <p14:creationId xmlns:p14="http://schemas.microsoft.com/office/powerpoint/2010/main" xmlns="" val="40010888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cSld name="Αντικείμενο">
    <p:spTree>
      <p:nvGrpSpPr>
        <p:cNvPr id="1" name=""/>
        <p:cNvGrpSpPr/>
        <p:nvPr/>
      </p:nvGrpSpPr>
      <p:grpSpPr>
        <a:xfrm>
          <a:off x="0" y="0"/>
          <a:ext cx="0" cy="0"/>
          <a:chOff x="0" y="0"/>
          <a:chExt cx="0" cy="0"/>
        </a:xfrm>
      </p:grpSpPr>
      <p:sp>
        <p:nvSpPr>
          <p:cNvPr id="2" name="1 - Θέση περιεχομένου"/>
          <p:cNvSpPr>
            <a:spLocks noGrp="1"/>
          </p:cNvSpPr>
          <p:nvPr>
            <p:ph/>
          </p:nvPr>
        </p:nvSpPr>
        <p:spPr>
          <a:xfrm>
            <a:off x="457200" y="228600"/>
            <a:ext cx="8229600" cy="58674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3" name="Rectangle 24"/>
          <p:cNvSpPr>
            <a:spLocks noGrp="1" noChangeArrowheads="1"/>
          </p:cNvSpPr>
          <p:nvPr>
            <p:ph type="dt" sz="half" idx="10"/>
          </p:nvPr>
        </p:nvSpPr>
        <p:spPr/>
        <p:txBody>
          <a:bodyPr/>
          <a:lstStyle>
            <a:lvl1pPr>
              <a:defRPr/>
            </a:lvl1pPr>
          </a:lstStyle>
          <a:p>
            <a:pPr>
              <a:defRPr/>
            </a:pPr>
            <a:endParaRPr lang="el-GR"/>
          </a:p>
        </p:txBody>
      </p:sp>
      <p:sp>
        <p:nvSpPr>
          <p:cNvPr id="4" name="Rectangle 25"/>
          <p:cNvSpPr>
            <a:spLocks noGrp="1" noChangeArrowheads="1"/>
          </p:cNvSpPr>
          <p:nvPr>
            <p:ph type="ftr" sz="quarter" idx="11"/>
          </p:nvPr>
        </p:nvSpPr>
        <p:spPr/>
        <p:txBody>
          <a:bodyPr/>
          <a:lstStyle>
            <a:lvl1pPr>
              <a:defRPr/>
            </a:lvl1pPr>
          </a:lstStyle>
          <a:p>
            <a:pPr>
              <a:defRPr/>
            </a:pPr>
            <a:endParaRPr lang="el-GR"/>
          </a:p>
        </p:txBody>
      </p:sp>
      <p:sp>
        <p:nvSpPr>
          <p:cNvPr id="5" name="Rectangle 26"/>
          <p:cNvSpPr>
            <a:spLocks noGrp="1" noChangeArrowheads="1"/>
          </p:cNvSpPr>
          <p:nvPr>
            <p:ph type="sldNum" sz="quarter" idx="12"/>
          </p:nvPr>
        </p:nvSpPr>
        <p:spPr/>
        <p:txBody>
          <a:bodyPr/>
          <a:lstStyle>
            <a:lvl1pPr>
              <a:defRPr/>
            </a:lvl1pPr>
          </a:lstStyle>
          <a:p>
            <a:pPr>
              <a:defRPr/>
            </a:pPr>
            <a:fld id="{6A9F088F-D848-427A-8BB2-2AC10BA939D1}" type="slidenum">
              <a:rPr lang="el-GR"/>
              <a:pPr>
                <a:defRPr/>
              </a:pPr>
              <a:t>‹#›</a:t>
            </a:fld>
            <a:endParaRPr lang="el-GR"/>
          </a:p>
        </p:txBody>
      </p:sp>
    </p:spTree>
    <p:extLst>
      <p:ext uri="{BB962C8B-B14F-4D97-AF65-F5344CB8AC3E}">
        <p14:creationId xmlns:p14="http://schemas.microsoft.com/office/powerpoint/2010/main" xmlns="" val="316101846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duotone>
              <a:schemeClr val="accent1">
                <a:shade val="45000"/>
                <a:satMod val="135000"/>
              </a:schemeClr>
              <a:prstClr val="white"/>
            </a:duotone>
            <a:extLst>
              <a:ext uri="{BEBA8EAE-BF5A-486C-A8C5-ECC9F3942E4B}">
                <a14:imgProps xmlns:a14="http://schemas.microsoft.com/office/drawing/2010/main" xmlns="">
                  <a14:imgLayer r:embed="rId3">
                    <a14:imgEffect>
                      <a14:saturation sat="66000"/>
                    </a14:imgEffect>
                    <a14:imgEffect>
                      <a14:brightnessContrast bright="-40000"/>
                    </a14:imgEffect>
                  </a14:imgLayer>
                </a14:imgProps>
              </a:ex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a:solidFill>
            <a:schemeClr val="bg1"/>
          </a:solidFill>
          <a:ln>
            <a:solidFill>
              <a:schemeClr val="accent1">
                <a:lumMod val="50000"/>
              </a:schemeClr>
            </a:solidFill>
          </a:ln>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a:solidFill>
            <a:schemeClr val="bg1"/>
          </a:solidFill>
          <a:ln>
            <a:solidFill>
              <a:schemeClr val="accent1">
                <a:lumMod val="50000"/>
              </a:schemeClr>
            </a:solidFill>
          </a:ln>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l-GR" dirty="0"/>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370804419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duotone>
              <a:schemeClr val="accent1">
                <a:shade val="45000"/>
                <a:satMod val="135000"/>
              </a:schemeClr>
              <a:prstClr val="white"/>
            </a:duotone>
            <a:extLst>
              <a:ext uri="{BEBA8EAE-BF5A-486C-A8C5-ECC9F3942E4B}">
                <a14:imgProps xmlns:a14="http://schemas.microsoft.com/office/drawing/2010/main" xmlns="">
                  <a14:imgLayer r:embed="rId3">
                    <a14:imgEffect>
                      <a14:saturation sat="66000"/>
                    </a14:imgEffect>
                    <a14:imgEffect>
                      <a14:brightnessContrast bright="-40000"/>
                    </a14:imgEffect>
                  </a14:imgLayer>
                </a14:imgProps>
              </a:ex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8" name="Rounded Rectangle 7"/>
          <p:cNvSpPr/>
          <p:nvPr userDrawn="1"/>
        </p:nvSpPr>
        <p:spPr>
          <a:xfrm>
            <a:off x="179512" y="1340768"/>
            <a:ext cx="8784976" cy="5400600"/>
          </a:xfrm>
          <a:prstGeom prst="roundRect">
            <a:avLst>
              <a:gd name="adj" fmla="val 0"/>
            </a:avLst>
          </a:prstGeom>
          <a:solidFill>
            <a:schemeClr val="bg1"/>
          </a:solidFill>
          <a:ln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Rounded Rectangle 8"/>
          <p:cNvSpPr/>
          <p:nvPr userDrawn="1"/>
        </p:nvSpPr>
        <p:spPr>
          <a:xfrm>
            <a:off x="179512" y="116632"/>
            <a:ext cx="8784976" cy="1080120"/>
          </a:xfrm>
          <a:prstGeom prst="roundRect">
            <a:avLst>
              <a:gd name="adj" fmla="val 0"/>
            </a:avLst>
          </a:prstGeom>
          <a:solidFill>
            <a:schemeClr val="bg1"/>
          </a:solidFill>
          <a:ln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Title 1"/>
          <p:cNvSpPr>
            <a:spLocks noGrp="1"/>
          </p:cNvSpPr>
          <p:nvPr>
            <p:ph type="title"/>
          </p:nvPr>
        </p:nvSpPr>
        <p:spPr>
          <a:xfrm>
            <a:off x="467544" y="116632"/>
            <a:ext cx="8229600" cy="1080120"/>
          </a:xfrm>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a:xfrm>
            <a:off x="457200" y="1484784"/>
            <a:ext cx="8229600" cy="47525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204641609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8" name="Rounded Rectangle 7"/>
          <p:cNvSpPr/>
          <p:nvPr userDrawn="1"/>
        </p:nvSpPr>
        <p:spPr>
          <a:xfrm>
            <a:off x="179512" y="1340768"/>
            <a:ext cx="8784976" cy="5400600"/>
          </a:xfrm>
          <a:prstGeom prst="roundRect">
            <a:avLst>
              <a:gd name="adj" fmla="val 0"/>
            </a:avLst>
          </a:prstGeom>
          <a:solidFill>
            <a:schemeClr val="bg1"/>
          </a:solidFill>
          <a:ln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Rounded Rectangle 8"/>
          <p:cNvSpPr/>
          <p:nvPr userDrawn="1"/>
        </p:nvSpPr>
        <p:spPr>
          <a:xfrm>
            <a:off x="179512" y="116632"/>
            <a:ext cx="8784976" cy="1080120"/>
          </a:xfrm>
          <a:prstGeom prst="roundRect">
            <a:avLst>
              <a:gd name="adj" fmla="val 0"/>
            </a:avLst>
          </a:prstGeom>
          <a:solidFill>
            <a:schemeClr val="bg1"/>
          </a:solidFill>
          <a:ln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Title 1"/>
          <p:cNvSpPr>
            <a:spLocks noGrp="1"/>
          </p:cNvSpPr>
          <p:nvPr>
            <p:ph type="title"/>
          </p:nvPr>
        </p:nvSpPr>
        <p:spPr>
          <a:xfrm>
            <a:off x="467544" y="116632"/>
            <a:ext cx="8229600" cy="1080120"/>
          </a:xfrm>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a:xfrm>
            <a:off x="457200" y="1340768"/>
            <a:ext cx="8229600" cy="4896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259817503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64536100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413840259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384734539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386136804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28271341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2846972494"/>
      </p:ext>
    </p:extLst>
  </p:cSld>
  <p:clrMap bg1="lt1" tx1="dk1" bg2="lt2" tx2="dk2" accent1="accent1" accent2="accent2" accent3="accent3" accent4="accent4" accent5="accent5" accent6="accent6" hlink="hlink" folHlink="folHlink"/>
  <p:sldLayoutIdLst>
    <p:sldLayoutId id="2147483685" r:id="rId1"/>
    <p:sldLayoutId id="2147483702" r:id="rId2"/>
    <p:sldLayoutId id="2147483686" r:id="rId3"/>
    <p:sldLayoutId id="2147483701" r:id="rId4"/>
    <p:sldLayoutId id="2147483687" r:id="rId5"/>
    <p:sldLayoutId id="2147483688" r:id="rId6"/>
    <p:sldLayoutId id="2147483689" r:id="rId7"/>
    <p:sldLayoutId id="2147483690"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3" r:id="rId18"/>
    <p:sldLayoutId id="2147483704" r:id="rId19"/>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en.wikipedia.org/wiki/Secretary" TargetMode="External"/><Relationship Id="rId2" Type="http://schemas.openxmlformats.org/officeDocument/2006/relationships/image" Target="../media/image11.jpeg"/><Relationship Id="rId1" Type="http://schemas.openxmlformats.org/officeDocument/2006/relationships/slideLayout" Target="../slideLayouts/slideLayout3.xml"/><Relationship Id="rId5" Type="http://schemas.openxmlformats.org/officeDocument/2006/relationships/hyperlink" Target="http://creativecommons.org/licenses/by/2.0" TargetMode="External"/><Relationship Id="rId4" Type="http://schemas.openxmlformats.org/officeDocument/2006/relationships/hyperlink" Target="http://commons.wikimedia.org/wiki/User:AaronY"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physiotherapy.org.nz/your-health/blogs/breathe-easy-with-physiotherapy/i-breathe-therefore-i-am/" TargetMode="External"/><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peaceoflifechiropractic.files.wordpress.com/2011/05/posture.jpg" TargetMode="External"/><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roscen.blogspot.gr/2014_08_01_archive.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Φυσικοθεραπεία σε ειδικές πληθυσμιακές μονάδες</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lnSpcReduction="10000"/>
          </a:bodyPr>
          <a:lstStyle/>
          <a:p>
            <a:pPr>
              <a:spcBef>
                <a:spcPts val="0"/>
              </a:spcBef>
              <a:spcAft>
                <a:spcPts val="1200"/>
              </a:spcAft>
            </a:pPr>
            <a:r>
              <a:rPr lang="el-GR" sz="2800" b="1" dirty="0" smtClean="0"/>
              <a:t>Ενότητα</a:t>
            </a:r>
            <a:r>
              <a:rPr lang="en-US" sz="2800" b="1" dirty="0" smtClean="0"/>
              <a:t> 10</a:t>
            </a:r>
            <a:r>
              <a:rPr lang="el-GR" sz="2800" dirty="0" smtClean="0"/>
              <a:t>:</a:t>
            </a:r>
            <a:r>
              <a:rPr lang="en-US" sz="2800" dirty="0" smtClean="0"/>
              <a:t> </a:t>
            </a:r>
            <a:r>
              <a:rPr lang="el-GR" sz="2800" dirty="0" smtClean="0"/>
              <a:t>Προσαρμογές της ΣΣ στην Γ’ ηλικία και αναπνευστική λειτουργία</a:t>
            </a:r>
            <a:endParaRPr lang="en-US" sz="2800" dirty="0" smtClean="0"/>
          </a:p>
          <a:p>
            <a:pPr>
              <a:spcBef>
                <a:spcPts val="0"/>
              </a:spcBef>
            </a:pPr>
            <a:r>
              <a:rPr lang="el-GR" sz="2400" dirty="0" smtClean="0"/>
              <a:t>Γεωργία Πέττα</a:t>
            </a:r>
            <a:endParaRPr lang="el-GR" sz="2400" dirty="0"/>
          </a:p>
          <a:p>
            <a:pPr>
              <a:spcBef>
                <a:spcPts val="0"/>
              </a:spcBef>
            </a:pPr>
            <a:r>
              <a:rPr lang="el-GR" sz="2400" dirty="0"/>
              <a:t>Τμήμα </a:t>
            </a:r>
            <a:r>
              <a:rPr lang="el-GR" sz="2400" dirty="0" smtClean="0"/>
              <a:t>Φυσικοθεραπείας</a:t>
            </a:r>
            <a:endParaRPr lang="el-GR" sz="2400" dirty="0"/>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xmlns=""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angle 7"/>
          <p:cNvSpPr/>
          <p:nvPr/>
        </p:nvSpPr>
        <p:spPr>
          <a:xfrm>
            <a:off x="3585831" y="4818308"/>
            <a:ext cx="3080587" cy="923330"/>
          </a:xfrm>
          <a:prstGeom prst="rect">
            <a:avLst/>
          </a:prstGeom>
        </p:spPr>
        <p:txBody>
          <a:bodyPr wrap="none">
            <a:spAutoFit/>
          </a:bodyPr>
          <a:lstStyle/>
          <a:p>
            <a:pPr eaLnBrk="1" fontAlgn="auto" hangingPunct="1">
              <a:spcAft>
                <a:spcPts val="0"/>
              </a:spcAft>
              <a:defRPr/>
            </a:pPr>
            <a:r>
              <a:rPr lang="el-GR" dirty="0" err="1" smtClean="0">
                <a:latin typeface="+mn-lt"/>
              </a:rPr>
              <a:t>Μ.Σεφερι</a:t>
            </a:r>
            <a:r>
              <a:rPr lang="el-GR" dirty="0" err="1" smtClean="0">
                <a:latin typeface="+mn-lt"/>
              </a:rPr>
              <a:t>ά</a:t>
            </a:r>
            <a:r>
              <a:rPr lang="el-GR" dirty="0" err="1" smtClean="0">
                <a:latin typeface="+mn-lt"/>
              </a:rPr>
              <a:t>δης</a:t>
            </a:r>
            <a:r>
              <a:rPr lang="el-GR" dirty="0" smtClean="0">
                <a:latin typeface="+mn-lt"/>
              </a:rPr>
              <a:t> </a:t>
            </a:r>
            <a:r>
              <a:rPr lang="el-GR" dirty="0" err="1">
                <a:latin typeface="+mn-lt"/>
              </a:rPr>
              <a:t>Pt,Msc</a:t>
            </a:r>
            <a:endParaRPr lang="el-GR" dirty="0">
              <a:latin typeface="+mn-lt"/>
            </a:endParaRPr>
          </a:p>
          <a:p>
            <a:pPr eaLnBrk="1" fontAlgn="auto" hangingPunct="1">
              <a:spcAft>
                <a:spcPts val="0"/>
              </a:spcAft>
              <a:defRPr/>
            </a:pPr>
            <a:r>
              <a:rPr lang="el-GR" dirty="0" err="1" smtClean="0">
                <a:latin typeface="+mn-lt"/>
              </a:rPr>
              <a:t>Γενικο</a:t>
            </a:r>
            <a:r>
              <a:rPr lang="el-GR" dirty="0" smtClean="0">
                <a:latin typeface="+mn-lt"/>
              </a:rPr>
              <a:t> </a:t>
            </a:r>
            <a:r>
              <a:rPr lang="el-GR" dirty="0" err="1" smtClean="0">
                <a:latin typeface="+mn-lt"/>
              </a:rPr>
              <a:t>Νοσοκομειο</a:t>
            </a:r>
            <a:r>
              <a:rPr lang="el-GR" dirty="0" smtClean="0">
                <a:latin typeface="+mn-lt"/>
              </a:rPr>
              <a:t> </a:t>
            </a:r>
            <a:r>
              <a:rPr lang="el-GR" dirty="0" err="1" smtClean="0">
                <a:latin typeface="+mn-lt"/>
              </a:rPr>
              <a:t>Πατησιων</a:t>
            </a:r>
            <a:endParaRPr lang="el-GR" dirty="0" smtClean="0">
              <a:latin typeface="+mn-lt"/>
            </a:endParaRPr>
          </a:p>
          <a:p>
            <a:pPr eaLnBrk="1" fontAlgn="auto" hangingPunct="1">
              <a:spcAft>
                <a:spcPts val="0"/>
              </a:spcAft>
              <a:defRPr/>
            </a:pPr>
            <a:r>
              <a:rPr lang="el-GR" dirty="0" err="1" smtClean="0">
                <a:latin typeface="+mn-lt"/>
              </a:rPr>
              <a:t>Εργαστηριακος</a:t>
            </a:r>
            <a:r>
              <a:rPr lang="el-GR" dirty="0" smtClean="0">
                <a:latin typeface="+mn-lt"/>
              </a:rPr>
              <a:t> </a:t>
            </a:r>
            <a:r>
              <a:rPr lang="el-GR" dirty="0" err="1" smtClean="0">
                <a:latin typeface="+mn-lt"/>
              </a:rPr>
              <a:t>Συν.Τει</a:t>
            </a:r>
            <a:r>
              <a:rPr lang="el-GR" dirty="0" smtClean="0">
                <a:latin typeface="+mn-lt"/>
              </a:rPr>
              <a:t> </a:t>
            </a:r>
            <a:r>
              <a:rPr lang="el-GR" dirty="0" err="1" smtClean="0">
                <a:latin typeface="+mn-lt"/>
              </a:rPr>
              <a:t>Αθηνας</a:t>
            </a:r>
            <a:endParaRPr lang="el-GR" dirty="0">
              <a:latin typeface="+mn-lt"/>
            </a:endParaRPr>
          </a:p>
        </p:txBody>
      </p:sp>
    </p:spTree>
    <p:extLst>
      <p:ext uri="{BB962C8B-B14F-4D97-AF65-F5344CB8AC3E}">
        <p14:creationId xmlns:p14="http://schemas.microsoft.com/office/powerpoint/2010/main" xmlns=""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Αναπνευστική λειτουργία &amp; </a:t>
            </a:r>
            <a:r>
              <a:rPr lang="el-GR" dirty="0" smtClean="0"/>
              <a:t>επιπλοκές</a:t>
            </a:r>
            <a:endParaRPr lang="el-GR" dirty="0"/>
          </a:p>
        </p:txBody>
      </p:sp>
      <p:sp>
        <p:nvSpPr>
          <p:cNvPr id="6" name="5 - Θέση περιεχομένου"/>
          <p:cNvSpPr>
            <a:spLocks noGrp="1"/>
          </p:cNvSpPr>
          <p:nvPr>
            <p:ph idx="1"/>
          </p:nvPr>
        </p:nvSpPr>
        <p:spPr>
          <a:xfrm>
            <a:off x="457200" y="1484784"/>
            <a:ext cx="6347048" cy="4752528"/>
          </a:xfrm>
        </p:spPr>
        <p:txBody>
          <a:bodyPr>
            <a:normAutofit/>
          </a:bodyPr>
          <a:lstStyle/>
          <a:p>
            <a:pPr>
              <a:defRPr/>
            </a:pPr>
            <a:r>
              <a:rPr lang="el-GR" sz="2800" dirty="0" smtClean="0"/>
              <a:t>Μόλυνση της ατμόσφαιρας</a:t>
            </a:r>
          </a:p>
          <a:p>
            <a:pPr>
              <a:defRPr/>
            </a:pPr>
            <a:r>
              <a:rPr lang="el-GR" sz="2800" dirty="0" smtClean="0"/>
              <a:t>Κάπνισμα</a:t>
            </a:r>
          </a:p>
          <a:p>
            <a:pPr>
              <a:defRPr/>
            </a:pPr>
            <a:r>
              <a:rPr lang="el-GR" sz="2800" dirty="0" smtClean="0"/>
              <a:t>Συνθήκες εργασίας</a:t>
            </a:r>
          </a:p>
          <a:p>
            <a:pPr>
              <a:defRPr/>
            </a:pPr>
            <a:r>
              <a:rPr lang="el-GR" sz="2800" dirty="0" smtClean="0"/>
              <a:t>Παχυσαρκία</a:t>
            </a:r>
          </a:p>
          <a:p>
            <a:pPr>
              <a:defRPr/>
            </a:pPr>
            <a:r>
              <a:rPr lang="el-GR" sz="2800" dirty="0" smtClean="0"/>
              <a:t>Τροχαία ατυχήματα</a:t>
            </a:r>
          </a:p>
          <a:p>
            <a:pPr>
              <a:defRPr/>
            </a:pPr>
            <a:r>
              <a:rPr lang="el-GR" sz="2800" dirty="0" smtClean="0"/>
              <a:t>Καρδιαγγειακά νοσήματα</a:t>
            </a:r>
          </a:p>
          <a:p>
            <a:pPr>
              <a:defRPr/>
            </a:pPr>
            <a:r>
              <a:rPr lang="el-GR" sz="2800" dirty="0" smtClean="0"/>
              <a:t>Καρκίνοι</a:t>
            </a:r>
          </a:p>
          <a:p>
            <a:pPr>
              <a:defRPr/>
            </a:pPr>
            <a:r>
              <a:rPr lang="el-GR" sz="2800" dirty="0" smtClean="0"/>
              <a:t>Επιδημίες των τελευταίων χρόνων</a:t>
            </a:r>
            <a:endParaRPr lang="el-GR" sz="2800" dirty="0"/>
          </a:p>
        </p:txBody>
      </p:sp>
    </p:spTree>
    <p:extLst>
      <p:ext uri="{BB962C8B-B14F-4D97-AF65-F5344CB8AC3E}">
        <p14:creationId xmlns:p14="http://schemas.microsoft.com/office/powerpoint/2010/main" xmlns="" val="42753764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l-GR" dirty="0" smtClean="0"/>
              <a:t>Αναπνευστική λειτουργία &amp; επιπλοκές</a:t>
            </a:r>
            <a:endParaRPr lang="el-GR" dirty="0"/>
          </a:p>
        </p:txBody>
      </p:sp>
      <p:pic>
        <p:nvPicPr>
          <p:cNvPr id="15363" name="Picture 4" descr="κύφωση"/>
          <p:cNvPicPr>
            <a:picLocks noGrp="1" noChangeAspect="1" noChangeArrowheads="1"/>
          </p:cNvPicPr>
          <p:nvPr>
            <p:ph idx="1"/>
          </p:nvPr>
        </p:nvPicPr>
        <p:blipFill>
          <a:blip r:embed="rId2" cstate="print">
            <a:lum bright="-42000" contrast="54000"/>
            <a:extLst>
              <a:ext uri="{28A0092B-C50C-407E-A947-70E740481C1C}">
                <a14:useLocalDpi xmlns:a14="http://schemas.microsoft.com/office/drawing/2010/main" xmlns="" val="0"/>
              </a:ext>
            </a:extLst>
          </a:blip>
          <a:stretch>
            <a:fillRect/>
          </a:stretch>
        </p:blipFill>
        <p:spPr>
          <a:xfrm>
            <a:off x="323528" y="1700808"/>
            <a:ext cx="3474917" cy="2592288"/>
          </a:xfrm>
        </p:spPr>
      </p:pic>
      <p:sp>
        <p:nvSpPr>
          <p:cNvPr id="2" name="Rectangle 3"/>
          <p:cNvSpPr>
            <a:spLocks noGrp="1" noRot="1" noChangeArrowheads="1"/>
          </p:cNvSpPr>
          <p:nvPr>
            <p:ph type="body" sz="half" idx="4294967295"/>
          </p:nvPr>
        </p:nvSpPr>
        <p:spPr>
          <a:xfrm>
            <a:off x="3923928" y="1556792"/>
            <a:ext cx="4968552" cy="5184576"/>
          </a:xfrm>
        </p:spPr>
        <p:txBody>
          <a:bodyPr rtlCol="0">
            <a:normAutofit/>
          </a:bodyPr>
          <a:lstStyle/>
          <a:p>
            <a:pPr eaLnBrk="1" fontAlgn="auto" hangingPunct="1">
              <a:spcAft>
                <a:spcPts val="0"/>
              </a:spcAft>
              <a:buFont typeface="Arial" pitchFamily="34" charset="0"/>
              <a:buChar char="•"/>
              <a:defRPr/>
            </a:pPr>
            <a:r>
              <a:rPr lang="el-GR" sz="2400" dirty="0" smtClean="0"/>
              <a:t>Σε μελέτες αναφέρεται πως τα οστεοπορωτικά κατάγματα στη Σ.Σ. έχουν την πλέον αρνητική επίδραση στη ποιότητα ζωής των ασθενών συγκρινόμενα  με τα κατάγματα στα άνω και κάτω άκρα</a:t>
            </a:r>
          </a:p>
          <a:p>
            <a:pPr eaLnBrk="1" fontAlgn="auto" hangingPunct="1">
              <a:spcAft>
                <a:spcPts val="0"/>
              </a:spcAft>
              <a:buFont typeface="Arial" pitchFamily="34" charset="0"/>
              <a:buChar char="•"/>
              <a:defRPr/>
            </a:pPr>
            <a:r>
              <a:rPr lang="el-GR" sz="2400" dirty="0" smtClean="0"/>
              <a:t>Αναφέρεται χρόνιος πόνος</a:t>
            </a:r>
          </a:p>
          <a:p>
            <a:pPr eaLnBrk="1" fontAlgn="auto" hangingPunct="1">
              <a:spcAft>
                <a:spcPts val="0"/>
              </a:spcAft>
              <a:buFont typeface="Arial" pitchFamily="34" charset="0"/>
              <a:buChar char="•"/>
              <a:defRPr/>
            </a:pPr>
            <a:r>
              <a:rPr lang="el-GR" sz="2400" b="1" dirty="0" smtClean="0">
                <a:solidFill>
                  <a:srgbClr val="004B82"/>
                </a:solidFill>
              </a:rPr>
              <a:t>Κατάκλιση που οδηγεί και σε αρνητική επίδραση της αναπνευστικής  λειτουργίας</a:t>
            </a:r>
          </a:p>
          <a:p>
            <a:pPr eaLnBrk="1" fontAlgn="auto" hangingPunct="1">
              <a:spcAft>
                <a:spcPts val="0"/>
              </a:spcAft>
              <a:buFontTx/>
              <a:buNone/>
              <a:defRPr/>
            </a:pPr>
            <a:endParaRPr lang="el-GR" sz="2400" dirty="0" smtClean="0"/>
          </a:p>
          <a:p>
            <a:pPr algn="r" eaLnBrk="1" fontAlgn="auto" hangingPunct="1">
              <a:spcAft>
                <a:spcPts val="0"/>
              </a:spcAft>
              <a:buFontTx/>
              <a:buNone/>
              <a:defRPr/>
            </a:pPr>
            <a:r>
              <a:rPr lang="en-GB" sz="1900" dirty="0" smtClean="0"/>
              <a:t>(</a:t>
            </a:r>
            <a:r>
              <a:rPr lang="en-GB" sz="1900" dirty="0" err="1" smtClean="0"/>
              <a:t>Hallberg</a:t>
            </a:r>
            <a:r>
              <a:rPr lang="en-GB" sz="1900" dirty="0" smtClean="0"/>
              <a:t> et al, 2004)</a:t>
            </a:r>
            <a:endParaRPr lang="el-GR" sz="1900" dirty="0" smtClean="0"/>
          </a:p>
        </p:txBody>
      </p:sp>
    </p:spTree>
    <p:extLst>
      <p:ext uri="{BB962C8B-B14F-4D97-AF65-F5344CB8AC3E}">
        <p14:creationId xmlns:p14="http://schemas.microsoft.com/office/powerpoint/2010/main" xmlns="" val="2786850876"/>
      </p:ext>
    </p:extLst>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l-GR" dirty="0" smtClean="0"/>
              <a:t>Οι επιπτώσεις στην αναπνευστική λειτουργία</a:t>
            </a:r>
            <a:endParaRPr lang="el-GR" dirty="0"/>
          </a:p>
        </p:txBody>
      </p:sp>
      <p:sp>
        <p:nvSpPr>
          <p:cNvPr id="16387" name="3 - Θέση κειμένου"/>
          <p:cNvSpPr>
            <a:spLocks noGrp="1"/>
          </p:cNvSpPr>
          <p:nvPr>
            <p:ph type="body" sz="half" idx="4294967295"/>
          </p:nvPr>
        </p:nvSpPr>
        <p:spPr>
          <a:xfrm>
            <a:off x="3563888" y="1412776"/>
            <a:ext cx="5328592" cy="5256584"/>
          </a:xfrm>
          <a:solidFill>
            <a:schemeClr val="bg1">
              <a:lumMod val="95000"/>
            </a:schemeClr>
          </a:solidFill>
        </p:spPr>
        <p:txBody>
          <a:bodyPr>
            <a:noAutofit/>
          </a:bodyPr>
          <a:lstStyle/>
          <a:p>
            <a:pPr eaLnBrk="1" hangingPunct="1">
              <a:buFontTx/>
              <a:buNone/>
            </a:pPr>
            <a:r>
              <a:rPr lang="el-GR" altLang="el-GR" sz="2300" b="1" dirty="0" smtClean="0"/>
              <a:t>Αναπνευστικοί δείκτες</a:t>
            </a:r>
            <a:endParaRPr lang="el-GR" altLang="el-GR" sz="2300" dirty="0" smtClean="0"/>
          </a:p>
          <a:p>
            <a:r>
              <a:rPr lang="el-GR" altLang="el-GR" sz="2300" dirty="0" smtClean="0"/>
              <a:t>Η αναπνευστική ικανότητα ελέγχεται από την λειτουργία των αναπνευστικών μυών την σωστή αρχιτεκτονική του θωρακικού κλωβού και το νευρικό σύστημα. </a:t>
            </a:r>
          </a:p>
          <a:p>
            <a:r>
              <a:rPr lang="el-GR" altLang="el-GR" sz="2300" dirty="0" smtClean="0"/>
              <a:t>Στις περιπτώσεις παραμορφώσεων του σκελετού της περιοχής εμφανίζονται αναπνευστικές ανεπάρκειες σχετικές με το είδος και την βαρύτητα της σκελετικής παρέκκλισης. </a:t>
            </a:r>
          </a:p>
          <a:p>
            <a:r>
              <a:rPr lang="el-GR" altLang="el-GR" sz="2300" dirty="0" smtClean="0"/>
              <a:t>Η αναπνευστική ανεπάρκεια μπορεί να αξιολογηθεί με τους αναπνευστικούς δείκτες.</a:t>
            </a:r>
          </a:p>
          <a:p>
            <a:pPr eaLnBrk="1" hangingPunct="1"/>
            <a:endParaRPr lang="el-GR" altLang="el-GR" sz="2300" dirty="0" smtClean="0"/>
          </a:p>
        </p:txBody>
      </p:sp>
      <p:pic>
        <p:nvPicPr>
          <p:cNvPr id="22530" name="Picture 2" descr="http://upload.wikimedia.org/wikipedia/commons/5/5e/Secretary_at_work.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7833" y="1412776"/>
            <a:ext cx="3168352" cy="2119454"/>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p:cNvSpPr/>
          <p:nvPr/>
        </p:nvSpPr>
        <p:spPr>
          <a:xfrm>
            <a:off x="601869" y="3532230"/>
            <a:ext cx="2520280" cy="646331"/>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smtClean="0">
                <a:solidFill>
                  <a:schemeClr val="tx1">
                    <a:lumMod val="75000"/>
                    <a:lumOff val="25000"/>
                  </a:schemeClr>
                </a:solidFill>
                <a:latin typeface="+mn-lt"/>
                <a:hlinkClick r:id="rId3"/>
              </a:rPr>
              <a:t>Secretary_at_work</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 </a:t>
            </a:r>
            <a:r>
              <a:rPr lang="en-US" sz="1200" dirty="0" err="1" smtClean="0">
                <a:solidFill>
                  <a:schemeClr val="tx1">
                    <a:lumMod val="75000"/>
                    <a:lumOff val="25000"/>
                  </a:schemeClr>
                </a:solidFill>
                <a:latin typeface="+mn-lt"/>
                <a:hlinkClick r:id="rId4"/>
              </a:rPr>
              <a:t>AaronY</a:t>
            </a:r>
            <a:r>
              <a:rPr lang="el-GR" sz="1200" dirty="0" smtClean="0">
                <a:solidFill>
                  <a:schemeClr val="tx1">
                    <a:lumMod val="75000"/>
                    <a:lumOff val="25000"/>
                  </a:schemeClr>
                </a:solidFill>
                <a:latin typeface="+mn-lt"/>
              </a:rPr>
              <a:t> διαθέσιμο με άδεια </a:t>
            </a:r>
            <a:r>
              <a:rPr lang="en-US" sz="1200" dirty="0">
                <a:solidFill>
                  <a:schemeClr val="tx1">
                    <a:lumMod val="75000"/>
                    <a:lumOff val="25000"/>
                  </a:schemeClr>
                </a:solidFill>
                <a:latin typeface="+mn-lt"/>
                <a:hlinkClick r:id="rId5"/>
              </a:rPr>
              <a:t>CC BY 2.0</a:t>
            </a:r>
            <a:endParaRPr lang="en-US" sz="1200" dirty="0">
              <a:solidFill>
                <a:schemeClr val="tx1">
                  <a:lumMod val="75000"/>
                  <a:lumOff val="25000"/>
                </a:schemeClr>
              </a:solidFill>
              <a:latin typeface="+mn-lt"/>
            </a:endParaRPr>
          </a:p>
          <a:p>
            <a:pPr algn="ct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xmlns="" val="391629332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Αναπνευστικοί δείκτες</a:t>
            </a:r>
            <a:endParaRPr lang="el-GR" dirty="0"/>
          </a:p>
        </p:txBody>
      </p:sp>
      <p:sp>
        <p:nvSpPr>
          <p:cNvPr id="9" name="8 - Θέση περιεχομένου"/>
          <p:cNvSpPr>
            <a:spLocks noGrp="1"/>
          </p:cNvSpPr>
          <p:nvPr>
            <p:ph idx="1"/>
          </p:nvPr>
        </p:nvSpPr>
        <p:spPr>
          <a:xfrm>
            <a:off x="6444208" y="1484784"/>
            <a:ext cx="2448272" cy="3888432"/>
          </a:xfrm>
          <a:solidFill>
            <a:schemeClr val="bg1">
              <a:lumMod val="95000"/>
            </a:schemeClr>
          </a:solidFill>
        </p:spPr>
        <p:txBody>
          <a:bodyPr rtlCol="0">
            <a:noAutofit/>
          </a:bodyPr>
          <a:lstStyle/>
          <a:p>
            <a:pPr eaLnBrk="1" fontAlgn="auto" hangingPunct="1">
              <a:spcAft>
                <a:spcPts val="0"/>
              </a:spcAft>
              <a:buFont typeface="Arial" pitchFamily="34" charset="0"/>
              <a:buChar char="•"/>
              <a:defRPr/>
            </a:pPr>
            <a:r>
              <a:rPr lang="el-GR" sz="1600" dirty="0" smtClean="0"/>
              <a:t>Οι φυσιολογικές τιμές των πνευμονικών όγκων και χωρητικοτήτων ποικίλουν με το φύλο, το ύψος, το βάρος και την ηλικία.</a:t>
            </a:r>
          </a:p>
          <a:p>
            <a:pPr eaLnBrk="1" fontAlgn="auto" hangingPunct="1">
              <a:spcAft>
                <a:spcPts val="0"/>
              </a:spcAft>
              <a:buFont typeface="Arial" pitchFamily="34" charset="0"/>
              <a:buChar char="•"/>
              <a:defRPr/>
            </a:pPr>
            <a:r>
              <a:rPr lang="el-GR" sz="1600" dirty="0" smtClean="0"/>
              <a:t>Παθολογικοί θεωρούνται οι όγκοι και οι χωρητικότητες όταν διαφέρουν κατά 20% των προβλεπομένων.</a:t>
            </a:r>
          </a:p>
          <a:p>
            <a:pPr algn="r" eaLnBrk="1" fontAlgn="auto" hangingPunct="1">
              <a:spcAft>
                <a:spcPts val="0"/>
              </a:spcAft>
              <a:buFont typeface="Arial" pitchFamily="34" charset="0"/>
              <a:buNone/>
              <a:defRPr/>
            </a:pPr>
            <a:r>
              <a:rPr lang="en-US" sz="1200" dirty="0" smtClean="0"/>
              <a:t>Grammatopoulou E., Vavouraki E, </a:t>
            </a:r>
            <a:endParaRPr lang="el-GR" sz="1200" dirty="0" smtClean="0"/>
          </a:p>
          <a:p>
            <a:pPr algn="r" eaLnBrk="1" fontAlgn="auto" hangingPunct="1">
              <a:spcAft>
                <a:spcPts val="0"/>
              </a:spcAft>
              <a:buFont typeface="Arial" pitchFamily="34" charset="0"/>
              <a:buNone/>
              <a:defRPr/>
            </a:pPr>
            <a:r>
              <a:rPr lang="en-US" sz="1200" dirty="0" smtClean="0"/>
              <a:t>Χριστάρα-</a:t>
            </a:r>
            <a:r>
              <a:rPr lang="en-US" sz="1200" dirty="0" err="1" smtClean="0"/>
              <a:t>Παπαδοπούλου</a:t>
            </a:r>
            <a:r>
              <a:rPr lang="en-US" sz="1200" dirty="0" smtClean="0"/>
              <a:t> Α</a:t>
            </a:r>
            <a:endParaRPr lang="el-GR" sz="1200" dirty="0" smtClean="0"/>
          </a:p>
          <a:p>
            <a:pPr algn="r" eaLnBrk="1" fontAlgn="auto" hangingPunct="1">
              <a:spcAft>
                <a:spcPts val="0"/>
              </a:spcAft>
              <a:buFont typeface="Arial" pitchFamily="34" charset="0"/>
              <a:buChar char="•"/>
              <a:defRPr/>
            </a:pPr>
            <a:endParaRPr lang="el-GR" sz="1200" dirty="0"/>
          </a:p>
        </p:txBody>
      </p:sp>
      <p:sp>
        <p:nvSpPr>
          <p:cNvPr id="4" name="3 - Θέση κειμένου"/>
          <p:cNvSpPr>
            <a:spLocks noGrp="1"/>
          </p:cNvSpPr>
          <p:nvPr>
            <p:ph type="body" sz="half" idx="4294967295"/>
          </p:nvPr>
        </p:nvSpPr>
        <p:spPr>
          <a:xfrm>
            <a:off x="251520" y="1412776"/>
            <a:ext cx="6120680" cy="5328592"/>
          </a:xfrm>
        </p:spPr>
        <p:txBody>
          <a:bodyPr rtlCol="0">
            <a:normAutofit lnSpcReduction="10000"/>
          </a:bodyPr>
          <a:lstStyle/>
          <a:p>
            <a:pPr marL="0" indent="0" eaLnBrk="1" fontAlgn="auto" hangingPunct="1">
              <a:spcAft>
                <a:spcPts val="0"/>
              </a:spcAft>
              <a:buFont typeface="Arial" pitchFamily="34" charset="0"/>
              <a:buNone/>
              <a:defRPr/>
            </a:pPr>
            <a:r>
              <a:rPr lang="el-GR" sz="2000" dirty="0" smtClean="0"/>
              <a:t>Προκειμένου να εκτιμηθεί λειτουργικά ο πνεύμονας πρέπει να αναγνωρίζονται οι πνευμονικοί όγκοι και οι πνευμονικές χωρητικότητες, που είναι:</a:t>
            </a:r>
          </a:p>
          <a:p>
            <a:pPr>
              <a:defRPr/>
            </a:pPr>
            <a:r>
              <a:rPr lang="en-US" sz="2000" dirty="0" smtClean="0"/>
              <a:t>αναπνεόμενος όγκος (tidal volume),</a:t>
            </a:r>
            <a:endParaRPr lang="el-GR" sz="2000" dirty="0" smtClean="0"/>
          </a:p>
          <a:p>
            <a:pPr>
              <a:defRPr/>
            </a:pPr>
            <a:r>
              <a:rPr lang="en-US" sz="2000" dirty="0" smtClean="0"/>
              <a:t>εισπνευστικός εφεδρικός όγκος(insriratory reserve volume),</a:t>
            </a:r>
            <a:endParaRPr lang="el-GR" sz="2000" dirty="0" smtClean="0"/>
          </a:p>
          <a:p>
            <a:pPr>
              <a:defRPr/>
            </a:pPr>
            <a:r>
              <a:rPr lang="en-US" sz="2000" dirty="0" smtClean="0"/>
              <a:t>εκπνευστικός εφεδρικός όγκος(expiratory reserve volume),</a:t>
            </a:r>
            <a:endParaRPr lang="el-GR" sz="2000" dirty="0" smtClean="0"/>
          </a:p>
          <a:p>
            <a:pPr>
              <a:defRPr/>
            </a:pPr>
            <a:r>
              <a:rPr lang="en-US" sz="2000" dirty="0" smtClean="0"/>
              <a:t> υπολειπόμενος όγκος(residual volume)</a:t>
            </a:r>
            <a:endParaRPr lang="el-GR" sz="2000" dirty="0" smtClean="0"/>
          </a:p>
          <a:p>
            <a:pPr>
              <a:defRPr/>
            </a:pPr>
            <a:r>
              <a:rPr lang="el-GR" sz="2000" dirty="0" smtClean="0"/>
              <a:t>Ολική πνευμονική χωρητικότητα(</a:t>
            </a:r>
            <a:r>
              <a:rPr lang="en-US" sz="2000" dirty="0" smtClean="0"/>
              <a:t>total lung capacity</a:t>
            </a:r>
            <a:r>
              <a:rPr lang="el-GR" sz="2000" dirty="0" smtClean="0"/>
              <a:t>),το άθροισμα των τεσσάρων όγκων</a:t>
            </a:r>
          </a:p>
          <a:p>
            <a:pPr>
              <a:defRPr/>
            </a:pPr>
            <a:r>
              <a:rPr lang="el-GR" sz="2000" dirty="0" smtClean="0"/>
              <a:t>Ζωτική χωρητικότητα (</a:t>
            </a:r>
            <a:r>
              <a:rPr lang="en-US" sz="2000" dirty="0" smtClean="0"/>
              <a:t>vital capacity</a:t>
            </a:r>
            <a:r>
              <a:rPr lang="el-GR" sz="2000" dirty="0" smtClean="0"/>
              <a:t>), που στα φυσιολογικά άτομα αποτελεί το 80% της ολικής</a:t>
            </a:r>
          </a:p>
          <a:p>
            <a:pPr>
              <a:defRPr/>
            </a:pPr>
            <a:r>
              <a:rPr lang="el-GR" sz="2000" dirty="0" smtClean="0"/>
              <a:t>Λειτουργική υπολειπόμενη χωρητικότητα(</a:t>
            </a:r>
            <a:r>
              <a:rPr lang="en-US" sz="2000" dirty="0" smtClean="0"/>
              <a:t>functional residual capacity</a:t>
            </a:r>
            <a:r>
              <a:rPr lang="el-GR" sz="2000" dirty="0" smtClean="0"/>
              <a:t>)</a:t>
            </a:r>
          </a:p>
          <a:p>
            <a:pPr>
              <a:defRPr/>
            </a:pPr>
            <a:r>
              <a:rPr lang="en-US" sz="2000" dirty="0" smtClean="0"/>
              <a:t>Εισπνευστική χωρητικότητα (inspiratory capacity)</a:t>
            </a:r>
            <a:endParaRPr lang="el-GR" sz="2000" dirty="0" smtClean="0"/>
          </a:p>
          <a:p>
            <a:pPr eaLnBrk="1" fontAlgn="auto" hangingPunct="1">
              <a:spcAft>
                <a:spcPts val="0"/>
              </a:spcAft>
              <a:buFont typeface="Arial" pitchFamily="34" charset="0"/>
              <a:buNone/>
              <a:defRPr/>
            </a:pPr>
            <a:endParaRPr lang="el-GR" sz="2000" dirty="0" smtClean="0"/>
          </a:p>
          <a:p>
            <a:pPr eaLnBrk="1" fontAlgn="auto" hangingPunct="1">
              <a:spcAft>
                <a:spcPts val="0"/>
              </a:spcAft>
              <a:buFont typeface="Arial" pitchFamily="34" charset="0"/>
              <a:buNone/>
              <a:defRPr/>
            </a:pPr>
            <a:endParaRPr lang="el-GR" dirty="0"/>
          </a:p>
        </p:txBody>
      </p:sp>
    </p:spTree>
    <p:extLst>
      <p:ext uri="{BB962C8B-B14F-4D97-AF65-F5344CB8AC3E}">
        <p14:creationId xmlns:p14="http://schemas.microsoft.com/office/powerpoint/2010/main" xmlns="" val="165544933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Αναπνευστικοί δείκτες</a:t>
            </a:r>
          </a:p>
        </p:txBody>
      </p:sp>
      <p:sp>
        <p:nvSpPr>
          <p:cNvPr id="3" name="Content Placeholder 2"/>
          <p:cNvSpPr>
            <a:spLocks noGrp="1"/>
          </p:cNvSpPr>
          <p:nvPr>
            <p:ph idx="1"/>
          </p:nvPr>
        </p:nvSpPr>
        <p:spPr/>
        <p:txBody>
          <a:bodyPr>
            <a:noAutofit/>
          </a:bodyPr>
          <a:lstStyle/>
          <a:p>
            <a:pPr marL="0" indent="0">
              <a:buNone/>
              <a:defRPr/>
            </a:pPr>
            <a:r>
              <a:rPr lang="el-GR" sz="2400" dirty="0" smtClean="0"/>
              <a:t>Πολύ </a:t>
            </a:r>
            <a:r>
              <a:rPr lang="el-GR" sz="2400" dirty="0"/>
              <a:t>σημαντικοί επίσης για την εκτίμηση της αναπνευστικής ικανότητας είναι οι δείκτες των αντιστάσεων στις αεροφόρους οδούς.</a:t>
            </a:r>
          </a:p>
          <a:p>
            <a:pPr>
              <a:defRPr/>
            </a:pPr>
            <a:r>
              <a:rPr lang="el-GR" sz="2400" dirty="0"/>
              <a:t> </a:t>
            </a:r>
            <a:r>
              <a:rPr lang="el-GR" sz="2400" dirty="0" smtClean="0"/>
              <a:t>Η </a:t>
            </a:r>
            <a:r>
              <a:rPr lang="en-US" sz="2400" dirty="0"/>
              <a:t>FVC </a:t>
            </a:r>
            <a:r>
              <a:rPr lang="el-GR" sz="2400" dirty="0"/>
              <a:t>(</a:t>
            </a:r>
            <a:r>
              <a:rPr lang="en-US" sz="2400" dirty="0"/>
              <a:t>forced vital capacity</a:t>
            </a:r>
            <a:r>
              <a:rPr lang="el-GR" sz="2400" dirty="0"/>
              <a:t>), φυσιολογικά είναι περίπου ίση με την </a:t>
            </a:r>
            <a:r>
              <a:rPr lang="en-US" sz="2400" dirty="0"/>
              <a:t>VC</a:t>
            </a:r>
            <a:endParaRPr lang="el-GR" sz="2400" dirty="0"/>
          </a:p>
          <a:p>
            <a:pPr>
              <a:defRPr/>
            </a:pPr>
            <a:r>
              <a:rPr lang="el-GR" sz="2400" dirty="0"/>
              <a:t>Ο </a:t>
            </a:r>
            <a:r>
              <a:rPr lang="en-US" sz="2400" dirty="0"/>
              <a:t>FEV</a:t>
            </a:r>
            <a:r>
              <a:rPr lang="el-GR" sz="2400" baseline="-25000" dirty="0"/>
              <a:t>1</a:t>
            </a:r>
            <a:r>
              <a:rPr lang="el-GR" sz="2400" dirty="0"/>
              <a:t>  (</a:t>
            </a:r>
            <a:r>
              <a:rPr lang="en-US" sz="2400" dirty="0"/>
              <a:t>forced expiratory volume</a:t>
            </a:r>
            <a:r>
              <a:rPr lang="el-GR" sz="2400" dirty="0"/>
              <a:t> 1), φυσιολογικά είναι το 80% της </a:t>
            </a:r>
            <a:r>
              <a:rPr lang="en-US" sz="2400" dirty="0"/>
              <a:t>FVC</a:t>
            </a:r>
            <a:r>
              <a:rPr lang="el-GR" sz="2400" dirty="0"/>
              <a:t> </a:t>
            </a:r>
          </a:p>
          <a:p>
            <a:pPr>
              <a:defRPr/>
            </a:pPr>
            <a:r>
              <a:rPr lang="el-GR" sz="2400" dirty="0"/>
              <a:t>Δείκτης </a:t>
            </a:r>
            <a:r>
              <a:rPr lang="en-US" sz="2400" dirty="0" err="1"/>
              <a:t>Tiffeneau</a:t>
            </a:r>
            <a:r>
              <a:rPr lang="el-GR" sz="2400" dirty="0"/>
              <a:t>  είναι </a:t>
            </a:r>
            <a:r>
              <a:rPr lang="en-US" sz="2400" dirty="0"/>
              <a:t>F</a:t>
            </a:r>
            <a:r>
              <a:rPr lang="el-GR" sz="2400" dirty="0"/>
              <a:t>.</a:t>
            </a:r>
            <a:r>
              <a:rPr lang="en-US" sz="2400" dirty="0"/>
              <a:t>E</a:t>
            </a:r>
            <a:r>
              <a:rPr lang="el-GR" sz="2400" dirty="0"/>
              <a:t>.</a:t>
            </a:r>
            <a:r>
              <a:rPr lang="en-US" sz="2400" dirty="0"/>
              <a:t>V</a:t>
            </a:r>
            <a:r>
              <a:rPr lang="el-GR" sz="2400" dirty="0"/>
              <a:t>1/</a:t>
            </a:r>
            <a:r>
              <a:rPr lang="en-US" sz="2400" dirty="0"/>
              <a:t>F</a:t>
            </a:r>
            <a:r>
              <a:rPr lang="el-GR" sz="2400" dirty="0"/>
              <a:t>.</a:t>
            </a:r>
            <a:r>
              <a:rPr lang="en-US" sz="2400" dirty="0"/>
              <a:t>V</a:t>
            </a:r>
            <a:r>
              <a:rPr lang="el-GR" sz="2400" dirty="0"/>
              <a:t>.</a:t>
            </a:r>
            <a:r>
              <a:rPr lang="en-US" sz="2400" dirty="0"/>
              <a:t>C</a:t>
            </a:r>
            <a:r>
              <a:rPr lang="el-GR" sz="2400" dirty="0"/>
              <a:t>  %,   φυσιολογικά είναι περίπου 80</a:t>
            </a:r>
          </a:p>
          <a:p>
            <a:pPr>
              <a:defRPr/>
            </a:pPr>
            <a:r>
              <a:rPr lang="el-GR" sz="2400" dirty="0"/>
              <a:t>Μέγιστη </a:t>
            </a:r>
            <a:r>
              <a:rPr lang="el-GR" sz="2400" dirty="0" err="1"/>
              <a:t>μεσοεκπνευστική</a:t>
            </a:r>
            <a:r>
              <a:rPr lang="el-GR" sz="2400" dirty="0"/>
              <a:t> ροή του αέρα(</a:t>
            </a:r>
            <a:r>
              <a:rPr lang="en-US" sz="2400" dirty="0"/>
              <a:t>maximal </a:t>
            </a:r>
            <a:r>
              <a:rPr lang="en-US" sz="2400" dirty="0" err="1"/>
              <a:t>medixpiratory</a:t>
            </a:r>
            <a:r>
              <a:rPr lang="en-US" sz="2400" dirty="0"/>
              <a:t> flow</a:t>
            </a:r>
            <a:r>
              <a:rPr lang="el-GR" sz="2400" dirty="0"/>
              <a:t>)</a:t>
            </a:r>
          </a:p>
          <a:p>
            <a:pPr>
              <a:buNone/>
              <a:defRPr/>
            </a:pPr>
            <a:r>
              <a:rPr lang="el-GR" sz="2400" dirty="0"/>
              <a:t> </a:t>
            </a:r>
          </a:p>
          <a:p>
            <a:pPr>
              <a:buNone/>
              <a:defRPr/>
            </a:pPr>
            <a:endParaRPr lang="el-GR" sz="2400" dirty="0">
              <a:solidFill>
                <a:srgbClr val="CCFF66"/>
              </a:solidFill>
            </a:endParaRPr>
          </a:p>
          <a:p>
            <a:pPr>
              <a:buNone/>
              <a:defRPr/>
            </a:pPr>
            <a:endParaRPr lang="el-GR" sz="2400" dirty="0"/>
          </a:p>
          <a:p>
            <a:endParaRPr lang="el-GR" sz="2400" dirty="0"/>
          </a:p>
        </p:txBody>
      </p:sp>
    </p:spTree>
    <p:extLst>
      <p:ext uri="{BB962C8B-B14F-4D97-AF65-F5344CB8AC3E}">
        <p14:creationId xmlns:p14="http://schemas.microsoft.com/office/powerpoint/2010/main" xmlns="" val="287842326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Αναπνευστική λειτουργία &amp; επιπλοκές</a:t>
            </a:r>
            <a:endParaRPr lang="el-GR" dirty="0"/>
          </a:p>
        </p:txBody>
      </p:sp>
      <p:sp>
        <p:nvSpPr>
          <p:cNvPr id="3" name="Content Placeholder 2"/>
          <p:cNvSpPr>
            <a:spLocks noGrp="1"/>
          </p:cNvSpPr>
          <p:nvPr>
            <p:ph idx="1"/>
          </p:nvPr>
        </p:nvSpPr>
        <p:spPr>
          <a:xfrm>
            <a:off x="457200" y="1484784"/>
            <a:ext cx="8229600" cy="1800200"/>
          </a:xfrm>
          <a:solidFill>
            <a:schemeClr val="bg1">
              <a:lumMod val="95000"/>
            </a:schemeClr>
          </a:solidFill>
        </p:spPr>
        <p:txBody>
          <a:bodyPr>
            <a:normAutofit/>
          </a:bodyPr>
          <a:lstStyle/>
          <a:p>
            <a:r>
              <a:rPr lang="el-GR" sz="2600" dirty="0" smtClean="0"/>
              <a:t>Η </a:t>
            </a:r>
            <a:r>
              <a:rPr lang="el-GR" sz="2600" dirty="0"/>
              <a:t>κακή στάση και τυχόν παθολογική παραμόρφωση εμποδίζουν την πνευμονική  λειτουργία λόγω κακής κατανομής του αέρα στους πνεύμονες </a:t>
            </a:r>
            <a:r>
              <a:rPr lang="el-GR" sz="2600" dirty="0" smtClean="0"/>
              <a:t>με </a:t>
            </a:r>
            <a:r>
              <a:rPr lang="el-GR" sz="2600" dirty="0"/>
              <a:t>αποτέλεσμα να </a:t>
            </a:r>
            <a:r>
              <a:rPr lang="el-GR" sz="2600" dirty="0" smtClean="0"/>
              <a:t>εμφανίζονται νοσήματα περιοριστικού τύπου.</a:t>
            </a:r>
            <a:endParaRPr lang="el-GR" sz="2600" dirty="0"/>
          </a:p>
          <a:p>
            <a:endParaRPr lang="el-GR" dirty="0"/>
          </a:p>
        </p:txBody>
      </p:sp>
      <p:sp>
        <p:nvSpPr>
          <p:cNvPr id="5" name="Rectangle 4"/>
          <p:cNvSpPr/>
          <p:nvPr/>
        </p:nvSpPr>
        <p:spPr>
          <a:xfrm>
            <a:off x="539552" y="4581128"/>
            <a:ext cx="8136904" cy="1938992"/>
          </a:xfrm>
          <a:prstGeom prst="rect">
            <a:avLst/>
          </a:prstGeom>
          <a:solidFill>
            <a:schemeClr val="bg1">
              <a:lumMod val="95000"/>
            </a:schemeClr>
          </a:solidFill>
        </p:spPr>
        <p:txBody>
          <a:bodyPr wrap="square">
            <a:spAutoFit/>
          </a:bodyPr>
          <a:lstStyle/>
          <a:p>
            <a:pPr marL="342900" indent="-342900">
              <a:buFont typeface="Arial" panose="020B0604020202020204" pitchFamily="34" charset="0"/>
              <a:buChar char="•"/>
            </a:pPr>
            <a:r>
              <a:rPr lang="el-GR" sz="2400" dirty="0">
                <a:latin typeface="+mn-lt"/>
              </a:rPr>
              <a:t>Αυτά χαρακτηρίζονται από μείωση της </a:t>
            </a:r>
            <a:r>
              <a:rPr lang="en-US" sz="2400" dirty="0">
                <a:latin typeface="+mn-lt"/>
              </a:rPr>
              <a:t>TLC, VC, </a:t>
            </a:r>
            <a:r>
              <a:rPr lang="el-GR" sz="2400" dirty="0">
                <a:latin typeface="+mn-lt"/>
              </a:rPr>
              <a:t>και </a:t>
            </a:r>
            <a:r>
              <a:rPr lang="en-US" sz="2400" dirty="0">
                <a:latin typeface="+mn-lt"/>
              </a:rPr>
              <a:t>FEV1. O </a:t>
            </a:r>
            <a:r>
              <a:rPr lang="el-GR" sz="2400" dirty="0">
                <a:latin typeface="+mn-lt"/>
              </a:rPr>
              <a:t>δείκτης </a:t>
            </a:r>
            <a:r>
              <a:rPr lang="en-US" sz="2400" dirty="0" err="1">
                <a:latin typeface="+mn-lt"/>
              </a:rPr>
              <a:t>Tiffeneau</a:t>
            </a:r>
            <a:r>
              <a:rPr lang="en-US" sz="2400" dirty="0">
                <a:latin typeface="+mn-lt"/>
              </a:rPr>
              <a:t> </a:t>
            </a:r>
            <a:r>
              <a:rPr lang="el-GR" sz="2400" dirty="0">
                <a:latin typeface="+mn-lt"/>
              </a:rPr>
              <a:t>παραμένει τυπικά φυσιολογικός.</a:t>
            </a:r>
          </a:p>
          <a:p>
            <a:pPr marL="342900" indent="-342900">
              <a:buFont typeface="Arial" panose="020B0604020202020204" pitchFamily="34" charset="0"/>
              <a:buChar char="•"/>
            </a:pPr>
            <a:r>
              <a:rPr lang="el-GR" sz="2400" dirty="0">
                <a:latin typeface="+mn-lt"/>
              </a:rPr>
              <a:t>Πολλές φορές αυτές οι ανεπάρκειες  δεν είναι αντιληπτές παρά μόνον αν συμβεί κάποια </a:t>
            </a:r>
            <a:r>
              <a:rPr lang="el-GR" sz="2400" dirty="0" smtClean="0">
                <a:latin typeface="+mn-lt"/>
              </a:rPr>
              <a:t>λοίμωξη </a:t>
            </a:r>
            <a:r>
              <a:rPr lang="el-GR" sz="2400" dirty="0">
                <a:latin typeface="+mn-lt"/>
              </a:rPr>
              <a:t>προκαλώντας οξεία κατάσταση.</a:t>
            </a:r>
          </a:p>
        </p:txBody>
      </p:sp>
      <p:sp>
        <p:nvSpPr>
          <p:cNvPr id="6" name="Rectangle 5"/>
          <p:cNvSpPr/>
          <p:nvPr/>
        </p:nvSpPr>
        <p:spPr>
          <a:xfrm>
            <a:off x="2769496" y="3356992"/>
            <a:ext cx="5886400" cy="738664"/>
          </a:xfrm>
          <a:prstGeom prst="rect">
            <a:avLst/>
          </a:prstGeom>
        </p:spPr>
        <p:txBody>
          <a:bodyPr wrap="square">
            <a:spAutoFit/>
          </a:bodyPr>
          <a:lstStyle/>
          <a:p>
            <a:pPr marL="0" indent="0" algn="r">
              <a:buNone/>
            </a:pPr>
            <a:r>
              <a:rPr lang="en-US" sz="1400" dirty="0" err="1">
                <a:latin typeface="+mn-lt"/>
              </a:rPr>
              <a:t>Papaioannou</a:t>
            </a:r>
            <a:r>
              <a:rPr lang="en-US" sz="1400" dirty="0">
                <a:latin typeface="+mn-lt"/>
              </a:rPr>
              <a:t> </a:t>
            </a:r>
            <a:r>
              <a:rPr lang="el-GR" sz="1400" dirty="0">
                <a:latin typeface="+mn-lt"/>
              </a:rPr>
              <a:t>Ζ </a:t>
            </a:r>
            <a:r>
              <a:rPr lang="en-US" sz="1400" dirty="0">
                <a:latin typeface="+mn-lt"/>
              </a:rPr>
              <a:t>W. Parkinson </a:t>
            </a:r>
            <a:r>
              <a:rPr lang="el-GR" sz="1400" dirty="0">
                <a:latin typeface="+mn-lt"/>
              </a:rPr>
              <a:t>Ζ </a:t>
            </a:r>
            <a:r>
              <a:rPr lang="en-US" sz="1400" dirty="0">
                <a:latin typeface="+mn-lt"/>
              </a:rPr>
              <a:t>N. </a:t>
            </a:r>
            <a:r>
              <a:rPr lang="en-US" sz="1400" dirty="0" err="1">
                <a:latin typeface="+mn-lt"/>
              </a:rPr>
              <a:t>FerkoL</a:t>
            </a:r>
            <a:r>
              <a:rPr lang="en-US" sz="1400" dirty="0">
                <a:latin typeface="+mn-lt"/>
              </a:rPr>
              <a:t>. </a:t>
            </a:r>
            <a:r>
              <a:rPr lang="en-US" sz="1400" dirty="0" err="1">
                <a:latin typeface="+mn-lt"/>
              </a:rPr>
              <a:t>Probyn</a:t>
            </a:r>
            <a:r>
              <a:rPr lang="en-US" sz="1400" dirty="0">
                <a:latin typeface="+mn-lt"/>
              </a:rPr>
              <a:t> </a:t>
            </a:r>
            <a:r>
              <a:rPr lang="el-GR" sz="1400" dirty="0">
                <a:latin typeface="+mn-lt"/>
              </a:rPr>
              <a:t>Ζ </a:t>
            </a:r>
            <a:r>
              <a:rPr lang="en-US" sz="1400" dirty="0">
                <a:latin typeface="+mn-lt"/>
              </a:rPr>
              <a:t>G. Ioannidis </a:t>
            </a:r>
            <a:r>
              <a:rPr lang="el-GR" sz="1400" dirty="0">
                <a:latin typeface="+mn-lt"/>
              </a:rPr>
              <a:t>Ζ </a:t>
            </a:r>
            <a:r>
              <a:rPr lang="en-US" sz="1400" dirty="0">
                <a:latin typeface="+mn-lt"/>
              </a:rPr>
              <a:t>E. </a:t>
            </a:r>
            <a:r>
              <a:rPr lang="en-US" sz="1400" dirty="0" err="1">
                <a:latin typeface="+mn-lt"/>
              </a:rPr>
              <a:t>Jurriaans</a:t>
            </a:r>
            <a:r>
              <a:rPr lang="en-US" sz="1400" dirty="0">
                <a:latin typeface="+mn-lt"/>
              </a:rPr>
              <a:t> </a:t>
            </a:r>
            <a:r>
              <a:rPr lang="el-GR" sz="1400" dirty="0">
                <a:latin typeface="+mn-lt"/>
              </a:rPr>
              <a:t>Ζ </a:t>
            </a:r>
            <a:r>
              <a:rPr lang="en-US" sz="1400" dirty="0">
                <a:latin typeface="+mn-lt"/>
              </a:rPr>
              <a:t>G. Cox R.J. Cook </a:t>
            </a:r>
            <a:r>
              <a:rPr lang="el-GR" sz="1400" dirty="0">
                <a:latin typeface="+mn-lt"/>
              </a:rPr>
              <a:t>Ζ </a:t>
            </a:r>
            <a:r>
              <a:rPr lang="en-US" sz="1400" dirty="0">
                <a:latin typeface="+mn-lt"/>
              </a:rPr>
              <a:t>D. </a:t>
            </a:r>
            <a:r>
              <a:rPr lang="en-US" sz="1400" dirty="0" err="1">
                <a:latin typeface="+mn-lt"/>
              </a:rPr>
              <a:t>Kumbhare</a:t>
            </a:r>
            <a:r>
              <a:rPr lang="en-US" sz="1400" dirty="0">
                <a:latin typeface="+mn-lt"/>
              </a:rPr>
              <a:t> </a:t>
            </a:r>
            <a:r>
              <a:rPr lang="el-GR" sz="1400" dirty="0">
                <a:latin typeface="+mn-lt"/>
              </a:rPr>
              <a:t>Ζ </a:t>
            </a:r>
            <a:r>
              <a:rPr lang="en-US" sz="1400" dirty="0">
                <a:latin typeface="+mn-lt"/>
              </a:rPr>
              <a:t>J.D. Adachi “Prevalence of vertebral fractures among patients with chronic obstructive pulmonary disease in Canada»</a:t>
            </a:r>
            <a:endParaRPr lang="el-GR" sz="1400" dirty="0">
              <a:latin typeface="+mn-lt"/>
            </a:endParaRPr>
          </a:p>
        </p:txBody>
      </p:sp>
    </p:spTree>
    <p:extLst>
      <p:ext uri="{BB962C8B-B14F-4D97-AF65-F5344CB8AC3E}">
        <p14:creationId xmlns:p14="http://schemas.microsoft.com/office/powerpoint/2010/main" xmlns="" val="359697397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l-GR" dirty="0"/>
              <a:t>Οι επιπτώσεις </a:t>
            </a:r>
            <a:r>
              <a:rPr lang="el-GR" dirty="0" smtClean="0"/>
              <a:t>της ηλικίας στην </a:t>
            </a:r>
            <a:r>
              <a:rPr lang="el-GR" dirty="0"/>
              <a:t>αναπνευστική λειτουργία</a:t>
            </a:r>
          </a:p>
        </p:txBody>
      </p:sp>
      <p:sp>
        <p:nvSpPr>
          <p:cNvPr id="19459" name="8 - Θέση περιεχομένου"/>
          <p:cNvSpPr>
            <a:spLocks noGrp="1"/>
          </p:cNvSpPr>
          <p:nvPr>
            <p:ph idx="1"/>
          </p:nvPr>
        </p:nvSpPr>
        <p:spPr>
          <a:xfrm>
            <a:off x="457200" y="1484784"/>
            <a:ext cx="8229600" cy="3600400"/>
          </a:xfrm>
        </p:spPr>
        <p:txBody>
          <a:bodyPr>
            <a:normAutofit/>
          </a:bodyPr>
          <a:lstStyle/>
          <a:p>
            <a:pPr>
              <a:buNone/>
              <a:tabLst>
                <a:tab pos="2157413" algn="l"/>
              </a:tabLst>
              <a:defRPr/>
            </a:pPr>
            <a:r>
              <a:rPr lang="el-GR" sz="2800" b="1" dirty="0" smtClean="0">
                <a:solidFill>
                  <a:schemeClr val="tx2"/>
                </a:solidFill>
              </a:rPr>
              <a:t>Αναπνευστικοί δείκτες</a:t>
            </a:r>
          </a:p>
          <a:p>
            <a:pPr>
              <a:defRPr/>
            </a:pPr>
            <a:r>
              <a:rPr lang="el-GR" sz="2400" dirty="0" smtClean="0"/>
              <a:t>Τα </a:t>
            </a:r>
            <a:r>
              <a:rPr lang="el-GR" sz="2400" dirty="0"/>
              <a:t>ηλικιωμένα άτομα εμφανίζουν πτώση της </a:t>
            </a:r>
            <a:r>
              <a:rPr lang="en-US" sz="2400" dirty="0"/>
              <a:t>FEV</a:t>
            </a:r>
            <a:r>
              <a:rPr lang="el-GR" sz="2400" dirty="0"/>
              <a:t>1 και της μερικής πίεσης οξυγόνου αίματος </a:t>
            </a:r>
            <a:r>
              <a:rPr lang="en-US" sz="2400" dirty="0"/>
              <a:t>PO</a:t>
            </a:r>
            <a:r>
              <a:rPr lang="el-GR" sz="2400" baseline="-25000" dirty="0"/>
              <a:t>2</a:t>
            </a:r>
            <a:r>
              <a:rPr lang="el-GR" sz="2400" dirty="0"/>
              <a:t>, ενώ η του   </a:t>
            </a:r>
            <a:r>
              <a:rPr lang="en-US" sz="2400" dirty="0"/>
              <a:t>PCO</a:t>
            </a:r>
            <a:r>
              <a:rPr lang="el-GR" sz="2400" baseline="-25000" dirty="0"/>
              <a:t>2</a:t>
            </a:r>
            <a:r>
              <a:rPr lang="el-GR" sz="2400" dirty="0"/>
              <a:t> παραμένει </a:t>
            </a:r>
            <a:r>
              <a:rPr lang="el-GR" sz="2400" dirty="0" smtClean="0"/>
              <a:t>σταθερή.</a:t>
            </a:r>
            <a:endParaRPr lang="el-GR" sz="2400" baseline="30000" dirty="0"/>
          </a:p>
          <a:p>
            <a:pPr>
              <a:defRPr/>
            </a:pPr>
            <a:r>
              <a:rPr lang="el-GR" sz="2400" dirty="0"/>
              <a:t>Σύγχρονες έρευνες υποστηρίζουν ότι υπάρχει ισχυρή αρνητική συσχέτιση μεταξύ θωρακικής κύφωσης, κινητικότητας πλευρικού </a:t>
            </a:r>
            <a:r>
              <a:rPr lang="el-GR" sz="2400" dirty="0" smtClean="0"/>
              <a:t>τόξου, βαθμού </a:t>
            </a:r>
            <a:r>
              <a:rPr lang="el-GR" sz="2400" dirty="0"/>
              <a:t>κύφωσης και της πλευρικής </a:t>
            </a:r>
            <a:r>
              <a:rPr lang="el-GR" sz="2400" dirty="0" err="1"/>
              <a:t>έκπτυξης</a:t>
            </a:r>
            <a:r>
              <a:rPr lang="el-GR" sz="2400" dirty="0"/>
              <a:t> του </a:t>
            </a:r>
            <a:r>
              <a:rPr lang="el-GR" sz="2400" dirty="0" smtClean="0"/>
              <a:t>θώρακα.</a:t>
            </a:r>
            <a:endParaRPr lang="el-GR" altLang="el-GR" sz="2400" dirty="0" smtClean="0"/>
          </a:p>
          <a:p>
            <a:pPr eaLnBrk="1" hangingPunct="1"/>
            <a:endParaRPr lang="el-GR" altLang="el-GR" dirty="0" smtClean="0"/>
          </a:p>
        </p:txBody>
      </p:sp>
      <p:sp>
        <p:nvSpPr>
          <p:cNvPr id="5" name="Rectangle 4"/>
          <p:cNvSpPr/>
          <p:nvPr/>
        </p:nvSpPr>
        <p:spPr>
          <a:xfrm>
            <a:off x="395536" y="5373216"/>
            <a:ext cx="8172400" cy="1169551"/>
          </a:xfrm>
          <a:prstGeom prst="rect">
            <a:avLst/>
          </a:prstGeom>
        </p:spPr>
        <p:txBody>
          <a:bodyPr wrap="square">
            <a:spAutoFit/>
          </a:bodyPr>
          <a:lstStyle/>
          <a:p>
            <a:pPr>
              <a:buNone/>
              <a:defRPr/>
            </a:pPr>
            <a:r>
              <a:rPr lang="en-US" sz="1400" dirty="0" err="1">
                <a:latin typeface="+mn-lt"/>
              </a:rPr>
              <a:t>Kado</a:t>
            </a:r>
            <a:r>
              <a:rPr lang="en-US" sz="1400" b="1" dirty="0">
                <a:latin typeface="+mn-lt"/>
              </a:rPr>
              <a:t> </a:t>
            </a:r>
            <a:r>
              <a:rPr lang="en-US" sz="1400" dirty="0">
                <a:latin typeface="+mn-lt"/>
              </a:rPr>
              <a:t>DM, et al.</a:t>
            </a:r>
            <a:r>
              <a:rPr lang="en-US" sz="1400" b="1" dirty="0">
                <a:latin typeface="+mn-lt"/>
              </a:rPr>
              <a:t> </a:t>
            </a:r>
            <a:r>
              <a:rPr lang="en-US" sz="1400" dirty="0" err="1">
                <a:latin typeface="+mn-lt"/>
              </a:rPr>
              <a:t>Hyperkyphotic</a:t>
            </a:r>
            <a:r>
              <a:rPr lang="en-US" sz="1400" dirty="0">
                <a:latin typeface="+mn-lt"/>
              </a:rPr>
              <a:t> posture and poor physical functional ability in older community-dwelling </a:t>
            </a:r>
            <a:r>
              <a:rPr lang="en-US" sz="1400" dirty="0" err="1">
                <a:latin typeface="+mn-lt"/>
              </a:rPr>
              <a:t>menand</a:t>
            </a:r>
            <a:r>
              <a:rPr lang="en-US" sz="1400" dirty="0">
                <a:latin typeface="+mn-lt"/>
              </a:rPr>
              <a:t> women: the Rancho Bernardo study. J </a:t>
            </a:r>
            <a:r>
              <a:rPr lang="en-US" sz="1400" dirty="0" err="1">
                <a:latin typeface="+mn-lt"/>
              </a:rPr>
              <a:t>Gerontol</a:t>
            </a:r>
            <a:r>
              <a:rPr lang="en-US" sz="1400" dirty="0">
                <a:latin typeface="+mn-lt"/>
              </a:rPr>
              <a:t> A </a:t>
            </a:r>
            <a:r>
              <a:rPr lang="en-US" sz="1400" dirty="0" err="1">
                <a:latin typeface="+mn-lt"/>
              </a:rPr>
              <a:t>Biol</a:t>
            </a:r>
            <a:r>
              <a:rPr lang="en-US" sz="1400" dirty="0">
                <a:latin typeface="+mn-lt"/>
              </a:rPr>
              <a:t> </a:t>
            </a:r>
            <a:r>
              <a:rPr lang="en-US" sz="1400" dirty="0" err="1">
                <a:latin typeface="+mn-lt"/>
              </a:rPr>
              <a:t>Sci</a:t>
            </a:r>
            <a:r>
              <a:rPr lang="en-US" sz="1400" dirty="0">
                <a:latin typeface="+mn-lt"/>
              </a:rPr>
              <a:t> Med Sci. 2005; 60:633-7. </a:t>
            </a:r>
          </a:p>
          <a:p>
            <a:pPr>
              <a:buNone/>
              <a:defRPr/>
            </a:pPr>
            <a:r>
              <a:rPr lang="en-US" sz="1400" dirty="0" err="1">
                <a:latin typeface="+mn-lt"/>
              </a:rPr>
              <a:t>Cerrahoglu</a:t>
            </a:r>
            <a:r>
              <a:rPr lang="en-US" sz="1400" dirty="0">
                <a:latin typeface="+mn-lt"/>
              </a:rPr>
              <a:t> L., Z. </a:t>
            </a:r>
            <a:r>
              <a:rPr lang="en-US" sz="1400" dirty="0" err="1">
                <a:latin typeface="+mn-lt"/>
              </a:rPr>
              <a:t>Unlu</a:t>
            </a:r>
            <a:r>
              <a:rPr lang="en-US" sz="1400" dirty="0">
                <a:latin typeface="+mn-lt"/>
              </a:rPr>
              <a:t>, M. Can, C. </a:t>
            </a:r>
            <a:r>
              <a:rPr lang="en-US" sz="1400" dirty="0" err="1">
                <a:latin typeface="+mn-lt"/>
              </a:rPr>
              <a:t>Goktan</a:t>
            </a:r>
            <a:r>
              <a:rPr lang="en-US" sz="1400" dirty="0">
                <a:latin typeface="+mn-lt"/>
              </a:rPr>
              <a:t> and P. </a:t>
            </a:r>
            <a:r>
              <a:rPr lang="en-US" sz="1400" dirty="0" err="1">
                <a:latin typeface="+mn-lt"/>
              </a:rPr>
              <a:t>Celik</a:t>
            </a:r>
            <a:r>
              <a:rPr lang="en-US" sz="1400" dirty="0">
                <a:latin typeface="+mn-lt"/>
              </a:rPr>
              <a:t>, “Lumbar Stiffness but not Thoracic Radiographic Changes Relate to Alteration of Lung Function Tests in Ankylosing Spondylitis manifestation”. Rev </a:t>
            </a:r>
            <a:r>
              <a:rPr lang="en-US" sz="1400" dirty="0" err="1">
                <a:latin typeface="+mn-lt"/>
              </a:rPr>
              <a:t>Rhum</a:t>
            </a:r>
            <a:r>
              <a:rPr lang="en-US" sz="1400" dirty="0">
                <a:latin typeface="+mn-lt"/>
              </a:rPr>
              <a:t> Mal </a:t>
            </a:r>
            <a:r>
              <a:rPr lang="en-US" sz="1400" dirty="0" err="1">
                <a:latin typeface="+mn-lt"/>
              </a:rPr>
              <a:t>Osteoartic</a:t>
            </a:r>
            <a:r>
              <a:rPr lang="en-US" sz="1400" dirty="0">
                <a:latin typeface="+mn-lt"/>
              </a:rPr>
              <a:t> 1987; 54:203–7.584 Home Healthcare Nurse</a:t>
            </a:r>
            <a:endParaRPr lang="el-GR" sz="1400" b="1" dirty="0">
              <a:latin typeface="+mn-lt"/>
            </a:endParaRPr>
          </a:p>
        </p:txBody>
      </p:sp>
    </p:spTree>
    <p:extLst>
      <p:ext uri="{BB962C8B-B14F-4D97-AF65-F5344CB8AC3E}">
        <p14:creationId xmlns:p14="http://schemas.microsoft.com/office/powerpoint/2010/main" xmlns="" val="310520459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Οι επιπτώσεις της ηλικίας στην αναπνευστική λειτουργία</a:t>
            </a:r>
          </a:p>
        </p:txBody>
      </p:sp>
      <p:sp>
        <p:nvSpPr>
          <p:cNvPr id="3" name="Content Placeholder 2"/>
          <p:cNvSpPr>
            <a:spLocks noGrp="1"/>
          </p:cNvSpPr>
          <p:nvPr>
            <p:ph idx="1"/>
          </p:nvPr>
        </p:nvSpPr>
        <p:spPr/>
        <p:txBody>
          <a:bodyPr>
            <a:normAutofit/>
          </a:bodyPr>
          <a:lstStyle/>
          <a:p>
            <a:pPr marL="0" indent="0">
              <a:buNone/>
            </a:pPr>
            <a:r>
              <a:rPr lang="el-GR" sz="2800" b="1" dirty="0">
                <a:solidFill>
                  <a:schemeClr val="tx2"/>
                </a:solidFill>
              </a:rPr>
              <a:t>Αναπνευστικοί δείκτες</a:t>
            </a:r>
          </a:p>
          <a:p>
            <a:r>
              <a:rPr lang="el-GR" sz="2400" dirty="0" smtClean="0"/>
              <a:t>Η </a:t>
            </a:r>
            <a:r>
              <a:rPr lang="el-GR" sz="2400" dirty="0"/>
              <a:t>κινητικότητα  των ινών του διαφράγματος και των μεσοπλεύριων μυών είναι προφανώς επηρεασμένη στα άτομα με αυξημένη θωρακική κύφωση δημιουργώντας συνθήκες ώστε να μειώνεται η κινητικότητα των κατωτέρων πλευρών κατά την εισπνοή των ατόμων με </a:t>
            </a:r>
            <a:r>
              <a:rPr lang="el-GR" sz="2400" dirty="0" err="1"/>
              <a:t>οστεοπορωτικά</a:t>
            </a:r>
            <a:r>
              <a:rPr lang="el-GR" sz="2400" dirty="0"/>
              <a:t> κατάγματα.</a:t>
            </a:r>
          </a:p>
          <a:p>
            <a:r>
              <a:rPr lang="el-GR" sz="2400" dirty="0" smtClean="0"/>
              <a:t>Ο </a:t>
            </a:r>
            <a:r>
              <a:rPr lang="el-GR" sz="2400" dirty="0"/>
              <a:t>τόνος του διαφράγματος και των εγκάρσιων κοιλιακών είναι βασικοί παράγοντες στην σταθεροποίηση του κορμού.  Είναι δυνατόν να παρουσιασθεί αναχαίτιση του  έργου τους στη ΣΣ σε περίπτωση συνδυασμού αύξησης φορτίου με διαταραχή της </a:t>
            </a:r>
            <a:r>
              <a:rPr lang="el-GR" sz="2400" dirty="0" smtClean="0"/>
              <a:t>αναπνοής.</a:t>
            </a:r>
            <a:endParaRPr lang="el-GR" sz="2400" dirty="0"/>
          </a:p>
          <a:p>
            <a:endParaRPr lang="el-GR" sz="24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16</a:t>
            </a:fld>
            <a:endParaRPr lang="el-GR"/>
          </a:p>
        </p:txBody>
      </p:sp>
    </p:spTree>
    <p:extLst>
      <p:ext uri="{BB962C8B-B14F-4D97-AF65-F5344CB8AC3E}">
        <p14:creationId xmlns:p14="http://schemas.microsoft.com/office/powerpoint/2010/main" xmlns="" val="17844632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Αναπνευστική λειτουργία &amp; επιπλοκές</a:t>
            </a:r>
            <a:endParaRPr lang="el-GR" dirty="0"/>
          </a:p>
        </p:txBody>
      </p:sp>
      <p:sp>
        <p:nvSpPr>
          <p:cNvPr id="6" name="5 - Θέση περιεχομένου"/>
          <p:cNvSpPr>
            <a:spLocks noGrp="1"/>
          </p:cNvSpPr>
          <p:nvPr>
            <p:ph idx="1"/>
          </p:nvPr>
        </p:nvSpPr>
        <p:spPr>
          <a:xfrm>
            <a:off x="457200" y="1484784"/>
            <a:ext cx="8229600" cy="4968552"/>
          </a:xfrm>
        </p:spPr>
        <p:txBody>
          <a:bodyPr rtlCol="0">
            <a:normAutofit fontScale="47500" lnSpcReduction="20000"/>
          </a:bodyPr>
          <a:lstStyle/>
          <a:p>
            <a:pPr eaLnBrk="1" fontAlgn="auto" hangingPunct="1">
              <a:lnSpc>
                <a:spcPct val="120000"/>
              </a:lnSpc>
              <a:spcAft>
                <a:spcPts val="0"/>
              </a:spcAft>
              <a:buFont typeface="Arial" pitchFamily="34" charset="0"/>
              <a:buChar char="•"/>
              <a:defRPr/>
            </a:pPr>
            <a:r>
              <a:rPr lang="el-GR" sz="5000" dirty="0" smtClean="0"/>
              <a:t>Ο περιορισμός του πνευμονικού αερισμού (</a:t>
            </a:r>
            <a:r>
              <a:rPr lang="en-US" sz="5000" dirty="0" smtClean="0"/>
              <a:t>obstruction</a:t>
            </a:r>
            <a:r>
              <a:rPr lang="el-GR" sz="5000" dirty="0" smtClean="0"/>
              <a:t>), εδραιώνεται βάσει του δείκτη </a:t>
            </a:r>
            <a:r>
              <a:rPr lang="en-US" sz="5000" dirty="0" err="1" smtClean="0"/>
              <a:t>Tiffeneau</a:t>
            </a:r>
            <a:r>
              <a:rPr lang="el-GR" sz="5000" dirty="0" smtClean="0"/>
              <a:t>. Η «</a:t>
            </a:r>
            <a:r>
              <a:rPr lang="en-US" sz="5000" i="1" dirty="0" smtClean="0"/>
              <a:t>global initiative for chronic obstructive lung disease</a:t>
            </a:r>
            <a:r>
              <a:rPr lang="el-GR" sz="5000" i="1" dirty="0" smtClean="0"/>
              <a:t>» [</a:t>
            </a:r>
            <a:r>
              <a:rPr lang="en-US" sz="5000" i="1" dirty="0" smtClean="0"/>
              <a:t>GOLD</a:t>
            </a:r>
            <a:r>
              <a:rPr lang="el-GR" sz="5000" i="1" dirty="0" smtClean="0"/>
              <a:t> ]</a:t>
            </a:r>
            <a:r>
              <a:rPr lang="el-GR" sz="5000" dirty="0" smtClean="0"/>
              <a:t> αναφέρει ένα κλάσμα κάτω από 0,7 σαν </a:t>
            </a:r>
            <a:r>
              <a:rPr lang="en-US" sz="5000" dirty="0" smtClean="0"/>
              <a:t>obstruction </a:t>
            </a:r>
            <a:r>
              <a:rPr lang="el-GR" sz="5000" dirty="0" smtClean="0"/>
              <a:t>ενώ η «</a:t>
            </a:r>
            <a:r>
              <a:rPr lang="en-US" sz="5000" i="1" dirty="0" smtClean="0"/>
              <a:t>European Respiratory Society</a:t>
            </a:r>
            <a:r>
              <a:rPr lang="el-GR" sz="5000" i="1" dirty="0" smtClean="0"/>
              <a:t>»</a:t>
            </a:r>
            <a:r>
              <a:rPr lang="el-GR" sz="5000" dirty="0" smtClean="0"/>
              <a:t> λαμβάνει υπόψη τη προγνωστική τιμή  που προβλέπεται γι’ αυτό [</a:t>
            </a:r>
            <a:r>
              <a:rPr lang="en-US" sz="5000" dirty="0" smtClean="0"/>
              <a:t>male</a:t>
            </a:r>
            <a:r>
              <a:rPr lang="el-GR" sz="5000" dirty="0" smtClean="0"/>
              <a:t> &lt;88%, </a:t>
            </a:r>
            <a:r>
              <a:rPr lang="en-US" sz="5000" dirty="0" smtClean="0"/>
              <a:t>female</a:t>
            </a:r>
            <a:r>
              <a:rPr lang="el-GR" sz="5000" dirty="0" smtClean="0"/>
              <a:t> &lt;87% ]</a:t>
            </a:r>
          </a:p>
          <a:p>
            <a:pPr eaLnBrk="1" fontAlgn="auto" hangingPunct="1">
              <a:lnSpc>
                <a:spcPct val="120000"/>
              </a:lnSpc>
              <a:spcBef>
                <a:spcPts val="1800"/>
              </a:spcBef>
              <a:spcAft>
                <a:spcPts val="0"/>
              </a:spcAft>
              <a:buFont typeface="Arial" pitchFamily="34" charset="0"/>
              <a:buChar char="•"/>
              <a:defRPr/>
            </a:pPr>
            <a:r>
              <a:rPr lang="el-GR" sz="5000" dirty="0" smtClean="0"/>
              <a:t>Μελέτες που εκτίμησαν ασθενείς με αγκυλωτική  σπονδυλίτιδα η σκολίωση βρήκαν μειωμένη τη </a:t>
            </a:r>
            <a:r>
              <a:rPr lang="en-US" sz="5000" dirty="0" smtClean="0"/>
              <a:t>VC</a:t>
            </a:r>
            <a:r>
              <a:rPr lang="el-GR" sz="5000" dirty="0" smtClean="0"/>
              <a:t>  η τη </a:t>
            </a:r>
            <a:r>
              <a:rPr lang="en-US" sz="5000" dirty="0" smtClean="0"/>
              <a:t>TLC </a:t>
            </a:r>
            <a:r>
              <a:rPr lang="el-GR" sz="5000" dirty="0" smtClean="0"/>
              <a:t>Οι μελέτες που αφορούσαν την αγκυλωτική σπονδυλίτιδα επί πλέον, οδήγησαν  στη σκέψη ότι μπορεί να συμβαίνει το ίδιο και σε άτομα  με εγκατεστημένη οστεοπόρωση, διότι είχαν σαν κοινό στοιχείο τη μείωση της έκπτυξης του θώρακα.</a:t>
            </a:r>
          </a:p>
          <a:p>
            <a:pPr eaLnBrk="1" fontAlgn="auto" hangingPunct="1">
              <a:lnSpc>
                <a:spcPct val="120000"/>
              </a:lnSpc>
              <a:spcAft>
                <a:spcPts val="0"/>
              </a:spcAft>
              <a:buFont typeface="Arial" pitchFamily="34" charset="0"/>
              <a:buChar char="•"/>
              <a:defRPr/>
            </a:pPr>
            <a:endParaRPr lang="el-GR" dirty="0"/>
          </a:p>
        </p:txBody>
      </p:sp>
      <p:sp>
        <p:nvSpPr>
          <p:cNvPr id="20483" name="WordArt 4"/>
          <p:cNvSpPr>
            <a:spLocks noChangeArrowheads="1" noChangeShapeType="1" noTextEdit="1"/>
          </p:cNvSpPr>
          <p:nvPr/>
        </p:nvSpPr>
        <p:spPr bwMode="auto">
          <a:xfrm>
            <a:off x="381000" y="228600"/>
            <a:ext cx="8143875" cy="1143000"/>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0000"/>
              </a:avLst>
            </a:prstTxWarp>
          </a:bodyPr>
          <a:lstStyle/>
          <a:p>
            <a:pPr algn="ctr"/>
            <a:endParaRPr lang="el-GR"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endParaRPr>
          </a:p>
        </p:txBody>
      </p:sp>
    </p:spTree>
    <p:extLst>
      <p:ext uri="{BB962C8B-B14F-4D97-AF65-F5344CB8AC3E}">
        <p14:creationId xmlns:p14="http://schemas.microsoft.com/office/powerpoint/2010/main" xmlns="" val="1751381323"/>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Αναπνευστική λειτουργία &amp; επιπλοκές</a:t>
            </a:r>
            <a:endParaRPr lang="el-GR" dirty="0"/>
          </a:p>
        </p:txBody>
      </p:sp>
      <p:sp>
        <p:nvSpPr>
          <p:cNvPr id="6" name="5 - Θέση περιεχομένου"/>
          <p:cNvSpPr>
            <a:spLocks noGrp="1"/>
          </p:cNvSpPr>
          <p:nvPr>
            <p:ph idx="1"/>
          </p:nvPr>
        </p:nvSpPr>
        <p:spPr>
          <a:xfrm>
            <a:off x="457200" y="1484784"/>
            <a:ext cx="8507288" cy="5256584"/>
          </a:xfrm>
        </p:spPr>
        <p:txBody>
          <a:bodyPr rtlCol="0">
            <a:noAutofit/>
          </a:bodyPr>
          <a:lstStyle/>
          <a:p>
            <a:pPr>
              <a:defRPr/>
            </a:pPr>
            <a:r>
              <a:rPr lang="el-GR" sz="2200" dirty="0"/>
              <a:t>Στην περίπτωση των ατόμων με οστεοπόρωση σε αυτά τα προβλήματα προστίθεται η πολυφαρμακία, η ανασφάλεια και ο δείκτης γενικής υγείας λόγω ηλικίας.</a:t>
            </a:r>
          </a:p>
          <a:p>
            <a:pPr>
              <a:defRPr/>
            </a:pPr>
            <a:r>
              <a:rPr lang="el-GR" sz="2200" dirty="0"/>
              <a:t>Οι γυναίκες με ακτινολογικά αποδεδειγμένα σπονδυλικά κατάγματα έχουν 2-3 φορές μεγαλύτερη θνησιμότητα από πνευμονικά προβλήματα  από αυτές χωρίς κατάγματα (18,25,28,30,33),όπως και η κυφωτική παραμόρφωση</a:t>
            </a:r>
          </a:p>
          <a:p>
            <a:pPr>
              <a:defRPr/>
            </a:pPr>
            <a:r>
              <a:rPr lang="el-GR" sz="2200" dirty="0"/>
              <a:t>Στην περίπτωση των ατόμων με οστεοπόρωση σε αυτά τα προβλήματα προστίθεται η πολυφαρμακία, η ανασφάλεια και ο δείκτης γενικής υγείας λόγω ηλικίας.</a:t>
            </a:r>
          </a:p>
          <a:p>
            <a:pPr>
              <a:defRPr/>
            </a:pPr>
            <a:r>
              <a:rPr lang="el-GR" sz="2200" dirty="0"/>
              <a:t>Οι γυναίκες με ακτινολογικά αποδεδειγμένα σπονδυλικά κατάγματα έχουν 2-3 φορές μεγαλύτερη θνησιμότητα από πνευμονικά προβλήματα  από αυτές χωρίς κατάγματα όπως και η κυφωτική </a:t>
            </a:r>
            <a:r>
              <a:rPr lang="el-GR" sz="2200" dirty="0" smtClean="0"/>
              <a:t>παραμόρφωση.</a:t>
            </a:r>
            <a:endParaRPr lang="el-GR" sz="2200" dirty="0"/>
          </a:p>
          <a:p>
            <a:pPr>
              <a:defRPr/>
            </a:pPr>
            <a:endParaRPr lang="el-GR" sz="2300" dirty="0"/>
          </a:p>
        </p:txBody>
      </p:sp>
      <p:sp>
        <p:nvSpPr>
          <p:cNvPr id="20483" name="WordArt 4"/>
          <p:cNvSpPr>
            <a:spLocks noChangeArrowheads="1" noChangeShapeType="1" noTextEdit="1"/>
          </p:cNvSpPr>
          <p:nvPr/>
        </p:nvSpPr>
        <p:spPr bwMode="auto">
          <a:xfrm>
            <a:off x="381000" y="228600"/>
            <a:ext cx="8143875" cy="1143000"/>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0000"/>
              </a:avLst>
            </a:prstTxWarp>
          </a:bodyPr>
          <a:lstStyle/>
          <a:p>
            <a:pPr algn="ctr"/>
            <a:endParaRPr lang="el-GR"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endParaRPr>
          </a:p>
        </p:txBody>
      </p:sp>
      <p:sp>
        <p:nvSpPr>
          <p:cNvPr id="3" name="Rectangle 2"/>
          <p:cNvSpPr/>
          <p:nvPr/>
        </p:nvSpPr>
        <p:spPr>
          <a:xfrm>
            <a:off x="6660232" y="6237312"/>
            <a:ext cx="1530868" cy="338554"/>
          </a:xfrm>
          <a:prstGeom prst="rect">
            <a:avLst/>
          </a:prstGeom>
        </p:spPr>
        <p:txBody>
          <a:bodyPr wrap="none">
            <a:spAutoFit/>
          </a:bodyPr>
          <a:lstStyle/>
          <a:p>
            <a:r>
              <a:rPr lang="el-GR" sz="1600" dirty="0">
                <a:latin typeface="+mn-lt"/>
              </a:rPr>
              <a:t> </a:t>
            </a:r>
            <a:r>
              <a:rPr lang="el-GR" sz="1600" dirty="0" err="1">
                <a:latin typeface="+mn-lt"/>
              </a:rPr>
              <a:t>Kado</a:t>
            </a:r>
            <a:r>
              <a:rPr lang="el-GR" sz="1600" dirty="0">
                <a:latin typeface="+mn-lt"/>
              </a:rPr>
              <a:t>, </a:t>
            </a:r>
            <a:r>
              <a:rPr lang="el-GR" sz="1600" dirty="0" err="1">
                <a:latin typeface="+mn-lt"/>
              </a:rPr>
              <a:t>Lompardi</a:t>
            </a:r>
            <a:endParaRPr lang="el-GR" sz="1600" dirty="0">
              <a:latin typeface="+mn-lt"/>
            </a:endParaRPr>
          </a:p>
        </p:txBody>
      </p:sp>
    </p:spTree>
    <p:extLst>
      <p:ext uri="{BB962C8B-B14F-4D97-AF65-F5344CB8AC3E}">
        <p14:creationId xmlns:p14="http://schemas.microsoft.com/office/powerpoint/2010/main" xmlns="" val="208521823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11560" y="1703807"/>
            <a:ext cx="5544616" cy="3622403"/>
          </a:xfrm>
          <a:noFill/>
          <a:ln>
            <a:noFill/>
          </a:ln>
        </p:spPr>
        <p:txBody>
          <a:bodyPr>
            <a:normAutofit/>
          </a:bodyPr>
          <a:lstStyle/>
          <a:p>
            <a:pPr algn="l"/>
            <a:r>
              <a:rPr lang="el-GR" altLang="el-GR" sz="3100" dirty="0">
                <a:solidFill>
                  <a:schemeClr val="bg1"/>
                </a:solidFill>
              </a:rPr>
              <a:t>Σε μια υπανάπτυκτη χώρα  μην πίνεις το νερό </a:t>
            </a:r>
            <a:r>
              <a:rPr lang="el-GR" altLang="el-GR" sz="3100" dirty="0" smtClean="0">
                <a:solidFill>
                  <a:schemeClr val="bg1"/>
                </a:solidFill>
              </a:rPr>
              <a:t>της</a:t>
            </a:r>
            <a:br>
              <a:rPr lang="el-GR" altLang="el-GR" sz="3100" dirty="0" smtClean="0">
                <a:solidFill>
                  <a:schemeClr val="bg1"/>
                </a:solidFill>
              </a:rPr>
            </a:br>
            <a:r>
              <a:rPr lang="el-GR" altLang="el-GR" sz="3100" dirty="0" smtClean="0">
                <a:solidFill>
                  <a:schemeClr val="bg1"/>
                </a:solidFill>
              </a:rPr>
              <a:t>Σε </a:t>
            </a:r>
            <a:r>
              <a:rPr lang="el-GR" altLang="el-GR" sz="3100" dirty="0">
                <a:solidFill>
                  <a:schemeClr val="bg1"/>
                </a:solidFill>
              </a:rPr>
              <a:t>μια αναπτυγμένη χώρα  μην αναπνέεις τον </a:t>
            </a:r>
            <a:r>
              <a:rPr lang="el-GR" altLang="el-GR" sz="3100" dirty="0" smtClean="0">
                <a:solidFill>
                  <a:schemeClr val="bg1"/>
                </a:solidFill>
              </a:rPr>
              <a:t>αέρα</a:t>
            </a:r>
            <a:br>
              <a:rPr lang="el-GR" altLang="el-GR" sz="3100" dirty="0" smtClean="0">
                <a:solidFill>
                  <a:schemeClr val="bg1"/>
                </a:solidFill>
              </a:rPr>
            </a:br>
            <a:r>
              <a:rPr lang="el-GR" altLang="el-GR" sz="3100" dirty="0" smtClean="0">
                <a:solidFill>
                  <a:schemeClr val="bg1"/>
                </a:solidFill>
              </a:rPr>
              <a:t>                                  </a:t>
            </a:r>
            <a:r>
              <a:rPr lang="en-US" altLang="el-GR" sz="2700" b="0" dirty="0" smtClean="0">
                <a:solidFill>
                  <a:schemeClr val="bg1"/>
                </a:solidFill>
              </a:rPr>
              <a:t>Changing  </a:t>
            </a:r>
            <a:r>
              <a:rPr lang="en-US" altLang="el-GR" sz="2700" b="0" dirty="0">
                <a:solidFill>
                  <a:schemeClr val="bg1"/>
                </a:solidFill>
              </a:rPr>
              <a:t>Times</a:t>
            </a:r>
            <a:r>
              <a:rPr lang="el-GR" altLang="el-GR" sz="3200" dirty="0">
                <a:solidFill>
                  <a:schemeClr val="bg1"/>
                </a:solidFill>
              </a:rPr>
              <a:t/>
            </a:r>
            <a:br>
              <a:rPr lang="el-GR" altLang="el-GR" sz="3200" dirty="0">
                <a:solidFill>
                  <a:schemeClr val="bg1"/>
                </a:solidFill>
              </a:rPr>
            </a:br>
            <a:endParaRPr lang="el-GR" dirty="0">
              <a:solidFill>
                <a:schemeClr val="bg1"/>
              </a:solidFill>
            </a:endParaRPr>
          </a:p>
        </p:txBody>
      </p:sp>
      <p:pic>
        <p:nvPicPr>
          <p:cNvPr id="8" name="Picture 3" descr="C:\Program Files\Microsoft Office\MEDIA\CAGCAT10\j0212701.wmf"/>
          <p:cNvPicPr>
            <a:picLocks noChangeAspect="1" noChangeArrowheads="1"/>
          </p:cNvPicPr>
          <p:nvPr/>
        </p:nvPicPr>
        <p:blipFill>
          <a:blip r:embed="rId2" cstate="print">
            <a:lum bright="-40000" contrast="40000"/>
            <a:extLst>
              <a:ext uri="{28A0092B-C50C-407E-A947-70E740481C1C}">
                <a14:useLocalDpi xmlns:a14="http://schemas.microsoft.com/office/drawing/2010/main" xmlns="" val="0"/>
              </a:ext>
            </a:extLst>
          </a:blip>
          <a:stretch>
            <a:fillRect/>
          </a:stretch>
        </p:blipFill>
        <p:spPr>
          <a:xfrm>
            <a:off x="6516216" y="1988840"/>
            <a:ext cx="1967314" cy="2764307"/>
          </a:xfrm>
          <a:prstGeom prst="rect">
            <a:avLst/>
          </a:prstGeom>
          <a:noFill/>
        </p:spPr>
      </p:pic>
    </p:spTree>
    <p:extLst>
      <p:ext uri="{BB962C8B-B14F-4D97-AF65-F5344CB8AC3E}">
        <p14:creationId xmlns:p14="http://schemas.microsoft.com/office/powerpoint/2010/main" xmlns="" val="11598381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a:bodyPr>
          <a:lstStyle/>
          <a:p>
            <a:pPr algn="l"/>
            <a:r>
              <a:rPr lang="el-GR" sz="2000" dirty="0" smtClean="0"/>
              <a:t>Αναπνευστική λειτουργία &amp; </a:t>
            </a:r>
            <a:r>
              <a:rPr lang="el-GR" sz="2000" dirty="0" smtClean="0"/>
              <a:t>επιπλοκές-βιβλιογραφική ανασκόπηση</a:t>
            </a:r>
            <a:endParaRPr lang="el-GR" altLang="el-GR" sz="2000" b="1" dirty="0" smtClean="0"/>
          </a:p>
        </p:txBody>
      </p:sp>
      <p:sp>
        <p:nvSpPr>
          <p:cNvPr id="21508" name="WordArt 3"/>
          <p:cNvSpPr>
            <a:spLocks noChangeArrowheads="1" noChangeShapeType="1" noTextEdit="1"/>
          </p:cNvSpPr>
          <p:nvPr/>
        </p:nvSpPr>
        <p:spPr bwMode="auto">
          <a:xfrm>
            <a:off x="381000" y="228600"/>
            <a:ext cx="8143875" cy="1143000"/>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0000"/>
              </a:avLst>
            </a:prstTxWarp>
          </a:bodyPr>
          <a:lstStyle/>
          <a:p>
            <a:pPr algn="ctr"/>
            <a:endParaRPr lang="el-GR"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endParaRPr>
          </a:p>
        </p:txBody>
      </p:sp>
      <p:sp>
        <p:nvSpPr>
          <p:cNvPr id="2" name="Content Placeholder 1"/>
          <p:cNvSpPr>
            <a:spLocks noGrp="1"/>
          </p:cNvSpPr>
          <p:nvPr>
            <p:ph idx="1"/>
          </p:nvPr>
        </p:nvSpPr>
        <p:spPr/>
        <p:txBody>
          <a:bodyPr>
            <a:normAutofit/>
          </a:bodyPr>
          <a:lstStyle/>
          <a:p>
            <a:r>
              <a:rPr lang="el-GR" sz="2400" dirty="0" smtClean="0"/>
              <a:t>Διενεργήθηκε </a:t>
            </a:r>
            <a:r>
              <a:rPr lang="el-GR" sz="2400" dirty="0"/>
              <a:t>συστηματική ανασκόπηση της</a:t>
            </a:r>
            <a:br>
              <a:rPr lang="el-GR" sz="2400" dirty="0"/>
            </a:br>
            <a:r>
              <a:rPr lang="el-GR" sz="2400" dirty="0"/>
              <a:t>διεθνούς αρθρογραφίας στις μηχανές επιστημονικής </a:t>
            </a:r>
            <a:r>
              <a:rPr lang="el-GR" sz="2400" dirty="0" smtClean="0"/>
              <a:t>τεκμηρίωσης των </a:t>
            </a:r>
            <a:r>
              <a:rPr lang="el-GR" sz="2400" dirty="0"/>
              <a:t>θεμάτων υγείας. </a:t>
            </a:r>
            <a:endParaRPr lang="el-GR" sz="2400" dirty="0" smtClean="0"/>
          </a:p>
          <a:p>
            <a:r>
              <a:rPr lang="el-GR" sz="2400" dirty="0" smtClean="0"/>
              <a:t>Μετά </a:t>
            </a:r>
            <a:r>
              <a:rPr lang="el-GR" sz="2400" dirty="0"/>
              <a:t>την σχετική έρευνα στο </a:t>
            </a:r>
            <a:r>
              <a:rPr lang="el-GR" sz="2400" dirty="0" err="1"/>
              <a:t>Medline</a:t>
            </a:r>
            <a:r>
              <a:rPr lang="el-GR" sz="2400" dirty="0"/>
              <a:t> από το</a:t>
            </a:r>
            <a:br>
              <a:rPr lang="el-GR" sz="2400" dirty="0"/>
            </a:br>
            <a:r>
              <a:rPr lang="el-GR" sz="2400" dirty="0"/>
              <a:t>1966 έως το Φεβρουάριο του 2006 και στο </a:t>
            </a:r>
            <a:r>
              <a:rPr lang="el-GR" sz="2400" dirty="0" err="1"/>
              <a:t>Embase</a:t>
            </a:r>
            <a:r>
              <a:rPr lang="el-GR" sz="2400" dirty="0"/>
              <a:t> από το 1988 έως  το Φεβρουάριο του 2006 εμφανίστηκαν μελέτες που αφορούσαν  τη συσχέτιση αναπνευστικής λειτουργίας και </a:t>
            </a:r>
            <a:r>
              <a:rPr lang="el-GR" sz="2400" dirty="0" err="1"/>
              <a:t>οστεοπορωτικής</a:t>
            </a:r>
            <a:r>
              <a:rPr lang="el-GR" sz="2400" dirty="0"/>
              <a:t> </a:t>
            </a:r>
            <a:r>
              <a:rPr lang="el-GR" sz="2400" dirty="0" smtClean="0"/>
              <a:t>κύφωσης. </a:t>
            </a:r>
            <a:endParaRPr lang="el-GR" sz="2400" dirty="0"/>
          </a:p>
        </p:txBody>
      </p:sp>
    </p:spTree>
    <p:extLst>
      <p:ext uri="{BB962C8B-B14F-4D97-AF65-F5344CB8AC3E}">
        <p14:creationId xmlns:p14="http://schemas.microsoft.com/office/powerpoint/2010/main" xmlns="" val="1638260990"/>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rtlCol="0">
            <a:normAutofit/>
          </a:bodyPr>
          <a:lstStyle/>
          <a:p>
            <a:pPr>
              <a:defRPr/>
            </a:pPr>
            <a:r>
              <a:rPr lang="el-GR" dirty="0" smtClean="0"/>
              <a:t>Μέθοδος και υλικό</a:t>
            </a:r>
          </a:p>
        </p:txBody>
      </p:sp>
      <p:sp>
        <p:nvSpPr>
          <p:cNvPr id="2" name="Content Placeholder 1"/>
          <p:cNvSpPr>
            <a:spLocks noGrp="1"/>
          </p:cNvSpPr>
          <p:nvPr>
            <p:ph idx="1"/>
          </p:nvPr>
        </p:nvSpPr>
        <p:spPr>
          <a:xfrm>
            <a:off x="457200" y="1484784"/>
            <a:ext cx="8229600" cy="5256584"/>
          </a:xfrm>
        </p:spPr>
        <p:txBody>
          <a:bodyPr>
            <a:noAutofit/>
          </a:bodyPr>
          <a:lstStyle/>
          <a:p>
            <a:r>
              <a:rPr lang="el-GR" sz="2300" dirty="0"/>
              <a:t>Αποκλείσθηκαν οι μελέτες που αφορούσαν πρωτογενείς</a:t>
            </a:r>
            <a:br>
              <a:rPr lang="el-GR" sz="2300" dirty="0"/>
            </a:br>
            <a:r>
              <a:rPr lang="el-GR" sz="2300" dirty="0"/>
              <a:t>παθήσεις πνευμόνων η καρδιάς ,καθώς και μελέτες με πρωτογενείς σκελετικές παραμορφώσεις </a:t>
            </a:r>
          </a:p>
          <a:p>
            <a:r>
              <a:rPr lang="el-GR" sz="2300" dirty="0"/>
              <a:t>Βρέθηκαν 5 εργασίες απόλυτα συσχετιζόμενες με τα σπονδυλικά κατάγματα και την αναπνευστική ικανότητα </a:t>
            </a:r>
          </a:p>
          <a:p>
            <a:r>
              <a:rPr lang="el-GR" sz="2300" dirty="0"/>
              <a:t>Δύο άρθρα που επιβεβαίωναν ταυτόχρονα  τα σπονδυλικά</a:t>
            </a:r>
            <a:br>
              <a:rPr lang="el-GR" sz="2300" dirty="0"/>
            </a:br>
            <a:r>
              <a:rPr lang="el-GR" sz="2300" dirty="0"/>
              <a:t>κατάγματα με τη κύφωση και την απώλεια ύψους</a:t>
            </a:r>
            <a:br>
              <a:rPr lang="el-GR" sz="2300" dirty="0"/>
            </a:br>
            <a:r>
              <a:rPr lang="el-GR" sz="2300" dirty="0"/>
              <a:t>Βρέθηκαν 5 εργασίες απόλυτα συσχετιζόμενες με τα σπονδυλικά κατάγματα και την αναπνευστική ικανότητα </a:t>
            </a:r>
            <a:r>
              <a:rPr lang="el-GR" sz="2300" dirty="0" smtClean="0"/>
              <a:t>[7,20,24,32,34]</a:t>
            </a:r>
            <a:endParaRPr lang="el-GR" sz="2300" dirty="0"/>
          </a:p>
          <a:p>
            <a:r>
              <a:rPr lang="el-GR" sz="2300" dirty="0"/>
              <a:t>Δύο άρθρα που επιβεβαίωναν ταυτόχρονα τα σπονδυλικά κατάγματα με τη κύφωση και την απώλεια ύψους [3,33]</a:t>
            </a:r>
            <a:br>
              <a:rPr lang="el-GR" sz="2300" dirty="0"/>
            </a:br>
            <a:r>
              <a:rPr lang="el-GR" sz="2300" dirty="0"/>
              <a:t/>
            </a:r>
            <a:br>
              <a:rPr lang="el-GR" sz="2300" dirty="0"/>
            </a:br>
            <a:endParaRPr lang="el-GR" sz="2300" dirty="0"/>
          </a:p>
        </p:txBody>
      </p:sp>
    </p:spTree>
    <p:extLst>
      <p:ext uri="{BB962C8B-B14F-4D97-AF65-F5344CB8AC3E}">
        <p14:creationId xmlns:p14="http://schemas.microsoft.com/office/powerpoint/2010/main" xmlns="" val="4125859161"/>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5 - Τίτλος"/>
          <p:cNvSpPr>
            <a:spLocks noGrp="1"/>
          </p:cNvSpPr>
          <p:nvPr>
            <p:ph type="title"/>
          </p:nvPr>
        </p:nvSpPr>
        <p:spPr/>
        <p:txBody>
          <a:bodyPr/>
          <a:lstStyle/>
          <a:p>
            <a:pPr eaLnBrk="1" hangingPunct="1"/>
            <a:r>
              <a:rPr lang="el-GR" altLang="el-GR" dirty="0" smtClean="0"/>
              <a:t>Εργαλεία: </a:t>
            </a:r>
            <a:r>
              <a:rPr lang="en-US" altLang="el-GR" dirty="0" smtClean="0"/>
              <a:t>SPAN. MO</a:t>
            </a:r>
            <a:r>
              <a:rPr lang="el-GR" altLang="el-GR" dirty="0" smtClean="0"/>
              <a:t>Π. </a:t>
            </a:r>
            <a:r>
              <a:rPr lang="en-US" altLang="el-GR" dirty="0" smtClean="0"/>
              <a:t>RX. </a:t>
            </a:r>
            <a:r>
              <a:rPr lang="el-GR" altLang="el-GR" dirty="0" smtClean="0"/>
              <a:t>ΚΦ……</a:t>
            </a:r>
          </a:p>
        </p:txBody>
      </p:sp>
      <p:pic>
        <p:nvPicPr>
          <p:cNvPr id="23556"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606486" y="3910991"/>
            <a:ext cx="2898260" cy="2398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57" name="Picture 3"/>
          <p:cNvPicPr>
            <a:picLocks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606486" y="1590560"/>
            <a:ext cx="2898260" cy="2198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59" name="Picture 2" descr="ok_MG_2065"/>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661948" y="1590560"/>
            <a:ext cx="3047533" cy="47187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650259855"/>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rtlCol="0">
            <a:noAutofit/>
          </a:bodyPr>
          <a:lstStyle/>
          <a:p>
            <a:pPr>
              <a:defRPr/>
            </a:pPr>
            <a:r>
              <a:rPr lang="el-GR" sz="3600" dirty="0" smtClean="0"/>
              <a:t>Εργαλεία</a:t>
            </a:r>
            <a:r>
              <a:rPr lang="en-US" sz="3600" dirty="0" smtClean="0"/>
              <a:t/>
            </a:r>
            <a:br>
              <a:rPr lang="en-US" sz="3600" dirty="0" smtClean="0"/>
            </a:br>
            <a:r>
              <a:rPr lang="en-US" sz="3600" dirty="0" smtClean="0"/>
              <a:t>Pulmonary Function Tests (PFTs) </a:t>
            </a:r>
            <a:endParaRPr lang="el-GR" sz="3600" b="1" dirty="0" smtClean="0"/>
          </a:p>
        </p:txBody>
      </p:sp>
      <p:sp>
        <p:nvSpPr>
          <p:cNvPr id="2" name="Content Placeholder 1"/>
          <p:cNvSpPr>
            <a:spLocks noGrp="1"/>
          </p:cNvSpPr>
          <p:nvPr>
            <p:ph idx="1"/>
          </p:nvPr>
        </p:nvSpPr>
        <p:spPr/>
        <p:txBody>
          <a:bodyPr>
            <a:noAutofit/>
          </a:bodyPr>
          <a:lstStyle/>
          <a:p>
            <a:r>
              <a:rPr lang="el-GR" sz="2400" dirty="0" smtClean="0"/>
              <a:t>Σπιρομέτρηση, </a:t>
            </a:r>
            <a:r>
              <a:rPr lang="el-GR" sz="2400" dirty="0"/>
              <a:t>πνευμονικοί </a:t>
            </a:r>
            <a:r>
              <a:rPr lang="el-GR" sz="2400" dirty="0" smtClean="0"/>
              <a:t>όγκοι, </a:t>
            </a:r>
            <a:r>
              <a:rPr lang="el-GR" sz="2400" dirty="0"/>
              <a:t>ικανότητα διάχυσης, και μερικές φορές μέγιστη εισπνευστική και </a:t>
            </a:r>
            <a:r>
              <a:rPr lang="el-GR" sz="2400" dirty="0" err="1"/>
              <a:t>εκπνευστική</a:t>
            </a:r>
            <a:r>
              <a:rPr lang="el-GR" sz="2400" dirty="0"/>
              <a:t>  ικανότητα.</a:t>
            </a:r>
            <a:br>
              <a:rPr lang="el-GR" sz="2400" dirty="0"/>
            </a:br>
            <a:r>
              <a:rPr lang="el-GR" sz="2400" dirty="0"/>
              <a:t>Οι λειτουργικές αυτές δοκιμασίες βασίζονται σε φυσιολογικές νόρμες που αφορούν στην </a:t>
            </a:r>
            <a:r>
              <a:rPr lang="el-GR" sz="2400" dirty="0" smtClean="0"/>
              <a:t>ηλικία, φύλλο</a:t>
            </a:r>
            <a:r>
              <a:rPr lang="el-GR" sz="2400" dirty="0"/>
              <a:t>, ύψος, βάρος και άλλες παραμέτρους. Με δεδομένο ότι το ύψος στην οστεοπόρωση είναι μία  </a:t>
            </a:r>
            <a:r>
              <a:rPr lang="el-GR" sz="2400" dirty="0" smtClean="0"/>
              <a:t>«αβέβαιη»  </a:t>
            </a:r>
            <a:r>
              <a:rPr lang="el-GR" sz="2400" dirty="0"/>
              <a:t>παράμετρος, όπως και </a:t>
            </a:r>
            <a:r>
              <a:rPr lang="el-GR" sz="2400" dirty="0" smtClean="0"/>
              <a:t>άλλες,</a:t>
            </a:r>
            <a:r>
              <a:rPr lang="en-US" sz="2400" dirty="0" smtClean="0"/>
              <a:t> </a:t>
            </a:r>
            <a:r>
              <a:rPr lang="el-GR" sz="2400" dirty="0"/>
              <a:t>η μεθοδολογία αυτών των ερευνών περιλαμβάνει πολλές «προκαταλήψεις</a:t>
            </a:r>
            <a:r>
              <a:rPr lang="el-GR" sz="2400" dirty="0" smtClean="0"/>
              <a:t>», [</a:t>
            </a:r>
            <a:r>
              <a:rPr lang="en-US" sz="2400" dirty="0"/>
              <a:t>bias</a:t>
            </a:r>
            <a:r>
              <a:rPr lang="el-GR" sz="2400" dirty="0"/>
              <a:t>] για τη σωστή μεθοδολογία </a:t>
            </a:r>
            <a:r>
              <a:rPr lang="el-GR" sz="2400" dirty="0" smtClean="0"/>
              <a:t>τους, </a:t>
            </a:r>
            <a:r>
              <a:rPr lang="el-GR" sz="2400" dirty="0"/>
              <a:t>όπως το άνοιγμα των χεριών ,το ύψος μετά την </a:t>
            </a:r>
            <a:r>
              <a:rPr lang="el-GR" sz="2400" dirty="0" smtClean="0"/>
              <a:t>εφηβεία, ιστορικό </a:t>
            </a:r>
            <a:r>
              <a:rPr lang="el-GR" sz="2400" dirty="0" err="1" smtClean="0"/>
              <a:t>κ.λ.π</a:t>
            </a:r>
            <a:r>
              <a:rPr lang="el-GR" sz="2400" dirty="0" smtClean="0"/>
              <a:t>.</a:t>
            </a:r>
            <a:endParaRPr lang="el-GR" sz="2400" dirty="0"/>
          </a:p>
        </p:txBody>
      </p:sp>
    </p:spTree>
    <p:extLst>
      <p:ext uri="{BB962C8B-B14F-4D97-AF65-F5344CB8AC3E}">
        <p14:creationId xmlns:p14="http://schemas.microsoft.com/office/powerpoint/2010/main" xmlns="" val="14540955"/>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rtlCol="0">
            <a:normAutofit/>
          </a:bodyPr>
          <a:lstStyle/>
          <a:p>
            <a:pPr>
              <a:defRPr/>
            </a:pPr>
            <a:r>
              <a:rPr lang="el-GR" dirty="0" smtClean="0"/>
              <a:t>Αποτελέσματα </a:t>
            </a:r>
            <a:endParaRPr lang="el-GR" b="1" dirty="0" smtClean="0"/>
          </a:p>
        </p:txBody>
      </p:sp>
      <p:sp>
        <p:nvSpPr>
          <p:cNvPr id="2" name="Content Placeholder 1"/>
          <p:cNvSpPr>
            <a:spLocks noGrp="1"/>
          </p:cNvSpPr>
          <p:nvPr>
            <p:ph idx="1"/>
          </p:nvPr>
        </p:nvSpPr>
        <p:spPr>
          <a:xfrm>
            <a:off x="457200" y="1484784"/>
            <a:ext cx="8229600" cy="3384376"/>
          </a:xfrm>
        </p:spPr>
        <p:txBody>
          <a:bodyPr>
            <a:noAutofit/>
          </a:bodyPr>
          <a:lstStyle/>
          <a:p>
            <a:pPr marL="0" indent="0">
              <a:lnSpc>
                <a:spcPct val="120000"/>
              </a:lnSpc>
              <a:buNone/>
            </a:pPr>
            <a:r>
              <a:rPr lang="el-GR" sz="2400" dirty="0" smtClean="0"/>
              <a:t>Η</a:t>
            </a:r>
            <a:r>
              <a:rPr lang="el-GR" sz="2400" dirty="0" smtClean="0">
                <a:solidFill>
                  <a:srgbClr val="CCFF66"/>
                </a:solidFill>
              </a:rPr>
              <a:t> </a:t>
            </a:r>
            <a:r>
              <a:rPr lang="el-GR" sz="2400" dirty="0"/>
              <a:t>μελέτη του </a:t>
            </a:r>
            <a:r>
              <a:rPr lang="el-GR" sz="2400" b="1" dirty="0" err="1">
                <a:solidFill>
                  <a:srgbClr val="004B82"/>
                </a:solidFill>
              </a:rPr>
              <a:t>Leech</a:t>
            </a:r>
            <a:r>
              <a:rPr lang="el-GR" sz="2400" b="1" dirty="0">
                <a:solidFill>
                  <a:srgbClr val="004B82"/>
                </a:solidFill>
              </a:rPr>
              <a:t> (74 </a:t>
            </a:r>
            <a:r>
              <a:rPr lang="en-US" sz="2400" b="1" dirty="0">
                <a:solidFill>
                  <a:srgbClr val="004B82"/>
                </a:solidFill>
              </a:rPr>
              <a:t>F, 29 </a:t>
            </a:r>
            <a:r>
              <a:rPr lang="el-GR" sz="2400" b="1" dirty="0">
                <a:solidFill>
                  <a:srgbClr val="004B82"/>
                </a:solidFill>
              </a:rPr>
              <a:t>με # ,45 χωρίς #,</a:t>
            </a:r>
            <a:r>
              <a:rPr lang="en-US" sz="2400" b="1" dirty="0">
                <a:solidFill>
                  <a:srgbClr val="004B82"/>
                </a:solidFill>
              </a:rPr>
              <a:t>BMD, SPAN,</a:t>
            </a:r>
            <a:r>
              <a:rPr lang="el-GR" sz="2400" b="1" dirty="0">
                <a:solidFill>
                  <a:srgbClr val="004B82"/>
                </a:solidFill>
              </a:rPr>
              <a:t>ΓΩΝΙΑ  </a:t>
            </a:r>
            <a:r>
              <a:rPr lang="en-US" sz="2400" b="1" dirty="0">
                <a:solidFill>
                  <a:srgbClr val="004B82"/>
                </a:solidFill>
              </a:rPr>
              <a:t>COBB, MUSCLE STRENGTH</a:t>
            </a:r>
            <a:r>
              <a:rPr lang="el-GR" sz="2400" b="1" dirty="0">
                <a:solidFill>
                  <a:srgbClr val="004B82"/>
                </a:solidFill>
              </a:rPr>
              <a:t>) </a:t>
            </a:r>
            <a:r>
              <a:rPr lang="el-GR" sz="2400" dirty="0" smtClean="0"/>
              <a:t>υποστηρίζει </a:t>
            </a:r>
            <a:r>
              <a:rPr lang="el-GR" sz="2400" dirty="0"/>
              <a:t>άμεση σχέση μεταξύ </a:t>
            </a:r>
            <a:r>
              <a:rPr lang="el-GR" sz="2400" dirty="0" smtClean="0"/>
              <a:t>του αριθμού </a:t>
            </a:r>
            <a:r>
              <a:rPr lang="el-GR" sz="2400" dirty="0"/>
              <a:t>των καταγμάτων και της VC επί πλέον δε είναι η </a:t>
            </a:r>
            <a:r>
              <a:rPr lang="el-GR" sz="2400" dirty="0" smtClean="0"/>
              <a:t>μόνη μελέτη </a:t>
            </a:r>
            <a:r>
              <a:rPr lang="el-GR" sz="2400" dirty="0"/>
              <a:t>που ανέφερε τη μειωμένη δύναμη των </a:t>
            </a:r>
            <a:r>
              <a:rPr lang="el-GR" sz="2400" dirty="0" smtClean="0"/>
              <a:t>αναπνευστικών μυών, αλλά </a:t>
            </a:r>
            <a:r>
              <a:rPr lang="el-GR" sz="2400" dirty="0"/>
              <a:t>καμιά μελέτη δεν αναφέρθηκε στη μυϊκή αντοχή </a:t>
            </a:r>
            <a:r>
              <a:rPr lang="el-GR" sz="2400" dirty="0" smtClean="0"/>
              <a:t>ενώ είναι </a:t>
            </a:r>
            <a:r>
              <a:rPr lang="el-GR" sz="2400" dirty="0"/>
              <a:t>ευρέως γνωστό ότι και οι δύο αυτοί παράγοντες </a:t>
            </a:r>
            <a:r>
              <a:rPr lang="el-GR" sz="2400" dirty="0" smtClean="0"/>
              <a:t>επηρεάζουν την </a:t>
            </a:r>
            <a:r>
              <a:rPr lang="el-GR" sz="2400" dirty="0"/>
              <a:t>αναπνευστική λειτουργία, σύμφωνα με τους </a:t>
            </a:r>
            <a:r>
              <a:rPr lang="en-US" sz="2400" b="1" dirty="0" err="1">
                <a:solidFill>
                  <a:srgbClr val="004B82"/>
                </a:solidFill>
              </a:rPr>
              <a:t>Cimen</a:t>
            </a:r>
            <a:r>
              <a:rPr lang="en-US" sz="2400" dirty="0"/>
              <a:t> et </a:t>
            </a:r>
            <a:r>
              <a:rPr lang="en-US" sz="2400" dirty="0" smtClean="0"/>
              <a:t>al</a:t>
            </a:r>
            <a:r>
              <a:rPr lang="el-GR" sz="2400" dirty="0" smtClean="0"/>
              <a:t>. </a:t>
            </a:r>
            <a:endParaRPr lang="el-GR" sz="2400" dirty="0"/>
          </a:p>
        </p:txBody>
      </p:sp>
      <p:sp>
        <p:nvSpPr>
          <p:cNvPr id="3" name="Rectangle 2"/>
          <p:cNvSpPr/>
          <p:nvPr/>
        </p:nvSpPr>
        <p:spPr>
          <a:xfrm>
            <a:off x="467544" y="5585483"/>
            <a:ext cx="7776864" cy="954107"/>
          </a:xfrm>
          <a:prstGeom prst="rect">
            <a:avLst/>
          </a:prstGeom>
        </p:spPr>
        <p:txBody>
          <a:bodyPr wrap="square">
            <a:spAutoFit/>
          </a:bodyPr>
          <a:lstStyle/>
          <a:p>
            <a:r>
              <a:rPr lang="en-US" sz="1400" dirty="0">
                <a:latin typeface="+mn-lt"/>
              </a:rPr>
              <a:t>Leech JA, </a:t>
            </a:r>
            <a:r>
              <a:rPr lang="en-US" sz="1400" dirty="0" err="1">
                <a:latin typeface="+mn-lt"/>
              </a:rPr>
              <a:t>Dulberg</a:t>
            </a:r>
            <a:r>
              <a:rPr lang="en-US" sz="1400" dirty="0">
                <a:latin typeface="+mn-lt"/>
              </a:rPr>
              <a:t> C, Kellie S, </a:t>
            </a:r>
            <a:r>
              <a:rPr lang="en-US" sz="1400" dirty="0" err="1">
                <a:latin typeface="+mn-lt"/>
              </a:rPr>
              <a:t>Pattee</a:t>
            </a:r>
            <a:r>
              <a:rPr lang="en-US" sz="1400" dirty="0">
                <a:latin typeface="+mn-lt"/>
              </a:rPr>
              <a:t> L, Gay J (1990) </a:t>
            </a:r>
            <a:r>
              <a:rPr lang="en-US" sz="1400" dirty="0" smtClean="0">
                <a:latin typeface="+mn-lt"/>
              </a:rPr>
              <a:t>Relationship </a:t>
            </a:r>
            <a:r>
              <a:rPr lang="en-US" sz="1400" dirty="0">
                <a:latin typeface="+mn-lt"/>
              </a:rPr>
              <a:t>of lung function to severity of osteoporosis in </a:t>
            </a:r>
            <a:r>
              <a:rPr lang="en-US" sz="1400" dirty="0" err="1" smtClean="0">
                <a:latin typeface="+mn-lt"/>
              </a:rPr>
              <a:t>women.Am</a:t>
            </a:r>
            <a:r>
              <a:rPr lang="en-US" sz="1400" dirty="0" smtClean="0">
                <a:latin typeface="+mn-lt"/>
              </a:rPr>
              <a:t> </a:t>
            </a:r>
            <a:r>
              <a:rPr lang="en-US" sz="1400" dirty="0">
                <a:latin typeface="+mn-lt"/>
              </a:rPr>
              <a:t>Rev </a:t>
            </a:r>
            <a:r>
              <a:rPr lang="en-US" sz="1400" dirty="0" err="1">
                <a:latin typeface="+mn-lt"/>
              </a:rPr>
              <a:t>Respir</a:t>
            </a:r>
            <a:r>
              <a:rPr lang="en-US" sz="1400" dirty="0">
                <a:latin typeface="+mn-lt"/>
              </a:rPr>
              <a:t> Dis 141:68–71</a:t>
            </a:r>
            <a:br>
              <a:rPr lang="en-US" sz="1400" dirty="0">
                <a:latin typeface="+mn-lt"/>
              </a:rPr>
            </a:br>
            <a:r>
              <a:rPr lang="en-US" sz="1400" dirty="0" err="1" smtClean="0">
                <a:latin typeface="+mn-lt"/>
              </a:rPr>
              <a:t>Cimen</a:t>
            </a:r>
            <a:r>
              <a:rPr lang="en-US" sz="1400" dirty="0" smtClean="0">
                <a:latin typeface="+mn-lt"/>
              </a:rPr>
              <a:t> </a:t>
            </a:r>
            <a:r>
              <a:rPr lang="en-US" sz="1400" dirty="0">
                <a:latin typeface="+mn-lt"/>
              </a:rPr>
              <a:t>OB, </a:t>
            </a:r>
            <a:r>
              <a:rPr lang="en-US" sz="1400" dirty="0" err="1">
                <a:latin typeface="+mn-lt"/>
              </a:rPr>
              <a:t>Ulubas</a:t>
            </a:r>
            <a:r>
              <a:rPr lang="en-US" sz="1400" dirty="0">
                <a:latin typeface="+mn-lt"/>
              </a:rPr>
              <a:t> B, </a:t>
            </a:r>
            <a:r>
              <a:rPr lang="en-US" sz="1400" dirty="0" err="1">
                <a:latin typeface="+mn-lt"/>
              </a:rPr>
              <a:t>Sahin</a:t>
            </a:r>
            <a:r>
              <a:rPr lang="en-US" sz="1400" dirty="0">
                <a:latin typeface="+mn-lt"/>
              </a:rPr>
              <a:t> G, </a:t>
            </a:r>
            <a:r>
              <a:rPr lang="en-US" sz="1400" dirty="0" err="1">
                <a:latin typeface="+mn-lt"/>
              </a:rPr>
              <a:t>Calikoglu</a:t>
            </a:r>
            <a:r>
              <a:rPr lang="en-US" sz="1400" dirty="0">
                <a:latin typeface="+mn-lt"/>
              </a:rPr>
              <a:t> M, </a:t>
            </a:r>
            <a:r>
              <a:rPr lang="en-US" sz="1400" dirty="0" err="1">
                <a:latin typeface="+mn-lt"/>
              </a:rPr>
              <a:t>Bagis</a:t>
            </a:r>
            <a:r>
              <a:rPr lang="en-US" sz="1400" dirty="0">
                <a:latin typeface="+mn-lt"/>
              </a:rPr>
              <a:t> S, </a:t>
            </a:r>
            <a:r>
              <a:rPr lang="en-US" sz="1400" dirty="0" smtClean="0">
                <a:latin typeface="+mn-lt"/>
              </a:rPr>
              <a:t>Erdogan</a:t>
            </a:r>
            <a:r>
              <a:rPr lang="el-GR" sz="1400" dirty="0" smtClean="0">
                <a:latin typeface="+mn-lt"/>
              </a:rPr>
              <a:t>, </a:t>
            </a:r>
            <a:r>
              <a:rPr lang="en-US" sz="1400" dirty="0" smtClean="0">
                <a:latin typeface="+mn-lt"/>
              </a:rPr>
              <a:t>C </a:t>
            </a:r>
            <a:r>
              <a:rPr lang="en-US" sz="1400" dirty="0">
                <a:latin typeface="+mn-lt"/>
              </a:rPr>
              <a:t>2003 Pulmonary function tests, respiratory muscle strength, and endurance of patients with osteoporosis. South Med </a:t>
            </a:r>
            <a:r>
              <a:rPr lang="en-US" sz="1400" dirty="0" smtClean="0">
                <a:latin typeface="+mn-lt"/>
              </a:rPr>
              <a:t>J</a:t>
            </a:r>
            <a:r>
              <a:rPr lang="el-GR" sz="1400" dirty="0" smtClean="0">
                <a:latin typeface="+mn-lt"/>
              </a:rPr>
              <a:t>, </a:t>
            </a:r>
            <a:r>
              <a:rPr lang="en-US" sz="1400" dirty="0" smtClean="0">
                <a:latin typeface="+mn-lt"/>
              </a:rPr>
              <a:t>96:423–426 </a:t>
            </a:r>
            <a:endParaRPr lang="el-GR" sz="1400" dirty="0">
              <a:latin typeface="+mn-lt"/>
            </a:endParaRPr>
          </a:p>
        </p:txBody>
      </p:sp>
    </p:spTree>
    <p:extLst>
      <p:ext uri="{BB962C8B-B14F-4D97-AF65-F5344CB8AC3E}">
        <p14:creationId xmlns:p14="http://schemas.microsoft.com/office/powerpoint/2010/main" xmlns="" val="3374517019"/>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rtlCol="0">
            <a:normAutofit/>
          </a:bodyPr>
          <a:lstStyle/>
          <a:p>
            <a:pPr>
              <a:defRPr/>
            </a:pPr>
            <a:r>
              <a:rPr lang="el-GR" dirty="0">
                <a:solidFill>
                  <a:prstClr val="black"/>
                </a:solidFill>
              </a:rPr>
              <a:t>Αποτελέσματα </a:t>
            </a:r>
            <a:endParaRPr lang="el-GR" sz="1800" b="1" i="1" dirty="0" smtClean="0">
              <a:solidFill>
                <a:srgbClr val="002060"/>
              </a:solidFill>
            </a:endParaRPr>
          </a:p>
        </p:txBody>
      </p:sp>
      <p:sp>
        <p:nvSpPr>
          <p:cNvPr id="2" name="Content Placeholder 1"/>
          <p:cNvSpPr>
            <a:spLocks noGrp="1"/>
          </p:cNvSpPr>
          <p:nvPr>
            <p:ph idx="1"/>
          </p:nvPr>
        </p:nvSpPr>
        <p:spPr/>
        <p:txBody>
          <a:bodyPr>
            <a:normAutofit/>
          </a:bodyPr>
          <a:lstStyle/>
          <a:p>
            <a:pPr>
              <a:lnSpc>
                <a:spcPct val="120000"/>
              </a:lnSpc>
            </a:pPr>
            <a:r>
              <a:rPr lang="el-GR" sz="2400" dirty="0" smtClean="0"/>
              <a:t>Ο </a:t>
            </a:r>
            <a:r>
              <a:rPr lang="en-US" sz="2400" dirty="0" err="1"/>
              <a:t>Culham</a:t>
            </a:r>
            <a:r>
              <a:rPr lang="el-GR" sz="2400" dirty="0"/>
              <a:t> και οι συνεργάτες του μελέτησαν τη σχέση μεταξύ θωρακικής κύφωσης, αλλά και τις αλλαγές της πλευρικής κινητικότητας στην αναπνευστική </a:t>
            </a:r>
            <a:r>
              <a:rPr lang="el-GR" sz="2400" dirty="0" smtClean="0"/>
              <a:t>λειτουργία.</a:t>
            </a:r>
            <a:r>
              <a:rPr lang="el-GR" sz="2400" b="1" dirty="0" smtClean="0">
                <a:solidFill>
                  <a:srgbClr val="92D050"/>
                </a:solidFill>
              </a:rPr>
              <a:t> </a:t>
            </a:r>
            <a:r>
              <a:rPr lang="el-GR" sz="2400" b="1" dirty="0" smtClean="0">
                <a:solidFill>
                  <a:srgbClr val="004B82"/>
                </a:solidFill>
              </a:rPr>
              <a:t>(</a:t>
            </a:r>
            <a:r>
              <a:rPr lang="en-US" sz="2400" b="1" dirty="0">
                <a:solidFill>
                  <a:srgbClr val="004B82"/>
                </a:solidFill>
              </a:rPr>
              <a:t>15 F OSTEO&amp;KYFOSIS, 15 F, </a:t>
            </a:r>
            <a:r>
              <a:rPr lang="el-GR" sz="2400" b="1" dirty="0">
                <a:solidFill>
                  <a:srgbClr val="004B82"/>
                </a:solidFill>
              </a:rPr>
              <a:t>ΒΑΡΟΣ,ΥΨΟΣ, </a:t>
            </a:r>
            <a:r>
              <a:rPr lang="en-US" sz="2400" b="1" dirty="0" smtClean="0">
                <a:solidFill>
                  <a:srgbClr val="004B82"/>
                </a:solidFill>
              </a:rPr>
              <a:t>SPAN,</a:t>
            </a:r>
            <a:r>
              <a:rPr lang="el-GR" sz="2400" b="1" dirty="0" smtClean="0">
                <a:solidFill>
                  <a:srgbClr val="004B82"/>
                </a:solidFill>
              </a:rPr>
              <a:t> </a:t>
            </a:r>
            <a:r>
              <a:rPr lang="en-US" sz="2400" b="1" dirty="0" smtClean="0">
                <a:solidFill>
                  <a:srgbClr val="004B82"/>
                </a:solidFill>
              </a:rPr>
              <a:t>KIN.</a:t>
            </a:r>
            <a:r>
              <a:rPr lang="el-GR" sz="2400" b="1" dirty="0">
                <a:solidFill>
                  <a:srgbClr val="004B82"/>
                </a:solidFill>
              </a:rPr>
              <a:t>ΠΛΕΥΡΩΝ</a:t>
            </a:r>
            <a:r>
              <a:rPr lang="el-GR" sz="2400" b="1" dirty="0" smtClean="0">
                <a:solidFill>
                  <a:srgbClr val="004B82"/>
                </a:solidFill>
              </a:rPr>
              <a:t>, ΚΛΙΝΟΜΕΤΡΟ)</a:t>
            </a:r>
          </a:p>
          <a:p>
            <a:pPr>
              <a:lnSpc>
                <a:spcPct val="120000"/>
              </a:lnSpc>
            </a:pPr>
            <a:r>
              <a:rPr lang="el-GR" sz="2400" dirty="0" smtClean="0"/>
              <a:t>Υποστηρίζει </a:t>
            </a:r>
            <a:r>
              <a:rPr lang="el-GR" sz="2400" dirty="0"/>
              <a:t>ότι υπάρχει αρνητική συσχέτιση μεταξύ θωρακικής κύφωσης και εισπνευστικής ικανότητας στις ομάδες με οστεοπόρωση και σπονδυλικά κατάγματα </a:t>
            </a:r>
            <a:r>
              <a:rPr lang="el-GR" sz="2400" i="1" dirty="0">
                <a:solidFill>
                  <a:schemeClr val="accent1"/>
                </a:solidFill>
              </a:rPr>
              <a:t/>
            </a:r>
            <a:br>
              <a:rPr lang="el-GR" sz="2400" i="1" dirty="0">
                <a:solidFill>
                  <a:schemeClr val="accent1"/>
                </a:solidFill>
              </a:rPr>
            </a:br>
            <a:r>
              <a:rPr lang="el-GR" sz="2400" i="1" dirty="0">
                <a:solidFill>
                  <a:schemeClr val="accent1"/>
                </a:solidFill>
              </a:rPr>
              <a:t> </a:t>
            </a:r>
            <a:br>
              <a:rPr lang="el-GR" sz="2400" i="1" dirty="0">
                <a:solidFill>
                  <a:schemeClr val="accent1"/>
                </a:solidFill>
              </a:rPr>
            </a:br>
            <a:endParaRPr lang="el-GR" sz="2400" dirty="0"/>
          </a:p>
        </p:txBody>
      </p:sp>
    </p:spTree>
    <p:extLst>
      <p:ext uri="{BB962C8B-B14F-4D97-AF65-F5344CB8AC3E}">
        <p14:creationId xmlns:p14="http://schemas.microsoft.com/office/powerpoint/2010/main" xmlns="" val="1166509647"/>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rtlCol="0">
            <a:normAutofit/>
          </a:bodyPr>
          <a:lstStyle/>
          <a:p>
            <a:pPr>
              <a:defRPr/>
            </a:pPr>
            <a:r>
              <a:rPr lang="el-GR" dirty="0">
                <a:solidFill>
                  <a:prstClr val="black"/>
                </a:solidFill>
              </a:rPr>
              <a:t>Αποτελέσματα </a:t>
            </a:r>
            <a:endParaRPr lang="el-GR" sz="1800" b="1" i="1" dirty="0" smtClean="0">
              <a:solidFill>
                <a:srgbClr val="002060"/>
              </a:solidFill>
            </a:endParaRPr>
          </a:p>
        </p:txBody>
      </p:sp>
      <p:sp>
        <p:nvSpPr>
          <p:cNvPr id="2" name="Content Placeholder 1"/>
          <p:cNvSpPr>
            <a:spLocks noGrp="1"/>
          </p:cNvSpPr>
          <p:nvPr>
            <p:ph idx="1"/>
          </p:nvPr>
        </p:nvSpPr>
        <p:spPr>
          <a:xfrm>
            <a:off x="457200" y="1484784"/>
            <a:ext cx="8229600" cy="5184576"/>
          </a:xfrm>
        </p:spPr>
        <p:txBody>
          <a:bodyPr>
            <a:normAutofit/>
          </a:bodyPr>
          <a:lstStyle/>
          <a:p>
            <a:pPr>
              <a:lnSpc>
                <a:spcPct val="120000"/>
              </a:lnSpc>
            </a:pPr>
            <a:r>
              <a:rPr lang="el-GR" sz="2400" dirty="0" smtClean="0"/>
              <a:t>Ο </a:t>
            </a:r>
            <a:r>
              <a:rPr lang="en-US" sz="2400" dirty="0" err="1" smtClean="0"/>
              <a:t>Schlaich</a:t>
            </a:r>
            <a:r>
              <a:rPr lang="el-GR" sz="2400" dirty="0" smtClean="0"/>
              <a:t> συνέκρινε </a:t>
            </a:r>
            <a:r>
              <a:rPr lang="el-GR" sz="2400" dirty="0"/>
              <a:t>τους </a:t>
            </a:r>
            <a:r>
              <a:rPr lang="el-GR" sz="2400" dirty="0" err="1"/>
              <a:t>οστεοπορωτικούς</a:t>
            </a:r>
            <a:r>
              <a:rPr lang="el-GR" sz="2400" dirty="0"/>
              <a:t> με οσφυαλγικούς και βρήκε ότι υπήρχε μειωμένη </a:t>
            </a:r>
            <a:r>
              <a:rPr lang="en-US" sz="2400" dirty="0"/>
              <a:t>VC</a:t>
            </a:r>
            <a:r>
              <a:rPr lang="el-GR" sz="2400" dirty="0"/>
              <a:t> σε άνδρες και γυναίκες με </a:t>
            </a:r>
            <a:r>
              <a:rPr lang="el-GR" sz="2400" dirty="0" err="1"/>
              <a:t>οστεοπορωτικά</a:t>
            </a:r>
            <a:r>
              <a:rPr lang="el-GR" sz="2400" dirty="0"/>
              <a:t> κατάγματα σε αντίθεση από αυτούς με χρόνια οσφυαλγία χωρίς κατάγματα.</a:t>
            </a:r>
            <a:r>
              <a:rPr lang="el-GR" sz="2400" b="1" dirty="0"/>
              <a:t> </a:t>
            </a:r>
            <a:endParaRPr lang="el-GR" sz="2400" b="1" dirty="0" smtClean="0"/>
          </a:p>
          <a:p>
            <a:pPr>
              <a:lnSpc>
                <a:spcPct val="120000"/>
              </a:lnSpc>
            </a:pPr>
            <a:r>
              <a:rPr lang="el-GR" sz="2400" b="1" dirty="0" smtClean="0">
                <a:solidFill>
                  <a:srgbClr val="004B82"/>
                </a:solidFill>
              </a:rPr>
              <a:t>Συνέκριναν </a:t>
            </a:r>
            <a:r>
              <a:rPr lang="el-GR" sz="2400" b="1" dirty="0">
                <a:solidFill>
                  <a:srgbClr val="004B82"/>
                </a:solidFill>
              </a:rPr>
              <a:t>34 </a:t>
            </a:r>
            <a:r>
              <a:rPr lang="el-GR" sz="2400" b="1" dirty="0" smtClean="0">
                <a:solidFill>
                  <a:srgbClr val="004B82"/>
                </a:solidFill>
              </a:rPr>
              <a:t>ασθενείς </a:t>
            </a:r>
            <a:r>
              <a:rPr lang="el-GR" sz="2400" b="1" dirty="0">
                <a:solidFill>
                  <a:srgbClr val="004B82"/>
                </a:solidFill>
              </a:rPr>
              <a:t>[ 6 άνδρες ] με </a:t>
            </a:r>
            <a:r>
              <a:rPr lang="el-GR" sz="2400" b="1" dirty="0" err="1">
                <a:solidFill>
                  <a:srgbClr val="004B82"/>
                </a:solidFill>
              </a:rPr>
              <a:t>οστεοπορωτικά</a:t>
            </a:r>
            <a:r>
              <a:rPr lang="el-GR" sz="2400" b="1" dirty="0">
                <a:solidFill>
                  <a:srgbClr val="004B82"/>
                </a:solidFill>
              </a:rPr>
              <a:t> κατάγματα και ίδιο αριθμό ασθενών με χρόνια οσφυαλγία για άλλες αιτίες εκτός οστεοπόρωσης, ιστορικό ύψους, απόσταση πλευράς –λεκάνης,</a:t>
            </a:r>
            <a:r>
              <a:rPr lang="en-US" sz="2400" b="1" dirty="0" smtClean="0">
                <a:solidFill>
                  <a:srgbClr val="004B82"/>
                </a:solidFill>
              </a:rPr>
              <a:t>x/r</a:t>
            </a:r>
            <a:r>
              <a:rPr lang="el-GR" sz="2400" b="1" dirty="0" smtClean="0">
                <a:solidFill>
                  <a:srgbClr val="004B82"/>
                </a:solidFill>
              </a:rPr>
              <a:t>.</a:t>
            </a:r>
            <a:endParaRPr lang="el-GR" sz="2800" dirty="0"/>
          </a:p>
        </p:txBody>
      </p:sp>
    </p:spTree>
    <p:extLst>
      <p:ext uri="{BB962C8B-B14F-4D97-AF65-F5344CB8AC3E}">
        <p14:creationId xmlns:p14="http://schemas.microsoft.com/office/powerpoint/2010/main" xmlns="" val="3272034096"/>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rtlCol="0">
            <a:normAutofit/>
          </a:bodyPr>
          <a:lstStyle/>
          <a:p>
            <a:pPr>
              <a:defRPr/>
            </a:pPr>
            <a:r>
              <a:rPr lang="el-GR" dirty="0">
                <a:solidFill>
                  <a:prstClr val="black"/>
                </a:solidFill>
              </a:rPr>
              <a:t>Αποτελέσματα </a:t>
            </a:r>
            <a:endParaRPr lang="el-GR" sz="1800" b="1" dirty="0" smtClean="0"/>
          </a:p>
        </p:txBody>
      </p:sp>
      <p:sp>
        <p:nvSpPr>
          <p:cNvPr id="2" name="Content Placeholder 1"/>
          <p:cNvSpPr>
            <a:spLocks noGrp="1"/>
          </p:cNvSpPr>
          <p:nvPr>
            <p:ph idx="1"/>
          </p:nvPr>
        </p:nvSpPr>
        <p:spPr>
          <a:xfrm>
            <a:off x="457200" y="1484784"/>
            <a:ext cx="8229600" cy="4179310"/>
          </a:xfrm>
        </p:spPr>
        <p:txBody>
          <a:bodyPr>
            <a:noAutofit/>
          </a:bodyPr>
          <a:lstStyle/>
          <a:p>
            <a:r>
              <a:rPr lang="el-GR" sz="2400" dirty="0" smtClean="0"/>
              <a:t>Αξιοσημείωτη  </a:t>
            </a:r>
            <a:r>
              <a:rPr lang="el-GR" sz="2400" dirty="0"/>
              <a:t>είναι η  μόνη τυφλή διπλή μελέτη που είχε αποκλείσει τους </a:t>
            </a:r>
            <a:r>
              <a:rPr lang="el-GR" sz="2400" dirty="0" smtClean="0"/>
              <a:t>καπνιστές</a:t>
            </a:r>
            <a:r>
              <a:rPr lang="en-US" sz="2400" dirty="0" smtClean="0"/>
              <a:t>,</a:t>
            </a:r>
            <a:r>
              <a:rPr lang="el-GR" sz="2400" dirty="0" smtClean="0"/>
              <a:t> του </a:t>
            </a:r>
            <a:r>
              <a:rPr lang="el-GR" sz="2400" b="1" dirty="0" err="1">
                <a:solidFill>
                  <a:srgbClr val="004B82"/>
                </a:solidFill>
              </a:rPr>
              <a:t>Lombardi</a:t>
            </a:r>
            <a:r>
              <a:rPr lang="el-GR" sz="2400" b="1" dirty="0" smtClean="0">
                <a:solidFill>
                  <a:srgbClr val="004B82"/>
                </a:solidFill>
              </a:rPr>
              <a:t>. </a:t>
            </a:r>
            <a:r>
              <a:rPr lang="en-US" sz="2400" b="1" dirty="0" smtClean="0">
                <a:solidFill>
                  <a:srgbClr val="004B82"/>
                </a:solidFill>
              </a:rPr>
              <a:t>(</a:t>
            </a:r>
            <a:r>
              <a:rPr lang="en-US" sz="2400" b="1" dirty="0">
                <a:solidFill>
                  <a:srgbClr val="004B82"/>
                </a:solidFill>
              </a:rPr>
              <a:t>15 F  OSTEO.&amp; #, 20  OSTEO</a:t>
            </a:r>
            <a:r>
              <a:rPr lang="en-US" sz="2400" b="1" dirty="0" smtClean="0">
                <a:solidFill>
                  <a:srgbClr val="004B82"/>
                </a:solidFill>
              </a:rPr>
              <a:t>., </a:t>
            </a:r>
            <a:r>
              <a:rPr lang="en-US" sz="2400" b="1" dirty="0">
                <a:solidFill>
                  <a:srgbClr val="004B82"/>
                </a:solidFill>
              </a:rPr>
              <a:t>2O F,  1</a:t>
            </a:r>
            <a:r>
              <a:rPr lang="el-GR" sz="2400" b="1" dirty="0">
                <a:solidFill>
                  <a:srgbClr val="004B82"/>
                </a:solidFill>
              </a:rPr>
              <a:t> ΝΟΣ., ΜΙΚΡΟ ΔΕΙΓΜΑ, ΒΜ</a:t>
            </a:r>
            <a:r>
              <a:rPr lang="en-US" sz="2400" b="1" dirty="0">
                <a:solidFill>
                  <a:srgbClr val="004B82"/>
                </a:solidFill>
              </a:rPr>
              <a:t>D, X/R, </a:t>
            </a:r>
            <a:r>
              <a:rPr lang="el-GR" sz="2400" b="1" dirty="0" smtClean="0">
                <a:solidFill>
                  <a:srgbClr val="004B82"/>
                </a:solidFill>
              </a:rPr>
              <a:t>ΥΨΟΣ ΣΠΟΝΔ</a:t>
            </a:r>
            <a:r>
              <a:rPr lang="el-GR" sz="2400" b="1" dirty="0">
                <a:solidFill>
                  <a:srgbClr val="004B82"/>
                </a:solidFill>
              </a:rPr>
              <a:t>., ΓΩΝΙΑ </a:t>
            </a:r>
            <a:r>
              <a:rPr lang="en-US" sz="2400" b="1" dirty="0">
                <a:solidFill>
                  <a:srgbClr val="004B82"/>
                </a:solidFill>
              </a:rPr>
              <a:t>COBB, VAS, </a:t>
            </a:r>
            <a:r>
              <a:rPr lang="en-US" sz="2400" b="1" dirty="0" smtClean="0">
                <a:solidFill>
                  <a:srgbClr val="004B82"/>
                </a:solidFill>
              </a:rPr>
              <a:t>SF36</a:t>
            </a:r>
            <a:endParaRPr lang="el-GR" sz="2400" b="1" dirty="0" smtClean="0">
              <a:solidFill>
                <a:srgbClr val="004B82"/>
              </a:solidFill>
            </a:endParaRPr>
          </a:p>
          <a:p>
            <a:r>
              <a:rPr lang="el-GR" sz="2400" dirty="0" smtClean="0"/>
              <a:t>Παρατηρήθηκαν </a:t>
            </a:r>
            <a:r>
              <a:rPr lang="el-GR" sz="2400" dirty="0" smtClean="0">
                <a:solidFill>
                  <a:srgbClr val="92D050"/>
                </a:solidFill>
              </a:rPr>
              <a:t> </a:t>
            </a:r>
            <a:r>
              <a:rPr lang="el-GR" sz="2400" dirty="0"/>
              <a:t>περιορισμοί στη μέγιστη βίαιη </a:t>
            </a:r>
            <a:r>
              <a:rPr lang="el-GR" sz="2400" dirty="0" err="1"/>
              <a:t>εκπνευστική</a:t>
            </a:r>
            <a:r>
              <a:rPr lang="el-GR" sz="2400" dirty="0"/>
              <a:t> ροή</a:t>
            </a:r>
            <a:r>
              <a:rPr lang="en-US" sz="2400" dirty="0"/>
              <a:t> </a:t>
            </a:r>
            <a:r>
              <a:rPr lang="el-GR" sz="2400" dirty="0"/>
              <a:t>παρατηρήθηκαν σε γυναίκες με </a:t>
            </a:r>
            <a:r>
              <a:rPr lang="el-GR" sz="2400" dirty="0" err="1"/>
              <a:t>οστεοπορωτικά</a:t>
            </a:r>
            <a:r>
              <a:rPr lang="el-GR" sz="2400" dirty="0"/>
              <a:t> κατάγματα. </a:t>
            </a:r>
            <a:endParaRPr lang="el-GR" sz="2400" dirty="0" smtClean="0"/>
          </a:p>
          <a:p>
            <a:r>
              <a:rPr lang="el-GR" sz="2400" dirty="0" smtClean="0"/>
              <a:t>Υπάρχουν</a:t>
            </a:r>
            <a:r>
              <a:rPr lang="en-US" sz="2400" dirty="0" smtClean="0"/>
              <a:t> </a:t>
            </a:r>
            <a:r>
              <a:rPr lang="el-GR" sz="2400" dirty="0"/>
              <a:t>λίγες ερευνητικές μελέτες που αναλύουν τις </a:t>
            </a:r>
            <a:r>
              <a:rPr lang="el-GR" sz="2400" dirty="0" smtClean="0"/>
              <a:t>διαφοροποιήσεις στην </a:t>
            </a:r>
            <a:r>
              <a:rPr lang="el-GR" sz="2400" dirty="0"/>
              <a:t>αναπνευστική ικανότητα στα άτομα με αύξηση της </a:t>
            </a:r>
            <a:r>
              <a:rPr lang="el-GR" sz="2400" dirty="0" smtClean="0"/>
              <a:t>κυφωτικής στάσης, αναφέροντας </a:t>
            </a:r>
            <a:r>
              <a:rPr lang="el-GR" sz="2400" dirty="0"/>
              <a:t>επιπτώσεις στην εισπνοή και τη </a:t>
            </a:r>
            <a:r>
              <a:rPr lang="el-GR" sz="2400" dirty="0" smtClean="0"/>
              <a:t>VC.</a:t>
            </a:r>
            <a:r>
              <a:rPr lang="en-US" sz="2400" b="1" dirty="0"/>
              <a:t/>
            </a:r>
            <a:br>
              <a:rPr lang="en-US" sz="2400" b="1" dirty="0"/>
            </a:br>
            <a:r>
              <a:rPr lang="en-US" sz="2400" dirty="0"/>
              <a:t/>
            </a:r>
            <a:br>
              <a:rPr lang="en-US" sz="2400" dirty="0"/>
            </a:br>
            <a:endParaRPr lang="el-GR" sz="2400" dirty="0"/>
          </a:p>
        </p:txBody>
      </p:sp>
      <p:sp>
        <p:nvSpPr>
          <p:cNvPr id="3" name="Rectangle 2"/>
          <p:cNvSpPr/>
          <p:nvPr/>
        </p:nvSpPr>
        <p:spPr>
          <a:xfrm>
            <a:off x="308688" y="5805264"/>
            <a:ext cx="8488528" cy="954107"/>
          </a:xfrm>
          <a:prstGeom prst="rect">
            <a:avLst/>
          </a:prstGeom>
        </p:spPr>
        <p:txBody>
          <a:bodyPr wrap="square">
            <a:spAutoFit/>
          </a:bodyPr>
          <a:lstStyle/>
          <a:p>
            <a:r>
              <a:rPr lang="en-US" sz="1400" b="1" dirty="0">
                <a:latin typeface="+mn-lt"/>
              </a:rPr>
              <a:t>Lombardi I Jr, Oliveira LM, Monteiro CR, Confessor YQ, Barros TL</a:t>
            </a:r>
            <a:r>
              <a:rPr lang="en-US" sz="1400" b="1" dirty="0" smtClean="0">
                <a:latin typeface="+mn-lt"/>
              </a:rPr>
              <a:t>,</a:t>
            </a:r>
            <a:r>
              <a:rPr lang="el-GR" sz="1400" b="1" dirty="0" smtClean="0">
                <a:latin typeface="+mn-lt"/>
              </a:rPr>
              <a:t> </a:t>
            </a:r>
            <a:r>
              <a:rPr lang="en-US" sz="1400" b="1" dirty="0" err="1" smtClean="0">
                <a:latin typeface="+mn-lt"/>
              </a:rPr>
              <a:t>Natour</a:t>
            </a:r>
            <a:r>
              <a:rPr lang="en-US" sz="1400" b="1" dirty="0" smtClean="0">
                <a:latin typeface="+mn-lt"/>
              </a:rPr>
              <a:t> </a:t>
            </a:r>
            <a:r>
              <a:rPr lang="en-US" sz="1400" b="1" dirty="0">
                <a:latin typeface="+mn-lt"/>
              </a:rPr>
              <a:t>J. </a:t>
            </a:r>
            <a:r>
              <a:rPr lang="en-US" sz="1400" dirty="0">
                <a:latin typeface="+mn-lt"/>
              </a:rPr>
              <a:t>Evaluation of physical capacity and quality of life in </a:t>
            </a:r>
            <a:r>
              <a:rPr lang="en-US" sz="1400" dirty="0" smtClean="0">
                <a:latin typeface="+mn-lt"/>
              </a:rPr>
              <a:t>osteoporotic</a:t>
            </a:r>
            <a:r>
              <a:rPr lang="el-GR" sz="1400" dirty="0" smtClean="0">
                <a:latin typeface="+mn-lt"/>
              </a:rPr>
              <a:t> </a:t>
            </a:r>
            <a:r>
              <a:rPr lang="en-US" sz="1400" dirty="0" smtClean="0">
                <a:latin typeface="+mn-lt"/>
              </a:rPr>
              <a:t>women</a:t>
            </a:r>
            <a:r>
              <a:rPr lang="en-US" sz="1400" dirty="0">
                <a:latin typeface="+mn-lt"/>
              </a:rPr>
              <a:t>. </a:t>
            </a:r>
            <a:r>
              <a:rPr lang="en-US" sz="1400" dirty="0" err="1">
                <a:latin typeface="+mn-lt"/>
              </a:rPr>
              <a:t>Osteoporos</a:t>
            </a:r>
            <a:r>
              <a:rPr lang="en-US" sz="1400" dirty="0">
                <a:latin typeface="+mn-lt"/>
              </a:rPr>
              <a:t> Int. 2004;15:80-5. [PMID: 14593454]</a:t>
            </a:r>
            <a:br>
              <a:rPr lang="en-US" sz="1400" dirty="0">
                <a:latin typeface="+mn-lt"/>
              </a:rPr>
            </a:br>
            <a:r>
              <a:rPr lang="en-US" sz="1400" b="1" dirty="0">
                <a:latin typeface="+mn-lt"/>
              </a:rPr>
              <a:t>Lombardi I Jr, Oliveira LM, Mayer AF, </a:t>
            </a:r>
            <a:r>
              <a:rPr lang="en-US" sz="1400" b="1" dirty="0" err="1">
                <a:latin typeface="+mn-lt"/>
              </a:rPr>
              <a:t>Jardim</a:t>
            </a:r>
            <a:r>
              <a:rPr lang="en-US" sz="1400" b="1" dirty="0">
                <a:latin typeface="+mn-lt"/>
              </a:rPr>
              <a:t> JR, </a:t>
            </a:r>
            <a:r>
              <a:rPr lang="en-US" sz="1400" b="1" dirty="0" err="1">
                <a:latin typeface="+mn-lt"/>
              </a:rPr>
              <a:t>Natour</a:t>
            </a:r>
            <a:r>
              <a:rPr lang="en-US" sz="1400" b="1" dirty="0">
                <a:latin typeface="+mn-lt"/>
              </a:rPr>
              <a:t> J. </a:t>
            </a:r>
            <a:r>
              <a:rPr lang="en-US" sz="1400" dirty="0">
                <a:latin typeface="+mn-lt"/>
              </a:rPr>
              <a:t>Evaluation </a:t>
            </a:r>
            <a:r>
              <a:rPr lang="en-US" sz="1400" dirty="0" smtClean="0">
                <a:latin typeface="+mn-lt"/>
              </a:rPr>
              <a:t>of</a:t>
            </a:r>
            <a:r>
              <a:rPr lang="el-GR" sz="1400" dirty="0" smtClean="0">
                <a:latin typeface="+mn-lt"/>
              </a:rPr>
              <a:t> </a:t>
            </a:r>
            <a:r>
              <a:rPr lang="en-US" sz="1400" dirty="0" smtClean="0">
                <a:latin typeface="+mn-lt"/>
              </a:rPr>
              <a:t>pulmonary </a:t>
            </a:r>
            <a:r>
              <a:rPr lang="en-US" sz="1400" dirty="0">
                <a:latin typeface="+mn-lt"/>
              </a:rPr>
              <a:t>function and quality of life in women with osteoporosis. </a:t>
            </a:r>
            <a:r>
              <a:rPr lang="el-GR" sz="1400" dirty="0" err="1" smtClean="0">
                <a:latin typeface="+mn-lt"/>
              </a:rPr>
              <a:t>Osteoporos</a:t>
            </a:r>
            <a:r>
              <a:rPr lang="el-GR" sz="1400" dirty="0" smtClean="0">
                <a:latin typeface="+mn-lt"/>
              </a:rPr>
              <a:t> </a:t>
            </a:r>
            <a:r>
              <a:rPr lang="en-US" sz="1400" dirty="0" smtClean="0">
                <a:latin typeface="+mn-lt"/>
              </a:rPr>
              <a:t>Int</a:t>
            </a:r>
            <a:r>
              <a:rPr lang="en-US" sz="1400" dirty="0">
                <a:latin typeface="+mn-lt"/>
              </a:rPr>
              <a:t>. 2005;16:1247-53. [PMID: 15806323</a:t>
            </a:r>
            <a:r>
              <a:rPr lang="en-US" sz="1400" dirty="0" smtClean="0">
                <a:latin typeface="+mn-lt"/>
              </a:rPr>
              <a:t>]</a:t>
            </a:r>
            <a:endParaRPr lang="el-GR" sz="1400" dirty="0">
              <a:latin typeface="+mn-lt"/>
            </a:endParaRPr>
          </a:p>
        </p:txBody>
      </p:sp>
    </p:spTree>
    <p:extLst>
      <p:ext uri="{BB962C8B-B14F-4D97-AF65-F5344CB8AC3E}">
        <p14:creationId xmlns:p14="http://schemas.microsoft.com/office/powerpoint/2010/main" xmlns="" val="718726764"/>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rtlCol="0">
            <a:normAutofit/>
          </a:bodyPr>
          <a:lstStyle/>
          <a:p>
            <a:pPr>
              <a:defRPr/>
            </a:pPr>
            <a:r>
              <a:rPr lang="el-GR" dirty="0">
                <a:solidFill>
                  <a:prstClr val="black"/>
                </a:solidFill>
              </a:rPr>
              <a:t>Αποτελέσματα </a:t>
            </a:r>
            <a:endParaRPr lang="el-GR" sz="1800" b="1" i="1" dirty="0" smtClean="0">
              <a:solidFill>
                <a:srgbClr val="002060"/>
              </a:solidFill>
            </a:endParaRPr>
          </a:p>
        </p:txBody>
      </p:sp>
      <p:sp>
        <p:nvSpPr>
          <p:cNvPr id="2" name="Content Placeholder 1"/>
          <p:cNvSpPr>
            <a:spLocks noGrp="1"/>
          </p:cNvSpPr>
          <p:nvPr>
            <p:ph idx="1"/>
          </p:nvPr>
        </p:nvSpPr>
        <p:spPr>
          <a:xfrm>
            <a:off x="457200" y="1484784"/>
            <a:ext cx="8229600" cy="3384376"/>
          </a:xfrm>
        </p:spPr>
        <p:txBody>
          <a:bodyPr>
            <a:normAutofit fontScale="62500" lnSpcReduction="20000"/>
          </a:bodyPr>
          <a:lstStyle/>
          <a:p>
            <a:pPr marL="0" indent="0">
              <a:lnSpc>
                <a:spcPct val="120000"/>
              </a:lnSpc>
              <a:buNone/>
            </a:pPr>
            <a:r>
              <a:rPr lang="el-GR" sz="3800" dirty="0" smtClean="0"/>
              <a:t>Αν </a:t>
            </a:r>
            <a:r>
              <a:rPr lang="el-GR" sz="3800" dirty="0"/>
              <a:t>και η συσχέτιση μεταξύ της έντασης των </a:t>
            </a:r>
            <a:r>
              <a:rPr lang="el-GR" sz="3800" dirty="0" err="1"/>
              <a:t>οστεοπορωτικών</a:t>
            </a:r>
            <a:r>
              <a:rPr lang="el-GR" sz="3800" dirty="0"/>
              <a:t>  </a:t>
            </a:r>
            <a:r>
              <a:rPr lang="el-GR" sz="3800" dirty="0" smtClean="0"/>
              <a:t>καταγμάτων και </a:t>
            </a:r>
            <a:r>
              <a:rPr lang="el-GR" sz="3800" dirty="0"/>
              <a:t>της αναπνευστικής δυσλειτουργίας είναι πτωχή στην αρχή, </a:t>
            </a:r>
            <a:r>
              <a:rPr lang="el-GR" sz="3800" dirty="0" smtClean="0"/>
              <a:t>μια μείωση </a:t>
            </a:r>
            <a:r>
              <a:rPr lang="el-GR" sz="3800" dirty="0"/>
              <a:t>των αναπνευστικής λειτουργίας μπορεί να εμφανισθεί </a:t>
            </a:r>
            <a:r>
              <a:rPr lang="el-GR" sz="3800" dirty="0" smtClean="0"/>
              <a:t>κλινικά σημαντική </a:t>
            </a:r>
            <a:r>
              <a:rPr lang="el-GR" sz="3800" dirty="0"/>
              <a:t>σε ασθενείς που υποφέρουν από σοβαρή οστεοπόρωση</a:t>
            </a:r>
            <a:r>
              <a:rPr lang="el-GR" sz="3800" dirty="0" smtClean="0"/>
              <a:t>, ειδικά </a:t>
            </a:r>
            <a:r>
              <a:rPr lang="el-GR" sz="3800" dirty="0"/>
              <a:t>αν συσχετισθεί και με πρωτογενή προβλήματα </a:t>
            </a:r>
            <a:r>
              <a:rPr lang="el-GR" sz="3800" dirty="0" smtClean="0"/>
              <a:t>πνευμόνων ή καρδιάς.</a:t>
            </a:r>
            <a:r>
              <a:rPr lang="el-GR" sz="3800" dirty="0"/>
              <a:t/>
            </a:r>
            <a:br>
              <a:rPr lang="el-GR" sz="3800" dirty="0"/>
            </a:br>
            <a:r>
              <a:rPr lang="en-US" sz="2600" dirty="0" smtClean="0"/>
              <a:t>Rosenberg </a:t>
            </a:r>
            <a:r>
              <a:rPr lang="en-US" sz="2600" dirty="0"/>
              <a:t>AE (1996) Sistema </a:t>
            </a:r>
            <a:r>
              <a:rPr lang="en-US" sz="2600" dirty="0" err="1"/>
              <a:t>esquele</a:t>
            </a:r>
            <a:r>
              <a:rPr lang="el-GR" sz="2600" dirty="0"/>
              <a:t>΄</a:t>
            </a:r>
            <a:r>
              <a:rPr lang="en-US" sz="2600" dirty="0" err="1"/>
              <a:t>tico</a:t>
            </a:r>
            <a:r>
              <a:rPr lang="en-US" sz="2600" dirty="0"/>
              <a:t> e </a:t>
            </a:r>
            <a:r>
              <a:rPr lang="en-US" sz="2600" dirty="0" err="1"/>
              <a:t>tumores</a:t>
            </a:r>
            <a:r>
              <a:rPr lang="en-US" sz="2600" dirty="0"/>
              <a:t> de </a:t>
            </a:r>
            <a:r>
              <a:rPr lang="en-US" sz="2600" dirty="0" err="1"/>
              <a:t>partes</a:t>
            </a:r>
            <a:r>
              <a:rPr lang="en-US" sz="2600" dirty="0"/>
              <a:t> </a:t>
            </a:r>
            <a:r>
              <a:rPr lang="en-US" sz="2600" dirty="0" err="1"/>
              <a:t>oles</a:t>
            </a:r>
            <a:r>
              <a:rPr lang="en-US" sz="2600" dirty="0"/>
              <a:t>. In: </a:t>
            </a:r>
            <a:r>
              <a:rPr lang="en-US" sz="2600" dirty="0" err="1"/>
              <a:t>Cotran</a:t>
            </a:r>
            <a:r>
              <a:rPr lang="en-US" sz="2600" dirty="0"/>
              <a:t> RS, Kumar V, Robbins SL (</a:t>
            </a:r>
            <a:r>
              <a:rPr lang="en-US" sz="2600" dirty="0" err="1"/>
              <a:t>eds</a:t>
            </a:r>
            <a:r>
              <a:rPr lang="en-US" sz="2600" dirty="0"/>
              <a:t>) </a:t>
            </a:r>
            <a:r>
              <a:rPr lang="en-US" sz="2600" dirty="0" err="1"/>
              <a:t>Patologia</a:t>
            </a:r>
            <a:r>
              <a:rPr lang="en-US" sz="2600" dirty="0"/>
              <a:t> </a:t>
            </a:r>
            <a:r>
              <a:rPr lang="en-US" sz="2600" dirty="0" err="1"/>
              <a:t>estrutural</a:t>
            </a:r>
            <a:r>
              <a:rPr lang="en-US" sz="2600" dirty="0"/>
              <a:t> e </a:t>
            </a:r>
            <a:r>
              <a:rPr lang="en-US" sz="2600" dirty="0" err="1"/>
              <a:t>funcional</a:t>
            </a:r>
            <a:r>
              <a:rPr lang="en-US" sz="2600" dirty="0"/>
              <a:t>, 5th </a:t>
            </a:r>
            <a:r>
              <a:rPr lang="en-US" sz="2600" dirty="0" err="1"/>
              <a:t>edn</a:t>
            </a:r>
            <a:r>
              <a:rPr lang="en-US" sz="2600" dirty="0"/>
              <a:t>. Guanabara </a:t>
            </a:r>
            <a:r>
              <a:rPr lang="en-US" sz="2600" dirty="0" err="1"/>
              <a:t>Koogan</a:t>
            </a:r>
            <a:r>
              <a:rPr lang="en-US" sz="2600" dirty="0"/>
              <a:t> S.A., Rio de Janeiro, pp </a:t>
            </a:r>
            <a:r>
              <a:rPr lang="en-US" sz="2600" dirty="0" smtClean="0"/>
              <a:t>1099–1102</a:t>
            </a:r>
            <a:endParaRPr lang="el-GR" dirty="0"/>
          </a:p>
        </p:txBody>
      </p:sp>
      <p:sp>
        <p:nvSpPr>
          <p:cNvPr id="3" name="Rectangle 2"/>
          <p:cNvSpPr/>
          <p:nvPr/>
        </p:nvSpPr>
        <p:spPr>
          <a:xfrm>
            <a:off x="457200" y="4797152"/>
            <a:ext cx="8532440" cy="1791260"/>
          </a:xfrm>
          <a:prstGeom prst="rect">
            <a:avLst/>
          </a:prstGeom>
        </p:spPr>
        <p:txBody>
          <a:bodyPr wrap="square">
            <a:spAutoFit/>
          </a:bodyPr>
          <a:lstStyle/>
          <a:p>
            <a:pPr marL="0" indent="0">
              <a:buNone/>
            </a:pPr>
            <a:r>
              <a:rPr lang="el-GR" sz="2400" dirty="0">
                <a:latin typeface="+mn-lt"/>
              </a:rPr>
              <a:t>Το 19% γυναικών με σπονδυλική οστεοπόρωση έδειξαν</a:t>
            </a:r>
            <a:br>
              <a:rPr lang="el-GR" sz="2400" dirty="0">
                <a:latin typeface="+mn-lt"/>
              </a:rPr>
            </a:br>
            <a:r>
              <a:rPr lang="el-GR" sz="2400" dirty="0">
                <a:latin typeface="+mn-lt"/>
              </a:rPr>
              <a:t>κύφωση ακόμη και με απουσία θωρακικών καταγμάτων που οδηγεί σε μείωση τη V.C. </a:t>
            </a:r>
          </a:p>
          <a:p>
            <a:pPr marL="0" indent="0">
              <a:lnSpc>
                <a:spcPct val="120000"/>
              </a:lnSpc>
              <a:buNone/>
            </a:pPr>
            <a:r>
              <a:rPr lang="en-US" sz="1600" dirty="0">
                <a:latin typeface="+mn-lt"/>
              </a:rPr>
              <a:t>De </a:t>
            </a:r>
            <a:r>
              <a:rPr lang="en-US" sz="1600" dirty="0" err="1">
                <a:latin typeface="+mn-lt"/>
              </a:rPr>
              <a:t>Smet</a:t>
            </a:r>
            <a:r>
              <a:rPr lang="en-US" sz="1600" dirty="0">
                <a:latin typeface="+mn-lt"/>
              </a:rPr>
              <a:t> AA, Robinson RG, Johnson BE, </a:t>
            </a:r>
            <a:r>
              <a:rPr lang="en-US" sz="1600" dirty="0" err="1">
                <a:latin typeface="+mn-lt"/>
              </a:rPr>
              <a:t>Lukert</a:t>
            </a:r>
            <a:r>
              <a:rPr lang="en-US" sz="1600" dirty="0">
                <a:latin typeface="+mn-lt"/>
              </a:rPr>
              <a:t> BP (1988), “Spinal compression fractures in osteoporotic women: patterns and relationship to </a:t>
            </a:r>
            <a:r>
              <a:rPr lang="en-US" sz="1600" dirty="0" err="1">
                <a:latin typeface="+mn-lt"/>
              </a:rPr>
              <a:t>hyperkyphosis</a:t>
            </a:r>
            <a:r>
              <a:rPr lang="en-US" sz="1600" dirty="0">
                <a:latin typeface="+mn-lt"/>
              </a:rPr>
              <a:t>”.  Radiology </a:t>
            </a:r>
            <a:r>
              <a:rPr lang="en-US" sz="1600" dirty="0" smtClean="0">
                <a:latin typeface="+mn-lt"/>
              </a:rPr>
              <a:t>166:497–450</a:t>
            </a:r>
            <a:endParaRPr lang="el-GR" sz="1600" dirty="0">
              <a:latin typeface="+mn-lt"/>
            </a:endParaRPr>
          </a:p>
        </p:txBody>
      </p:sp>
    </p:spTree>
    <p:extLst>
      <p:ext uri="{BB962C8B-B14F-4D97-AF65-F5344CB8AC3E}">
        <p14:creationId xmlns:p14="http://schemas.microsoft.com/office/powerpoint/2010/main" xmlns="" val="3817435210"/>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rtlCol="0">
            <a:normAutofit/>
          </a:bodyPr>
          <a:lstStyle/>
          <a:p>
            <a:pPr>
              <a:defRPr/>
            </a:pPr>
            <a:r>
              <a:rPr lang="el-GR" dirty="0" smtClean="0">
                <a:solidFill>
                  <a:prstClr val="black"/>
                </a:solidFill>
              </a:rPr>
              <a:t>Αποτελέσματα</a:t>
            </a:r>
            <a:endParaRPr lang="el-GR" sz="1800" i="1" dirty="0">
              <a:solidFill>
                <a:srgbClr val="002060"/>
              </a:solidFill>
            </a:endParaRPr>
          </a:p>
        </p:txBody>
      </p:sp>
      <p:sp>
        <p:nvSpPr>
          <p:cNvPr id="2" name="Content Placeholder 1"/>
          <p:cNvSpPr>
            <a:spLocks noGrp="1"/>
          </p:cNvSpPr>
          <p:nvPr>
            <p:ph idx="1"/>
          </p:nvPr>
        </p:nvSpPr>
        <p:spPr/>
        <p:txBody>
          <a:bodyPr>
            <a:normAutofit/>
          </a:bodyPr>
          <a:lstStyle/>
          <a:p>
            <a:pPr marL="0" indent="0">
              <a:lnSpc>
                <a:spcPct val="120000"/>
              </a:lnSpc>
              <a:buNone/>
            </a:pPr>
            <a:r>
              <a:rPr lang="el-GR" sz="2800" dirty="0" smtClean="0"/>
              <a:t>Άλλες </a:t>
            </a:r>
            <a:r>
              <a:rPr lang="el-GR" sz="2800" dirty="0"/>
              <a:t>μελέτες έδειξαν ότι υπάρχουν άτομα</a:t>
            </a:r>
            <a:br>
              <a:rPr lang="el-GR" sz="2800" dirty="0"/>
            </a:br>
            <a:r>
              <a:rPr lang="el-GR" sz="2800" dirty="0"/>
              <a:t>με </a:t>
            </a:r>
            <a:r>
              <a:rPr lang="el-GR" sz="2800" dirty="0" err="1"/>
              <a:t>οστεοπορωτικά</a:t>
            </a:r>
            <a:r>
              <a:rPr lang="el-GR" sz="2800" dirty="0"/>
              <a:t> κατάγματα και αυξημένη θωρακική </a:t>
            </a:r>
            <a:r>
              <a:rPr lang="el-GR" sz="2800" dirty="0" smtClean="0"/>
              <a:t>κύφωση χωρίς </a:t>
            </a:r>
            <a:r>
              <a:rPr lang="el-GR" sz="2800" dirty="0"/>
              <a:t>να αναφέρονται στην πιθανή επίδραση στην </a:t>
            </a:r>
            <a:r>
              <a:rPr lang="el-GR" sz="2800" dirty="0" smtClean="0"/>
              <a:t>αναπνευστική λειτουργία.</a:t>
            </a:r>
            <a:r>
              <a:rPr lang="en-US" sz="3600" b="1" dirty="0"/>
              <a:t/>
            </a:r>
            <a:br>
              <a:rPr lang="en-US" sz="3600" b="1" dirty="0"/>
            </a:br>
            <a:r>
              <a:rPr lang="en-US" sz="3600" b="1" dirty="0"/>
              <a:t/>
            </a:r>
            <a:br>
              <a:rPr lang="en-US" sz="3600" b="1" dirty="0"/>
            </a:br>
            <a:r>
              <a:rPr lang="en-US" sz="1800" b="1" dirty="0" err="1" smtClean="0"/>
              <a:t>Kado</a:t>
            </a:r>
            <a:r>
              <a:rPr lang="en-US" sz="1800" b="1" dirty="0" smtClean="0"/>
              <a:t> </a:t>
            </a:r>
            <a:r>
              <a:rPr lang="en-US" sz="1800" b="1" dirty="0"/>
              <a:t>DM, Huang MH, Barrett-Connor E, Greendale GA. </a:t>
            </a:r>
            <a:r>
              <a:rPr lang="en-US" sz="1800" dirty="0" err="1"/>
              <a:t>Hyperkyphotic</a:t>
            </a:r>
            <a:r>
              <a:rPr lang="el-GR" sz="1800" dirty="0"/>
              <a:t/>
            </a:r>
            <a:br>
              <a:rPr lang="el-GR" sz="1800" dirty="0"/>
            </a:br>
            <a:r>
              <a:rPr lang="en-US" sz="1800" dirty="0"/>
              <a:t>posture and poor physical functional ability in older community-dwelling men</a:t>
            </a:r>
            <a:r>
              <a:rPr lang="el-GR" sz="1800" dirty="0"/>
              <a:t/>
            </a:r>
            <a:br>
              <a:rPr lang="el-GR" sz="1800" dirty="0"/>
            </a:br>
            <a:r>
              <a:rPr lang="en-US" sz="1800" dirty="0"/>
              <a:t>and women: the Rancho Bernardo study. J </a:t>
            </a:r>
            <a:r>
              <a:rPr lang="en-US" sz="1800" dirty="0" err="1"/>
              <a:t>Gerontol</a:t>
            </a:r>
            <a:r>
              <a:rPr lang="en-US" sz="1800" dirty="0"/>
              <a:t> A </a:t>
            </a:r>
            <a:r>
              <a:rPr lang="en-US" sz="1800" dirty="0" err="1"/>
              <a:t>Biol</a:t>
            </a:r>
            <a:r>
              <a:rPr lang="en-US" sz="1800" dirty="0"/>
              <a:t> </a:t>
            </a:r>
            <a:r>
              <a:rPr lang="en-US" sz="1800" dirty="0" err="1"/>
              <a:t>Sci</a:t>
            </a:r>
            <a:r>
              <a:rPr lang="en-US" sz="1800" dirty="0"/>
              <a:t> Med Sci. 2005;</a:t>
            </a:r>
            <a:r>
              <a:rPr lang="el-GR" sz="1800" dirty="0"/>
              <a:t/>
            </a:r>
            <a:br>
              <a:rPr lang="el-GR" sz="1800" dirty="0"/>
            </a:br>
            <a:r>
              <a:rPr lang="en-US" sz="1800" dirty="0"/>
              <a:t>60:633-7. [PMID: 15972617]</a:t>
            </a:r>
            <a:r>
              <a:rPr lang="el-GR" sz="1900" dirty="0"/>
              <a:t/>
            </a:r>
            <a:br>
              <a:rPr lang="el-GR" sz="1900" dirty="0"/>
            </a:br>
            <a:endParaRPr lang="el-GR" sz="2600" dirty="0"/>
          </a:p>
        </p:txBody>
      </p:sp>
    </p:spTree>
    <p:extLst>
      <p:ext uri="{BB962C8B-B14F-4D97-AF65-F5344CB8AC3E}">
        <p14:creationId xmlns:p14="http://schemas.microsoft.com/office/powerpoint/2010/main" xmlns="" val="93065530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l-GR" dirty="0">
                <a:solidFill>
                  <a:srgbClr val="820000"/>
                </a:solidFill>
              </a:rPr>
              <a:t> </a:t>
            </a:r>
            <a:r>
              <a:rPr lang="el-GR" altLang="el-GR" dirty="0" err="1">
                <a:solidFill>
                  <a:srgbClr val="820000"/>
                </a:solidFill>
              </a:rPr>
              <a:t>ΑναπνέΩ</a:t>
            </a:r>
            <a:r>
              <a:rPr lang="el-GR" altLang="el-GR" dirty="0">
                <a:solidFill>
                  <a:srgbClr val="820000"/>
                </a:solidFill>
              </a:rPr>
              <a:t> </a:t>
            </a:r>
            <a:endParaRPr lang="el-GR" dirty="0">
              <a:solidFill>
                <a:srgbClr val="820000"/>
              </a:solidFill>
            </a:endParaRPr>
          </a:p>
        </p:txBody>
      </p:sp>
      <p:sp>
        <p:nvSpPr>
          <p:cNvPr id="8194" name="5 - Θέση περιεχομένου"/>
          <p:cNvSpPr>
            <a:spLocks noGrp="1"/>
          </p:cNvSpPr>
          <p:nvPr>
            <p:ph idx="1"/>
          </p:nvPr>
        </p:nvSpPr>
        <p:spPr/>
        <p:txBody>
          <a:bodyPr>
            <a:normAutofit/>
          </a:bodyPr>
          <a:lstStyle/>
          <a:p>
            <a:pPr marL="0" indent="0">
              <a:buFont typeface="Wingdings 2" pitchFamily="18" charset="2"/>
              <a:buNone/>
            </a:pPr>
            <a:r>
              <a:rPr lang="el-GR" altLang="el-GR" sz="2800" dirty="0" smtClean="0"/>
              <a:t>Αναπνοή είναι η βασικότερη λειτουργία του οργανισμού διότι αφορά τόσο την βασική μονάδα-κύτταρο όσο και το σύνολο-ολιστικά τον οργανισμό</a:t>
            </a:r>
          </a:p>
        </p:txBody>
      </p:sp>
    </p:spTree>
    <p:extLst>
      <p:ext uri="{BB962C8B-B14F-4D97-AF65-F5344CB8AC3E}">
        <p14:creationId xmlns:p14="http://schemas.microsoft.com/office/powerpoint/2010/main" xmlns="" val="38354432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 Τίτλος"/>
          <p:cNvSpPr>
            <a:spLocks noGrp="1"/>
          </p:cNvSpPr>
          <p:nvPr>
            <p:ph type="title"/>
          </p:nvPr>
        </p:nvSpPr>
        <p:spPr/>
        <p:txBody>
          <a:bodyPr/>
          <a:lstStyle/>
          <a:p>
            <a:pPr eaLnBrk="1" hangingPunct="1"/>
            <a:r>
              <a:rPr lang="el-GR" altLang="el-GR" dirty="0" smtClean="0"/>
              <a:t>Συμπεράσματα</a:t>
            </a:r>
          </a:p>
        </p:txBody>
      </p:sp>
      <p:sp>
        <p:nvSpPr>
          <p:cNvPr id="31747" name="2 - Θέση περιεχομένου"/>
          <p:cNvSpPr>
            <a:spLocks noGrp="1"/>
          </p:cNvSpPr>
          <p:nvPr>
            <p:ph idx="1"/>
          </p:nvPr>
        </p:nvSpPr>
        <p:spPr>
          <a:xfrm>
            <a:off x="457200" y="1484784"/>
            <a:ext cx="8229600" cy="5184576"/>
          </a:xfrm>
        </p:spPr>
        <p:txBody>
          <a:bodyPr>
            <a:normAutofit lnSpcReduction="10000"/>
          </a:bodyPr>
          <a:lstStyle/>
          <a:p>
            <a:pPr marL="0" indent="0" eaLnBrk="1" hangingPunct="1">
              <a:buFontTx/>
              <a:buNone/>
            </a:pPr>
            <a:r>
              <a:rPr lang="el-GR" altLang="el-GR" sz="2400" dirty="0" smtClean="0"/>
              <a:t>Οι περισσότεροι ερευνητές συμφωνούν ότι υπάρχει συσχέτιση μεταξύ κύφωσης και αναπνευστικής λειτουργίας.</a:t>
            </a:r>
            <a:endParaRPr lang="en-US" altLang="el-GR" sz="2400" dirty="0" smtClean="0"/>
          </a:p>
          <a:p>
            <a:pPr marL="0" indent="0" eaLnBrk="1" hangingPunct="1">
              <a:buFontTx/>
              <a:buNone/>
            </a:pPr>
            <a:r>
              <a:rPr lang="en-US" altLang="el-GR" sz="1200" dirty="0" err="1" smtClean="0"/>
              <a:t>Culham</a:t>
            </a:r>
            <a:r>
              <a:rPr lang="en-US" altLang="el-GR" sz="1200" dirty="0" smtClean="0"/>
              <a:t> EG, Jimenez HA, King CE. Thoracic kyphosis, rib mobility, and lung volumes in normal women and women with osteoporosis. Spine. 1994;19:1250-5. [PMID: 8073317]</a:t>
            </a:r>
          </a:p>
          <a:p>
            <a:pPr marL="0" indent="0" eaLnBrk="1" hangingPunct="1">
              <a:buFontTx/>
              <a:buNone/>
            </a:pPr>
            <a:r>
              <a:rPr lang="en-US" altLang="el-GR" sz="1200" dirty="0" err="1" smtClean="0"/>
              <a:t>Schlaich</a:t>
            </a:r>
            <a:r>
              <a:rPr lang="en-US" altLang="el-GR" sz="1200" dirty="0" smtClean="0"/>
              <a:t> C, </a:t>
            </a:r>
            <a:r>
              <a:rPr lang="en-US" altLang="el-GR" sz="1200" dirty="0" err="1" smtClean="0"/>
              <a:t>Minne</a:t>
            </a:r>
            <a:r>
              <a:rPr lang="en-US" altLang="el-GR" sz="1200" dirty="0" smtClean="0"/>
              <a:t> HW, Bruckner T, Wagner G, </a:t>
            </a:r>
            <a:r>
              <a:rPr lang="en-US" altLang="el-GR" sz="1200" dirty="0" err="1" smtClean="0"/>
              <a:t>Gebest</a:t>
            </a:r>
            <a:r>
              <a:rPr lang="en-US" altLang="el-GR" sz="1200" dirty="0" smtClean="0"/>
              <a:t> HJ, </a:t>
            </a:r>
            <a:r>
              <a:rPr lang="en-US" altLang="el-GR" sz="1200" dirty="0" err="1" smtClean="0"/>
              <a:t>Grunze</a:t>
            </a:r>
            <a:r>
              <a:rPr lang="en-US" altLang="el-GR" sz="1200" dirty="0" smtClean="0"/>
              <a:t> M, et al. Reduced pulmonary function in patients with spinal osteoporotic fractures. </a:t>
            </a:r>
            <a:r>
              <a:rPr lang="en-US" altLang="el-GR" sz="1200" dirty="0" err="1" smtClean="0"/>
              <a:t>Osteoporos</a:t>
            </a:r>
            <a:r>
              <a:rPr lang="en-US" altLang="el-GR" sz="1200" dirty="0" smtClean="0"/>
              <a:t> Int. 1998;8:261-7. [PMID: 9797911]</a:t>
            </a:r>
            <a:endParaRPr lang="el-GR" altLang="el-GR" sz="1200" dirty="0" smtClean="0"/>
          </a:p>
          <a:p>
            <a:pPr eaLnBrk="1" hangingPunct="1"/>
            <a:r>
              <a:rPr lang="el-GR" altLang="el-GR" sz="2400" dirty="0" smtClean="0"/>
              <a:t>Α. όσο μεγαλύτερη κύφωση τόσο χαμηλότερη % </a:t>
            </a:r>
            <a:r>
              <a:rPr lang="en-US" altLang="el-GR" sz="2400" dirty="0" smtClean="0"/>
              <a:t>FEV</a:t>
            </a:r>
            <a:r>
              <a:rPr lang="el-GR" altLang="el-GR" sz="2400" dirty="0" smtClean="0"/>
              <a:t>1.</a:t>
            </a:r>
          </a:p>
          <a:p>
            <a:pPr eaLnBrk="1" hangingPunct="1"/>
            <a:r>
              <a:rPr lang="el-GR" altLang="el-GR" sz="2400" dirty="0" smtClean="0"/>
              <a:t>Β. όσο μεγαλύτερη κύφωση τόσο χαμηλότερη  </a:t>
            </a:r>
            <a:r>
              <a:rPr lang="en-US" altLang="el-GR" sz="2400" dirty="0" smtClean="0"/>
              <a:t>VC</a:t>
            </a:r>
            <a:r>
              <a:rPr lang="el-GR" altLang="el-GR" sz="2400" dirty="0" smtClean="0"/>
              <a:t> και εισπνευστική ικανότητα. </a:t>
            </a:r>
          </a:p>
          <a:p>
            <a:pPr marL="0" indent="0" eaLnBrk="1" hangingPunct="1">
              <a:buFontTx/>
              <a:buNone/>
            </a:pPr>
            <a:r>
              <a:rPr lang="el-GR" altLang="el-GR" sz="2400" dirty="0" smtClean="0"/>
              <a:t>Στα διεθνή κριτήρια κλινικών </a:t>
            </a:r>
            <a:r>
              <a:rPr lang="el-GR" altLang="el-GR" sz="2400" dirty="0" err="1" smtClean="0"/>
              <a:t>screening</a:t>
            </a:r>
            <a:r>
              <a:rPr lang="el-GR" altLang="el-GR" sz="2400" dirty="0" smtClean="0"/>
              <a:t> για την οστεοπόρωση συστήνουν τη παρουσία κύφωσης ως οδηγία για μέτρηση οστικής πυκνότητας.</a:t>
            </a:r>
          </a:p>
          <a:p>
            <a:pPr marL="0" indent="0" eaLnBrk="1" hangingPunct="1">
              <a:buFontTx/>
              <a:buNone/>
            </a:pPr>
            <a:r>
              <a:rPr lang="el-GR" altLang="el-GR" sz="2400" dirty="0" smtClean="0"/>
              <a:t>Επιπροσθέτως η χαρακτηριστική κυφωτική εικόνα, απώλεια ύψους, και χρόνια ραχιαλγία σε </a:t>
            </a:r>
            <a:r>
              <a:rPr lang="el-GR" altLang="el-GR" sz="2400" dirty="0" err="1" smtClean="0"/>
              <a:t>οστεοπορωτικούς</a:t>
            </a:r>
            <a:r>
              <a:rPr lang="el-GR" altLang="el-GR" sz="2400" dirty="0" smtClean="0"/>
              <a:t> οδηγούν στη σκέψη ότι μπορεί να εμφανιστούν μελλοντικά αναπνευστικά προβλήματα.</a:t>
            </a:r>
          </a:p>
        </p:txBody>
      </p:sp>
    </p:spTree>
    <p:extLst>
      <p:ext uri="{BB962C8B-B14F-4D97-AF65-F5344CB8AC3E}">
        <p14:creationId xmlns:p14="http://schemas.microsoft.com/office/powerpoint/2010/main" xmlns="" val="1854493074"/>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l-GR" dirty="0"/>
              <a:t>Συμπεράσματα</a:t>
            </a:r>
            <a:endParaRPr lang="el-GR" dirty="0"/>
          </a:p>
        </p:txBody>
      </p:sp>
      <p:sp>
        <p:nvSpPr>
          <p:cNvPr id="32770" name="2 - Θέση περιεχομένου"/>
          <p:cNvSpPr>
            <a:spLocks noGrp="1"/>
          </p:cNvSpPr>
          <p:nvPr>
            <p:ph idx="1"/>
          </p:nvPr>
        </p:nvSpPr>
        <p:spPr/>
        <p:txBody>
          <a:bodyPr/>
          <a:lstStyle/>
          <a:p>
            <a:pPr eaLnBrk="1" hangingPunct="1"/>
            <a:r>
              <a:rPr lang="el-GR" altLang="el-GR" sz="2400" dirty="0" smtClean="0"/>
              <a:t>Εμφανώς υπάρχει ανάγκη για περαιτέρω μελέτη. Διότι επιπρόσθετα προς τη πιθανή νοσηρότητα με η χωρίς αναπνευστικά προβλήματα υπάρχει θνησιμότητα σχετιζόμενη με τη κύφωση.</a:t>
            </a:r>
          </a:p>
          <a:p>
            <a:pPr eaLnBrk="1" hangingPunct="1"/>
            <a:r>
              <a:rPr lang="el-GR" altLang="el-GR" sz="2400" dirty="0" smtClean="0"/>
              <a:t>Οι γυναίκες με ακτινολογικά αποδεδειγμένα σπονδυλικά κατάγματα έχουν 2-3 φορές μεγαλύτερη θνησιμότητα από πνευμονικά προβλήματα από αυτές χωρίς κατάγματα,</a:t>
            </a:r>
            <a:r>
              <a:rPr lang="el-GR" altLang="el-GR" sz="2400" dirty="0"/>
              <a:t> </a:t>
            </a:r>
            <a:r>
              <a:rPr lang="el-GR" altLang="el-GR" sz="2400" dirty="0" smtClean="0"/>
              <a:t>όπως και η κυφωτική παραμόρφωση.</a:t>
            </a:r>
          </a:p>
          <a:p>
            <a:pPr eaLnBrk="1" hangingPunct="1"/>
            <a:endParaRPr lang="en-US" altLang="el-GR" sz="2400" dirty="0" smtClean="0"/>
          </a:p>
          <a:p>
            <a:pPr marL="0" indent="0" eaLnBrk="1" hangingPunct="1">
              <a:buFontTx/>
              <a:buNone/>
            </a:pPr>
            <a:r>
              <a:rPr lang="en-US" altLang="el-GR" sz="1600" dirty="0" smtClean="0"/>
              <a:t>Huang MH, Barrett-Connor E, </a:t>
            </a:r>
            <a:r>
              <a:rPr lang="en-US" altLang="el-GR" sz="1600" dirty="0" err="1" smtClean="0"/>
              <a:t>Kado</a:t>
            </a:r>
            <a:r>
              <a:rPr lang="en-US" altLang="el-GR" sz="1600" dirty="0" smtClean="0"/>
              <a:t> DM. Heritability of </a:t>
            </a:r>
            <a:r>
              <a:rPr lang="en-US" altLang="el-GR" sz="1600" dirty="0" err="1" smtClean="0"/>
              <a:t>hyperkyphosis</a:t>
            </a:r>
            <a:r>
              <a:rPr lang="en-US" altLang="el-GR" sz="1600" dirty="0" smtClean="0"/>
              <a:t> in older persons . J Gen Intern Med. 2006;21:63-4.</a:t>
            </a:r>
            <a:endParaRPr lang="el-GR" altLang="el-GR" sz="1600" dirty="0" smtClean="0"/>
          </a:p>
          <a:p>
            <a:pPr marL="0" indent="0" eaLnBrk="1" hangingPunct="1">
              <a:buFontTx/>
              <a:buNone/>
            </a:pPr>
            <a:r>
              <a:rPr lang="en-US" altLang="el-GR" sz="1600" dirty="0" err="1" smtClean="0"/>
              <a:t>Kado</a:t>
            </a:r>
            <a:r>
              <a:rPr lang="en-US" altLang="el-GR" sz="1600" dirty="0" smtClean="0"/>
              <a:t> DM, Huang HM, Barrett-Connor E. A maternal history of stooped posture is a risk factor for </a:t>
            </a:r>
            <a:r>
              <a:rPr lang="en-US" altLang="el-GR" sz="1600" dirty="0" err="1" smtClean="0"/>
              <a:t>hyperkyphosis</a:t>
            </a:r>
            <a:r>
              <a:rPr lang="en-US" altLang="el-GR" sz="1600" dirty="0" smtClean="0"/>
              <a:t> [Abstract]. J Bone Miner Res. 2006;21:S239.</a:t>
            </a:r>
            <a:endParaRPr lang="el-GR" altLang="el-GR" sz="1600" dirty="0" smtClean="0"/>
          </a:p>
        </p:txBody>
      </p:sp>
    </p:spTree>
    <p:extLst>
      <p:ext uri="{BB962C8B-B14F-4D97-AF65-F5344CB8AC3E}">
        <p14:creationId xmlns:p14="http://schemas.microsoft.com/office/powerpoint/2010/main" xmlns="" val="2183039858"/>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WordArt 2"/>
          <p:cNvSpPr>
            <a:spLocks noChangeArrowheads="1" noChangeShapeType="1" noTextEdit="1"/>
          </p:cNvSpPr>
          <p:nvPr/>
        </p:nvSpPr>
        <p:spPr bwMode="auto">
          <a:xfrm>
            <a:off x="381000" y="228600"/>
            <a:ext cx="8143875" cy="1143000"/>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0000"/>
              </a:avLst>
            </a:prstTxWarp>
          </a:bodyPr>
          <a:lstStyle/>
          <a:p>
            <a:pPr algn="ctr"/>
            <a:endParaRPr lang="el-GR"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endParaRPr>
          </a:p>
        </p:txBody>
      </p:sp>
      <p:sp>
        <p:nvSpPr>
          <p:cNvPr id="2" name="Title 1"/>
          <p:cNvSpPr>
            <a:spLocks noGrp="1"/>
          </p:cNvSpPr>
          <p:nvPr>
            <p:ph type="title"/>
          </p:nvPr>
        </p:nvSpPr>
        <p:spPr/>
        <p:txBody>
          <a:bodyPr>
            <a:normAutofit fontScale="90000"/>
          </a:bodyPr>
          <a:lstStyle/>
          <a:p>
            <a:r>
              <a:rPr lang="el-GR" dirty="0"/>
              <a:t>Οι </a:t>
            </a:r>
            <a:r>
              <a:rPr lang="el-GR" dirty="0" smtClean="0"/>
              <a:t>επιπτώσεις της οστεοπόρωσης στην αναπνευστική λειτουργιά</a:t>
            </a:r>
            <a:endParaRPr lang="el-GR" dirty="0"/>
          </a:p>
        </p:txBody>
      </p:sp>
      <p:sp>
        <p:nvSpPr>
          <p:cNvPr id="3" name="Content Placeholder 2"/>
          <p:cNvSpPr>
            <a:spLocks noGrp="1"/>
          </p:cNvSpPr>
          <p:nvPr>
            <p:ph idx="1"/>
          </p:nvPr>
        </p:nvSpPr>
        <p:spPr>
          <a:xfrm>
            <a:off x="539552" y="2132856"/>
            <a:ext cx="8229600" cy="3960440"/>
          </a:xfrm>
          <a:solidFill>
            <a:schemeClr val="bg1">
              <a:lumMod val="95000"/>
            </a:schemeClr>
          </a:solidFill>
        </p:spPr>
        <p:txBody>
          <a:bodyPr>
            <a:normAutofit/>
          </a:bodyPr>
          <a:lstStyle/>
          <a:p>
            <a:pPr marL="0" indent="0">
              <a:buNone/>
            </a:pPr>
            <a:r>
              <a:rPr lang="el-GR" altLang="el-GR" sz="2800" dirty="0" smtClean="0">
                <a:latin typeface="Calibri" pitchFamily="34" charset="0"/>
              </a:rPr>
              <a:t>Παρόλο ότι </a:t>
            </a:r>
            <a:r>
              <a:rPr lang="el-GR" altLang="el-GR" sz="2800" dirty="0">
                <a:latin typeface="Calibri" pitchFamily="34" charset="0"/>
              </a:rPr>
              <a:t>η </a:t>
            </a:r>
            <a:r>
              <a:rPr lang="el-GR" altLang="el-GR" sz="2800" dirty="0" smtClean="0">
                <a:latin typeface="Calibri" pitchFamily="34" charset="0"/>
              </a:rPr>
              <a:t>κύφωση είναι </a:t>
            </a:r>
            <a:r>
              <a:rPr lang="el-GR" altLang="el-GR" sz="2800" dirty="0">
                <a:latin typeface="Calibri" pitchFamily="34" charset="0"/>
              </a:rPr>
              <a:t>αποδεδειγμένα παραμόρφωση που επηρεάζει </a:t>
            </a:r>
            <a:r>
              <a:rPr lang="el-GR" altLang="el-GR" sz="2800" dirty="0" smtClean="0">
                <a:latin typeface="Calibri" pitchFamily="34" charset="0"/>
              </a:rPr>
              <a:t>αρνητικά την </a:t>
            </a:r>
            <a:r>
              <a:rPr lang="el-GR" altLang="el-GR" sz="2800" dirty="0">
                <a:latin typeface="Calibri" pitchFamily="34" charset="0"/>
              </a:rPr>
              <a:t>αναπνευστική λειτουργία, ως εικόνα των </a:t>
            </a:r>
            <a:r>
              <a:rPr lang="el-GR" altLang="el-GR" sz="2800" dirty="0" err="1" smtClean="0">
                <a:latin typeface="Calibri" pitchFamily="34" charset="0"/>
              </a:rPr>
              <a:t>οστεοπορωτικών</a:t>
            </a:r>
            <a:r>
              <a:rPr lang="el-GR" altLang="el-GR" sz="2800" dirty="0" smtClean="0">
                <a:latin typeface="Calibri" pitchFamily="34" charset="0"/>
              </a:rPr>
              <a:t> καταγμάτων </a:t>
            </a:r>
            <a:r>
              <a:rPr lang="el-GR" altLang="el-GR" sz="2800" dirty="0">
                <a:latin typeface="Calibri" pitchFamily="34" charset="0"/>
              </a:rPr>
              <a:t>υπάρχει πολλή φτωχή αρθρογραφία για τη </a:t>
            </a:r>
            <a:r>
              <a:rPr lang="el-GR" altLang="el-GR" sz="2800" dirty="0" smtClean="0">
                <a:latin typeface="Calibri" pitchFamily="34" charset="0"/>
              </a:rPr>
              <a:t>συσχέτιση της </a:t>
            </a:r>
            <a:r>
              <a:rPr lang="el-GR" altLang="el-GR" sz="2800" dirty="0">
                <a:latin typeface="Calibri" pitchFamily="34" charset="0"/>
              </a:rPr>
              <a:t>με την αναπνευστική λειτουργία και ως εκ τούτου θα </a:t>
            </a:r>
            <a:r>
              <a:rPr lang="el-GR" altLang="el-GR" sz="2800" dirty="0" smtClean="0">
                <a:latin typeface="Calibri" pitchFamily="34" charset="0"/>
              </a:rPr>
              <a:t>ήταν απαραίτητο </a:t>
            </a:r>
            <a:r>
              <a:rPr lang="el-GR" altLang="el-GR" sz="2800" dirty="0">
                <a:latin typeface="Calibri" pitchFamily="34" charset="0"/>
              </a:rPr>
              <a:t>να προστεθεί η συστηματική αξιολόγηση </a:t>
            </a:r>
            <a:r>
              <a:rPr lang="el-GR" altLang="el-GR" sz="2800" dirty="0" smtClean="0">
                <a:latin typeface="Calibri" pitchFamily="34" charset="0"/>
              </a:rPr>
              <a:t>της αναπνευστικής </a:t>
            </a:r>
            <a:r>
              <a:rPr lang="el-GR" altLang="el-GR" sz="2800" dirty="0">
                <a:latin typeface="Calibri" pitchFamily="34" charset="0"/>
              </a:rPr>
              <a:t>λειτουργίας στα </a:t>
            </a:r>
            <a:r>
              <a:rPr lang="el-GR" altLang="el-GR" sz="2800" dirty="0" err="1">
                <a:latin typeface="Calibri" pitchFamily="34" charset="0"/>
              </a:rPr>
              <a:t>οστεοπορωτικά</a:t>
            </a:r>
            <a:r>
              <a:rPr lang="el-GR" altLang="el-GR" sz="2800" dirty="0">
                <a:latin typeface="Calibri" pitchFamily="34" charset="0"/>
              </a:rPr>
              <a:t> άτομα</a:t>
            </a:r>
            <a:r>
              <a:rPr lang="el-GR" altLang="el-GR" sz="2800" dirty="0" smtClean="0">
                <a:latin typeface="Calibri" pitchFamily="34" charset="0"/>
              </a:rPr>
              <a:t>.</a:t>
            </a:r>
            <a:endParaRPr lang="el-GR" sz="2800" dirty="0"/>
          </a:p>
        </p:txBody>
      </p:sp>
    </p:spTree>
    <p:extLst>
      <p:ext uri="{BB962C8B-B14F-4D97-AF65-F5344CB8AC3E}">
        <p14:creationId xmlns:p14="http://schemas.microsoft.com/office/powerpoint/2010/main" xmlns="" val="311660840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ln>
            <a:miter lim="800000"/>
            <a:headEnd/>
            <a:tailEnd/>
          </a:ln>
        </p:spPr>
        <p:txBody>
          <a:bodyPr/>
          <a:lstStyle/>
          <a:p>
            <a:pPr fontAlgn="auto">
              <a:spcAft>
                <a:spcPts val="0"/>
              </a:spcAft>
              <a:defRPr/>
            </a:pPr>
            <a:r>
              <a:rPr lang="el-GR" dirty="0">
                <a:solidFill>
                  <a:srgbClr val="820000"/>
                </a:solidFill>
              </a:rPr>
              <a:t>Αναπνευστική Φυσικοθεραπεία</a:t>
            </a:r>
          </a:p>
        </p:txBody>
      </p:sp>
      <p:sp>
        <p:nvSpPr>
          <p:cNvPr id="33795" name="2 - Θέση περιεχομένου"/>
          <p:cNvSpPr>
            <a:spLocks noGrp="1"/>
          </p:cNvSpPr>
          <p:nvPr>
            <p:ph idx="1"/>
          </p:nvPr>
        </p:nvSpPr>
        <p:spPr/>
        <p:txBody>
          <a:bodyPr>
            <a:normAutofit/>
          </a:bodyPr>
          <a:lstStyle/>
          <a:p>
            <a:r>
              <a:rPr lang="el-GR" altLang="el-GR" sz="2800" dirty="0" smtClean="0"/>
              <a:t>Τελικά η σωστή λειτουργία του αναπνευστικού μας συστήματος δεν αφορά μόνο τις κλασσικές αναπνευστικές παθήσεις αλλά οποιαδήποτε λειτουργία του οργανισμού μας από την κυτταρική  μέχρι και την αποκατάσταση </a:t>
            </a:r>
            <a:r>
              <a:rPr lang="el-GR" altLang="el-GR" sz="2800" dirty="0" err="1" smtClean="0"/>
              <a:t>μυοσκελετικών</a:t>
            </a:r>
            <a:r>
              <a:rPr lang="el-GR" altLang="el-GR" sz="2800" dirty="0" smtClean="0"/>
              <a:t>, νευρολογικών και προβλημάτων στάσης.</a:t>
            </a:r>
          </a:p>
        </p:txBody>
      </p:sp>
      <p:pic>
        <p:nvPicPr>
          <p:cNvPr id="33796" name="Picture 2" descr="C:\Program Files\Microsoft Office\MEDIA\CAGCAT10\j0293238.wmf"/>
          <p:cNvPicPr>
            <a:picLocks noChangeAspect="1" noChangeArrowheads="1"/>
          </p:cNvPicPr>
          <p:nvPr/>
        </p:nvPicPr>
        <p:blipFill>
          <a:blip r:embed="rId3" cstate="print">
            <a:lum bright="-40000" contrast="20000"/>
            <a:extLst>
              <a:ext uri="{28A0092B-C50C-407E-A947-70E740481C1C}">
                <a14:useLocalDpi xmlns:a14="http://schemas.microsoft.com/office/drawing/2010/main" xmlns="" val="0"/>
              </a:ext>
            </a:extLst>
          </a:blip>
          <a:srcRect/>
          <a:stretch>
            <a:fillRect/>
          </a:stretch>
        </p:blipFill>
        <p:spPr bwMode="auto">
          <a:xfrm>
            <a:off x="5940152" y="4437112"/>
            <a:ext cx="2397497" cy="17709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6631612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xmlns="" val="20867910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xmlns="" val="11813368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Γεωργία Πέττα 2014. Γεωργία Πέττα. «Φυσικοθεραπεία σε ειδικές πληθυσμιακές μονάδες. Ενότητα 10: Προσαρμογές της ΣΣ στην Γ’ ηλικία και αναπνευστική </a:t>
            </a:r>
            <a:r>
              <a:rPr lang="el-GR" sz="2000" dirty="0" smtClean="0"/>
              <a:t>λειτουργία».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xmlns="" val="27666537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467544" y="1052736"/>
            <a:ext cx="8229600" cy="4896544"/>
          </a:xfrm>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635896" y="2555008"/>
            <a:ext cx="1648660" cy="576064"/>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76648" y="3155448"/>
            <a:ext cx="9036496" cy="3456384"/>
          </a:xfrm>
          <a:prstGeom prst="rect">
            <a:avLst/>
          </a:prstGeom>
        </p:spPr>
        <p:txBody>
          <a:bodyPr vert="horz" wrap="square" lIns="91440" tIns="45720" rIns="91440" bIns="45720" rtlCol="0" anchor="ctr">
            <a:normAutofit/>
          </a:bodyPr>
          <a:lstStyle/>
          <a:p>
            <a:r>
              <a:rPr lang="el-GR" dirty="0">
                <a:latin typeface="+mn-lt"/>
              </a:rPr>
              <a:t>[1] http://creativecommons.org/licenses/by-nc-sa/4.0/ </a:t>
            </a:r>
            <a:endParaRPr lang="en-US" dirty="0" smtClean="0">
              <a:latin typeface="+mn-lt"/>
            </a:endParaRPr>
          </a:p>
          <a:p>
            <a:endParaRPr lang="el-GR" dirty="0">
              <a:latin typeface="+mn-lt"/>
            </a:endParaRPr>
          </a:p>
          <a:p>
            <a:r>
              <a:rPr lang="el-GR" dirty="0">
                <a:latin typeface="+mn-lt"/>
              </a:rPr>
              <a:t>Ως </a:t>
            </a:r>
            <a:r>
              <a:rPr lang="el-GR" b="1" dirty="0">
                <a:latin typeface="+mn-lt"/>
              </a:rPr>
              <a:t>Μη Εμπορική</a:t>
            </a:r>
            <a:r>
              <a:rPr lang="el-GR" dirty="0">
                <a:latin typeface="+mn-lt"/>
              </a:rPr>
              <a:t> ορίζεται η χρήση:</a:t>
            </a:r>
          </a:p>
          <a:p>
            <a:pPr marL="342900" lvl="0" indent="-342900">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marL="342900" lvl="0" indent="-342900">
              <a:buFont typeface="Arial" panose="020B0604020202020204" pitchFamily="34" charset="0"/>
              <a:buChar char="•"/>
            </a:pPr>
            <a:endParaRPr lang="el-GR" dirty="0">
              <a:latin typeface="+mn-lt"/>
            </a:endParaRPr>
          </a:p>
          <a:p>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xmlns="" val="4937158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smtClean="0"/>
              <a:t>Δ</a:t>
            </a:r>
            <a:r>
              <a:rPr lang="en-US" sz="2000" dirty="0" smtClean="0"/>
              <a:t>ια</a:t>
            </a:r>
            <a:r>
              <a:rPr lang="el-GR" sz="2000" dirty="0"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xmlns="" val="41719279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xmlns="" val="2139565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Αναπνευστική λειτουργία</a:t>
            </a:r>
            <a:endParaRPr lang="el-GR" dirty="0"/>
          </a:p>
        </p:txBody>
      </p:sp>
      <p:sp>
        <p:nvSpPr>
          <p:cNvPr id="3" name="2 - Θέση περιεχομένου"/>
          <p:cNvSpPr>
            <a:spLocks noGrp="1"/>
          </p:cNvSpPr>
          <p:nvPr>
            <p:ph idx="1"/>
          </p:nvPr>
        </p:nvSpPr>
        <p:spPr/>
        <p:txBody>
          <a:bodyPr>
            <a:noAutofit/>
          </a:bodyPr>
          <a:lstStyle/>
          <a:p>
            <a:pPr>
              <a:defRPr/>
            </a:pPr>
            <a:r>
              <a:rPr lang="el-GR" sz="2400" dirty="0" smtClean="0"/>
              <a:t>Η αναπνευστική λειτουργία βασίζεται σε μια αλληλεπίδραση μεταξύ βιοχημικών – βιομηχανικών – και ψυχολογικών παραγόντων. </a:t>
            </a:r>
          </a:p>
          <a:p>
            <a:pPr>
              <a:defRPr/>
            </a:pPr>
            <a:r>
              <a:rPr lang="el-GR" sz="2400" dirty="0" smtClean="0"/>
              <a:t>Λάθος αναπνοή μπορεί να είναι το αποτέλεσμα προβλημάτων από τις δομές ,βιομηχανικών αιτίων όπως περιορισμοί στο θωρακικό κλωβό, Σ.Σ., η υποκινητικές πλευρές η βράχυνση των μυών και των περιτονιών. </a:t>
            </a:r>
          </a:p>
          <a:p>
            <a:pPr>
              <a:defRPr/>
            </a:pPr>
            <a:r>
              <a:rPr lang="el-GR" sz="2400" dirty="0" smtClean="0"/>
              <a:t>Πέραν όμως αυτών των παραγόντων δυσλειτουργίες μπορεί να οφείλονται σε αλλεργίες η λοιμώξεις που επηρεάζουν τους αεραγωγούς και οδηγούν σε αποφράξεις. </a:t>
            </a:r>
          </a:p>
          <a:p>
            <a:pPr algn="r" fontAlgn="auto">
              <a:spcAft>
                <a:spcPts val="0"/>
              </a:spcAft>
              <a:buFont typeface="Wingdings 2"/>
              <a:buNone/>
              <a:defRPr/>
            </a:pPr>
            <a:r>
              <a:rPr lang="en-US" sz="1800" dirty="0"/>
              <a:t>J. </a:t>
            </a:r>
            <a:r>
              <a:rPr lang="en-US" sz="1800" dirty="0" smtClean="0"/>
              <a:t>West</a:t>
            </a:r>
            <a:r>
              <a:rPr lang="el-GR" sz="1800" dirty="0" smtClean="0"/>
              <a:t>,</a:t>
            </a:r>
            <a:r>
              <a:rPr lang="en-US" sz="1800" dirty="0" smtClean="0"/>
              <a:t> Respiratory Physiology, 2000</a:t>
            </a:r>
            <a:endParaRPr lang="el-GR" sz="1800" dirty="0"/>
          </a:p>
        </p:txBody>
      </p:sp>
    </p:spTree>
    <p:extLst>
      <p:ext uri="{BB962C8B-B14F-4D97-AF65-F5344CB8AC3E}">
        <p14:creationId xmlns:p14="http://schemas.microsoft.com/office/powerpoint/2010/main" xmlns="" val="22558154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Η σωστή αναπνοή </a:t>
            </a:r>
            <a:r>
              <a:rPr lang="el-GR" dirty="0" smtClean="0"/>
              <a:t>προσφέρει</a:t>
            </a:r>
            <a:endParaRPr lang="el-GR" dirty="0"/>
          </a:p>
        </p:txBody>
      </p:sp>
      <p:sp>
        <p:nvSpPr>
          <p:cNvPr id="3" name="2 - Θέση περιεχομένου"/>
          <p:cNvSpPr>
            <a:spLocks noGrp="1"/>
          </p:cNvSpPr>
          <p:nvPr>
            <p:ph idx="1"/>
          </p:nvPr>
        </p:nvSpPr>
        <p:spPr>
          <a:xfrm>
            <a:off x="457200" y="1484784"/>
            <a:ext cx="8229600" cy="5184576"/>
          </a:xfrm>
        </p:spPr>
        <p:txBody>
          <a:bodyPr>
            <a:normAutofit fontScale="92500" lnSpcReduction="10000"/>
          </a:bodyPr>
          <a:lstStyle/>
          <a:p>
            <a:pPr>
              <a:lnSpc>
                <a:spcPct val="120000"/>
              </a:lnSpc>
              <a:defRPr/>
            </a:pPr>
            <a:r>
              <a:rPr lang="el-GR" sz="2600" dirty="0" smtClean="0"/>
              <a:t>Ανταλλαγή αερίων (Ο2, </a:t>
            </a:r>
            <a:r>
              <a:rPr lang="en-US" sz="2600" dirty="0" smtClean="0"/>
              <a:t>CO2)</a:t>
            </a:r>
          </a:p>
          <a:p>
            <a:pPr>
              <a:lnSpc>
                <a:spcPct val="120000"/>
              </a:lnSpc>
              <a:defRPr/>
            </a:pPr>
            <a:r>
              <a:rPr lang="el-GR" sz="2600" dirty="0" smtClean="0"/>
              <a:t>Σωστή κυτταρική λειτουργία ,φυσιολογική λειτουργία των νεύρων, των εσωτερικών οργάνων και των ιστών</a:t>
            </a:r>
          </a:p>
          <a:p>
            <a:pPr>
              <a:lnSpc>
                <a:spcPct val="120000"/>
              </a:lnSpc>
              <a:defRPr/>
            </a:pPr>
            <a:r>
              <a:rPr lang="el-GR" sz="2600" dirty="0" smtClean="0"/>
              <a:t>Φυσιολογική ομιλία </a:t>
            </a:r>
          </a:p>
          <a:p>
            <a:pPr>
              <a:lnSpc>
                <a:spcPct val="120000"/>
              </a:lnSpc>
              <a:defRPr/>
            </a:pPr>
            <a:r>
              <a:rPr lang="el-GR" sz="2600" dirty="0" smtClean="0"/>
              <a:t>Ακούσιες εκφράσεις</a:t>
            </a:r>
          </a:p>
          <a:p>
            <a:pPr>
              <a:lnSpc>
                <a:spcPct val="120000"/>
              </a:lnSpc>
              <a:defRPr/>
            </a:pPr>
            <a:r>
              <a:rPr lang="el-GR" sz="2600" dirty="0" smtClean="0"/>
              <a:t>Κίνηση των υγρών (αίμα – λέμφος )</a:t>
            </a:r>
            <a:endParaRPr lang="en-US" sz="2600" dirty="0" smtClean="0"/>
          </a:p>
          <a:p>
            <a:pPr>
              <a:lnSpc>
                <a:spcPct val="120000"/>
              </a:lnSpc>
              <a:defRPr/>
            </a:pPr>
            <a:r>
              <a:rPr lang="el-GR" sz="2600" dirty="0" smtClean="0"/>
              <a:t>Βοηθά στη διατήρηση της κινητικότητας της Σ.Σ.</a:t>
            </a:r>
          </a:p>
          <a:p>
            <a:pPr>
              <a:lnSpc>
                <a:spcPct val="120000"/>
              </a:lnSpc>
              <a:defRPr/>
            </a:pPr>
            <a:r>
              <a:rPr lang="el-GR" sz="2600" dirty="0" smtClean="0"/>
              <a:t>Βοηθά τη πεπτική διαδικασία </a:t>
            </a:r>
          </a:p>
          <a:p>
            <a:pPr fontAlgn="auto">
              <a:spcAft>
                <a:spcPts val="0"/>
              </a:spcAft>
              <a:buFont typeface="Wingdings 2"/>
              <a:buChar char=""/>
              <a:defRPr/>
            </a:pPr>
            <a:endParaRPr lang="el-GR" dirty="0" smtClean="0"/>
          </a:p>
          <a:p>
            <a:pPr marL="0" indent="0" algn="r" fontAlgn="auto">
              <a:spcAft>
                <a:spcPts val="0"/>
              </a:spcAft>
              <a:buFont typeface="Wingdings 2"/>
              <a:buNone/>
              <a:defRPr/>
            </a:pPr>
            <a:r>
              <a:rPr lang="en-US" sz="2100" dirty="0" smtClean="0"/>
              <a:t>L.</a:t>
            </a:r>
            <a:r>
              <a:rPr lang="el-GR" sz="2100" dirty="0" smtClean="0"/>
              <a:t> </a:t>
            </a:r>
            <a:r>
              <a:rPr lang="en-US" sz="2100" dirty="0" err="1" smtClean="0"/>
              <a:t>Chaitow</a:t>
            </a:r>
            <a:r>
              <a:rPr lang="en-US" sz="2100" dirty="0" smtClean="0"/>
              <a:t> , multidisciplinary approaches to breathing pattern disorders, Churchill Livingston 2002</a:t>
            </a:r>
            <a:endParaRPr lang="el-GR" sz="2100" dirty="0" smtClean="0"/>
          </a:p>
          <a:p>
            <a:pPr fontAlgn="auto">
              <a:spcAft>
                <a:spcPts val="0"/>
              </a:spcAft>
              <a:buFont typeface="Wingdings 2"/>
              <a:buChar char=""/>
              <a:defRPr/>
            </a:pPr>
            <a:endParaRPr lang="el-GR" dirty="0" smtClean="0"/>
          </a:p>
          <a:p>
            <a:pPr fontAlgn="auto">
              <a:spcAft>
                <a:spcPts val="0"/>
              </a:spcAft>
              <a:buFont typeface="Wingdings 2"/>
              <a:buChar char=""/>
              <a:defRPr/>
            </a:pPr>
            <a:endParaRPr lang="el-GR" dirty="0" smtClean="0"/>
          </a:p>
          <a:p>
            <a:pPr fontAlgn="auto">
              <a:spcAft>
                <a:spcPts val="0"/>
              </a:spcAft>
              <a:buFont typeface="Wingdings 2"/>
              <a:buChar char=""/>
              <a:defRPr/>
            </a:pPr>
            <a:endParaRPr lang="el-GR" dirty="0"/>
          </a:p>
        </p:txBody>
      </p:sp>
    </p:spTree>
    <p:extLst>
      <p:ext uri="{BB962C8B-B14F-4D97-AF65-F5344CB8AC3E}">
        <p14:creationId xmlns:p14="http://schemas.microsoft.com/office/powerpoint/2010/main" xmlns="" val="5120611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Αναπνευστικοί μύες</a:t>
            </a:r>
            <a:endParaRPr lang="el-GR" dirty="0"/>
          </a:p>
        </p:txBody>
      </p:sp>
      <p:sp>
        <p:nvSpPr>
          <p:cNvPr id="3" name="2 - Θέση περιεχομένου"/>
          <p:cNvSpPr>
            <a:spLocks noGrp="1"/>
          </p:cNvSpPr>
          <p:nvPr>
            <p:ph idx="1"/>
          </p:nvPr>
        </p:nvSpPr>
        <p:spPr>
          <a:xfrm>
            <a:off x="457200" y="1484784"/>
            <a:ext cx="3538736" cy="5256584"/>
          </a:xfrm>
        </p:spPr>
        <p:txBody>
          <a:bodyPr>
            <a:normAutofit/>
          </a:bodyPr>
          <a:lstStyle/>
          <a:p>
            <a:pPr>
              <a:defRPr/>
            </a:pPr>
            <a:r>
              <a:rPr lang="el-GR" sz="2300" dirty="0" smtClean="0"/>
              <a:t>Προκειμένου να έχουμε φυσιολογική αναπνοή χρειάζεται ελαστική λειτουργία στα οστά και τα μαλακά μόρια.</a:t>
            </a:r>
          </a:p>
          <a:p>
            <a:pPr>
              <a:defRPr/>
            </a:pPr>
            <a:r>
              <a:rPr lang="el-GR" sz="2300" dirty="0" smtClean="0"/>
              <a:t>Παράλληλα δε, ο οργανισμός όμως προκειμένου να έχει ένα επιθυμητό επίπεδο λειτουργίας της αναπνοής προσαρμόζει τις δομές του ανάλογα με τις πιέσεις, και τις δομικές αλλαγές</a:t>
            </a:r>
            <a:endParaRPr lang="el-GR" sz="2300" dirty="0"/>
          </a:p>
        </p:txBody>
      </p:sp>
      <p:pic>
        <p:nvPicPr>
          <p:cNvPr id="29698" name="Picture 2" descr="http://soundersleep.com/images/cms/949_937_muscles-of-respiration.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95936" y="1628800"/>
            <a:ext cx="4762500" cy="338137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4091186" y="5010175"/>
            <a:ext cx="4572000" cy="276999"/>
          </a:xfrm>
          <a:prstGeom prst="rect">
            <a:avLst/>
          </a:prstGeom>
        </p:spPr>
        <p:txBody>
          <a:bodyPr>
            <a:spAutoFit/>
          </a:bodyPr>
          <a:lstStyle/>
          <a:p>
            <a:pPr algn="ctr"/>
            <a:r>
              <a:rPr lang="en-US" sz="1200" dirty="0" smtClean="0">
                <a:solidFill>
                  <a:schemeClr val="tx1">
                    <a:lumMod val="75000"/>
                    <a:lumOff val="25000"/>
                  </a:schemeClr>
                </a:solidFill>
                <a:latin typeface="+mn-lt"/>
                <a:hlinkClick r:id="rId3"/>
              </a:rPr>
              <a:t>physiotherapy.org.nz</a:t>
            </a:r>
            <a:r>
              <a:rPr lang="el-GR" sz="1200" dirty="0" smtClean="0">
                <a:solidFill>
                  <a:schemeClr val="tx1">
                    <a:lumMod val="75000"/>
                    <a:lumOff val="25000"/>
                  </a:schemeClr>
                </a:solidFill>
                <a:latin typeface="+mn-lt"/>
              </a:rPr>
              <a:t> ελεύθερο για επαναχρησιμοποίηση</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xmlns="" val="26502146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Αναπνευστική </a:t>
            </a:r>
            <a:r>
              <a:rPr lang="el-GR" dirty="0" smtClean="0"/>
              <a:t>λειτουργία &amp; στάση</a:t>
            </a:r>
            <a:endParaRPr lang="el-GR" dirty="0"/>
          </a:p>
        </p:txBody>
      </p:sp>
      <p:sp>
        <p:nvSpPr>
          <p:cNvPr id="12291" name="2 - Θέση περιεχομένου"/>
          <p:cNvSpPr>
            <a:spLocks noGrp="1"/>
          </p:cNvSpPr>
          <p:nvPr>
            <p:ph idx="1"/>
          </p:nvPr>
        </p:nvSpPr>
        <p:spPr>
          <a:xfrm>
            <a:off x="457200" y="1484784"/>
            <a:ext cx="5122912" cy="4752528"/>
          </a:xfrm>
        </p:spPr>
        <p:txBody>
          <a:bodyPr>
            <a:normAutofit/>
          </a:bodyPr>
          <a:lstStyle/>
          <a:p>
            <a:r>
              <a:rPr lang="el-GR" altLang="el-GR" sz="2400" dirty="0" smtClean="0"/>
              <a:t>Ιδανική στάση ----</a:t>
            </a:r>
            <a:r>
              <a:rPr lang="en-US" altLang="el-GR" sz="2400" dirty="0" smtClean="0"/>
              <a:t> </a:t>
            </a:r>
            <a:r>
              <a:rPr lang="el-GR" altLang="el-GR" sz="2400" dirty="0" smtClean="0"/>
              <a:t>Ιδανική αναπνοή</a:t>
            </a:r>
            <a:r>
              <a:rPr lang="en-US" altLang="el-GR" sz="2400" dirty="0" smtClean="0"/>
              <a:t>;</a:t>
            </a:r>
          </a:p>
          <a:p>
            <a:r>
              <a:rPr lang="el-GR" altLang="el-GR" sz="2400" dirty="0" smtClean="0"/>
              <a:t>Δεν θεραπεύουμε τις προσαρμογές αλλά τις ανάγκες του ασθενούς </a:t>
            </a:r>
          </a:p>
        </p:txBody>
      </p:sp>
      <p:pic>
        <p:nvPicPr>
          <p:cNvPr id="28674" name="Picture 2" descr="https://peaceoflifechiropractic.files.wordpress.com/2011/05/posture.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389976" y="1607072"/>
            <a:ext cx="3413138" cy="2907994"/>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5369384" y="4515066"/>
            <a:ext cx="3384377" cy="276999"/>
          </a:xfrm>
          <a:prstGeom prst="rect">
            <a:avLst/>
          </a:prstGeom>
        </p:spPr>
        <p:txBody>
          <a:bodyPr wrap="square">
            <a:spAutoFit/>
          </a:bodyPr>
          <a:lstStyle/>
          <a:p>
            <a:pPr algn="ctr"/>
            <a:r>
              <a:rPr lang="en-US" sz="1200" dirty="0" smtClean="0">
                <a:latin typeface="+mn-lt"/>
                <a:hlinkClick r:id="rId3"/>
              </a:rPr>
              <a:t>peaceoflifechiropractic.files.wordpress.com</a:t>
            </a:r>
            <a:endParaRPr lang="el-GR" dirty="0">
              <a:latin typeface="+mn-lt"/>
            </a:endParaRPr>
          </a:p>
        </p:txBody>
      </p:sp>
    </p:spTree>
    <p:extLst>
      <p:ext uri="{BB962C8B-B14F-4D97-AF65-F5344CB8AC3E}">
        <p14:creationId xmlns:p14="http://schemas.microsoft.com/office/powerpoint/2010/main" xmlns="" val="16490854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Rot="1" noChangeArrowheads="1"/>
          </p:cNvSpPr>
          <p:nvPr>
            <p:ph type="title"/>
          </p:nvPr>
        </p:nvSpPr>
        <p:spPr/>
        <p:txBody>
          <a:bodyPr/>
          <a:lstStyle/>
          <a:p>
            <a:pPr eaLnBrk="1" hangingPunct="1"/>
            <a:r>
              <a:rPr lang="el-GR" altLang="el-GR" smtClean="0"/>
              <a:t>                       </a:t>
            </a:r>
          </a:p>
        </p:txBody>
      </p:sp>
      <p:sp>
        <p:nvSpPr>
          <p:cNvPr id="13316" name="7 - Θέση περιεχομένου"/>
          <p:cNvSpPr>
            <a:spLocks noGrp="1"/>
          </p:cNvSpPr>
          <p:nvPr>
            <p:ph idx="1"/>
          </p:nvPr>
        </p:nvSpPr>
        <p:spPr>
          <a:xfrm>
            <a:off x="457200" y="1484784"/>
            <a:ext cx="6491064" cy="5256584"/>
          </a:xfrm>
        </p:spPr>
        <p:txBody>
          <a:bodyPr>
            <a:noAutofit/>
          </a:bodyPr>
          <a:lstStyle/>
          <a:p>
            <a:pPr eaLnBrk="1" hangingPunct="1"/>
            <a:r>
              <a:rPr lang="el-GR" altLang="el-GR" sz="2300" dirty="0" smtClean="0"/>
              <a:t>Οι προσαρμογές της σπονδυλικής στήλης σε σχέση με την ηλικία εξαρτώνται από πολλούς παραμέτρους  </a:t>
            </a:r>
          </a:p>
          <a:p>
            <a:pPr eaLnBrk="1" hangingPunct="1"/>
            <a:r>
              <a:rPr lang="el-GR" altLang="el-GR" sz="2300" dirty="0" smtClean="0"/>
              <a:t>Η  ηλικία σε συνδυασμό με νοσολογικές οντότητες οδηγεί σε παραμορφώσεις</a:t>
            </a:r>
          </a:p>
          <a:p>
            <a:pPr eaLnBrk="1" hangingPunct="1"/>
            <a:r>
              <a:rPr lang="el-GR" altLang="el-GR" sz="2300" dirty="0" smtClean="0"/>
              <a:t>Σύμφωνα με κλινικές και επιδημιολογικές μελέτες σοβαρή σπονδυλική παραμόρφωση συσχετίζεται με συγκεκριμένα κλινικά σημεία και συμπτώματα </a:t>
            </a:r>
          </a:p>
          <a:p>
            <a:pPr eaLnBrk="1" hangingPunct="1"/>
            <a:r>
              <a:rPr lang="el-GR" altLang="el-GR" sz="2300" dirty="0" smtClean="0"/>
              <a:t>Τα </a:t>
            </a:r>
            <a:r>
              <a:rPr lang="el-GR" altLang="el-GR" sz="2300" dirty="0" err="1" smtClean="0"/>
              <a:t>οστεοπορωτικά</a:t>
            </a:r>
            <a:r>
              <a:rPr lang="el-GR" altLang="el-GR" sz="2300" dirty="0" smtClean="0"/>
              <a:t> κατάγματα επιδρούν στο </a:t>
            </a:r>
            <a:r>
              <a:rPr lang="el-GR" altLang="el-GR" sz="2300" dirty="0" err="1" smtClean="0"/>
              <a:t>μυοσκελετικό</a:t>
            </a:r>
            <a:r>
              <a:rPr lang="el-GR" altLang="el-GR" sz="2300" dirty="0" smtClean="0"/>
              <a:t> σύστημα και προκαλούν χρόνιο πόνο ,μειωμένη λειτουργική ικανότητα , ψυχολογικές επιπτώσεις και χαμηλή ποιότητα ζωής. </a:t>
            </a:r>
            <a:endParaRPr lang="en-US" altLang="el-GR" sz="2300" dirty="0" smtClean="0"/>
          </a:p>
          <a:p>
            <a:pPr algn="r" eaLnBrk="1" hangingPunct="1">
              <a:buFontTx/>
              <a:buNone/>
            </a:pPr>
            <a:r>
              <a:rPr lang="en-US" altLang="el-GR" sz="2300" dirty="0" smtClean="0"/>
              <a:t>                         </a:t>
            </a:r>
            <a:r>
              <a:rPr lang="el-GR" altLang="el-GR" sz="2300" dirty="0" smtClean="0"/>
              <a:t>(</a:t>
            </a:r>
            <a:r>
              <a:rPr lang="en-US" altLang="el-GR" sz="2300" dirty="0" err="1" smtClean="0"/>
              <a:t>Lompardi</a:t>
            </a:r>
            <a:r>
              <a:rPr lang="el-GR" altLang="el-GR" sz="2300" dirty="0" smtClean="0"/>
              <a:t>, </a:t>
            </a:r>
            <a:r>
              <a:rPr lang="en-US" altLang="el-GR" sz="2300" dirty="0" err="1" smtClean="0"/>
              <a:t>Lyritis</a:t>
            </a:r>
            <a:r>
              <a:rPr lang="el-GR" altLang="el-GR" sz="2300" dirty="0" smtClean="0"/>
              <a:t>)</a:t>
            </a:r>
          </a:p>
          <a:p>
            <a:pPr eaLnBrk="1" hangingPunct="1"/>
            <a:endParaRPr lang="el-GR" altLang="el-GR" sz="2300" dirty="0" smtClean="0"/>
          </a:p>
        </p:txBody>
      </p:sp>
      <p:sp>
        <p:nvSpPr>
          <p:cNvPr id="13317" name="5 - Θέση περιεχομένου"/>
          <p:cNvSpPr>
            <a:spLocks noGrp="1"/>
          </p:cNvSpPr>
          <p:nvPr>
            <p:ph sz="quarter" idx="4294967295"/>
          </p:nvPr>
        </p:nvSpPr>
        <p:spPr>
          <a:xfrm>
            <a:off x="7020272" y="1484784"/>
            <a:ext cx="1800200" cy="2664296"/>
          </a:xfrm>
          <a:solidFill>
            <a:schemeClr val="bg1">
              <a:lumMod val="95000"/>
            </a:schemeClr>
          </a:solidFill>
        </p:spPr>
        <p:txBody>
          <a:bodyPr>
            <a:normAutofit/>
          </a:bodyPr>
          <a:lstStyle/>
          <a:p>
            <a:pPr marL="0" indent="0" eaLnBrk="1" hangingPunct="1">
              <a:buNone/>
            </a:pPr>
            <a:r>
              <a:rPr lang="el-GR" altLang="el-GR" sz="1800" dirty="0" smtClean="0"/>
              <a:t>Αποκαλείται «σιωπηλή επιδημία» αφού συνήθως δεν παρουσιάζει συμπτώματα, παρά μόνο όταν έχει συμβεί το πρώτο κάταγμα.</a:t>
            </a:r>
          </a:p>
          <a:p>
            <a:pPr marL="0" indent="0" eaLnBrk="1" hangingPunct="1">
              <a:buNone/>
            </a:pPr>
            <a:endParaRPr lang="el-GR" altLang="el-GR" sz="1800" dirty="0" smtClean="0"/>
          </a:p>
        </p:txBody>
      </p:sp>
      <p:sp>
        <p:nvSpPr>
          <p:cNvPr id="7" name="6 - Ορθογώνιο"/>
          <p:cNvSpPr/>
          <p:nvPr/>
        </p:nvSpPr>
        <p:spPr>
          <a:xfrm>
            <a:off x="857224" y="571480"/>
            <a:ext cx="7215238" cy="584775"/>
          </a:xfrm>
          <a:prstGeom prst="rect">
            <a:avLst/>
          </a:prstGeom>
        </p:spPr>
        <p:txBody>
          <a:bodyPr wrap="square">
            <a:spAutoFit/>
          </a:bodyPr>
          <a:lstStyle/>
          <a:p>
            <a:r>
              <a:rPr lang="el-GR" sz="3200" b="1" dirty="0" smtClean="0"/>
              <a:t>Αναπνευστική λειτουργία &amp; στάση</a:t>
            </a:r>
            <a:endParaRPr lang="el-GR" sz="3200" b="1" dirty="0"/>
          </a:p>
        </p:txBody>
      </p:sp>
    </p:spTree>
    <p:extLst>
      <p:ext uri="{BB962C8B-B14F-4D97-AF65-F5344CB8AC3E}">
        <p14:creationId xmlns:p14="http://schemas.microsoft.com/office/powerpoint/2010/main" xmlns="" val="140651434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Rot="1" noChangeArrowheads="1"/>
          </p:cNvSpPr>
          <p:nvPr>
            <p:ph type="title"/>
          </p:nvPr>
        </p:nvSpPr>
        <p:spPr/>
        <p:txBody>
          <a:bodyPr rtlCol="0">
            <a:normAutofit/>
          </a:bodyPr>
          <a:lstStyle/>
          <a:p>
            <a:pPr eaLnBrk="1" fontAlgn="auto" hangingPunct="1">
              <a:spcAft>
                <a:spcPts val="0"/>
              </a:spcAft>
              <a:defRPr/>
            </a:pPr>
            <a:r>
              <a:rPr lang="el-GR" sz="3600" b="1" dirty="0" smtClean="0"/>
              <a:t>Η φυσική εξέλιξη της Οστεοπόρωσης</a:t>
            </a:r>
            <a:endParaRPr lang="en-CA" sz="3600" dirty="0" smtClean="0"/>
          </a:p>
        </p:txBody>
      </p:sp>
      <p:sp>
        <p:nvSpPr>
          <p:cNvPr id="1029" name="Rectangle 3"/>
          <p:cNvSpPr>
            <a:spLocks noChangeArrowheads="1"/>
          </p:cNvSpPr>
          <p:nvPr/>
        </p:nvSpPr>
        <p:spPr bwMode="auto">
          <a:xfrm>
            <a:off x="6222432" y="5138447"/>
            <a:ext cx="2387600" cy="1147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buClr>
                <a:srgbClr val="FFD600"/>
              </a:buClr>
              <a:buFont typeface="Wingdings" pitchFamily="2" charset="2"/>
              <a:buNone/>
            </a:pPr>
            <a:r>
              <a:rPr lang="en-CA" altLang="el-GR" sz="2000" b="1" dirty="0">
                <a:solidFill>
                  <a:schemeClr val="tx2"/>
                </a:solidFill>
                <a:latin typeface="Calibri" pitchFamily="34" charset="0"/>
              </a:rPr>
              <a:t>75+ </a:t>
            </a:r>
            <a:r>
              <a:rPr lang="el-GR" altLang="el-GR" sz="2000" b="1" dirty="0">
                <a:solidFill>
                  <a:schemeClr val="tx2"/>
                </a:solidFill>
                <a:latin typeface="Calibri" pitchFamily="34" charset="0"/>
              </a:rPr>
              <a:t>Κυφωτική</a:t>
            </a:r>
          </a:p>
          <a:p>
            <a:pPr algn="ctr" eaLnBrk="1" hangingPunct="1">
              <a:buClr>
                <a:srgbClr val="FFD600"/>
              </a:buClr>
              <a:buFont typeface="Wingdings" pitchFamily="2" charset="2"/>
              <a:buNone/>
            </a:pPr>
            <a:r>
              <a:rPr lang="el-GR" altLang="el-GR" dirty="0">
                <a:latin typeface="Calibri" pitchFamily="34" charset="0"/>
              </a:rPr>
              <a:t>Αυξημένος κίνδυνος </a:t>
            </a:r>
            <a:r>
              <a:rPr lang="en-US" altLang="el-GR" dirty="0" smtClean="0">
                <a:latin typeface="Calibri" pitchFamily="34" charset="0"/>
              </a:rPr>
              <a:t> </a:t>
            </a:r>
            <a:r>
              <a:rPr lang="el-GR" altLang="el-GR" dirty="0">
                <a:latin typeface="Calibri" pitchFamily="34" charset="0"/>
              </a:rPr>
              <a:t>ισχίου</a:t>
            </a:r>
            <a:endParaRPr lang="en-CA" altLang="el-GR" dirty="0">
              <a:latin typeface="Calibri" pitchFamily="34" charset="0"/>
            </a:endParaRPr>
          </a:p>
        </p:txBody>
      </p:sp>
      <p:sp>
        <p:nvSpPr>
          <p:cNvPr id="1031" name="Rectangle 5"/>
          <p:cNvSpPr>
            <a:spLocks noChangeArrowheads="1"/>
          </p:cNvSpPr>
          <p:nvPr/>
        </p:nvSpPr>
        <p:spPr bwMode="auto">
          <a:xfrm>
            <a:off x="3503216" y="5123334"/>
            <a:ext cx="2952750" cy="15457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30000"/>
              </a:spcBef>
              <a:buClr>
                <a:srgbClr val="FFD600"/>
              </a:buClr>
              <a:buFont typeface="Wingdings" pitchFamily="2" charset="2"/>
              <a:buNone/>
            </a:pPr>
            <a:r>
              <a:rPr lang="en-CA" altLang="el-GR" sz="2000" b="1" dirty="0">
                <a:solidFill>
                  <a:schemeClr val="tx2"/>
                </a:solidFill>
                <a:latin typeface="Calibri" pitchFamily="34" charset="0"/>
              </a:rPr>
              <a:t>55+ </a:t>
            </a:r>
            <a:r>
              <a:rPr lang="el-GR" altLang="el-GR" sz="2000" b="1" dirty="0" err="1">
                <a:solidFill>
                  <a:schemeClr val="tx2"/>
                </a:solidFill>
                <a:latin typeface="Calibri" pitchFamily="34" charset="0"/>
              </a:rPr>
              <a:t>Μετεμμηνοπαυσιακή</a:t>
            </a:r>
            <a:r>
              <a:rPr lang="el-GR" altLang="el-GR" sz="2000" b="1" dirty="0">
                <a:solidFill>
                  <a:schemeClr val="tx2"/>
                </a:solidFill>
                <a:latin typeface="Calibri" pitchFamily="34" charset="0"/>
              </a:rPr>
              <a:t> περίοδος </a:t>
            </a:r>
            <a:endParaRPr lang="en-US" altLang="el-GR" sz="2000" b="1" dirty="0" smtClean="0">
              <a:solidFill>
                <a:schemeClr val="tx2"/>
              </a:solidFill>
              <a:latin typeface="Calibri" pitchFamily="34" charset="0"/>
            </a:endParaRPr>
          </a:p>
          <a:p>
            <a:pPr algn="ctr" eaLnBrk="1" hangingPunct="1">
              <a:spcBef>
                <a:spcPct val="30000"/>
              </a:spcBef>
              <a:buClr>
                <a:srgbClr val="FFD600"/>
              </a:buClr>
              <a:buFont typeface="Wingdings" pitchFamily="2" charset="2"/>
              <a:buNone/>
            </a:pPr>
            <a:r>
              <a:rPr lang="el-GR" altLang="el-GR" dirty="0" smtClean="0">
                <a:latin typeface="Calibri" pitchFamily="34" charset="0"/>
              </a:rPr>
              <a:t>Αυξημένος </a:t>
            </a:r>
            <a:r>
              <a:rPr lang="el-GR" altLang="el-GR" dirty="0">
                <a:latin typeface="Calibri" pitchFamily="34" charset="0"/>
              </a:rPr>
              <a:t>κίνδυνος </a:t>
            </a:r>
            <a:r>
              <a:rPr lang="el-GR" altLang="el-GR" dirty="0" smtClean="0">
                <a:latin typeface="Calibri" pitchFamily="34" charset="0"/>
              </a:rPr>
              <a:t>Σ.Σ </a:t>
            </a:r>
            <a:r>
              <a:rPr lang="el-GR" altLang="el-GR" dirty="0">
                <a:latin typeface="Calibri" pitchFamily="34" charset="0"/>
              </a:rPr>
              <a:t>συγκριτικά </a:t>
            </a:r>
            <a:r>
              <a:rPr lang="el-GR" altLang="el-GR" dirty="0" smtClean="0">
                <a:latin typeface="Calibri" pitchFamily="34" charset="0"/>
              </a:rPr>
              <a:t>με</a:t>
            </a:r>
            <a:r>
              <a:rPr lang="en-US" altLang="el-GR" dirty="0" smtClean="0">
                <a:latin typeface="Calibri" pitchFamily="34" charset="0"/>
              </a:rPr>
              <a:t> </a:t>
            </a:r>
            <a:r>
              <a:rPr lang="el-GR" altLang="el-GR" dirty="0" smtClean="0">
                <a:latin typeface="Calibri" pitchFamily="34" charset="0"/>
              </a:rPr>
              <a:t>άλλες πιθανές αιτίες</a:t>
            </a:r>
            <a:endParaRPr lang="en-CA" altLang="el-GR" dirty="0">
              <a:latin typeface="Calibri" pitchFamily="34" charset="0"/>
            </a:endParaRPr>
          </a:p>
        </p:txBody>
      </p:sp>
      <p:sp>
        <p:nvSpPr>
          <p:cNvPr id="2059" name="Rectangle 17"/>
          <p:cNvSpPr>
            <a:spLocks noChangeArrowheads="1"/>
          </p:cNvSpPr>
          <p:nvPr/>
        </p:nvSpPr>
        <p:spPr bwMode="auto">
          <a:xfrm>
            <a:off x="1115616" y="5123334"/>
            <a:ext cx="2387600" cy="1545754"/>
          </a:xfrm>
          <a:prstGeom prst="rect">
            <a:avLst/>
          </a:prstGeom>
          <a:noFill/>
          <a:ln w="9525">
            <a:noFill/>
            <a:miter lim="800000"/>
            <a:headEnd/>
            <a:tailEnd/>
          </a:ln>
        </p:spPr>
        <p:txBody>
          <a:bodyPr lIns="92075" tIns="46038" rIns="92075" bIns="46038"/>
          <a:lstStyle/>
          <a:p>
            <a:pPr algn="ctr" fontAlgn="auto">
              <a:spcBef>
                <a:spcPts val="0"/>
              </a:spcBef>
              <a:spcAft>
                <a:spcPts val="0"/>
              </a:spcAft>
              <a:buClr>
                <a:srgbClr val="FFD600"/>
              </a:buClr>
              <a:buFont typeface="Wingdings" pitchFamily="2" charset="2"/>
              <a:buNone/>
              <a:defRPr/>
            </a:pPr>
            <a:r>
              <a:rPr lang="en-CA" sz="2000" b="1" dirty="0">
                <a:solidFill>
                  <a:schemeClr val="tx2"/>
                </a:solidFill>
                <a:latin typeface="+mn-lt"/>
                <a:cs typeface="+mn-cs"/>
              </a:rPr>
              <a:t>50</a:t>
            </a:r>
            <a:r>
              <a:rPr lang="el-GR" sz="2000" b="1" dirty="0">
                <a:solidFill>
                  <a:schemeClr val="tx2"/>
                </a:solidFill>
                <a:latin typeface="+mn-lt"/>
                <a:cs typeface="+mn-cs"/>
              </a:rPr>
              <a:t> εμμηνοπαυσιακή περίοδος</a:t>
            </a:r>
            <a:r>
              <a:rPr lang="el-GR" sz="2000" b="1" dirty="0">
                <a:latin typeface="+mn-lt"/>
                <a:cs typeface="+mn-cs"/>
              </a:rPr>
              <a:t> </a:t>
            </a:r>
            <a:endParaRPr lang="en-US" sz="2000" b="1" dirty="0" smtClean="0">
              <a:latin typeface="+mn-lt"/>
              <a:cs typeface="+mn-cs"/>
            </a:endParaRPr>
          </a:p>
          <a:p>
            <a:pPr algn="ctr" fontAlgn="auto">
              <a:spcBef>
                <a:spcPts val="0"/>
              </a:spcBef>
              <a:spcAft>
                <a:spcPts val="0"/>
              </a:spcAft>
              <a:buClr>
                <a:srgbClr val="FFD600"/>
              </a:buClr>
              <a:buFont typeface="Wingdings" pitchFamily="2" charset="2"/>
              <a:buNone/>
              <a:defRPr/>
            </a:pPr>
            <a:r>
              <a:rPr lang="el-GR" dirty="0" smtClean="0">
                <a:latin typeface="+mn-lt"/>
                <a:cs typeface="+mn-cs"/>
              </a:rPr>
              <a:t>Εμφάνιση </a:t>
            </a:r>
            <a:r>
              <a:rPr lang="el-GR" dirty="0">
                <a:latin typeface="+mn-lt"/>
                <a:cs typeface="+mn-cs"/>
              </a:rPr>
              <a:t>επώδυνων ισχαιμικών συμπτωμάτων</a:t>
            </a:r>
            <a:endParaRPr lang="en-CA" dirty="0">
              <a:solidFill>
                <a:schemeClr val="tx2"/>
              </a:solidFill>
              <a:latin typeface="+mn-lt"/>
              <a:cs typeface="+mn-cs"/>
            </a:endParaRPr>
          </a:p>
          <a:p>
            <a:pPr algn="ctr" fontAlgn="auto">
              <a:spcBef>
                <a:spcPts val="0"/>
              </a:spcBef>
              <a:spcAft>
                <a:spcPts val="0"/>
              </a:spcAft>
              <a:buClr>
                <a:srgbClr val="FFD600"/>
              </a:buClr>
              <a:buFont typeface="Wingdings" pitchFamily="2" charset="2"/>
              <a:buNone/>
              <a:defRPr/>
            </a:pPr>
            <a:endParaRPr lang="en-CA" sz="3200" b="1" dirty="0">
              <a:latin typeface="+mn-lt"/>
              <a:cs typeface="+mn-cs"/>
            </a:endParaRPr>
          </a:p>
        </p:txBody>
      </p:sp>
      <p:pic>
        <p:nvPicPr>
          <p:cNvPr id="1028" name="Picture 4" descr="C:\Users\alex\Desktop\Osteoporosis.bmp"/>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619250" y="1363393"/>
            <a:ext cx="6121102" cy="3771389"/>
          </a:xfrm>
          <a:prstGeom prst="rect">
            <a:avLst/>
          </a:prstGeom>
          <a:noFill/>
          <a:ln>
            <a:solidFill>
              <a:schemeClr val="accent1"/>
            </a:solidFill>
          </a:ln>
          <a:extLst>
            <a:ext uri="{909E8E84-426E-40DD-AFC4-6F175D3DCCD1}">
              <a14:hiddenFill xmlns:a14="http://schemas.microsoft.com/office/drawing/2010/main" xmlns="">
                <a:solidFill>
                  <a:srgbClr val="FFFFFF"/>
                </a:solidFill>
              </a14:hiddenFill>
            </a:ext>
          </a:extLst>
        </p:spPr>
      </p:pic>
      <p:sp>
        <p:nvSpPr>
          <p:cNvPr id="3" name="Rectangle 2"/>
          <p:cNvSpPr/>
          <p:nvPr/>
        </p:nvSpPr>
        <p:spPr>
          <a:xfrm rot="16200000">
            <a:off x="6722591" y="2980013"/>
            <a:ext cx="2286000" cy="276999"/>
          </a:xfrm>
          <a:prstGeom prst="rect">
            <a:avLst/>
          </a:prstGeom>
        </p:spPr>
        <p:txBody>
          <a:bodyPr wrap="square">
            <a:spAutoFit/>
          </a:bodyPr>
          <a:lstStyle/>
          <a:p>
            <a:pPr algn="ctr"/>
            <a:r>
              <a:rPr lang="en-US" sz="1200" dirty="0" smtClean="0">
                <a:solidFill>
                  <a:schemeClr val="tx1">
                    <a:lumMod val="75000"/>
                    <a:lumOff val="25000"/>
                  </a:schemeClr>
                </a:solidFill>
                <a:latin typeface="+mn-lt"/>
                <a:hlinkClick r:id="rId4"/>
              </a:rPr>
              <a:t>roscen.blogspot.gr</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xmlns="" val="4049021644"/>
      </p:ext>
    </p:extLst>
  </p:cSld>
  <p:clrMapOvr>
    <a:masterClrMapping/>
  </p:clrMapOvr>
  <p:transition spd="med">
    <p:random/>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ad6f079faa8db40536cb8fa787b1af72be1ebe1"/>
  <p:tag name="ISPRING_RESOURCE_PATHS_HASH_PRESENTER" val="2d43f7519444fa53cd10dfab6fcec639a15a8ce5"/>
</p:tagLst>
</file>

<file path=ppt/theme/theme1.xml><?xml version="1.0" encoding="utf-8"?>
<a:theme xmlns:a="http://schemas.openxmlformats.org/drawingml/2006/main" name="OC_template_updated">
  <a:themeElements>
    <a:clrScheme name="Custom 9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843</TotalTime>
  <Words>2465</Words>
  <Application>Microsoft Office PowerPoint</Application>
  <PresentationFormat>Προβολή στην οθόνη (4:3)</PresentationFormat>
  <Paragraphs>208</Paragraphs>
  <Slides>39</Slides>
  <Notes>9</Notes>
  <HiddenSlides>0</HiddenSlides>
  <MMClips>0</MMClips>
  <ScaleCrop>false</ScaleCrop>
  <HeadingPairs>
    <vt:vector size="4" baseType="variant">
      <vt:variant>
        <vt:lpstr>Θέμα</vt:lpstr>
      </vt:variant>
      <vt:variant>
        <vt:i4>1</vt:i4>
      </vt:variant>
      <vt:variant>
        <vt:lpstr>Τίτλοι διαφανειών</vt:lpstr>
      </vt:variant>
      <vt:variant>
        <vt:i4>39</vt:i4>
      </vt:variant>
    </vt:vector>
  </HeadingPairs>
  <TitlesOfParts>
    <vt:vector size="40" baseType="lpstr">
      <vt:lpstr>OC_template_updated</vt:lpstr>
      <vt:lpstr>Φυσικοθεραπεία σε ειδικές πληθυσμιακές μονάδες</vt:lpstr>
      <vt:lpstr>Σε μια υπανάπτυκτη χώρα  μην πίνεις το νερό της Σε μια αναπτυγμένη χώρα  μην αναπνέεις τον αέρα                                   Changing  Times </vt:lpstr>
      <vt:lpstr> ΑναπνέΩ </vt:lpstr>
      <vt:lpstr>Αναπνευστική λειτουργία</vt:lpstr>
      <vt:lpstr>Η σωστή αναπνοή προσφέρει</vt:lpstr>
      <vt:lpstr>Αναπνευστικοί μύες</vt:lpstr>
      <vt:lpstr>Αναπνευστική λειτουργία &amp; στάση</vt:lpstr>
      <vt:lpstr>                       </vt:lpstr>
      <vt:lpstr>Η φυσική εξέλιξη της Οστεοπόρωσης</vt:lpstr>
      <vt:lpstr>Αναπνευστική λειτουργία &amp; επιπλοκές</vt:lpstr>
      <vt:lpstr>Αναπνευστική λειτουργία &amp; επιπλοκές</vt:lpstr>
      <vt:lpstr>Οι επιπτώσεις στην αναπνευστική λειτουργία</vt:lpstr>
      <vt:lpstr>Αναπνευστικοί δείκτες</vt:lpstr>
      <vt:lpstr>Αναπνευστικοί δείκτες</vt:lpstr>
      <vt:lpstr>Αναπνευστική λειτουργία &amp; επιπλοκές</vt:lpstr>
      <vt:lpstr>Οι επιπτώσεις της ηλικίας στην αναπνευστική λειτουργία</vt:lpstr>
      <vt:lpstr>Οι επιπτώσεις της ηλικίας στην αναπνευστική λειτουργία</vt:lpstr>
      <vt:lpstr>Αναπνευστική λειτουργία &amp; επιπλοκές</vt:lpstr>
      <vt:lpstr>Αναπνευστική λειτουργία &amp; επιπλοκές</vt:lpstr>
      <vt:lpstr>Αναπνευστική λειτουργία &amp; επιπλοκές-βιβλιογραφική ανασκόπηση</vt:lpstr>
      <vt:lpstr>Μέθοδος και υλικό</vt:lpstr>
      <vt:lpstr>Εργαλεία: SPAN. MOΠ. RX. ΚΦ……</vt:lpstr>
      <vt:lpstr>Εργαλεία Pulmonary Function Tests (PFTs) </vt:lpstr>
      <vt:lpstr>Αποτελέσματα </vt:lpstr>
      <vt:lpstr>Αποτελέσματα </vt:lpstr>
      <vt:lpstr>Αποτελέσματα </vt:lpstr>
      <vt:lpstr>Αποτελέσματα </vt:lpstr>
      <vt:lpstr>Αποτελέσματα </vt:lpstr>
      <vt:lpstr>Αποτελέσματα</vt:lpstr>
      <vt:lpstr>Συμπεράσματα</vt:lpstr>
      <vt:lpstr>Συμπεράσματα</vt:lpstr>
      <vt:lpstr>Οι επιπτώσεις της οστεοπόρωσης στην αναπνευστική λειτουργιά</vt:lpstr>
      <vt:lpstr>Αναπνευστική Φυσικοθεραπεία</vt:lpstr>
      <vt:lpstr>Τέλος Ενότητας</vt:lpstr>
      <vt:lpstr>Σημειώματα</vt:lpstr>
      <vt:lpstr>Σημείωμα Αναφοράς</vt:lpstr>
      <vt:lpstr>Σημείωμα Αδειοδότησης</vt:lpstr>
      <vt:lpstr>Διατήρηση Σημειωμάτων</vt:lpstr>
      <vt:lpstr>Χρηματοδότηση</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default</cp:lastModifiedBy>
  <cp:revision>238</cp:revision>
  <dcterms:created xsi:type="dcterms:W3CDTF">2013-03-04T13:35:19Z</dcterms:created>
  <dcterms:modified xsi:type="dcterms:W3CDTF">2015-08-24T11:48:09Z</dcterms:modified>
</cp:coreProperties>
</file>