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12" r:id="rId3"/>
  </p:sldMasterIdLst>
  <p:notesMasterIdLst>
    <p:notesMasterId r:id="rId47"/>
  </p:notesMasterIdLst>
  <p:handoutMasterIdLst>
    <p:handoutMasterId r:id="rId48"/>
  </p:handoutMasterIdLst>
  <p:sldIdLst>
    <p:sldId id="383" r:id="rId4"/>
    <p:sldId id="337" r:id="rId5"/>
    <p:sldId id="338" r:id="rId6"/>
    <p:sldId id="339" r:id="rId7"/>
    <p:sldId id="340" r:id="rId8"/>
    <p:sldId id="362" r:id="rId9"/>
    <p:sldId id="341" r:id="rId10"/>
    <p:sldId id="363" r:id="rId11"/>
    <p:sldId id="364" r:id="rId12"/>
    <p:sldId id="367" r:id="rId13"/>
    <p:sldId id="366" r:id="rId14"/>
    <p:sldId id="342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7" r:id="rId27"/>
    <p:sldId id="358" r:id="rId28"/>
    <p:sldId id="359" r:id="rId29"/>
    <p:sldId id="369" r:id="rId30"/>
    <p:sldId id="370" r:id="rId31"/>
    <p:sldId id="371" r:id="rId32"/>
    <p:sldId id="373" r:id="rId33"/>
    <p:sldId id="374" r:id="rId34"/>
    <p:sldId id="375" r:id="rId35"/>
    <p:sldId id="376" r:id="rId36"/>
    <p:sldId id="377" r:id="rId37"/>
    <p:sldId id="257" r:id="rId38"/>
    <p:sldId id="262" r:id="rId39"/>
    <p:sldId id="264" r:id="rId40"/>
    <p:sldId id="334" r:id="rId41"/>
    <p:sldId id="335" r:id="rId42"/>
    <p:sldId id="384" r:id="rId43"/>
    <p:sldId id="385" r:id="rId44"/>
    <p:sldId id="266" r:id="rId45"/>
    <p:sldId id="261" r:id="rId46"/>
  </p:sldIdLst>
  <p:sldSz cx="9144000" cy="6858000" type="screen4x3"/>
  <p:notesSz cx="7104063" cy="10234613"/>
  <p:custDataLst>
    <p:tags r:id="rId4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9" d="100"/>
          <a:sy n="79" d="100"/>
        </p:scale>
        <p:origin x="-96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F3875E-E06C-4A39-8B3E-A4D39FFEBF5C}" type="slidenum">
              <a:rPr lang="el-GR" altLang="el-GR" smtClean="0"/>
              <a:pPr/>
              <a:t>25</a:t>
            </a:fld>
            <a:endParaRPr lang="el-GR" altLang="el-G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07051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AB689E-1185-4FAB-8B90-0D2180B85853}" type="slidenum">
              <a:rPr lang="el-GR" altLang="el-GR" smtClean="0"/>
              <a:pPr/>
              <a:t>29</a:t>
            </a:fld>
            <a:endParaRPr lang="el-GR" altLang="el-G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392588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2A85-8E50-48C8-B4CC-1D5593343A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70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4D2F1-36AF-4DAC-A37B-F5A38B8430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04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6A36-C79F-4406-A57B-D223EDAF0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56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ADA-0AEE-4399-BB96-8C4AD71EC4D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060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07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9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4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5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1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5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3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F2A57-E137-4C5F-B579-357C56D717FD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5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993C9-2C43-4490-83DD-ECBD4DEC1717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85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22A65-13D4-4FA8-8BF0-E6A20CFDD647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1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4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ases_TiO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/index.php?title=User:RodrigoToniato&amp;action=edit&amp;redlink=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rror.co.uk/news/technology-science/science/shocking-pictures-show-level-bacteria-544147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ases_TiO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/index.php?title=User:RodrigoToniato&amp;action=edit&amp;redlink=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asac.eu/fileadmin/docs/Low_Carbon/KVA_workshop/Photosynthesis/Artero-Stockholm_2013.pd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rsc.org/en/results?searchtext=Author:Andrew%20Mill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s.rsc.org/en/Content/ArticleLanding/2005/CS/b503997p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Υλικά Γραφικών Τεχνών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780928"/>
            <a:ext cx="6400800" cy="244827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7</a:t>
            </a:r>
            <a:r>
              <a:rPr lang="el-GR" sz="2800" dirty="0" smtClean="0"/>
              <a:t>: Οξείδιο του τιτανίου (</a:t>
            </a:r>
            <a:r>
              <a:rPr lang="en-US" sz="2800" dirty="0" smtClean="0"/>
              <a:t>TiO</a:t>
            </a:r>
            <a:r>
              <a:rPr lang="en-US" sz="2800" baseline="-25000" dirty="0" smtClean="0"/>
              <a:t>2</a:t>
            </a:r>
            <a:r>
              <a:rPr lang="el-GR" sz="2800" dirty="0" smtClean="0"/>
              <a:t>) 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 err="1" smtClean="0"/>
              <a:t>Επίκ</a:t>
            </a:r>
            <a:r>
              <a:rPr lang="el-GR" sz="2400" dirty="0" smtClean="0"/>
              <a:t>. Καθηγήτρια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 smtClean="0"/>
              <a:t>Τμήμα </a:t>
            </a:r>
            <a:r>
              <a:rPr lang="el-GR" sz="2400" dirty="0"/>
              <a:t>Γραφιστικής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/>
              <a:t>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5465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9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Ειδικά μελάνια </a:t>
            </a:r>
            <a:r>
              <a:rPr lang="el-GR" dirty="0"/>
              <a:t>Τ</a:t>
            </a:r>
            <a:r>
              <a:rPr lang="en-US" dirty="0" err="1"/>
              <a:t>i</a:t>
            </a:r>
            <a:r>
              <a:rPr lang="el-GR" dirty="0"/>
              <a:t>Ο</a:t>
            </a:r>
            <a:r>
              <a:rPr lang="el-GR" baseline="-25000" dirty="0"/>
              <a:t>2</a:t>
            </a:r>
            <a:r>
              <a:rPr lang="el-GR" dirty="0"/>
              <a:t> για εύκαμπτη συσκευασία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2195736" y="1268760"/>
            <a:ext cx="543609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Oil Based Titanium Dioxide </a:t>
            </a:r>
          </a:p>
          <a:p>
            <a:pPr lvl="1">
              <a:spcBef>
                <a:spcPts val="600"/>
              </a:spcBef>
            </a:pPr>
            <a:r>
              <a:rPr lang="en-US" sz="2400" dirty="0" err="1" smtClean="0">
                <a:latin typeface="+mn-lt"/>
              </a:rPr>
              <a:t>Sheetfed</a:t>
            </a:r>
            <a:endParaRPr lang="en-US" sz="24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Solvent Based Titanium Dioxide </a:t>
            </a:r>
          </a:p>
          <a:p>
            <a:pPr lvl="1">
              <a:spcBef>
                <a:spcPts val="600"/>
              </a:spcBef>
            </a:pPr>
            <a:r>
              <a:rPr lang="en-US" sz="2400" dirty="0" err="1" smtClean="0">
                <a:latin typeface="+mn-lt"/>
              </a:rPr>
              <a:t>Flexo</a:t>
            </a:r>
            <a:endParaRPr lang="en-US" sz="2400" dirty="0" smtClean="0">
              <a:latin typeface="+mn-lt"/>
            </a:endParaRP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+mn-lt"/>
              </a:rPr>
              <a:t>Gravure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UV Titanium Dioxide </a:t>
            </a:r>
          </a:p>
          <a:p>
            <a:pPr lvl="1">
              <a:spcBef>
                <a:spcPts val="600"/>
              </a:spcBef>
            </a:pPr>
            <a:r>
              <a:rPr lang="en-US" sz="2400" dirty="0" err="1" smtClean="0">
                <a:latin typeface="+mn-lt"/>
              </a:rPr>
              <a:t>Flexo</a:t>
            </a:r>
            <a:endParaRPr lang="en-US" sz="2400" dirty="0" smtClean="0">
              <a:latin typeface="+mn-lt"/>
            </a:endParaRP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+mn-lt"/>
              </a:rPr>
              <a:t>Screen</a:t>
            </a:r>
          </a:p>
          <a:p>
            <a:pPr lvl="1">
              <a:spcBef>
                <a:spcPts val="600"/>
              </a:spcBef>
            </a:pPr>
            <a:r>
              <a:rPr lang="en-US" sz="2400" dirty="0" err="1" smtClean="0">
                <a:latin typeface="+mn-lt"/>
              </a:rPr>
              <a:t>Sheetfed</a:t>
            </a:r>
            <a:endParaRPr lang="en-US" sz="24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Water Based Titanium Dioxide </a:t>
            </a:r>
          </a:p>
          <a:p>
            <a:pPr lvl="1">
              <a:spcBef>
                <a:spcPts val="600"/>
              </a:spcBef>
            </a:pPr>
            <a:r>
              <a:rPr lang="en-US" sz="2400" dirty="0" err="1" smtClean="0">
                <a:latin typeface="+mn-lt"/>
              </a:rPr>
              <a:t>Flexo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412776"/>
            <a:ext cx="6420742" cy="473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Εφαρμογές ΤιΟ</a:t>
            </a:r>
            <a:r>
              <a:rPr lang="el-GR" baseline="-25000" dirty="0" smtClean="0"/>
              <a:t>2</a:t>
            </a:r>
            <a:r>
              <a:rPr lang="el-GR" dirty="0" smtClean="0"/>
              <a:t> στη </a:t>
            </a:r>
            <a:r>
              <a:rPr lang="el-GR" dirty="0"/>
              <a:t>β</a:t>
            </a:r>
            <a:r>
              <a:rPr lang="el-GR" dirty="0" smtClean="0"/>
              <a:t>ιομηχανία πολυμερών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el-GR" sz="2000" dirty="0" smtClean="0"/>
              <a:t>Πρόκειται για το πιο σημαντικό λευκό </a:t>
            </a:r>
            <a:r>
              <a:rPr lang="el-GR" sz="2000" dirty="0" err="1" smtClean="0"/>
              <a:t>πιγμέντο</a:t>
            </a:r>
            <a:r>
              <a:rPr lang="el-GR" sz="2000" dirty="0" smtClean="0"/>
              <a:t> που χρησιμοποιείται στην βιομηχανία των πολυμερών.</a:t>
            </a:r>
          </a:p>
          <a:p>
            <a:pPr>
              <a:spcBef>
                <a:spcPts val="1200"/>
              </a:spcBef>
              <a:defRPr/>
            </a:pPr>
            <a:r>
              <a:rPr lang="en-US" sz="2000" dirty="0" smtClean="0"/>
              <a:t>To TiO</a:t>
            </a:r>
            <a:r>
              <a:rPr lang="en-US" sz="2000" baseline="-25000" dirty="0" smtClean="0"/>
              <a:t>2 </a:t>
            </a:r>
            <a:r>
              <a:rPr lang="el-GR" sz="2000" dirty="0" smtClean="0"/>
              <a:t> είναι </a:t>
            </a:r>
            <a:r>
              <a:rPr lang="el-GR" sz="2000" dirty="0" err="1" smtClean="0"/>
              <a:t>πολυχρηστικό</a:t>
            </a:r>
            <a:r>
              <a:rPr lang="el-GR" sz="2000" dirty="0" smtClean="0"/>
              <a:t> όταν χρησιμοποιείται σε εφαρμογές πολυμερών. Δηλαδή έχει να προσφέρει περισσότερα στην βιομηχανία πολυμερών πέρα από το λευκό χρώμα και την αδιαφάνεια.</a:t>
            </a:r>
            <a:endParaRPr lang="en-US" sz="2000" dirty="0" smtClean="0"/>
          </a:p>
          <a:p>
            <a:pPr>
              <a:spcBef>
                <a:spcPts val="1200"/>
              </a:spcBef>
              <a:defRPr/>
            </a:pPr>
            <a:r>
              <a:rPr lang="el-GR" sz="2000" dirty="0" smtClean="0"/>
              <a:t>Πρόκειται για </a:t>
            </a:r>
            <a:r>
              <a:rPr lang="el-GR" sz="2000" b="1" dirty="0" smtClean="0"/>
              <a:t>ένα φωτοευαίσθητο υλικό και η επιπλέον αξία του έγκειται στην αλληλεπίδρασή του με το φως</a:t>
            </a:r>
            <a:r>
              <a:rPr lang="el-GR" sz="2000" dirty="0" smtClean="0"/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l-GR" sz="2000" dirty="0" smtClean="0"/>
              <a:t>Για παράδειγμα, αυτή η αλληλεπίδραση μπορεί να έχει ως αποτέλεσμα την </a:t>
            </a:r>
            <a:r>
              <a:rPr lang="el-GR" sz="2000" b="1" dirty="0" smtClean="0"/>
              <a:t>σκέδαση του φωτός που προκαλεί αδιαφάνεια </a:t>
            </a:r>
            <a:r>
              <a:rPr lang="el-GR" sz="2000" dirty="0" smtClean="0"/>
              <a:t>ή την </a:t>
            </a:r>
            <a:r>
              <a:rPr lang="el-GR" sz="2000" b="1" dirty="0" smtClean="0"/>
              <a:t>απορρόφηση της υπεριώδους ακτινοβολίας</a:t>
            </a:r>
            <a:r>
              <a:rPr lang="el-GR" sz="2000" dirty="0" smtClean="0"/>
              <a:t> από το </a:t>
            </a:r>
            <a:r>
              <a:rPr lang="en-US" sz="2000" dirty="0" smtClean="0"/>
              <a:t>TiO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l-GR" sz="2000" b="1" dirty="0" smtClean="0"/>
              <a:t>προστατεύοντας έτσι τα πολυμερή από διάσπαση</a:t>
            </a:r>
            <a:r>
              <a:rPr lang="en-US" sz="2000" dirty="0" smtClean="0"/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l-GR" sz="2000" dirty="0" smtClean="0"/>
              <a:t>Χρησιμοποιείται ευρύτατα επειδή σκεδάζει αποτελεσματικά το ορατό φως προσδίδοντας λευκότητα, φωτεινότητα και αδιαφάνεια όταν αποτελεί συστατικό ενός πλαστικού προϊόντος.</a:t>
            </a:r>
            <a:endParaRPr lang="en-US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0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Εφαρμογές ΤιΟ</a:t>
            </a:r>
            <a:r>
              <a:rPr lang="el-GR" baseline="-25000" dirty="0"/>
              <a:t>2</a:t>
            </a:r>
            <a:r>
              <a:rPr lang="el-GR" dirty="0"/>
              <a:t> στη βιομηχανία πολυμερών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196752"/>
            <a:ext cx="8208912" cy="54726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200" dirty="0" smtClean="0"/>
              <a:t>Το </a:t>
            </a:r>
            <a:r>
              <a:rPr lang="el-GR" sz="2200" dirty="0" err="1" smtClean="0"/>
              <a:t>ρουτήλιο</a:t>
            </a:r>
            <a:r>
              <a:rPr lang="el-GR" sz="2200" dirty="0" smtClean="0"/>
              <a:t> προτιμάται ως </a:t>
            </a:r>
            <a:r>
              <a:rPr lang="el-GR" sz="2200" dirty="0" err="1" smtClean="0"/>
              <a:t>πιγμέντο</a:t>
            </a:r>
            <a:r>
              <a:rPr lang="el-GR" sz="2200" dirty="0" smtClean="0"/>
              <a:t> σε σχέση με τον </a:t>
            </a:r>
            <a:r>
              <a:rPr lang="el-GR" sz="2200" dirty="0" err="1" smtClean="0"/>
              <a:t>ανατάση</a:t>
            </a:r>
            <a:r>
              <a:rPr lang="el-GR" sz="2200" dirty="0" smtClean="0"/>
              <a:t> επειδή σκεδάζει το φως πιο αποτελεσματικά μια και έχει μεγαλύτερο δείκτη διάθλασης, είναι πιο σταθερό και είναι </a:t>
            </a:r>
            <a:r>
              <a:rPr lang="el-GR" sz="2200" dirty="0" err="1" smtClean="0"/>
              <a:t>λογότερο</a:t>
            </a:r>
            <a:r>
              <a:rPr lang="el-GR" sz="2200" dirty="0" smtClean="0"/>
              <a:t> πιθανό να δράσει καταλυτικά στην </a:t>
            </a:r>
            <a:r>
              <a:rPr lang="el-GR" sz="2200" dirty="0" err="1" smtClean="0"/>
              <a:t>φωτοδιάσπαση</a:t>
            </a:r>
            <a:r>
              <a:rPr lang="el-GR" sz="2200" dirty="0" smtClean="0"/>
              <a:t>.</a:t>
            </a:r>
          </a:p>
          <a:p>
            <a:pPr>
              <a:defRPr/>
            </a:pPr>
            <a:r>
              <a:rPr lang="el-GR" sz="2200" dirty="0" smtClean="0"/>
              <a:t>Προκειμένου το </a:t>
            </a:r>
            <a:r>
              <a:rPr lang="en-US" sz="2200" dirty="0" smtClean="0"/>
              <a:t>TiO</a:t>
            </a:r>
            <a:r>
              <a:rPr lang="en-US" sz="2200" baseline="-25000" dirty="0" smtClean="0"/>
              <a:t>2 </a:t>
            </a:r>
            <a:r>
              <a:rPr lang="en-US" sz="2200" dirty="0" smtClean="0"/>
              <a:t> </a:t>
            </a:r>
            <a:r>
              <a:rPr lang="el-GR" sz="2200" dirty="0" smtClean="0"/>
              <a:t>να έχει καλή διασπορά, αντοχή στις καιρικές συνθήκες και ανθεκτικότητα στον αποχρωματισμό η επιφάνειά του επεξεργάζεται  κατάλληλα.</a:t>
            </a:r>
            <a:endParaRPr lang="en-US" sz="2200" dirty="0" smtClean="0"/>
          </a:p>
          <a:p>
            <a:pPr>
              <a:defRPr/>
            </a:pPr>
            <a:r>
              <a:rPr lang="el-GR" sz="2200" dirty="0" smtClean="0"/>
              <a:t>Δεν υπάρχει μια μέθοδος για την επιφανειακή επεξεργασία του που να οδηγεί σε ένα </a:t>
            </a:r>
            <a:r>
              <a:rPr lang="el-GR" sz="2200" dirty="0" err="1" smtClean="0"/>
              <a:t>πιγμέντο</a:t>
            </a:r>
            <a:r>
              <a:rPr lang="el-GR" sz="2200" dirty="0" smtClean="0"/>
              <a:t> κατάλληλο για όλες τις εφαρμογές στην βιομηχανία πλαστικών και έτσι πραγματοποιείται συνεχής έρευνα  σε αυτό τον τομέα.</a:t>
            </a:r>
          </a:p>
          <a:p>
            <a:pPr>
              <a:defRPr/>
            </a:pPr>
            <a:r>
              <a:rPr lang="el-GR" sz="2200" dirty="0" smtClean="0"/>
              <a:t>Σε αντίθεση με έγχρωμα </a:t>
            </a:r>
            <a:r>
              <a:rPr lang="el-GR" sz="2200" dirty="0" err="1" smtClean="0"/>
              <a:t>πιγμέντα</a:t>
            </a:r>
            <a:r>
              <a:rPr lang="el-GR" sz="2200" dirty="0" smtClean="0"/>
              <a:t> που παρέχουν αδιαφάνεια απορροφώντας το ορατό φως , το διοξείδιο του τιτανίου και άλλα λευκά  </a:t>
            </a:r>
            <a:r>
              <a:rPr lang="el-GR" sz="2200" dirty="0" err="1" smtClean="0"/>
              <a:t>πιγμέντα</a:t>
            </a:r>
            <a:r>
              <a:rPr lang="el-GR" sz="2200" dirty="0" smtClean="0"/>
              <a:t> παρέχουν αδιαφάνεια  σκεδάζοντας το φως.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86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00" b="6378"/>
          <a:stretch/>
        </p:blipFill>
        <p:spPr bwMode="auto">
          <a:xfrm>
            <a:off x="2714612" y="1285860"/>
            <a:ext cx="3714776" cy="48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52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3933056"/>
            <a:ext cx="49328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9674" y="1625336"/>
            <a:ext cx="4853949" cy="164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73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179512" y="1196752"/>
            <a:ext cx="3096344" cy="5040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200" dirty="0" smtClean="0"/>
              <a:t>Όσο μεγαλύτερη είναι η διαφορά μεταξύ του δείκτη διάθλασης του </a:t>
            </a:r>
            <a:r>
              <a:rPr lang="el-GR" sz="2200" dirty="0" err="1" smtClean="0"/>
              <a:t>πιγμέντου</a:t>
            </a:r>
            <a:r>
              <a:rPr lang="el-GR" sz="2200" dirty="0" smtClean="0"/>
              <a:t> και του πολυμερούς στο οποίο διασπείρεται τόσο μεγαλύτερη είναι η σκέδαση του φωτός.</a:t>
            </a:r>
            <a:endParaRPr lang="el-GR" sz="2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332337"/>
              </p:ext>
            </p:extLst>
          </p:nvPr>
        </p:nvGraphicFramePr>
        <p:xfrm>
          <a:off x="3419872" y="1052736"/>
          <a:ext cx="5576326" cy="566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1058"/>
                <a:gridCol w="1155410"/>
                <a:gridCol w="1597446"/>
                <a:gridCol w="892412"/>
              </a:tblGrid>
              <a:tr h="329565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White Pigment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err="1"/>
                        <a:t>Rl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20700" indent="-520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Plastic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 </a:t>
                      </a:r>
                      <a:r>
                        <a:rPr lang="en-US" dirty="0" err="1" smtClean="0"/>
                        <a:t>Rl</a:t>
                      </a:r>
                      <a:endParaRPr lang="el-GR" dirty="0" smtClean="0"/>
                    </a:p>
                  </a:txBody>
                  <a:tcPr anchor="ctr"/>
                </a:tc>
              </a:tr>
              <a:tr h="334715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Rutile </a:t>
                      </a:r>
                      <a:r>
                        <a:rPr lang="en-US" sz="1800" dirty="0" smtClean="0"/>
                        <a:t>TiO</a:t>
                      </a:r>
                      <a:r>
                        <a:rPr lang="en-US" sz="1800" baseline="-25000" dirty="0" smtClean="0"/>
                        <a:t>2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2.73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20700" indent="-520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Polystyrene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1.60</a:t>
                      </a:r>
                      <a:endParaRPr lang="el-GR"/>
                    </a:p>
                  </a:txBody>
                  <a:tcPr anchor="ctr"/>
                </a:tc>
              </a:tr>
              <a:tr h="330710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err="1"/>
                        <a:t>Anatase</a:t>
                      </a:r>
                      <a:r>
                        <a:rPr lang="en-US" dirty="0"/>
                        <a:t> </a:t>
                      </a:r>
                      <a:r>
                        <a:rPr lang="en-US" sz="1800" dirty="0" smtClean="0"/>
                        <a:t>TiO</a:t>
                      </a:r>
                      <a:r>
                        <a:rPr lang="en-US" sz="1800" baseline="-25000" dirty="0" smtClean="0"/>
                        <a:t>2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2.55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20700" indent="-520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Polycarbonate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1.59</a:t>
                      </a:r>
                      <a:endParaRPr lang="el-GR"/>
                    </a:p>
                  </a:txBody>
                  <a:tcPr anchor="ctr"/>
                </a:tc>
              </a:tr>
              <a:tr h="329565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Antimony Oxide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2.09-2.29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20700" indent="-520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SAN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1.56</a:t>
                      </a:r>
                      <a:endParaRPr lang="el-GR"/>
                    </a:p>
                  </a:txBody>
                  <a:tcPr anchor="ctr"/>
                </a:tc>
              </a:tr>
              <a:tr h="576739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Zinc Oxide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2.02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20700" indent="-520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Polyethylene</a:t>
                      </a:r>
                      <a:endParaRPr lang="el-G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1.50-1.54</a:t>
                      </a:r>
                      <a:endParaRPr lang="el-GR"/>
                    </a:p>
                  </a:txBody>
                  <a:tcPr anchor="ctr"/>
                </a:tc>
              </a:tr>
              <a:tr h="576739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Basic Carbonate, White Lead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1.94-2.09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20700" indent="-520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Acrylic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1.49</a:t>
                      </a:r>
                      <a:endParaRPr lang="el-GR"/>
                    </a:p>
                  </a:txBody>
                  <a:tcPr anchor="ctr"/>
                </a:tc>
              </a:tr>
              <a:tr h="576739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Lithopone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1.84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Polyvinyl Chloride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1.48</a:t>
                      </a:r>
                      <a:endParaRPr lang="el-GR"/>
                    </a:p>
                  </a:txBody>
                  <a:tcPr anchor="ctr"/>
                </a:tc>
              </a:tr>
              <a:tr h="329565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Clay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1.65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anchor="ctr"/>
                </a:tc>
              </a:tr>
              <a:tr h="329565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Magnesium Silicate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1.65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anchor="ctr"/>
                </a:tc>
              </a:tr>
              <a:tr h="339292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Barytes </a:t>
                      </a:r>
                      <a:r>
                        <a:rPr lang="en-US" dirty="0" err="1" smtClean="0"/>
                        <a:t>BaSO</a:t>
                      </a:r>
                      <a:r>
                        <a:rPr lang="el-GR" sz="1800" baseline="-25000" dirty="0" smtClean="0"/>
                        <a:t>4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1.64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  <a:endParaRPr lang="el-GR" dirty="0"/>
                    </a:p>
                  </a:txBody>
                  <a:tcPr anchor="ctr"/>
                </a:tc>
              </a:tr>
              <a:tr h="339292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Calcium</a:t>
                      </a:r>
                      <a:r>
                        <a:rPr lang="en-US" baseline="0" dirty="0" smtClean="0"/>
                        <a:t> Carbonate 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 smtClean="0"/>
                        <a:t>1.63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4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Περίθλαση και μέγεθος </a:t>
            </a:r>
            <a:r>
              <a:rPr lang="el-GR" dirty="0" smtClean="0"/>
              <a:t>σωματιδίων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5626968" cy="5040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/>
              <a:t>Η περίθλαση είναι ο άλλος παράγοντας που επηρεάζει τον βαθμό στον οποίο το </a:t>
            </a:r>
            <a:r>
              <a:rPr lang="el-GR" sz="2400" dirty="0" err="1" smtClean="0"/>
              <a:t>πιγμέντο</a:t>
            </a:r>
            <a:r>
              <a:rPr lang="el-GR" sz="2400" dirty="0" smtClean="0"/>
              <a:t> σκεδάζει το φως. Το φως που διέρχεται κοντά σε ένα σωματίδιο </a:t>
            </a:r>
            <a:r>
              <a:rPr lang="el-GR" sz="2400" dirty="0" err="1" smtClean="0"/>
              <a:t>πιγμέντου</a:t>
            </a:r>
            <a:r>
              <a:rPr lang="el-GR" sz="2400" dirty="0" smtClean="0"/>
              <a:t> κάμπτεται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397148"/>
            <a:ext cx="244157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08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4315" y="1988840"/>
            <a:ext cx="6155371" cy="30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72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</a:t>
            </a:r>
            <a:r>
              <a:rPr lang="en-US" dirty="0" smtClean="0"/>
              <a:t>TiO</a:t>
            </a:r>
            <a:r>
              <a:rPr lang="en-US" baseline="-25000" dirty="0" smtClean="0"/>
              <a:t>2 </a:t>
            </a:r>
            <a:r>
              <a:rPr lang="el-GR" baseline="-25000" dirty="0" smtClean="0"/>
              <a:t/>
            </a:r>
            <a:br>
              <a:rPr lang="el-GR" baseline="-25000" dirty="0" smtClean="0"/>
            </a:br>
            <a:r>
              <a:rPr lang="el-GR" dirty="0" smtClean="0"/>
              <a:t>στην τεχνολογία του χαρτιού</a:t>
            </a:r>
            <a:endParaRPr lang="el-GR" baseline="-25000" dirty="0"/>
          </a:p>
        </p:txBody>
      </p:sp>
      <p:sp>
        <p:nvSpPr>
          <p:cNvPr id="94925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00034" y="1714488"/>
            <a:ext cx="8229600" cy="3518132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l-GR" sz="2400" dirty="0" smtClean="0"/>
              <a:t>Χρησιμοποιείται στην τεχνολογία του χαρτιού μαζί με τα </a:t>
            </a:r>
            <a:r>
              <a:rPr lang="en-US" sz="2400" dirty="0" smtClean="0"/>
              <a:t>clays </a:t>
            </a:r>
            <a:r>
              <a:rPr lang="el-GR" sz="2400" dirty="0" smtClean="0"/>
              <a:t>(καολίνης, </a:t>
            </a:r>
            <a:r>
              <a:rPr lang="en-US" sz="2400" dirty="0" smtClean="0"/>
              <a:t>china clay</a:t>
            </a:r>
            <a:r>
              <a:rPr lang="el-GR" sz="2400" dirty="0" smtClean="0"/>
              <a:t>) και το </a:t>
            </a:r>
            <a:r>
              <a:rPr lang="en-US" sz="2400" dirty="0" err="1" smtClean="0"/>
              <a:t>CaCO</a:t>
            </a:r>
            <a:r>
              <a:rPr lang="el-GR" sz="2400" baseline="-25000" dirty="0" smtClean="0"/>
              <a:t>3</a:t>
            </a:r>
            <a:r>
              <a:rPr lang="el-GR" sz="2400" dirty="0" smtClean="0"/>
              <a:t> ως </a:t>
            </a:r>
            <a:r>
              <a:rPr lang="el-GR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πιγμέντο</a:t>
            </a:r>
            <a:r>
              <a:rPr lang="el-GR" sz="2400" dirty="0" smtClean="0"/>
              <a:t> (</a:t>
            </a:r>
            <a:r>
              <a:rPr lang="en-US" sz="2400" dirty="0" smtClean="0"/>
              <a:t>pigment</a:t>
            </a:r>
            <a:r>
              <a:rPr lang="el-GR" sz="2400" dirty="0" smtClean="0"/>
              <a:t>, </a:t>
            </a:r>
            <a:r>
              <a:rPr lang="en-US" sz="2400" dirty="0" smtClean="0"/>
              <a:t>filler</a:t>
            </a:r>
            <a:r>
              <a:rPr lang="el-GR" sz="2400" dirty="0" smtClean="0"/>
              <a:t>) </a:t>
            </a:r>
            <a:r>
              <a:rPr lang="el-G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προκειμένου να πληρώσει το πορώδες του χαρτιού και να βελτιώσει την ποιότητα της κάλυψης της επιφάνειάς του.</a:t>
            </a:r>
            <a:endParaRPr lang="en-U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ts val="1200"/>
              </a:spcBef>
              <a:defRPr/>
            </a:pPr>
            <a:r>
              <a:rPr lang="el-GR" sz="2400" dirty="0" smtClean="0"/>
              <a:t>Συντελεί στην </a:t>
            </a:r>
            <a:r>
              <a:rPr lang="el-GR" sz="2400" b="1" dirty="0" smtClean="0">
                <a:solidFill>
                  <a:schemeClr val="tx2"/>
                </a:solidFill>
              </a:rPr>
              <a:t>βελτίωση των οπτικών ιδιοτήτων του χαρτιού και στην λαμπρότητά του.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l-GR" sz="2400" dirty="0" smtClean="0"/>
              <a:t>Χρησιμοποιείται ακόμη και για οικονομικούς λόγους μια και αντικαθιστά τις πιο ακριβές ίνες.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86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TiO</a:t>
            </a:r>
            <a:r>
              <a:rPr lang="en-US" baseline="-25000" dirty="0"/>
              <a:t>2</a:t>
            </a:r>
            <a:endParaRPr lang="el-GR" dirty="0"/>
          </a:p>
        </p:txBody>
      </p:sp>
      <p:sp>
        <p:nvSpPr>
          <p:cNvPr id="929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4900411" cy="5040560"/>
          </a:xfrm>
        </p:spPr>
        <p:txBody>
          <a:bodyPr/>
          <a:lstStyle/>
          <a:p>
            <a:pPr>
              <a:defRPr/>
            </a:pPr>
            <a:r>
              <a:rPr lang="el-GR" sz="2400" dirty="0" smtClean="0">
                <a:effectLst/>
              </a:rPr>
              <a:t>Το </a:t>
            </a:r>
            <a:r>
              <a:rPr lang="en-US" sz="2400" dirty="0" err="1" smtClean="0">
                <a:effectLst/>
              </a:rPr>
              <a:t>TiO</a:t>
            </a:r>
            <a:r>
              <a:rPr lang="el-GR" sz="2400" baseline="-25000" dirty="0" smtClean="0">
                <a:effectLst/>
              </a:rPr>
              <a:t>2</a:t>
            </a:r>
            <a:r>
              <a:rPr lang="el-GR" sz="2400" dirty="0" smtClean="0">
                <a:effectLst/>
              </a:rPr>
              <a:t> είναι ένας ημιαγωγός </a:t>
            </a:r>
            <a:r>
              <a:rPr lang="en-US" sz="2400" dirty="0" smtClean="0">
                <a:effectLst/>
              </a:rPr>
              <a:t>n</a:t>
            </a:r>
            <a:r>
              <a:rPr lang="el-GR" sz="2400" dirty="0" smtClean="0">
                <a:effectLst/>
              </a:rPr>
              <a:t>-τύπου εξαιτίας της ύπαρξης κενών θέσεων οξυγόνου στο πλέγμα του και εσωτερικών ιόντων τιτανίου (σε πιέσεις οξυγόνου κοντά στην ατμόσφαιρα επικρατούν οι κενές θέσεις οξυγόνου).</a:t>
            </a:r>
            <a:endParaRPr lang="en-US" sz="2400" dirty="0" smtClean="0">
              <a:effectLst/>
            </a:endParaRPr>
          </a:p>
          <a:p>
            <a:pPr>
              <a:defRPr/>
            </a:pPr>
            <a:r>
              <a:rPr lang="el-GR" sz="2400" dirty="0" smtClean="0">
                <a:effectLst/>
              </a:rPr>
              <a:t>Η δομή του προκύπτει από τον υβριδισμό των 2</a:t>
            </a:r>
            <a:r>
              <a:rPr lang="en-US" sz="2400" dirty="0" smtClean="0">
                <a:effectLst/>
              </a:rPr>
              <a:t>p</a:t>
            </a:r>
            <a:r>
              <a:rPr lang="el-GR" sz="2400" dirty="0" smtClean="0">
                <a:effectLst/>
              </a:rPr>
              <a:t> τροχιακών του οξυγόνου με τα 3</a:t>
            </a:r>
            <a:r>
              <a:rPr lang="en-US" sz="2400" dirty="0" smtClean="0">
                <a:effectLst/>
              </a:rPr>
              <a:t>d</a:t>
            </a:r>
            <a:r>
              <a:rPr lang="el-GR" sz="2400" dirty="0" smtClean="0">
                <a:effectLst/>
              </a:rPr>
              <a:t> τροχιακά του τιτανίου.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8" name="Picture 2" descr="https://upload.wikimedia.org/wikipedia/commons/8/8d/Fases_TiO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611" y="1340768"/>
            <a:ext cx="36004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4073" y="4653136"/>
            <a:ext cx="264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Fases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TiO2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User:RodrigoToniato (page does not exist)"/>
              </a:rPr>
              <a:t>RodrigoToniato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17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Φωτοκαταλυτικό</a:t>
            </a:r>
            <a:r>
              <a:rPr lang="el-GR" dirty="0" smtClean="0"/>
              <a:t> </a:t>
            </a:r>
            <a:r>
              <a:rPr lang="en-US" dirty="0" smtClean="0"/>
              <a:t>-</a:t>
            </a:r>
            <a:r>
              <a:rPr lang="el-GR" dirty="0" err="1" smtClean="0"/>
              <a:t>αντιβακτηριακό</a:t>
            </a:r>
            <a:r>
              <a:rPr lang="el-GR" dirty="0" smtClean="0"/>
              <a:t> χαρτί</a:t>
            </a:r>
            <a:endParaRPr lang="el-GR" dirty="0"/>
          </a:p>
        </p:txBody>
      </p:sp>
      <p:sp>
        <p:nvSpPr>
          <p:cNvPr id="9502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7544" y="1190607"/>
            <a:ext cx="4032448" cy="50405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Καινοτόμα είναι η εφαρμογή του στο </a:t>
            </a:r>
            <a:r>
              <a:rPr lang="el-GR" sz="2800" dirty="0" err="1" smtClean="0"/>
              <a:t>φωτοκαταλυτικό</a:t>
            </a:r>
            <a:r>
              <a:rPr lang="el-GR" sz="2800" dirty="0" smtClean="0"/>
              <a:t> και το </a:t>
            </a:r>
            <a:r>
              <a:rPr lang="el-GR" sz="2800" dirty="0" err="1" smtClean="0"/>
              <a:t>αντιβακτηριακό</a:t>
            </a:r>
            <a:r>
              <a:rPr lang="el-GR" sz="2800" dirty="0" smtClean="0"/>
              <a:t> χαρτί. 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982654" y="5902822"/>
            <a:ext cx="37626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l-GR" dirty="0">
                <a:latin typeface="+mn-lt"/>
              </a:rPr>
              <a:t>Μικροοργανισμοί σε χαρτονομίσματα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pic>
        <p:nvPicPr>
          <p:cNvPr id="1026" name="Picture 2" descr="http://i1.mirror.co.uk/incoming/article5441624.ece/ALTERNATES/s1023/Main-Moneybacter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220072" y="1340768"/>
            <a:ext cx="3287862" cy="43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54167" y="5689375"/>
            <a:ext cx="1619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+mn-lt"/>
                <a:hlinkClick r:id="rId3"/>
              </a:rPr>
              <a:t>mirror.co.uk</a:t>
            </a:r>
            <a:endParaRPr lang="el-GR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19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Φωτοκαταλυτικό</a:t>
            </a:r>
            <a:r>
              <a:rPr lang="el-GR" dirty="0" smtClean="0"/>
              <a:t> </a:t>
            </a:r>
            <a:r>
              <a:rPr lang="en-US" dirty="0" smtClean="0"/>
              <a:t>-</a:t>
            </a:r>
            <a:r>
              <a:rPr lang="el-GR" dirty="0" err="1" smtClean="0"/>
              <a:t>αντιβακτηριακό</a:t>
            </a:r>
            <a:r>
              <a:rPr lang="el-GR" dirty="0" smtClean="0"/>
              <a:t> χαρτί</a:t>
            </a:r>
            <a:endParaRPr lang="el-GR" dirty="0"/>
          </a:p>
        </p:txBody>
      </p:sp>
      <p:pic>
        <p:nvPicPr>
          <p:cNvPr id="1843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29468"/>
            <a:ext cx="8229600" cy="35753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86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Φωτοκαταλυτικό</a:t>
            </a:r>
            <a:r>
              <a:rPr lang="el-GR" dirty="0" smtClean="0"/>
              <a:t> </a:t>
            </a:r>
            <a:r>
              <a:rPr lang="en-US" dirty="0" smtClean="0"/>
              <a:t>-</a:t>
            </a:r>
            <a:r>
              <a:rPr lang="el-GR" dirty="0" err="1" smtClean="0"/>
              <a:t>αντιβακτηριακό</a:t>
            </a:r>
            <a:r>
              <a:rPr lang="el-GR" dirty="0" smtClean="0"/>
              <a:t> χαρτί</a:t>
            </a:r>
            <a:endParaRPr lang="el-GR" dirty="0"/>
          </a:p>
        </p:txBody>
      </p:sp>
      <p:pic>
        <p:nvPicPr>
          <p:cNvPr id="1945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874" y="1196975"/>
            <a:ext cx="5078252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60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Φωτοκαταλυτικό</a:t>
            </a:r>
            <a:r>
              <a:rPr lang="el-GR" dirty="0" smtClean="0"/>
              <a:t> </a:t>
            </a:r>
            <a:r>
              <a:rPr lang="en-US" dirty="0" smtClean="0"/>
              <a:t>-</a:t>
            </a:r>
            <a:r>
              <a:rPr lang="el-GR" dirty="0" err="1" smtClean="0"/>
              <a:t>αντιβακτηριακό</a:t>
            </a:r>
            <a:r>
              <a:rPr lang="el-GR" dirty="0" smtClean="0"/>
              <a:t> χαρτί</a:t>
            </a:r>
            <a:endParaRPr lang="el-GR" dirty="0"/>
          </a:p>
        </p:txBody>
      </p:sp>
      <p:pic>
        <p:nvPicPr>
          <p:cNvPr id="2048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191" y="1489497"/>
            <a:ext cx="6371617" cy="44552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0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TiO</a:t>
            </a:r>
            <a:r>
              <a:rPr lang="en-US" baseline="-25000" dirty="0" smtClean="0"/>
              <a:t>2</a:t>
            </a:r>
            <a:r>
              <a:rPr lang="en-US" dirty="0" smtClean="0"/>
              <a:t> – </a:t>
            </a:r>
            <a:r>
              <a:rPr lang="el-GR" dirty="0" smtClean="0"/>
              <a:t>τεχνολογία χαρτιού</a:t>
            </a:r>
            <a:endParaRPr lang="el-GR" dirty="0"/>
          </a:p>
        </p:txBody>
      </p:sp>
      <p:sp>
        <p:nvSpPr>
          <p:cNvPr id="9369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400"/>
              </a:spcBef>
              <a:buNone/>
              <a:defRPr/>
            </a:pPr>
            <a:r>
              <a:rPr lang="el-GR" sz="2800" b="1" dirty="0" smtClean="0">
                <a:solidFill>
                  <a:srgbClr val="820000"/>
                </a:solidFill>
              </a:rPr>
              <a:t>Η παράμετρος που επηρεάζει στην τεχνολογία του χαρτιού την αποτελεσματικότητά του </a:t>
            </a:r>
            <a:r>
              <a:rPr lang="el-GR" sz="2800" dirty="0" smtClean="0"/>
              <a:t>είναι κυρίως</a:t>
            </a:r>
            <a:r>
              <a:rPr lang="el-GR" sz="2800" b="1" dirty="0" smtClean="0"/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το μέγεθός του Τ</a:t>
            </a:r>
            <a:r>
              <a:rPr lang="en-US" sz="2800" b="1" dirty="0" smtClean="0">
                <a:solidFill>
                  <a:schemeClr val="tx2"/>
                </a:solidFill>
              </a:rPr>
              <a:t>iO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/>
              <a:t>παρά το σχήμα του.</a:t>
            </a:r>
            <a:endParaRPr lang="en-US" sz="2800" dirty="0" smtClean="0"/>
          </a:p>
          <a:p>
            <a:pPr marL="0" indent="0">
              <a:spcBef>
                <a:spcPts val="2400"/>
              </a:spcBef>
              <a:buNone/>
              <a:defRPr/>
            </a:pPr>
            <a:r>
              <a:rPr lang="el-GR" sz="2800" dirty="0" smtClean="0"/>
              <a:t>Το βέλτιστο μέγεθός του ως </a:t>
            </a:r>
            <a:r>
              <a:rPr lang="el-GR" sz="2800" dirty="0" err="1" smtClean="0"/>
              <a:t>πιγμέντο</a:t>
            </a:r>
            <a:r>
              <a:rPr lang="el-GR" sz="2800" dirty="0" smtClean="0"/>
              <a:t> στην τεχνολογία του χαρτιού είναι περίπου 0.2 μ</a:t>
            </a:r>
            <a:r>
              <a:rPr lang="en-US" sz="2800" dirty="0" smtClean="0"/>
              <a:t>m</a:t>
            </a:r>
            <a:r>
              <a:rPr lang="el-GR" sz="2800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8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TiO</a:t>
            </a:r>
            <a:r>
              <a:rPr lang="en-US" baseline="-25000" dirty="0" smtClean="0"/>
              <a:t>2</a:t>
            </a:r>
            <a:r>
              <a:rPr lang="en-US" dirty="0" smtClean="0"/>
              <a:t> – </a:t>
            </a:r>
            <a:r>
              <a:rPr lang="el-GR" dirty="0" smtClean="0"/>
              <a:t>Διάσπαση χρωστικών</a:t>
            </a:r>
            <a:endParaRPr lang="el-GR" dirty="0"/>
          </a:p>
        </p:txBody>
      </p:sp>
      <p:sp>
        <p:nvSpPr>
          <p:cNvPr id="9687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el-GR" sz="2800" dirty="0" smtClean="0"/>
              <a:t>Το Τ</a:t>
            </a:r>
            <a:r>
              <a:rPr lang="en-US" sz="2800" dirty="0" err="1" smtClean="0"/>
              <a:t>i</a:t>
            </a:r>
            <a:r>
              <a:rPr lang="el-GR" sz="2800" dirty="0" smtClean="0"/>
              <a:t>Ο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 αποτελεί τον </a:t>
            </a:r>
            <a:r>
              <a:rPr lang="el-GR" sz="2800" b="1" dirty="0" smtClean="0">
                <a:solidFill>
                  <a:schemeClr val="tx2"/>
                </a:solidFill>
              </a:rPr>
              <a:t>καλύτερο </a:t>
            </a:r>
            <a:r>
              <a:rPr lang="el-GR" sz="2800" b="1" dirty="0" err="1" smtClean="0">
                <a:solidFill>
                  <a:schemeClr val="tx2"/>
                </a:solidFill>
              </a:rPr>
              <a:t>φωτοκαταλύτη</a:t>
            </a:r>
            <a:r>
              <a:rPr lang="el-GR" sz="2800" b="1" dirty="0" smtClean="0">
                <a:solidFill>
                  <a:schemeClr val="tx2"/>
                </a:solidFill>
              </a:rPr>
              <a:t> για την διάσπαση χρωστικών </a:t>
            </a:r>
            <a:r>
              <a:rPr lang="el-GR" sz="2800" dirty="0" smtClean="0"/>
              <a:t>που προέρχονται για παράδειγμα από απόβλητα βιομηχανιών εκτύπωσης, χρωμάτων κ.α. παρουσία </a:t>
            </a:r>
            <a:r>
              <a:rPr lang="en-US" sz="2800" dirty="0" smtClean="0"/>
              <a:t>UV </a:t>
            </a:r>
            <a:r>
              <a:rPr lang="el-GR" sz="2800" dirty="0" smtClean="0"/>
              <a:t>ή </a:t>
            </a:r>
            <a:r>
              <a:rPr lang="en-US" sz="2800" dirty="0" err="1" smtClean="0"/>
              <a:t>UVis</a:t>
            </a:r>
            <a:r>
              <a:rPr lang="el-GR" sz="2800" dirty="0" smtClean="0"/>
              <a:t>. </a:t>
            </a:r>
            <a:endParaRPr lang="en-US" sz="2800" dirty="0" smtClean="0"/>
          </a:p>
          <a:p>
            <a:pPr>
              <a:spcBef>
                <a:spcPts val="1800"/>
              </a:spcBef>
              <a:defRPr/>
            </a:pPr>
            <a:r>
              <a:rPr lang="el-GR" sz="2800" b="1" dirty="0" smtClean="0">
                <a:solidFill>
                  <a:srgbClr val="820000"/>
                </a:solidFill>
              </a:rPr>
              <a:t>Σημαντικός ημιαγωγός </a:t>
            </a:r>
            <a:r>
              <a:rPr lang="el-GR" sz="2800" dirty="0" smtClean="0"/>
              <a:t>με τεράστια πεδίο εφαρμογών και αποτελεσματικότητας στον τομέα της </a:t>
            </a:r>
            <a:r>
              <a:rPr lang="el-GR" sz="2800" b="1" dirty="0" err="1" smtClean="0">
                <a:solidFill>
                  <a:srgbClr val="820000"/>
                </a:solidFill>
              </a:rPr>
              <a:t>φωτοκατάλυσης</a:t>
            </a:r>
            <a:r>
              <a:rPr lang="el-GR" sz="2800" b="1" dirty="0" smtClean="0"/>
              <a:t>.</a:t>
            </a:r>
            <a:endParaRPr lang="en-US" sz="2800" b="1" dirty="0" smtClean="0"/>
          </a:p>
          <a:p>
            <a:pPr>
              <a:spcBef>
                <a:spcPts val="1800"/>
              </a:spcBef>
              <a:defRPr/>
            </a:pPr>
            <a:r>
              <a:rPr lang="el-GR" sz="2800" dirty="0" err="1" smtClean="0"/>
              <a:t>Φωτοκαταλυτικά</a:t>
            </a:r>
            <a:r>
              <a:rPr lang="el-GR" sz="2800" dirty="0" smtClean="0"/>
              <a:t> </a:t>
            </a:r>
            <a:r>
              <a:rPr lang="el-GR" sz="2800" dirty="0" err="1" smtClean="0"/>
              <a:t>υμένια</a:t>
            </a:r>
            <a:r>
              <a:rPr lang="el-GR" sz="2800" dirty="0" smtClean="0"/>
              <a:t> </a:t>
            </a:r>
            <a:r>
              <a:rPr lang="en-US" sz="2800" dirty="0" smtClean="0"/>
              <a:t>TiO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l-GR" sz="2800" dirty="0" smtClean="0"/>
              <a:t> τυπώνονται με τις τεχνικές εκτύπωσης </a:t>
            </a:r>
            <a:r>
              <a:rPr lang="en-US" sz="2800" dirty="0" smtClean="0"/>
              <a:t>ink-jet</a:t>
            </a:r>
            <a:r>
              <a:rPr lang="el-GR" sz="2800" dirty="0" smtClean="0"/>
              <a:t> και μεταξοτυπία.</a:t>
            </a:r>
          </a:p>
          <a:p>
            <a:pPr>
              <a:spcBef>
                <a:spcPts val="1800"/>
              </a:spcBef>
              <a:defRPr/>
            </a:pPr>
            <a:endParaRPr lang="en-US" sz="2800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66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12168"/>
          </a:xfrm>
        </p:spPr>
        <p:txBody>
          <a:bodyPr>
            <a:noAutofit/>
          </a:bodyPr>
          <a:lstStyle/>
          <a:p>
            <a:r>
              <a:rPr lang="el-GR" sz="3600" dirty="0"/>
              <a:t>Προσομοίωση κόκκου </a:t>
            </a:r>
            <a:r>
              <a:rPr lang="el-GR" sz="3600" dirty="0" err="1"/>
              <a:t>ημιαγώγιμου</a:t>
            </a:r>
            <a:r>
              <a:rPr lang="el-GR" sz="3600" dirty="0"/>
              <a:t> υλικού με </a:t>
            </a:r>
            <a:r>
              <a:rPr lang="el-GR" sz="3600" dirty="0" err="1"/>
              <a:t>μικροηλεκτροχημικό</a:t>
            </a:r>
            <a:r>
              <a:rPr lang="el-GR" sz="3600" dirty="0"/>
              <a:t> </a:t>
            </a:r>
            <a:r>
              <a:rPr lang="el-GR" sz="3600" dirty="0" smtClean="0"/>
              <a:t>στοιχείο, </a:t>
            </a:r>
            <a:br>
              <a:rPr lang="el-GR" sz="3600" dirty="0" smtClean="0"/>
            </a:br>
            <a:r>
              <a:rPr lang="el-GR" sz="3600" dirty="0" smtClean="0"/>
              <a:t>υπό </a:t>
            </a:r>
            <a:r>
              <a:rPr lang="el-GR" sz="3600" dirty="0"/>
              <a:t>την επίδραση του φωτός</a:t>
            </a:r>
            <a:r>
              <a:rPr lang="el-GR" sz="3600" dirty="0" smtClean="0"/>
              <a:t>.</a:t>
            </a:r>
            <a:endParaRPr lang="el-GR" sz="36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348880"/>
            <a:ext cx="3312368" cy="3096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740650" y="1557338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l-GR" altLang="el-GR" b="1" dirty="0" err="1">
                <a:solidFill>
                  <a:srgbClr val="000000"/>
                </a:solidFill>
                <a:latin typeface="Times New Roman" pitchFamily="18" charset="0"/>
              </a:rPr>
              <a:t>ν</a:t>
            </a:r>
            <a:r>
              <a:rPr lang="el-GR" altLang="el-GR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l-GR" altLang="el-GR" b="1" dirty="0" err="1">
                <a:solidFill>
                  <a:srgbClr val="000000"/>
                </a:solidFill>
                <a:latin typeface="Times New Roman" pitchFamily="18" charset="0"/>
              </a:rPr>
              <a:t>Ε</a:t>
            </a:r>
            <a:r>
              <a:rPr lang="en-US" altLang="el-GR" b="1" baseline="-25000" dirty="0">
                <a:solidFill>
                  <a:srgbClr val="000000"/>
                </a:solidFill>
                <a:latin typeface="Times New Roman" pitchFamily="18" charset="0"/>
              </a:rPr>
              <a:t>g</a:t>
            </a:r>
            <a:endParaRPr lang="el-GR" altLang="el-GR" b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5637" name="Rectangle 5"/>
          <p:cNvSpPr>
            <a:spLocks noChangeArrowheads="1"/>
          </p:cNvSpPr>
          <p:nvPr/>
        </p:nvSpPr>
        <p:spPr bwMode="auto">
          <a:xfrm>
            <a:off x="539552" y="2708920"/>
            <a:ext cx="460920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>
                <a:latin typeface="+mn-lt"/>
              </a:rPr>
              <a:t>Οι </a:t>
            </a:r>
            <a:r>
              <a:rPr lang="el-GR" sz="2400" dirty="0" err="1">
                <a:latin typeface="+mn-lt"/>
              </a:rPr>
              <a:t>φωτοδημιουργούμενες</a:t>
            </a:r>
            <a:r>
              <a:rPr lang="el-GR" sz="2400" dirty="0">
                <a:latin typeface="+mn-lt"/>
              </a:rPr>
              <a:t>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οπές στην επιφάνειά του είναι ισχυρά οξειδωτικές</a:t>
            </a:r>
            <a:r>
              <a:rPr lang="el-GR" sz="2400" dirty="0">
                <a:latin typeface="+mn-lt"/>
              </a:rPr>
              <a:t>, ενώ 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τα </a:t>
            </a:r>
            <a:r>
              <a:rPr lang="el-GR" sz="2400" dirty="0" err="1">
                <a:solidFill>
                  <a:srgbClr val="000000"/>
                </a:solidFill>
                <a:latin typeface="+mn-lt"/>
              </a:rPr>
              <a:t>φωτοπαραγόμενα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 ηλεκτρόνια είναι αρκετά αναγωγικά</a:t>
            </a:r>
            <a:r>
              <a:rPr lang="el-GR" sz="2400" dirty="0">
                <a:latin typeface="+mn-lt"/>
              </a:rPr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249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625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l-GR" dirty="0" smtClean="0"/>
              <a:t>Σε όξινο </a:t>
            </a:r>
            <a:r>
              <a:rPr lang="en-US" dirty="0" smtClean="0"/>
              <a:t>pH </a:t>
            </a:r>
            <a:r>
              <a:rPr lang="el-GR" dirty="0" smtClean="0"/>
              <a:t>είναι κατιονικό με αποτέλεσμα να μπορεί να εναποτίθεται εύκολα στις αρνητικά φορτισμένες </a:t>
            </a:r>
            <a:r>
              <a:rPr lang="el-GR" dirty="0" err="1" smtClean="0"/>
              <a:t>κυτταρινικές</a:t>
            </a:r>
            <a:r>
              <a:rPr lang="el-GR" dirty="0" smtClean="0"/>
              <a:t> ίνες.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3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4526" y="1196752"/>
            <a:ext cx="9001970" cy="1944216"/>
          </a:xfrm>
        </p:spPr>
        <p:txBody>
          <a:bodyPr>
            <a:normAutofit/>
          </a:bodyPr>
          <a:lstStyle/>
          <a:p>
            <a:r>
              <a:rPr lang="el-GR" altLang="el-GR" sz="2200" dirty="0"/>
              <a:t>Βασικό συστατικό της ηλεκτρονικής μελάνης (</a:t>
            </a:r>
            <a:r>
              <a:rPr lang="en-US" altLang="el-GR" sz="2200" dirty="0"/>
              <a:t>e</a:t>
            </a:r>
            <a:r>
              <a:rPr lang="el-GR" altLang="el-GR" sz="2200" dirty="0"/>
              <a:t>-</a:t>
            </a:r>
            <a:r>
              <a:rPr lang="en-US" altLang="el-GR" sz="2200" dirty="0"/>
              <a:t>ink</a:t>
            </a:r>
            <a:r>
              <a:rPr lang="el-GR" altLang="el-GR" sz="2200" dirty="0"/>
              <a:t>). Συγκεκριμένα έχει μελετηθεί η </a:t>
            </a:r>
            <a:r>
              <a:rPr lang="el-GR" altLang="el-GR" sz="2200" dirty="0" err="1"/>
              <a:t>μικροενθυλάκωση</a:t>
            </a:r>
            <a:r>
              <a:rPr lang="el-GR" altLang="el-GR" sz="2200" dirty="0"/>
              <a:t> αιωρημάτων χρώματος </a:t>
            </a:r>
            <a:r>
              <a:rPr lang="el-GR" altLang="el-GR" sz="2200" dirty="0" err="1"/>
              <a:t>ματζέντα</a:t>
            </a:r>
            <a:r>
              <a:rPr lang="el-GR" altLang="el-GR" sz="2200" dirty="0"/>
              <a:t>, κίτρινου και κυανού με λευκό </a:t>
            </a:r>
            <a:r>
              <a:rPr lang="el-GR" altLang="el-GR" sz="2200" dirty="0" err="1"/>
              <a:t>πιγμέντο</a:t>
            </a:r>
            <a:r>
              <a:rPr lang="el-GR" altLang="el-GR" sz="2200" dirty="0"/>
              <a:t> (</a:t>
            </a:r>
            <a:r>
              <a:rPr lang="en-US" altLang="el-GR" sz="2200" dirty="0" err="1"/>
              <a:t>TiO</a:t>
            </a:r>
            <a:r>
              <a:rPr lang="el-GR" altLang="el-GR" sz="2200" baseline="-25000" dirty="0"/>
              <a:t>2</a:t>
            </a:r>
            <a:r>
              <a:rPr lang="el-GR" altLang="el-GR" sz="2200" dirty="0"/>
              <a:t>) σε </a:t>
            </a:r>
            <a:r>
              <a:rPr lang="el-GR" altLang="el-GR" sz="2200" dirty="0" err="1"/>
              <a:t>πολυμερικά</a:t>
            </a:r>
            <a:r>
              <a:rPr lang="el-GR" altLang="el-GR" sz="2200" dirty="0"/>
              <a:t> περιβλήματα προς χρήση τους σε έγχρωμες </a:t>
            </a:r>
            <a:r>
              <a:rPr lang="el-GR" altLang="el-GR" sz="2200" dirty="0" err="1"/>
              <a:t>ηλεκτροφορητικές</a:t>
            </a:r>
            <a:r>
              <a:rPr lang="el-GR" altLang="el-GR" sz="2200" dirty="0"/>
              <a:t> οθόνες (</a:t>
            </a:r>
            <a:r>
              <a:rPr lang="en-US" altLang="el-GR" sz="2200" dirty="0"/>
              <a:t>electrophoretic </a:t>
            </a:r>
            <a:r>
              <a:rPr lang="el-GR" altLang="el-GR" sz="2200" dirty="0" err="1"/>
              <a:t>image</a:t>
            </a:r>
            <a:r>
              <a:rPr lang="el-GR" altLang="el-GR" sz="2200" dirty="0"/>
              <a:t> </a:t>
            </a:r>
            <a:r>
              <a:rPr lang="en-US" altLang="el-GR" sz="2200" dirty="0"/>
              <a:t>display</a:t>
            </a:r>
            <a:r>
              <a:rPr lang="el-GR" altLang="el-GR" sz="2200" dirty="0"/>
              <a:t>,  EPID</a:t>
            </a:r>
            <a:r>
              <a:rPr lang="el-GR" altLang="el-GR" sz="2200" dirty="0" smtClean="0"/>
              <a:t>).</a:t>
            </a:r>
            <a:endParaRPr lang="el-GR" sz="2200" dirty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5447606" cy="250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695055" y="5933421"/>
            <a:ext cx="5329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l-GR" sz="1400" dirty="0">
                <a:latin typeface="+mn-lt"/>
              </a:rPr>
              <a:t>Scanning electron microscopy (SEM) photograph of bare TiO</a:t>
            </a:r>
            <a:r>
              <a:rPr lang="en-US" altLang="el-GR" sz="1400" baseline="-25000" dirty="0">
                <a:latin typeface="+mn-lt"/>
              </a:rPr>
              <a:t>2</a:t>
            </a:r>
            <a:r>
              <a:rPr lang="en-US" altLang="el-GR" sz="1400" dirty="0">
                <a:latin typeface="+mn-lt"/>
              </a:rPr>
              <a:t> particles (a);TiO2/P(MMA-co-EGDMA-co-MAA) hybrid composite particle </a:t>
            </a:r>
            <a:r>
              <a:rPr lang="el-GR" altLang="el-GR" sz="1400" dirty="0">
                <a:latin typeface="+mn-lt"/>
              </a:rPr>
              <a:t>(b).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TiO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βασικό συστατικό του </a:t>
            </a:r>
            <a:r>
              <a:rPr lang="en-US" altLang="el-GR" dirty="0" smtClean="0"/>
              <a:t>e</a:t>
            </a:r>
            <a:r>
              <a:rPr lang="el-GR" altLang="el-GR" dirty="0" smtClean="0"/>
              <a:t>-</a:t>
            </a:r>
            <a:r>
              <a:rPr lang="en-US" altLang="el-GR" dirty="0" smtClean="0"/>
              <a:t>ink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0" y="3284984"/>
            <a:ext cx="3563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Η λειτουργία των οθονών αυτών στηρίζεται στην </a:t>
            </a: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ηλεκτροφόρεση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κατά την οποία έχουμε μετακίνηση φορτισμένων σωματιδίων αιωρούμενων σε ένα υγρό υπό την επίδραση ηλεκτρικού πεδίου.</a:t>
            </a:r>
            <a:r>
              <a:rPr lang="en-US" altLang="el-GR" sz="22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altLang="el-GR" sz="2200" dirty="0">
                <a:solidFill>
                  <a:prstClr val="black"/>
                </a:solidFill>
                <a:latin typeface="Calibri"/>
              </a:rPr>
            </a:b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/>
            </a:r>
            <a:br>
              <a:rPr lang="el-GR" altLang="el-GR" sz="2200" dirty="0">
                <a:solidFill>
                  <a:prstClr val="black"/>
                </a:solidFill>
                <a:latin typeface="Calibri"/>
              </a:rPr>
            </a:b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8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TiO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βασικό συστατικό του </a:t>
            </a:r>
            <a:r>
              <a:rPr lang="en-US" altLang="el-GR" dirty="0" smtClean="0"/>
              <a:t>e</a:t>
            </a:r>
            <a:r>
              <a:rPr lang="el-GR" altLang="el-GR" dirty="0" smtClean="0"/>
              <a:t>-</a:t>
            </a:r>
            <a:r>
              <a:rPr lang="en-US" altLang="el-GR" dirty="0" smtClean="0"/>
              <a:t>ink</a:t>
            </a:r>
            <a:endParaRPr lang="el-GR" dirty="0"/>
          </a:p>
        </p:txBody>
      </p:sp>
      <p:sp>
        <p:nvSpPr>
          <p:cNvPr id="1126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>
                <a:effectLst/>
              </a:rPr>
              <a:t>Η οθόνη αποτελείται από δύο διαφανή και αγώγιμα </a:t>
            </a:r>
            <a:r>
              <a:rPr lang="el-GR" altLang="el-GR" sz="2000" dirty="0" err="1" smtClean="0">
                <a:effectLst/>
              </a:rPr>
              <a:t>πολυμερικά</a:t>
            </a:r>
            <a:r>
              <a:rPr lang="el-GR" altLang="el-GR" sz="2000" dirty="0" smtClean="0">
                <a:effectLst/>
              </a:rPr>
              <a:t> στρώματα που περιέχουν το αιώρημα των σωματιδίων σε μη πολικό διαλύτη (</a:t>
            </a:r>
            <a:r>
              <a:rPr lang="en-US" altLang="el-GR" sz="2000" dirty="0" smtClean="0">
                <a:effectLst/>
              </a:rPr>
              <a:t>electrophoretic ink</a:t>
            </a:r>
            <a:r>
              <a:rPr lang="el-GR" altLang="el-GR" sz="2000" dirty="0" smtClean="0">
                <a:effectLst/>
              </a:rPr>
              <a:t>). Με εφαρμογή ηλεκτρικού πεδίου μεταξύ των ηλεκτροδίων τα σωματίδια μετακινούνται στο πάνω ή στο κάτω μέρος της συσκευής. Άλλοι ερευνητές χρησιμοποίησαν λευκά σωματίδια τα οποία διέσπειραν μη πολικό διαλύτη με σκούρο μπλε χρώμα. Όταν τα σωματίδια είναι στο μπροστινό ηλεκτρόδιο σκεδάζουν το φως (</a:t>
            </a:r>
            <a:r>
              <a:rPr lang="en-US" altLang="el-GR" sz="2000" dirty="0" smtClean="0">
                <a:effectLst/>
              </a:rPr>
              <a:t>scatter the light</a:t>
            </a:r>
            <a:r>
              <a:rPr lang="el-GR" altLang="el-GR" sz="2000" dirty="0" smtClean="0">
                <a:effectLst/>
              </a:rPr>
              <a:t>) (λευκό χρώμα</a:t>
            </a:r>
            <a:r>
              <a:rPr lang="en-US" altLang="el-GR" sz="2000" dirty="0" smtClean="0">
                <a:effectLst/>
              </a:rPr>
              <a:t> white state</a:t>
            </a:r>
            <a:r>
              <a:rPr lang="el-GR" altLang="el-GR" sz="2000" dirty="0" smtClean="0">
                <a:effectLst/>
              </a:rPr>
              <a:t>) και όταν είναι στο πίσω ηλεκτρόδιο ο διαλύτης απορροφά το χρώμα (σκούρο χρώμα </a:t>
            </a:r>
            <a:r>
              <a:rPr lang="el-GR" altLang="el-GR" sz="2000" dirty="0" err="1" smtClean="0">
                <a:effectLst/>
              </a:rPr>
              <a:t>dark</a:t>
            </a:r>
            <a:r>
              <a:rPr lang="el-GR" altLang="el-GR" sz="2000" dirty="0" smtClean="0">
                <a:effectLst/>
              </a:rPr>
              <a:t> </a:t>
            </a:r>
            <a:r>
              <a:rPr lang="el-GR" altLang="el-GR" sz="2000" dirty="0" err="1" smtClean="0">
                <a:effectLst/>
              </a:rPr>
              <a:t>state</a:t>
            </a:r>
            <a:r>
              <a:rPr lang="el-GR" altLang="el-GR" sz="2000" dirty="0" smtClean="0">
                <a:effectLst/>
              </a:rPr>
              <a:t>).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775224"/>
            <a:ext cx="3313112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266793" y="6452027"/>
            <a:ext cx="6467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l-GR" dirty="0">
                <a:latin typeface="+mn-lt"/>
              </a:rPr>
              <a:t>Schematic illustration of microcapsule-type electrophoretic display.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775224"/>
            <a:ext cx="458311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0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TiO</a:t>
            </a:r>
            <a:r>
              <a:rPr lang="en-US" baseline="-25000" dirty="0"/>
              <a:t>2</a:t>
            </a:r>
            <a:endParaRPr lang="el-GR" dirty="0"/>
          </a:p>
        </p:txBody>
      </p:sp>
      <p:sp>
        <p:nvSpPr>
          <p:cNvPr id="9318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5050904" cy="55446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400" dirty="0" smtClean="0">
                <a:effectLst/>
              </a:rPr>
              <a:t>Κρυσταλλογραφικά απαντάται σε </a:t>
            </a:r>
            <a:r>
              <a:rPr lang="el-GR" sz="2400" b="1" dirty="0" smtClean="0">
                <a:solidFill>
                  <a:schemeClr val="tx2"/>
                </a:solidFill>
                <a:effectLst/>
              </a:rPr>
              <a:t>τρεις κύριες δομές πολυμορφισμού </a:t>
            </a:r>
            <a:r>
              <a:rPr lang="el-GR" sz="2400" dirty="0" smtClean="0">
                <a:effectLst/>
              </a:rPr>
              <a:t>με διαφορετική διευθέτηση των ατόμων στο χώρο.</a:t>
            </a:r>
            <a:endParaRPr lang="en-US" sz="2400" dirty="0" smtClean="0">
              <a:effectLst/>
            </a:endParaRPr>
          </a:p>
          <a:p>
            <a:pPr>
              <a:defRPr/>
            </a:pPr>
            <a:r>
              <a:rPr lang="el-GR" sz="2400" dirty="0" smtClean="0">
                <a:effectLst/>
              </a:rPr>
              <a:t>Αυτές είναι ο </a:t>
            </a:r>
            <a:r>
              <a:rPr lang="el-GR" sz="2400" b="1" dirty="0" err="1" smtClean="0">
                <a:solidFill>
                  <a:srgbClr val="820000"/>
                </a:solidFill>
                <a:effectLst/>
              </a:rPr>
              <a:t>ανατάσης</a:t>
            </a:r>
            <a:r>
              <a:rPr lang="el-GR" sz="2400" dirty="0" smtClean="0">
                <a:effectLst/>
              </a:rPr>
              <a:t>, το </a:t>
            </a:r>
            <a:r>
              <a:rPr lang="el-GR" sz="2400" b="1" dirty="0" err="1" smtClean="0">
                <a:effectLst/>
              </a:rPr>
              <a:t>ρουτήλιο</a:t>
            </a:r>
            <a:r>
              <a:rPr lang="el-GR" sz="2400" dirty="0" smtClean="0">
                <a:effectLst/>
              </a:rPr>
              <a:t> και ο </a:t>
            </a:r>
            <a:r>
              <a:rPr lang="el-GR" sz="2400" b="1" dirty="0" err="1" smtClean="0">
                <a:solidFill>
                  <a:schemeClr val="tx2"/>
                </a:solidFill>
                <a:effectLst/>
              </a:rPr>
              <a:t>μπρουκίτης</a:t>
            </a:r>
            <a:r>
              <a:rPr lang="el-GR" sz="2400" dirty="0" smtClean="0">
                <a:effectLst/>
              </a:rPr>
              <a:t>. </a:t>
            </a:r>
            <a:endParaRPr lang="en-US" sz="2400" dirty="0" smtClean="0">
              <a:effectLst/>
            </a:endParaRPr>
          </a:p>
          <a:p>
            <a:pPr>
              <a:defRPr/>
            </a:pPr>
            <a:r>
              <a:rPr lang="el-GR" sz="2400" dirty="0" smtClean="0">
                <a:effectLst/>
              </a:rPr>
              <a:t>Ανάλογα με τη φάση που κυριαρχεί στο υλικό εκτιμάται και η έκταση του ενεργειακού χάσματος </a:t>
            </a:r>
            <a:r>
              <a:rPr lang="en-US" sz="2400" dirty="0" err="1" smtClean="0">
                <a:effectLst/>
              </a:rPr>
              <a:t>Eg</a:t>
            </a:r>
            <a:r>
              <a:rPr lang="el-GR" sz="2400" dirty="0" smtClean="0">
                <a:effectLst/>
              </a:rPr>
              <a:t> (3.0-3.2</a:t>
            </a:r>
            <a:r>
              <a:rPr lang="en-US" sz="2400" dirty="0" smtClean="0">
                <a:effectLst/>
              </a:rPr>
              <a:t>eV</a:t>
            </a:r>
            <a:r>
              <a:rPr lang="el-GR" sz="2400" dirty="0" smtClean="0">
                <a:effectLst/>
              </a:rPr>
              <a:t>).</a:t>
            </a:r>
            <a:endParaRPr lang="en-US" sz="2400" dirty="0" smtClean="0">
              <a:effectLst/>
            </a:endParaRPr>
          </a:p>
          <a:p>
            <a:pPr>
              <a:defRPr/>
            </a:pPr>
            <a:r>
              <a:rPr lang="el-GR" sz="2400" dirty="0" smtClean="0">
                <a:effectLst/>
              </a:rPr>
              <a:t>Οι συνηθέστερες δομές είναι οι δύο πρώτες και ανήκουν στο τετραγωνικό κρυσταλλικό σύστημα.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8" name="Picture 2" descr="https://upload.wikimedia.org/wikipedia/commons/8/8d/Fases_TiO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611" y="1340768"/>
            <a:ext cx="36004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34073" y="4653136"/>
            <a:ext cx="264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Fases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TiO2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User:RodrigoToniato (page does not exist)"/>
              </a:rPr>
              <a:t>RodrigoToniato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96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Μετατροπή της ηλιακής ενέργειας </a:t>
            </a:r>
            <a:br>
              <a:rPr lang="el-GR" dirty="0"/>
            </a:br>
            <a:r>
              <a:rPr lang="el-GR" dirty="0"/>
              <a:t>σε ηλεκτρική και χημική ενέργεια 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88840"/>
            <a:ext cx="4878902" cy="34490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67744" y="5445224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V.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Artero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, Molecular science for artificial photosynthesis From bio-inspired catalyst to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nanomaterials, 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Laboratoire de Chimie et Biologie des Métaux, Université Joseph Fourier, CNRS, CEA Grenoble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30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327660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500563" y="2708274"/>
            <a:ext cx="3168650" cy="194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l-GR" dirty="0" smtClean="0">
                <a:latin typeface="+mn-lt"/>
              </a:rPr>
              <a:t>Εικόνα </a:t>
            </a:r>
            <a:r>
              <a:rPr lang="en-US" altLang="el-GR" dirty="0">
                <a:latin typeface="+mn-lt"/>
              </a:rPr>
              <a:t>SEM</a:t>
            </a:r>
            <a:r>
              <a:rPr lang="el-GR" altLang="el-GR" dirty="0">
                <a:latin typeface="+mn-lt"/>
              </a:rPr>
              <a:t> από πάστα </a:t>
            </a:r>
            <a:r>
              <a:rPr lang="en-US" altLang="el-GR" dirty="0" err="1">
                <a:latin typeface="+mn-lt"/>
              </a:rPr>
              <a:t>TiO</a:t>
            </a:r>
            <a:r>
              <a:rPr lang="el-GR" altLang="el-GR" baseline="-25000" dirty="0">
                <a:latin typeface="+mn-lt"/>
              </a:rPr>
              <a:t>2</a:t>
            </a:r>
            <a:r>
              <a:rPr lang="el-GR" altLang="el-GR" dirty="0">
                <a:latin typeface="+mn-lt"/>
              </a:rPr>
              <a:t> που εκτυπώνεται με </a:t>
            </a:r>
            <a:r>
              <a:rPr lang="el-GR" altLang="el-GR" b="1" dirty="0">
                <a:latin typeface="+mn-lt"/>
              </a:rPr>
              <a:t>μεταξοτυπί</a:t>
            </a:r>
            <a:r>
              <a:rPr lang="el-GR" altLang="el-GR" dirty="0">
                <a:latin typeface="+mn-lt"/>
              </a:rPr>
              <a:t>α, για χρήση της σε </a:t>
            </a:r>
            <a:r>
              <a:rPr lang="el-GR" altLang="el-GR" dirty="0" err="1">
                <a:latin typeface="+mn-lt"/>
              </a:rPr>
              <a:t>φωτοευαισθητοποιημένες</a:t>
            </a:r>
            <a:r>
              <a:rPr lang="el-GR" altLang="el-GR" dirty="0">
                <a:latin typeface="+mn-lt"/>
              </a:rPr>
              <a:t> ηλεκτροχημικές κυψελίδες (</a:t>
            </a:r>
            <a:r>
              <a:rPr lang="en-US" altLang="el-GR" dirty="0">
                <a:latin typeface="+mn-lt"/>
              </a:rPr>
              <a:t>Dye</a:t>
            </a:r>
            <a:r>
              <a:rPr lang="el-GR" altLang="el-GR" dirty="0">
                <a:latin typeface="+mn-lt"/>
              </a:rPr>
              <a:t> </a:t>
            </a:r>
            <a:r>
              <a:rPr lang="en-US" altLang="el-GR" dirty="0">
                <a:latin typeface="+mn-lt"/>
              </a:rPr>
              <a:t>Sensitized</a:t>
            </a:r>
            <a:r>
              <a:rPr lang="el-GR" altLang="el-GR" dirty="0">
                <a:latin typeface="+mn-lt"/>
              </a:rPr>
              <a:t> </a:t>
            </a:r>
            <a:r>
              <a:rPr lang="en-US" altLang="el-GR" dirty="0">
                <a:latin typeface="+mn-lt"/>
              </a:rPr>
              <a:t>Solar</a:t>
            </a:r>
            <a:r>
              <a:rPr lang="el-GR" altLang="el-GR" dirty="0">
                <a:latin typeface="+mn-lt"/>
              </a:rPr>
              <a:t> </a:t>
            </a:r>
            <a:r>
              <a:rPr lang="en-US" altLang="el-GR" dirty="0">
                <a:latin typeface="+mn-lt"/>
              </a:rPr>
              <a:t>Cells</a:t>
            </a:r>
            <a:r>
              <a:rPr lang="el-GR" altLang="el-GR" dirty="0">
                <a:latin typeface="+mn-lt"/>
              </a:rPr>
              <a:t>).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πάστα Τ</a:t>
            </a:r>
            <a:r>
              <a:rPr lang="en-US" sz="2400" dirty="0" err="1" smtClean="0"/>
              <a:t>i</a:t>
            </a:r>
            <a:r>
              <a:rPr lang="el-GR" sz="2400" dirty="0" smtClean="0"/>
              <a:t>Ο</a:t>
            </a:r>
            <a:r>
              <a:rPr lang="el-GR" sz="2400" baseline="-25000" dirty="0" smtClean="0"/>
              <a:t>2</a:t>
            </a:r>
            <a:r>
              <a:rPr lang="el-GR" altLang="el-GR" sz="2400" dirty="0" smtClean="0"/>
              <a:t> για </a:t>
            </a:r>
            <a:r>
              <a:rPr lang="el-GR" altLang="el-GR" sz="2400" dirty="0" err="1" smtClean="0"/>
              <a:t>φωτοευαισθητοποιημένες</a:t>
            </a:r>
            <a:r>
              <a:rPr lang="el-GR" altLang="el-GR" sz="2400" dirty="0" smtClean="0"/>
              <a:t> ηλεκτροχημικές κυψελίδες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777628" y="52233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Tsoukleris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Arabatzis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Chatzivasiloglou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Kontos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Belessi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Bernard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Falaras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“2-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Ethyl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-1-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hexanol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based screen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printed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titania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thin films for dye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sensitized solar cells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Solar Energy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79 (2005) 422–430.</a:t>
            </a:r>
          </a:p>
        </p:txBody>
      </p:sp>
    </p:spTree>
    <p:extLst>
      <p:ext uri="{BB962C8B-B14F-4D97-AF65-F5344CB8AC3E}">
        <p14:creationId xmlns:p14="http://schemas.microsoft.com/office/powerpoint/2010/main" val="18576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Το Τ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Ο</a:t>
            </a:r>
            <a:r>
              <a:rPr lang="el-GR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ως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νανοαισθητήρας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στην συσκευασία τροφίμων </a:t>
            </a:r>
            <a:endParaRPr lang="el-GR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35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600" b="1" dirty="0" smtClean="0"/>
              <a:t>Τεράστιας σημασίας είναι επίσης η εφαρμογή τους ως </a:t>
            </a:r>
            <a:r>
              <a:rPr lang="el-GR" sz="2600" b="1" dirty="0" err="1" smtClean="0">
                <a:solidFill>
                  <a:schemeClr val="folHlink"/>
                </a:solidFill>
              </a:rPr>
              <a:t>νανοαισθητήρες</a:t>
            </a:r>
            <a:r>
              <a:rPr lang="el-GR" sz="2600" b="1" dirty="0" smtClean="0">
                <a:solidFill>
                  <a:schemeClr val="folHlink"/>
                </a:solidFill>
              </a:rPr>
              <a:t> στην συσκευασία τροφίμων.</a:t>
            </a:r>
          </a:p>
          <a:p>
            <a:pPr marL="0" indent="0" eaLnBrk="1" hangingPunct="1">
              <a:buNone/>
              <a:defRPr/>
            </a:pPr>
            <a:endParaRPr lang="el-GR" sz="2600" dirty="0" smtClean="0"/>
          </a:p>
        </p:txBody>
      </p:sp>
      <p:pic>
        <p:nvPicPr>
          <p:cNvPr id="15363" name="Picture 5" descr="Applications of Nanotechnology  in Food Packaging and Food Safety (Barrier materials, Antimicrobials and Sensor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95525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6076950" y="5567010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smtClean="0">
                <a:latin typeface="+mn-lt"/>
                <a:hlinkClick r:id="rId3"/>
              </a:rPr>
              <a:t>Andrew </a:t>
            </a:r>
            <a:r>
              <a:rPr lang="en-US" sz="1200" u="sng" dirty="0" err="1">
                <a:latin typeface="+mn-lt"/>
                <a:hlinkClick r:id="rId3"/>
              </a:rPr>
              <a:t>Mills</a:t>
            </a:r>
            <a:r>
              <a:rPr lang="en-US" sz="1200" baseline="30000" dirty="0" err="1">
                <a:latin typeface="+mn-lt"/>
              </a:rPr>
              <a:t>a</a:t>
            </a:r>
            <a:r>
              <a:rPr lang="en-US" sz="1200" dirty="0">
                <a:latin typeface="+mn-lt"/>
              </a:rPr>
              <a:t>  </a:t>
            </a:r>
          </a:p>
          <a:p>
            <a:r>
              <a:rPr lang="en-US" sz="1200" dirty="0">
                <a:latin typeface="+mn-lt"/>
                <a:hlinkClick r:id="rId4"/>
              </a:rPr>
              <a:t>Show </a:t>
            </a:r>
            <a:r>
              <a:rPr lang="en-US" sz="1200" dirty="0" smtClean="0">
                <a:latin typeface="+mn-lt"/>
                <a:hlinkClick r:id="rId4"/>
              </a:rPr>
              <a:t>Affiliations</a:t>
            </a:r>
            <a:r>
              <a:rPr lang="el-GR" sz="1200" dirty="0" smtClean="0">
                <a:latin typeface="+mn-lt"/>
              </a:rPr>
              <a:t>, </a:t>
            </a:r>
            <a:r>
              <a:rPr lang="en-US" sz="1200" dirty="0" smtClean="0">
                <a:latin typeface="+mn-lt"/>
              </a:rPr>
              <a:t>Oxygen</a:t>
            </a:r>
            <a:r>
              <a:rPr lang="en-US" sz="1200" dirty="0">
                <a:latin typeface="+mn-lt"/>
              </a:rPr>
              <a:t> indicators and intelligent inks for packaging </a:t>
            </a:r>
            <a:r>
              <a:rPr lang="en-US" sz="1200" dirty="0" smtClean="0">
                <a:latin typeface="+mn-lt"/>
              </a:rPr>
              <a:t>food</a:t>
            </a:r>
            <a:r>
              <a:rPr lang="el-GR" sz="1200" dirty="0" smtClean="0">
                <a:latin typeface="+mn-lt"/>
              </a:rPr>
              <a:t>, </a:t>
            </a:r>
            <a:r>
              <a:rPr lang="en-US" sz="1200" b="1" i="1" dirty="0" smtClean="0">
                <a:latin typeface="+mn-lt"/>
              </a:rPr>
              <a:t>Chem</a:t>
            </a:r>
            <a:r>
              <a:rPr lang="en-US" sz="1200" b="1" i="1" dirty="0">
                <a:latin typeface="+mn-lt"/>
              </a:rPr>
              <a:t>. Soc. Rev.</a:t>
            </a:r>
            <a:r>
              <a:rPr lang="en-US" sz="1200" dirty="0">
                <a:latin typeface="+mn-lt"/>
              </a:rPr>
              <a:t>, 2005,</a:t>
            </a:r>
            <a:r>
              <a:rPr lang="en-US" sz="1200" b="1" dirty="0">
                <a:latin typeface="+mn-lt"/>
              </a:rPr>
              <a:t>34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smtClean="0">
                <a:latin typeface="+mn-lt"/>
              </a:rPr>
              <a:t>1003-1011</a:t>
            </a:r>
            <a:r>
              <a:rPr lang="en-US" sz="1200" dirty="0">
                <a:latin typeface="+mn-lt"/>
              </a:rPr>
              <a:t/>
            </a:r>
            <a:br>
              <a:rPr lang="en-US" sz="1200" dirty="0">
                <a:latin typeface="+mn-lt"/>
              </a:rPr>
            </a:br>
            <a:r>
              <a:rPr lang="en-US" sz="1200" b="1" dirty="0">
                <a:latin typeface="+mn-lt"/>
              </a:rPr>
              <a:t>DOI: </a:t>
            </a:r>
            <a:r>
              <a:rPr lang="en-US" sz="1200" dirty="0">
                <a:latin typeface="+mn-lt"/>
              </a:rPr>
              <a:t>10.1039/B503997P</a:t>
            </a:r>
          </a:p>
        </p:txBody>
      </p:sp>
    </p:spTree>
    <p:extLst>
      <p:ext uri="{BB962C8B-B14F-4D97-AF65-F5344CB8AC3E}">
        <p14:creationId xmlns:p14="http://schemas.microsoft.com/office/powerpoint/2010/main" val="11735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b="1" dirty="0" smtClean="0"/>
              <a:t>Βιβλιογραφία</a:t>
            </a:r>
            <a:r>
              <a:rPr lang="el-GR" dirty="0"/>
              <a:t>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t-BR" sz="2000" dirty="0" smtClean="0"/>
              <a:t>D</a:t>
            </a:r>
            <a:r>
              <a:rPr lang="el-GR" sz="2000" dirty="0" smtClean="0"/>
              <a:t>.</a:t>
            </a:r>
            <a:r>
              <a:rPr lang="pt-BR" sz="2000" dirty="0" smtClean="0"/>
              <a:t>S</a:t>
            </a:r>
            <a:r>
              <a:rPr lang="el-GR" sz="2000" dirty="0" smtClean="0"/>
              <a:t>. </a:t>
            </a:r>
            <a:r>
              <a:rPr lang="pt-BR" sz="2000" dirty="0" smtClean="0"/>
              <a:t>Tsoukleris</a:t>
            </a:r>
            <a:r>
              <a:rPr lang="el-GR" sz="2000" dirty="0" smtClean="0"/>
              <a:t>, </a:t>
            </a:r>
            <a:r>
              <a:rPr lang="pt-BR" sz="2000" dirty="0" smtClean="0"/>
              <a:t>I</a:t>
            </a:r>
            <a:r>
              <a:rPr lang="el-GR" sz="2000" dirty="0" smtClean="0"/>
              <a:t>.</a:t>
            </a:r>
            <a:r>
              <a:rPr lang="pt-BR" sz="2000" dirty="0" smtClean="0"/>
              <a:t>M</a:t>
            </a:r>
            <a:r>
              <a:rPr lang="el-GR" sz="2000" dirty="0" smtClean="0"/>
              <a:t>. </a:t>
            </a:r>
            <a:r>
              <a:rPr lang="pt-BR" sz="2000" dirty="0" smtClean="0"/>
              <a:t>Arabatzis</a:t>
            </a:r>
            <a:r>
              <a:rPr lang="el-GR" sz="2000" dirty="0" smtClean="0"/>
              <a:t>, </a:t>
            </a:r>
            <a:r>
              <a:rPr lang="pt-BR" sz="2000" dirty="0" smtClean="0"/>
              <a:t>E</a:t>
            </a:r>
            <a:r>
              <a:rPr lang="el-GR" sz="2000" dirty="0" smtClean="0"/>
              <a:t>. </a:t>
            </a:r>
            <a:r>
              <a:rPr lang="pt-BR" sz="2000" dirty="0" smtClean="0"/>
              <a:t>Chatzivasiloglou</a:t>
            </a:r>
            <a:r>
              <a:rPr lang="el-GR" sz="2000" dirty="0" smtClean="0"/>
              <a:t>, </a:t>
            </a:r>
            <a:r>
              <a:rPr lang="pt-BR" sz="2000" dirty="0" smtClean="0"/>
              <a:t>A</a:t>
            </a:r>
            <a:r>
              <a:rPr lang="el-GR" sz="2000" dirty="0" smtClean="0"/>
              <a:t>.</a:t>
            </a:r>
            <a:r>
              <a:rPr lang="pt-BR" sz="2000" dirty="0" smtClean="0"/>
              <a:t>I</a:t>
            </a:r>
            <a:r>
              <a:rPr lang="el-GR" sz="2000" dirty="0" smtClean="0"/>
              <a:t>. </a:t>
            </a:r>
            <a:r>
              <a:rPr lang="pt-BR" sz="2000" dirty="0" smtClean="0"/>
              <a:t>Kontos</a:t>
            </a:r>
            <a:r>
              <a:rPr lang="el-GR" sz="2000" dirty="0" smtClean="0"/>
              <a:t>, </a:t>
            </a:r>
            <a:r>
              <a:rPr lang="en-GB" sz="2000" dirty="0" smtClean="0"/>
              <a:t>V</a:t>
            </a:r>
            <a:r>
              <a:rPr lang="el-GR" sz="2000" dirty="0" smtClean="0"/>
              <a:t>. </a:t>
            </a:r>
            <a:r>
              <a:rPr lang="en-GB" sz="2000" dirty="0" err="1" smtClean="0"/>
              <a:t>Belessi</a:t>
            </a:r>
            <a:r>
              <a:rPr lang="el-GR" sz="2000" dirty="0" smtClean="0"/>
              <a:t>, </a:t>
            </a:r>
            <a:r>
              <a:rPr lang="en-GB" sz="2000" dirty="0" smtClean="0"/>
              <a:t>M</a:t>
            </a:r>
            <a:r>
              <a:rPr lang="el-GR" sz="2000" dirty="0" smtClean="0"/>
              <a:t>.</a:t>
            </a:r>
            <a:r>
              <a:rPr lang="en-GB" sz="2000" dirty="0" smtClean="0"/>
              <a:t>C</a:t>
            </a:r>
            <a:r>
              <a:rPr lang="el-GR" sz="2000" dirty="0" smtClean="0"/>
              <a:t>. </a:t>
            </a:r>
            <a:r>
              <a:rPr lang="en-GB" sz="2000" dirty="0" smtClean="0"/>
              <a:t>Bernard</a:t>
            </a:r>
            <a:r>
              <a:rPr lang="el-GR" sz="2000" dirty="0" smtClean="0"/>
              <a:t>, </a:t>
            </a:r>
            <a:r>
              <a:rPr lang="en-GB" sz="2000" dirty="0" smtClean="0"/>
              <a:t>P</a:t>
            </a:r>
            <a:r>
              <a:rPr lang="el-GR" sz="2000" dirty="0" smtClean="0"/>
              <a:t>. </a:t>
            </a:r>
            <a:r>
              <a:rPr lang="en-GB" sz="2000" dirty="0" err="1" smtClean="0"/>
              <a:t>Falaras</a:t>
            </a:r>
            <a:r>
              <a:rPr lang="el-GR" sz="2000" dirty="0" smtClean="0"/>
              <a:t>, “2-</a:t>
            </a:r>
            <a:r>
              <a:rPr lang="en-GB" sz="2000" dirty="0" smtClean="0"/>
              <a:t>Ethyl</a:t>
            </a:r>
            <a:r>
              <a:rPr lang="el-GR" sz="2000" dirty="0" smtClean="0"/>
              <a:t>-1-</a:t>
            </a:r>
            <a:r>
              <a:rPr lang="en-GB" sz="2000" dirty="0" err="1" smtClean="0"/>
              <a:t>hexanol</a:t>
            </a:r>
            <a:r>
              <a:rPr lang="en-GB" sz="2000" dirty="0" smtClean="0"/>
              <a:t> based screen</a:t>
            </a:r>
            <a:r>
              <a:rPr lang="el-GR" sz="2000" dirty="0" smtClean="0"/>
              <a:t>-</a:t>
            </a:r>
            <a:r>
              <a:rPr lang="en-GB" sz="2000" dirty="0" smtClean="0"/>
              <a:t>printed </a:t>
            </a:r>
            <a:r>
              <a:rPr lang="en-GB" sz="2000" dirty="0" err="1" smtClean="0"/>
              <a:t>titania</a:t>
            </a:r>
            <a:r>
              <a:rPr lang="en-GB" sz="2000" dirty="0" smtClean="0"/>
              <a:t> thin films for dye</a:t>
            </a:r>
            <a:r>
              <a:rPr lang="el-GR" sz="2000" dirty="0" smtClean="0"/>
              <a:t>-</a:t>
            </a:r>
            <a:r>
              <a:rPr lang="en-GB" sz="2000" dirty="0" smtClean="0"/>
              <a:t>sensitized solar cells</a:t>
            </a:r>
            <a:r>
              <a:rPr lang="el-GR" sz="2000" dirty="0" smtClean="0"/>
              <a:t>”, </a:t>
            </a:r>
            <a:r>
              <a:rPr lang="en-GB" sz="2000" dirty="0" smtClean="0"/>
              <a:t>Solar Energy</a:t>
            </a:r>
            <a:r>
              <a:rPr lang="el-GR" sz="2000" dirty="0" smtClean="0"/>
              <a:t> 79 (2005) 422–430.</a:t>
            </a:r>
          </a:p>
          <a:p>
            <a:pPr>
              <a:defRPr/>
            </a:pPr>
            <a:r>
              <a:rPr lang="en-US" sz="2000" dirty="0" smtClean="0"/>
              <a:t>I</a:t>
            </a:r>
            <a:r>
              <a:rPr lang="el-GR" sz="2000" dirty="0" smtClean="0"/>
              <a:t>.</a:t>
            </a:r>
            <a:r>
              <a:rPr lang="en-US" sz="2000" dirty="0" smtClean="0"/>
              <a:t>M</a:t>
            </a:r>
            <a:r>
              <a:rPr lang="el-GR" sz="2000" dirty="0" smtClean="0"/>
              <a:t>. Αραμπατζής, “</a:t>
            </a:r>
            <a:r>
              <a:rPr lang="el-GR" sz="2000" dirty="0" err="1" smtClean="0"/>
              <a:t>Νανοδομημένη</a:t>
            </a:r>
            <a:r>
              <a:rPr lang="el-GR" sz="2000" dirty="0" smtClean="0"/>
              <a:t> τιτάνια για περιβαλλοντικές εφαρμογές”, Διδακτορική Διατριβή, Αθήνα, 2004.</a:t>
            </a:r>
          </a:p>
          <a:p>
            <a:pPr>
              <a:defRPr/>
            </a:pPr>
            <a:r>
              <a:rPr lang="el-GR" sz="2000" dirty="0" smtClean="0"/>
              <a:t>Β. Κ. </a:t>
            </a:r>
            <a:r>
              <a:rPr lang="el-GR" sz="2000" dirty="0" err="1" smtClean="0"/>
              <a:t>Μπέλεση</a:t>
            </a:r>
            <a:r>
              <a:rPr lang="el-GR" sz="2000" dirty="0" smtClean="0"/>
              <a:t>, «</a:t>
            </a:r>
            <a:r>
              <a:rPr lang="el-GR" sz="2000" cap="all" dirty="0" smtClean="0"/>
              <a:t>Σ</a:t>
            </a:r>
            <a:r>
              <a:rPr lang="el-GR" sz="2000" dirty="0" smtClean="0"/>
              <a:t>ύνθεση </a:t>
            </a:r>
            <a:r>
              <a:rPr lang="el-GR" sz="2000" dirty="0" err="1" smtClean="0"/>
              <a:t>νανοσύνθετων</a:t>
            </a:r>
            <a:r>
              <a:rPr lang="el-GR" sz="2000" dirty="0" smtClean="0"/>
              <a:t> καταλυτών Ti</a:t>
            </a:r>
            <a:r>
              <a:rPr lang="el-GR" sz="2000" cap="all" dirty="0" smtClean="0"/>
              <a:t>Ο</a:t>
            </a:r>
            <a:r>
              <a:rPr lang="el-GR" sz="2000" cap="all" baseline="-25000" dirty="0" smtClean="0"/>
              <a:t>2</a:t>
            </a:r>
            <a:r>
              <a:rPr lang="el-GR" sz="2000" cap="all" dirty="0" smtClean="0"/>
              <a:t> </a:t>
            </a:r>
            <a:r>
              <a:rPr lang="el-GR" sz="2000" dirty="0" smtClean="0"/>
              <a:t>και εφαρμογές αυτών στην ετερογενή </a:t>
            </a:r>
            <a:r>
              <a:rPr lang="el-GR" sz="2000" dirty="0" err="1" smtClean="0"/>
              <a:t>φωτοκαταλυτική</a:t>
            </a:r>
            <a:r>
              <a:rPr lang="el-GR" sz="2000" dirty="0" smtClean="0"/>
              <a:t> αποικοδόμηση οργανικών ρύπων για την ανάπτυξη τεχνολογιών </a:t>
            </a:r>
            <a:r>
              <a:rPr lang="el-GR" sz="2000" dirty="0" err="1" smtClean="0"/>
              <a:t>αντιρρύπανσης</a:t>
            </a:r>
            <a:r>
              <a:rPr lang="el-GR" sz="2000" dirty="0" smtClean="0"/>
              <a:t>», Μεταπτυχιακό Δίπλωμα Ειδίκευσης, Πανεπιστήμιο Ιωαννίνων, Τμήμα Χημείας, Ιωάννινα, 2007.</a:t>
            </a:r>
          </a:p>
          <a:p>
            <a:pPr>
              <a:defRPr/>
            </a:pPr>
            <a:r>
              <a:rPr lang="en-GB" sz="2000" dirty="0" smtClean="0"/>
              <a:t>V. </a:t>
            </a:r>
            <a:r>
              <a:rPr lang="en-GB" sz="2000" dirty="0" err="1" smtClean="0"/>
              <a:t>Belessi</a:t>
            </a:r>
            <a:r>
              <a:rPr lang="en-GB" sz="2000" dirty="0" smtClean="0"/>
              <a:t>, G. </a:t>
            </a:r>
            <a:r>
              <a:rPr lang="en-GB" sz="2000" dirty="0" err="1" smtClean="0"/>
              <a:t>Romanos</a:t>
            </a:r>
            <a:r>
              <a:rPr lang="en-GB" sz="2000" dirty="0" smtClean="0"/>
              <a:t>, N. </a:t>
            </a:r>
            <a:r>
              <a:rPr lang="en-GB" sz="2000" dirty="0" err="1" smtClean="0"/>
              <a:t>Boukos</a:t>
            </a:r>
            <a:r>
              <a:rPr lang="en-GB" sz="2000" baseline="30000" dirty="0" smtClean="0"/>
              <a:t> </a:t>
            </a:r>
            <a:r>
              <a:rPr lang="en-GB" sz="2000" dirty="0" smtClean="0"/>
              <a:t>and C. </a:t>
            </a:r>
            <a:r>
              <a:rPr lang="en-GB" sz="2000" dirty="0" err="1" smtClean="0"/>
              <a:t>Trapalis</a:t>
            </a:r>
            <a:r>
              <a:rPr lang="en-GB" sz="2000" dirty="0" smtClean="0"/>
              <a:t>, </a:t>
            </a:r>
            <a:r>
              <a:rPr lang="en-US" sz="2000" dirty="0" smtClean="0"/>
              <a:t>“</a:t>
            </a:r>
            <a:r>
              <a:rPr lang="en-GB" sz="2000" dirty="0" smtClean="0"/>
              <a:t>Removal of Reactive Red 195 from aqueous solutions by adsorption on the surface of TiO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nanoparticles”, Journal of Hazardous Materials 170 (2-3) (2009) 836-844.</a:t>
            </a:r>
          </a:p>
          <a:p>
            <a:pPr>
              <a:defRPr/>
            </a:pPr>
            <a:r>
              <a:rPr lang="en-GB" sz="2000" dirty="0" smtClean="0"/>
              <a:t>V. </a:t>
            </a:r>
            <a:r>
              <a:rPr lang="en-GB" sz="2000" dirty="0" err="1" smtClean="0"/>
              <a:t>Belessi</a:t>
            </a:r>
            <a:r>
              <a:rPr lang="en-GB" sz="2000" dirty="0" smtClean="0"/>
              <a:t>, D. </a:t>
            </a:r>
            <a:r>
              <a:rPr lang="en-GB" sz="2000" dirty="0" err="1" smtClean="0"/>
              <a:t>Lambropoulou</a:t>
            </a:r>
            <a:r>
              <a:rPr lang="en-GB" sz="2000" dirty="0" smtClean="0"/>
              <a:t>, I. </a:t>
            </a:r>
            <a:r>
              <a:rPr lang="en-GB" sz="2000" dirty="0" err="1" smtClean="0"/>
              <a:t>Konstantinou</a:t>
            </a:r>
            <a:r>
              <a:rPr lang="en-GB" sz="2000" dirty="0" smtClean="0"/>
              <a:t>, R. </a:t>
            </a:r>
            <a:r>
              <a:rPr lang="en-GB" sz="2000" dirty="0" err="1" smtClean="0"/>
              <a:t>Zboril</a:t>
            </a:r>
            <a:r>
              <a:rPr lang="en-GB" sz="2000" dirty="0" smtClean="0"/>
              <a:t>, J. </a:t>
            </a:r>
            <a:r>
              <a:rPr lang="en-GB" sz="2000" dirty="0" err="1" smtClean="0"/>
              <a:t>Tucek</a:t>
            </a:r>
            <a:r>
              <a:rPr lang="en-GB" sz="2000" dirty="0" smtClean="0"/>
              <a:t>, D. </a:t>
            </a:r>
            <a:r>
              <a:rPr lang="en-GB" sz="2000" dirty="0" err="1" smtClean="0"/>
              <a:t>Jancik</a:t>
            </a:r>
            <a:r>
              <a:rPr lang="en-GB" sz="2000" dirty="0" smtClean="0"/>
              <a:t>, T. </a:t>
            </a:r>
            <a:r>
              <a:rPr lang="en-GB" sz="2000" dirty="0" err="1" smtClean="0"/>
              <a:t>Albanis</a:t>
            </a:r>
            <a:r>
              <a:rPr lang="en-GB" sz="2000" dirty="0" smtClean="0"/>
              <a:t> and D. Petridis, </a:t>
            </a:r>
            <a:r>
              <a:rPr lang="en-US" sz="2000" dirty="0" smtClean="0"/>
              <a:t>“</a:t>
            </a:r>
            <a:r>
              <a:rPr lang="en-GB" sz="2000" dirty="0" smtClean="0"/>
              <a:t>Structure and photocatalytic performance of magnetically separable </a:t>
            </a:r>
            <a:r>
              <a:rPr lang="en-GB" sz="2000" dirty="0" err="1" smtClean="0"/>
              <a:t>titania</a:t>
            </a:r>
            <a:r>
              <a:rPr lang="en-GB" sz="2000" dirty="0" smtClean="0"/>
              <a:t> </a:t>
            </a:r>
            <a:r>
              <a:rPr lang="en-GB" sz="2000" dirty="0" err="1" smtClean="0"/>
              <a:t>photocatalysts</a:t>
            </a:r>
            <a:r>
              <a:rPr lang="en-GB" sz="2000" dirty="0" smtClean="0"/>
              <a:t> for the degradation of </a:t>
            </a:r>
            <a:r>
              <a:rPr lang="en-GB" sz="2000" dirty="0" err="1" smtClean="0"/>
              <a:t>propachlor</a:t>
            </a:r>
            <a:r>
              <a:rPr lang="en-US" sz="2000" dirty="0" smtClean="0"/>
              <a:t>”, Applied Catalysis B: Environmental 87 (2009) 181–189</a:t>
            </a:r>
            <a:r>
              <a:rPr lang="en-GB" sz="2000" dirty="0" smtClean="0"/>
              <a:t>.</a:t>
            </a:r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74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b="1" dirty="0" smtClean="0"/>
              <a:t>Βιβλιογραφία</a:t>
            </a:r>
            <a:r>
              <a:rPr lang="el-GR" dirty="0"/>
              <a:t> </a:t>
            </a:r>
            <a:r>
              <a:rPr lang="el-GR" sz="3200" b="0" dirty="0"/>
              <a:t>2</a:t>
            </a:r>
            <a:r>
              <a:rPr lang="el-GR" sz="3200" b="0" dirty="0" smtClean="0"/>
              <a:t>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5446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 smtClean="0"/>
              <a:t>V. </a:t>
            </a:r>
            <a:r>
              <a:rPr lang="en-US" sz="2000" dirty="0" err="1" smtClean="0"/>
              <a:t>Belessi</a:t>
            </a:r>
            <a:r>
              <a:rPr lang="en-US" sz="2000" dirty="0" smtClean="0"/>
              <a:t>, D. </a:t>
            </a:r>
            <a:r>
              <a:rPr lang="en-US" sz="2000" dirty="0" err="1" smtClean="0"/>
              <a:t>Lambropoulou</a:t>
            </a:r>
            <a:r>
              <a:rPr lang="en-US" sz="2000" dirty="0" smtClean="0"/>
              <a:t>, I. </a:t>
            </a:r>
            <a:r>
              <a:rPr lang="en-US" sz="2000" dirty="0" err="1" smtClean="0"/>
              <a:t>Konstantinou</a:t>
            </a:r>
            <a:r>
              <a:rPr lang="en-US" sz="2000" dirty="0" smtClean="0"/>
              <a:t>, A. </a:t>
            </a:r>
            <a:r>
              <a:rPr lang="en-US" sz="2000" dirty="0" err="1" smtClean="0"/>
              <a:t>Katsoulidis</a:t>
            </a:r>
            <a:r>
              <a:rPr lang="en-US" sz="2000" dirty="0" smtClean="0"/>
              <a:t>, P. </a:t>
            </a:r>
            <a:r>
              <a:rPr lang="en-US" sz="2000" dirty="0" err="1" smtClean="0"/>
              <a:t>Pomonis</a:t>
            </a:r>
            <a:r>
              <a:rPr lang="en-US" sz="2000" dirty="0" smtClean="0"/>
              <a:t>, D. Petridis </a:t>
            </a:r>
            <a:r>
              <a:rPr lang="en-GB" sz="2000" dirty="0" smtClean="0"/>
              <a:t>and</a:t>
            </a:r>
            <a:r>
              <a:rPr lang="en-US" sz="2000" dirty="0" smtClean="0"/>
              <a:t> T. </a:t>
            </a:r>
            <a:r>
              <a:rPr lang="en-US" sz="2000" dirty="0" err="1" smtClean="0"/>
              <a:t>Albanis</a:t>
            </a:r>
            <a:r>
              <a:rPr lang="en-US" sz="2000" dirty="0" smtClean="0"/>
              <a:t>, “Structure and photocatalytic performance of TiO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/clay nanocomposites for the degradation of </a:t>
            </a:r>
            <a:r>
              <a:rPr lang="en-US" sz="2000" dirty="0" err="1" smtClean="0"/>
              <a:t>dimethachlor</a:t>
            </a:r>
            <a:r>
              <a:rPr lang="en-US" sz="2000" dirty="0" smtClean="0"/>
              <a:t> as model organic </a:t>
            </a:r>
            <a:r>
              <a:rPr lang="en-US" sz="2000" dirty="0" err="1" smtClean="0"/>
              <a:t>pollutant”Applied</a:t>
            </a:r>
            <a:r>
              <a:rPr lang="en-US" sz="2000" dirty="0" smtClean="0"/>
              <a:t> Catalysis B: Environmental” 73(3-4) (2007) 292-299.</a:t>
            </a:r>
            <a:endParaRPr lang="el-GR" sz="2000" dirty="0" smtClean="0"/>
          </a:p>
          <a:p>
            <a:pPr>
              <a:defRPr/>
            </a:pPr>
            <a:r>
              <a:rPr lang="en-US" sz="2000" dirty="0" smtClean="0"/>
              <a:t>C.A. Kim, M.J. </a:t>
            </a:r>
            <a:r>
              <a:rPr lang="en-US" sz="2000" dirty="0" err="1" smtClean="0"/>
              <a:t>Joung</a:t>
            </a:r>
            <a:r>
              <a:rPr lang="en-US" sz="2000" dirty="0" smtClean="0"/>
              <a:t>, S.D. </a:t>
            </a:r>
            <a:r>
              <a:rPr lang="en-US" sz="2000" dirty="0" err="1" smtClean="0"/>
              <a:t>Ahn</a:t>
            </a:r>
            <a:r>
              <a:rPr lang="en-US" sz="2000" dirty="0" smtClean="0"/>
              <a:t>, G.H. Kim, S.-Y. Kang, I.-K. You, J. Oh, H. J. </a:t>
            </a:r>
            <a:r>
              <a:rPr lang="en-US" sz="2000" dirty="0" err="1" smtClean="0"/>
              <a:t>Myoung</a:t>
            </a:r>
            <a:r>
              <a:rPr lang="en-US" sz="2000" dirty="0" smtClean="0"/>
              <a:t>, K.H. </a:t>
            </a:r>
            <a:r>
              <a:rPr lang="en-US" sz="2000" dirty="0" err="1" smtClean="0"/>
              <a:t>Baek</a:t>
            </a:r>
            <a:r>
              <a:rPr lang="en-US" sz="2000" dirty="0" smtClean="0"/>
              <a:t>, K. S. Suh , “Microcapsules as an electronic ink to fabricate color electrophoretic displays” Synthetic Metals 151 (2005) 181–185.</a:t>
            </a:r>
            <a:endParaRPr lang="el-GR" sz="2000" dirty="0" smtClean="0"/>
          </a:p>
          <a:p>
            <a:pPr>
              <a:defRPr/>
            </a:pPr>
            <a:r>
              <a:rPr lang="en-US" sz="2000" dirty="0" smtClean="0"/>
              <a:t>M. </a:t>
            </a:r>
            <a:r>
              <a:rPr lang="en-US" sz="2000" dirty="0" err="1" smtClean="0"/>
              <a:t>Badila</a:t>
            </a:r>
            <a:r>
              <a:rPr lang="en-US" sz="2000" dirty="0" smtClean="0"/>
              <a:t>, C. </a:t>
            </a:r>
            <a:r>
              <a:rPr lang="en-US" sz="2000" dirty="0" err="1" smtClean="0"/>
              <a:t>Brochon</a:t>
            </a:r>
            <a:r>
              <a:rPr lang="en-US" sz="2000" dirty="0" smtClean="0"/>
              <a:t>*, A. </a:t>
            </a:r>
            <a:r>
              <a:rPr lang="en-US" sz="2000" dirty="0" err="1" smtClean="0"/>
              <a:t>Hebraud</a:t>
            </a:r>
            <a:r>
              <a:rPr lang="en-US" sz="2000" dirty="0" smtClean="0"/>
              <a:t>, G. </a:t>
            </a:r>
            <a:r>
              <a:rPr lang="en-US" sz="2000" dirty="0" err="1" smtClean="0"/>
              <a:t>Hadziioannou</a:t>
            </a:r>
            <a:r>
              <a:rPr lang="en-US" sz="2000" dirty="0" smtClean="0"/>
              <a:t>, “Encapsulation of TiO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in poly(4-vinyl pyridine)-based cationic </a:t>
            </a:r>
            <a:r>
              <a:rPr lang="en-US" sz="2000" dirty="0" err="1" smtClean="0"/>
              <a:t>microparticles</a:t>
            </a:r>
            <a:r>
              <a:rPr lang="en-US" sz="2000" dirty="0" smtClean="0"/>
              <a:t> for electrophoretic inks” Polymer 49 (2008) 4529–4533.</a:t>
            </a:r>
            <a:endParaRPr lang="el-GR" sz="2000" dirty="0" smtClean="0"/>
          </a:p>
          <a:p>
            <a:pPr>
              <a:defRPr/>
            </a:pPr>
            <a:r>
              <a:rPr lang="el-GR" sz="2000" dirty="0" smtClean="0"/>
              <a:t>Σ.Ν. Κρητικός, “Παρασκευή καταλυτικού φορέα με υγρές χημικές μεθόδους-Μελέτη των παραμέτρων που επηρεάζουν την πρόσφυση στο κεραμικό υπόστρωμα”, Διπλωματική Εργασία, Ε.Μ.Π., Τμήμα Μηχανικών Μεταλλείων –Μεταλλουργών, Αθήνα 2011.</a:t>
            </a:r>
          </a:p>
          <a:p>
            <a:pPr>
              <a:defRPr/>
            </a:pPr>
            <a:r>
              <a:rPr lang="el-GR" sz="2000" dirty="0" smtClean="0"/>
              <a:t>Χ. Ταπεινός, “Σύνθεση και χαρακτηρισμός </a:t>
            </a:r>
            <a:r>
              <a:rPr lang="el-GR" sz="2000" dirty="0" err="1" smtClean="0"/>
              <a:t>νανοσφαιρών</a:t>
            </a:r>
            <a:r>
              <a:rPr lang="el-GR" sz="2000" dirty="0" smtClean="0"/>
              <a:t> οξειδίων σιδήρου”, Ερευνητική Εργασία Διπλώματος Ειδίκευσης, Τμήμα Επιστήμης Υλικών, Πάτρα, 2009.</a:t>
            </a:r>
          </a:p>
          <a:p>
            <a:pPr>
              <a:defRPr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11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err="1" smtClean="0"/>
              <a:t>Μπέλεση</a:t>
            </a:r>
            <a:r>
              <a:rPr lang="el-GR" sz="2000" dirty="0" smtClean="0"/>
              <a:t> </a:t>
            </a:r>
            <a:r>
              <a:rPr lang="el-GR" sz="2000" dirty="0"/>
              <a:t>2014. Βασιλική </a:t>
            </a:r>
            <a:r>
              <a:rPr lang="el-GR" sz="2000" dirty="0" err="1" smtClean="0"/>
              <a:t>Μπέλεση</a:t>
            </a:r>
            <a:r>
              <a:rPr lang="el-GR" sz="2000" dirty="0" smtClean="0"/>
              <a:t>. </a:t>
            </a:r>
            <a:r>
              <a:rPr lang="el-GR" sz="2000" dirty="0"/>
              <a:t>«Υλικά Γραφικών Τεχνών </a:t>
            </a:r>
            <a:r>
              <a:rPr lang="el-GR" sz="2000" dirty="0" smtClean="0"/>
              <a:t>(Θ). </a:t>
            </a:r>
            <a:r>
              <a:rPr lang="el-GR" sz="2000" dirty="0"/>
              <a:t>Ενότητα </a:t>
            </a:r>
            <a:r>
              <a:rPr lang="el-GR" sz="2000" dirty="0" smtClean="0"/>
              <a:t>7: </a:t>
            </a:r>
            <a:r>
              <a:rPr lang="el-GR" sz="2000" dirty="0"/>
              <a:t>Οξείδιο </a:t>
            </a:r>
            <a:r>
              <a:rPr lang="el-GR" sz="2000" dirty="0" smtClean="0"/>
              <a:t>τιτανίου».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TiO</a:t>
            </a:r>
            <a:r>
              <a:rPr lang="en-US" baseline="-25000" dirty="0"/>
              <a:t>2</a:t>
            </a:r>
            <a:endParaRPr lang="el-GR" dirty="0"/>
          </a:p>
        </p:txBody>
      </p:sp>
      <p:sp>
        <p:nvSpPr>
          <p:cNvPr id="9431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el-GR" sz="2400" dirty="0" smtClean="0"/>
              <a:t>Οι κρύσταλλοι του </a:t>
            </a:r>
            <a:r>
              <a:rPr lang="en-US" sz="2400" dirty="0" err="1" smtClean="0"/>
              <a:t>TiO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αποτελούνται από </a:t>
            </a:r>
            <a:r>
              <a:rPr lang="el-GR" sz="2400" b="1" dirty="0" err="1" smtClean="0">
                <a:solidFill>
                  <a:schemeClr val="tx2"/>
                </a:solidFill>
              </a:rPr>
              <a:t>οκταεδρικές</a:t>
            </a:r>
            <a:r>
              <a:rPr lang="el-GR" sz="2400" b="1" dirty="0" smtClean="0">
                <a:solidFill>
                  <a:schemeClr val="tx2"/>
                </a:solidFill>
              </a:rPr>
              <a:t> ομάδες ανιόντων οξυγόνου γύρω από το κατιόν του τιτανίου</a:t>
            </a:r>
            <a:r>
              <a:rPr lang="el-GR" sz="2400" b="1" dirty="0" smtClean="0"/>
              <a:t>, </a:t>
            </a:r>
            <a:r>
              <a:rPr lang="el-GR" sz="2400" dirty="0" smtClean="0"/>
              <a:t>αλλά</a:t>
            </a: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ο τρόπος με τον οποίο συνδέονται μεταξύ τους στη δομή του </a:t>
            </a:r>
            <a:r>
              <a:rPr lang="el-GR" sz="2400" b="1" dirty="0" err="1" smtClean="0">
                <a:solidFill>
                  <a:srgbClr val="820000"/>
                </a:solidFill>
              </a:rPr>
              <a:t>ανατάση</a:t>
            </a:r>
            <a:r>
              <a:rPr lang="el-GR" sz="2400" b="1" dirty="0" smtClean="0">
                <a:solidFill>
                  <a:srgbClr val="820000"/>
                </a:solidFill>
              </a:rPr>
              <a:t> και στη δομή του </a:t>
            </a:r>
            <a:r>
              <a:rPr lang="el-GR" sz="2400" b="1" dirty="0" err="1" smtClean="0">
                <a:solidFill>
                  <a:srgbClr val="820000"/>
                </a:solidFill>
              </a:rPr>
              <a:t>ρουτηλίου</a:t>
            </a:r>
            <a:r>
              <a:rPr lang="el-GR" sz="2400" b="1" dirty="0" smtClean="0">
                <a:solidFill>
                  <a:srgbClr val="820000"/>
                </a:solidFill>
              </a:rPr>
              <a:t> είναι διαφορετικός.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l-GR" sz="2400" dirty="0" smtClean="0"/>
              <a:t>Το </a:t>
            </a:r>
            <a:r>
              <a:rPr lang="el-GR" sz="2400" dirty="0" err="1" smtClean="0"/>
              <a:t>ρουτήλιο</a:t>
            </a:r>
            <a:r>
              <a:rPr lang="el-GR" sz="2400" dirty="0" smtClean="0"/>
              <a:t> είναι σταθερότερο σε υψηλές θερμοκρασίες και γι αυτό απαντάται σε </a:t>
            </a:r>
            <a:r>
              <a:rPr lang="el-GR" sz="2400" dirty="0" err="1" smtClean="0"/>
              <a:t>υφαιστειογενή</a:t>
            </a:r>
            <a:r>
              <a:rPr lang="el-GR" sz="2400" dirty="0" smtClean="0"/>
              <a:t> πετρώματα. </a:t>
            </a:r>
            <a:endParaRPr lang="en-US" sz="2400" dirty="0" smtClean="0"/>
          </a:p>
          <a:p>
            <a:pPr>
              <a:spcBef>
                <a:spcPts val="600"/>
              </a:spcBef>
              <a:defRPr/>
            </a:pPr>
            <a:r>
              <a:rPr lang="en-US" sz="2400" dirty="0" smtClean="0"/>
              <a:t>O </a:t>
            </a:r>
            <a:r>
              <a:rPr lang="el-GR" sz="2400" dirty="0" err="1" smtClean="0"/>
              <a:t>ανατάσης</a:t>
            </a:r>
            <a:r>
              <a:rPr lang="el-GR" sz="2400" dirty="0" smtClean="0"/>
              <a:t> είναι σταθερός σε χαμηλότερες θερμοκρασίες.</a:t>
            </a:r>
            <a:endParaRPr lang="en-US" sz="2400" dirty="0" smtClean="0"/>
          </a:p>
          <a:p>
            <a:pPr>
              <a:spcBef>
                <a:spcPts val="600"/>
              </a:spcBef>
              <a:defRPr/>
            </a:pPr>
            <a:r>
              <a:rPr lang="el-GR" sz="2400" dirty="0" smtClean="0"/>
              <a:t>Ο </a:t>
            </a:r>
            <a:r>
              <a:rPr lang="el-GR" sz="2400" dirty="0" err="1" smtClean="0"/>
              <a:t>μπρουκίτης</a:t>
            </a:r>
            <a:r>
              <a:rPr lang="el-GR" sz="2400" dirty="0" smtClean="0"/>
              <a:t> απαντάται συνήθως μόνο σε ορυκτά και έχει δομή που ανήκει στο κρυσταλλικό </a:t>
            </a:r>
            <a:r>
              <a:rPr lang="el-GR" sz="2400" dirty="0" err="1" smtClean="0"/>
              <a:t>ορθορομβικό</a:t>
            </a:r>
            <a:r>
              <a:rPr lang="el-GR" sz="2400" dirty="0" smtClean="0"/>
              <a:t> σύστημα.</a:t>
            </a:r>
            <a:endParaRPr lang="en-US" sz="2400" dirty="0" smtClean="0"/>
          </a:p>
          <a:p>
            <a:pPr>
              <a:spcBef>
                <a:spcPts val="600"/>
              </a:spcBef>
              <a:defRPr/>
            </a:pPr>
            <a:r>
              <a:rPr lang="el-GR" sz="2400" dirty="0" smtClean="0"/>
              <a:t>Η δομή του όμως δεν είναι σταθερή σε θερμοκρασία δωματίου.</a:t>
            </a:r>
          </a:p>
          <a:p>
            <a:pPr>
              <a:spcBef>
                <a:spcPts val="600"/>
              </a:spcBef>
              <a:defRPr/>
            </a:pPr>
            <a:endParaRPr 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41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 1/2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Έργο αυτό κάνει χρήση </a:t>
            </a:r>
            <a:r>
              <a:rPr lang="el-GR" sz="1800" dirty="0" smtClean="0"/>
              <a:t>περιεχομένου από τα ακόλουθα έργα</a:t>
            </a:r>
            <a:r>
              <a:rPr lang="en-US" sz="1800" dirty="0" smtClean="0"/>
              <a:t>:</a:t>
            </a:r>
            <a:endParaRPr lang="el-GR" sz="1800" dirty="0" smtClean="0"/>
          </a:p>
          <a:p>
            <a:pPr>
              <a:defRPr/>
            </a:pPr>
            <a:r>
              <a:rPr lang="pt-BR" sz="1800" dirty="0"/>
              <a:t>D</a:t>
            </a:r>
            <a:r>
              <a:rPr lang="el-GR" sz="1800" dirty="0"/>
              <a:t>.</a:t>
            </a:r>
            <a:r>
              <a:rPr lang="pt-BR" sz="1800" dirty="0"/>
              <a:t>S</a:t>
            </a:r>
            <a:r>
              <a:rPr lang="el-GR" sz="1800" dirty="0"/>
              <a:t>. </a:t>
            </a:r>
            <a:r>
              <a:rPr lang="pt-BR" sz="1800" dirty="0"/>
              <a:t>Tsoukleris</a:t>
            </a:r>
            <a:r>
              <a:rPr lang="el-GR" sz="1800" dirty="0"/>
              <a:t>, </a:t>
            </a:r>
            <a:r>
              <a:rPr lang="pt-BR" sz="1800" dirty="0"/>
              <a:t>I</a:t>
            </a:r>
            <a:r>
              <a:rPr lang="el-GR" sz="1800" dirty="0"/>
              <a:t>.</a:t>
            </a:r>
            <a:r>
              <a:rPr lang="pt-BR" sz="1800" dirty="0"/>
              <a:t>M</a:t>
            </a:r>
            <a:r>
              <a:rPr lang="el-GR" sz="1800" dirty="0"/>
              <a:t>. </a:t>
            </a:r>
            <a:r>
              <a:rPr lang="pt-BR" sz="1800" dirty="0"/>
              <a:t>Arabatzis</a:t>
            </a:r>
            <a:r>
              <a:rPr lang="el-GR" sz="1800" dirty="0"/>
              <a:t>, </a:t>
            </a:r>
            <a:r>
              <a:rPr lang="pt-BR" sz="1800" dirty="0"/>
              <a:t>E</a:t>
            </a:r>
            <a:r>
              <a:rPr lang="el-GR" sz="1800" dirty="0"/>
              <a:t>. </a:t>
            </a:r>
            <a:r>
              <a:rPr lang="pt-BR" sz="1800" dirty="0"/>
              <a:t>Chatzivasiloglou</a:t>
            </a:r>
            <a:r>
              <a:rPr lang="el-GR" sz="1800" dirty="0"/>
              <a:t>, </a:t>
            </a:r>
            <a:r>
              <a:rPr lang="pt-BR" sz="1800" dirty="0"/>
              <a:t>A</a:t>
            </a:r>
            <a:r>
              <a:rPr lang="el-GR" sz="1800" dirty="0"/>
              <a:t>.</a:t>
            </a:r>
            <a:r>
              <a:rPr lang="pt-BR" sz="1800" dirty="0"/>
              <a:t>I</a:t>
            </a:r>
            <a:r>
              <a:rPr lang="el-GR" sz="1800" dirty="0"/>
              <a:t>. </a:t>
            </a:r>
            <a:r>
              <a:rPr lang="pt-BR" sz="1800" dirty="0"/>
              <a:t>Kontos</a:t>
            </a:r>
            <a:r>
              <a:rPr lang="el-GR" sz="1800" dirty="0"/>
              <a:t>, </a:t>
            </a:r>
            <a:r>
              <a:rPr lang="en-GB" sz="1800" dirty="0"/>
              <a:t>V</a:t>
            </a:r>
            <a:r>
              <a:rPr lang="el-GR" sz="1800" dirty="0"/>
              <a:t>. </a:t>
            </a:r>
            <a:r>
              <a:rPr lang="en-GB" sz="1800" dirty="0" err="1"/>
              <a:t>Belessi</a:t>
            </a:r>
            <a:r>
              <a:rPr lang="el-GR" sz="1800" dirty="0"/>
              <a:t>, </a:t>
            </a:r>
            <a:r>
              <a:rPr lang="en-GB" sz="1800" dirty="0"/>
              <a:t>M</a:t>
            </a:r>
            <a:r>
              <a:rPr lang="el-GR" sz="1800" dirty="0"/>
              <a:t>.</a:t>
            </a:r>
            <a:r>
              <a:rPr lang="en-GB" sz="1800" dirty="0"/>
              <a:t>C</a:t>
            </a:r>
            <a:r>
              <a:rPr lang="el-GR" sz="1800" dirty="0"/>
              <a:t>. </a:t>
            </a:r>
            <a:r>
              <a:rPr lang="en-GB" sz="1800" dirty="0"/>
              <a:t>Bernard</a:t>
            </a:r>
            <a:r>
              <a:rPr lang="el-GR" sz="1800" dirty="0"/>
              <a:t>, </a:t>
            </a:r>
            <a:r>
              <a:rPr lang="en-GB" sz="1800" dirty="0"/>
              <a:t>P</a:t>
            </a:r>
            <a:r>
              <a:rPr lang="el-GR" sz="1800" dirty="0"/>
              <a:t>. </a:t>
            </a:r>
            <a:r>
              <a:rPr lang="en-GB" sz="1800" dirty="0" err="1"/>
              <a:t>Falaras</a:t>
            </a:r>
            <a:r>
              <a:rPr lang="el-GR" sz="1800" dirty="0"/>
              <a:t>, “2-</a:t>
            </a:r>
            <a:r>
              <a:rPr lang="en-GB" sz="1800" dirty="0"/>
              <a:t>Ethyl</a:t>
            </a:r>
            <a:r>
              <a:rPr lang="el-GR" sz="1800" dirty="0"/>
              <a:t>-1-</a:t>
            </a:r>
            <a:r>
              <a:rPr lang="en-GB" sz="1800" dirty="0" err="1"/>
              <a:t>hexanol</a:t>
            </a:r>
            <a:r>
              <a:rPr lang="en-GB" sz="1800" dirty="0"/>
              <a:t> based screen</a:t>
            </a:r>
            <a:r>
              <a:rPr lang="el-GR" sz="1800" dirty="0"/>
              <a:t>-</a:t>
            </a:r>
            <a:r>
              <a:rPr lang="en-GB" sz="1800" dirty="0"/>
              <a:t>printed </a:t>
            </a:r>
            <a:r>
              <a:rPr lang="en-GB" sz="1800" dirty="0" err="1"/>
              <a:t>titania</a:t>
            </a:r>
            <a:r>
              <a:rPr lang="en-GB" sz="1800" dirty="0"/>
              <a:t> thin films for dye</a:t>
            </a:r>
            <a:r>
              <a:rPr lang="el-GR" sz="1800" dirty="0"/>
              <a:t>-</a:t>
            </a:r>
            <a:r>
              <a:rPr lang="en-GB" sz="1800" dirty="0"/>
              <a:t>sensitized solar cells</a:t>
            </a:r>
            <a:r>
              <a:rPr lang="el-GR" sz="1800" dirty="0"/>
              <a:t>”, </a:t>
            </a:r>
            <a:r>
              <a:rPr lang="en-GB" sz="1800" dirty="0"/>
              <a:t>Solar Energy</a:t>
            </a:r>
            <a:r>
              <a:rPr lang="el-GR" sz="1800" dirty="0"/>
              <a:t> 79 (2005) 422–430.</a:t>
            </a:r>
          </a:p>
          <a:p>
            <a:pPr>
              <a:defRPr/>
            </a:pPr>
            <a:r>
              <a:rPr lang="en-US" sz="1800" dirty="0"/>
              <a:t>I</a:t>
            </a:r>
            <a:r>
              <a:rPr lang="el-GR" sz="1800" dirty="0"/>
              <a:t>.</a:t>
            </a:r>
            <a:r>
              <a:rPr lang="en-US" sz="1800" dirty="0"/>
              <a:t>M</a:t>
            </a:r>
            <a:r>
              <a:rPr lang="el-GR" sz="1800" dirty="0"/>
              <a:t>. Αραμπατζής, “</a:t>
            </a:r>
            <a:r>
              <a:rPr lang="el-GR" sz="1800" dirty="0" err="1"/>
              <a:t>Νανοδομημένη</a:t>
            </a:r>
            <a:r>
              <a:rPr lang="el-GR" sz="1800" dirty="0"/>
              <a:t> τιτάνια για περιβαλλοντικές εφαρμογές”, Διδακτορική Διατριβή, Αθήνα, 2004.</a:t>
            </a:r>
          </a:p>
          <a:p>
            <a:pPr>
              <a:defRPr/>
            </a:pPr>
            <a:r>
              <a:rPr lang="el-GR" sz="1800" dirty="0"/>
              <a:t>Β. Κ. </a:t>
            </a:r>
            <a:r>
              <a:rPr lang="el-GR" sz="1800" dirty="0" err="1"/>
              <a:t>Μπέλεση</a:t>
            </a:r>
            <a:r>
              <a:rPr lang="el-GR" sz="1800" dirty="0"/>
              <a:t>, «</a:t>
            </a:r>
            <a:r>
              <a:rPr lang="el-GR" sz="1800" cap="all" dirty="0"/>
              <a:t>Σ</a:t>
            </a:r>
            <a:r>
              <a:rPr lang="el-GR" sz="1800" dirty="0"/>
              <a:t>ύνθεση </a:t>
            </a:r>
            <a:r>
              <a:rPr lang="el-GR" sz="1800" dirty="0" err="1"/>
              <a:t>νανοσύνθετων</a:t>
            </a:r>
            <a:r>
              <a:rPr lang="el-GR" sz="1800" dirty="0"/>
              <a:t> καταλυτών Ti</a:t>
            </a:r>
            <a:r>
              <a:rPr lang="el-GR" sz="1800" cap="all" dirty="0"/>
              <a:t>Ο</a:t>
            </a:r>
            <a:r>
              <a:rPr lang="el-GR" sz="1800" cap="all" baseline="-25000" dirty="0"/>
              <a:t>2</a:t>
            </a:r>
            <a:r>
              <a:rPr lang="el-GR" sz="1800" cap="all" dirty="0"/>
              <a:t> </a:t>
            </a:r>
            <a:r>
              <a:rPr lang="el-GR" sz="1800" dirty="0"/>
              <a:t>και εφαρμογές αυτών στην ετερογενή </a:t>
            </a:r>
            <a:r>
              <a:rPr lang="el-GR" sz="1800" dirty="0" err="1"/>
              <a:t>φωτοκαταλυτική</a:t>
            </a:r>
            <a:r>
              <a:rPr lang="el-GR" sz="1800" dirty="0"/>
              <a:t> αποικοδόμηση οργανικών ρύπων για την ανάπτυξη τεχνολογιών </a:t>
            </a:r>
            <a:r>
              <a:rPr lang="el-GR" sz="1800" dirty="0" err="1"/>
              <a:t>αντιρρύπανσης</a:t>
            </a:r>
            <a:r>
              <a:rPr lang="el-GR" sz="1800" dirty="0"/>
              <a:t>», Μεταπτυχιακό Δίπλωμα Ειδίκευσης, Πανεπιστήμιο Ιωαννίνων, Τμήμα Χημείας, Ιωάννινα, 2007.</a:t>
            </a:r>
          </a:p>
          <a:p>
            <a:pPr>
              <a:defRPr/>
            </a:pPr>
            <a:r>
              <a:rPr lang="en-GB" sz="1800" dirty="0"/>
              <a:t>V. </a:t>
            </a:r>
            <a:r>
              <a:rPr lang="en-GB" sz="1800" dirty="0" err="1"/>
              <a:t>Belessi</a:t>
            </a:r>
            <a:r>
              <a:rPr lang="en-GB" sz="1800" dirty="0"/>
              <a:t>, G. </a:t>
            </a:r>
            <a:r>
              <a:rPr lang="en-GB" sz="1800" dirty="0" err="1"/>
              <a:t>Romanos</a:t>
            </a:r>
            <a:r>
              <a:rPr lang="en-GB" sz="1800" dirty="0"/>
              <a:t>, N. </a:t>
            </a:r>
            <a:r>
              <a:rPr lang="en-GB" sz="1800" dirty="0" err="1"/>
              <a:t>Boukos</a:t>
            </a:r>
            <a:r>
              <a:rPr lang="en-GB" sz="1800" baseline="30000" dirty="0"/>
              <a:t> </a:t>
            </a:r>
            <a:r>
              <a:rPr lang="en-GB" sz="1800" dirty="0"/>
              <a:t>and C. </a:t>
            </a:r>
            <a:r>
              <a:rPr lang="en-GB" sz="1800" dirty="0" err="1"/>
              <a:t>Trapalis</a:t>
            </a:r>
            <a:r>
              <a:rPr lang="en-GB" sz="1800" dirty="0"/>
              <a:t>, </a:t>
            </a:r>
            <a:r>
              <a:rPr lang="en-US" sz="1800" dirty="0"/>
              <a:t>“</a:t>
            </a:r>
            <a:r>
              <a:rPr lang="en-GB" sz="1800" dirty="0"/>
              <a:t>Removal of Reactive Red 195 from aqueous solutions by adsorption on the surface of TiO</a:t>
            </a:r>
            <a:r>
              <a:rPr lang="en-GB" sz="1800" baseline="-25000" dirty="0"/>
              <a:t>2</a:t>
            </a:r>
            <a:r>
              <a:rPr lang="en-GB" sz="1800" dirty="0"/>
              <a:t> nanoparticles”, Journal of Hazardous Materials 170 (2-3) (2009) 836-844.</a:t>
            </a:r>
          </a:p>
          <a:p>
            <a:pPr>
              <a:defRPr/>
            </a:pPr>
            <a:r>
              <a:rPr lang="en-GB" sz="1800" dirty="0"/>
              <a:t>V. </a:t>
            </a:r>
            <a:r>
              <a:rPr lang="en-GB" sz="1800" dirty="0" err="1"/>
              <a:t>Belessi</a:t>
            </a:r>
            <a:r>
              <a:rPr lang="en-GB" sz="1800" dirty="0"/>
              <a:t>, D. </a:t>
            </a:r>
            <a:r>
              <a:rPr lang="en-GB" sz="1800" dirty="0" err="1"/>
              <a:t>Lambropoulou</a:t>
            </a:r>
            <a:r>
              <a:rPr lang="en-GB" sz="1800" dirty="0"/>
              <a:t>, I. </a:t>
            </a:r>
            <a:r>
              <a:rPr lang="en-GB" sz="1800" dirty="0" err="1"/>
              <a:t>Konstantinou</a:t>
            </a:r>
            <a:r>
              <a:rPr lang="en-GB" sz="1800" dirty="0"/>
              <a:t>, R. </a:t>
            </a:r>
            <a:r>
              <a:rPr lang="en-GB" sz="1800" dirty="0" err="1"/>
              <a:t>Zboril</a:t>
            </a:r>
            <a:r>
              <a:rPr lang="en-GB" sz="1800" dirty="0"/>
              <a:t>, J. </a:t>
            </a:r>
            <a:r>
              <a:rPr lang="en-GB" sz="1800" dirty="0" err="1"/>
              <a:t>Tucek</a:t>
            </a:r>
            <a:r>
              <a:rPr lang="en-GB" sz="1800" dirty="0"/>
              <a:t>, D. </a:t>
            </a:r>
            <a:r>
              <a:rPr lang="en-GB" sz="1800" dirty="0" err="1"/>
              <a:t>Jancik</a:t>
            </a:r>
            <a:r>
              <a:rPr lang="en-GB" sz="1800" dirty="0"/>
              <a:t>, T. </a:t>
            </a:r>
            <a:r>
              <a:rPr lang="en-GB" sz="1800" dirty="0" err="1"/>
              <a:t>Albanis</a:t>
            </a:r>
            <a:r>
              <a:rPr lang="en-GB" sz="1800" dirty="0"/>
              <a:t> and D. Petridis, </a:t>
            </a:r>
            <a:r>
              <a:rPr lang="en-US" sz="1800" dirty="0"/>
              <a:t>“</a:t>
            </a:r>
            <a:r>
              <a:rPr lang="en-GB" sz="1800" dirty="0"/>
              <a:t>Structure and photocatalytic performance of magnetically separable </a:t>
            </a:r>
            <a:r>
              <a:rPr lang="en-GB" sz="1800" dirty="0" err="1"/>
              <a:t>titania</a:t>
            </a:r>
            <a:r>
              <a:rPr lang="en-GB" sz="1800" dirty="0"/>
              <a:t> </a:t>
            </a:r>
            <a:r>
              <a:rPr lang="en-GB" sz="1800" dirty="0" err="1"/>
              <a:t>photocatalysts</a:t>
            </a:r>
            <a:r>
              <a:rPr lang="en-GB" sz="1800" dirty="0"/>
              <a:t> for the degradation of </a:t>
            </a:r>
            <a:r>
              <a:rPr lang="en-GB" sz="1800" dirty="0" err="1"/>
              <a:t>propachlor</a:t>
            </a:r>
            <a:r>
              <a:rPr lang="en-US" sz="1800" dirty="0"/>
              <a:t>”, Applied Catalysis B: Environmental 87 (2009) 181–189</a:t>
            </a:r>
            <a:r>
              <a:rPr lang="en-GB" sz="1800" dirty="0"/>
              <a:t>.</a:t>
            </a:r>
            <a:endParaRPr lang="el-GR" sz="1800" dirty="0"/>
          </a:p>
          <a:p>
            <a:pPr>
              <a:spcAft>
                <a:spcPts val="600"/>
              </a:spcAft>
              <a:defRPr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9874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 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Έργο αυτό κάνει χρήση </a:t>
            </a:r>
            <a:r>
              <a:rPr lang="el-GR" sz="1800" dirty="0" smtClean="0"/>
              <a:t>περιεχομένου από τα ακόλουθα έργα</a:t>
            </a:r>
            <a:r>
              <a:rPr lang="en-US" sz="1800" dirty="0" smtClean="0"/>
              <a:t>:</a:t>
            </a:r>
            <a:endParaRPr lang="el-GR" sz="1800" dirty="0" smtClean="0"/>
          </a:p>
          <a:p>
            <a:pPr>
              <a:defRPr/>
            </a:pPr>
            <a:r>
              <a:rPr lang="en-US" sz="1800" dirty="0"/>
              <a:t>V. </a:t>
            </a:r>
            <a:r>
              <a:rPr lang="en-US" sz="1800" dirty="0" err="1"/>
              <a:t>Belessi</a:t>
            </a:r>
            <a:r>
              <a:rPr lang="en-US" sz="1800" dirty="0"/>
              <a:t>, D. </a:t>
            </a:r>
            <a:r>
              <a:rPr lang="en-US" sz="1800" dirty="0" err="1"/>
              <a:t>Lambropoulou</a:t>
            </a:r>
            <a:r>
              <a:rPr lang="en-US" sz="1800" dirty="0"/>
              <a:t>, I. </a:t>
            </a:r>
            <a:r>
              <a:rPr lang="en-US" sz="1800" dirty="0" err="1"/>
              <a:t>Konstantinou</a:t>
            </a:r>
            <a:r>
              <a:rPr lang="en-US" sz="1800" dirty="0"/>
              <a:t>, A. </a:t>
            </a:r>
            <a:r>
              <a:rPr lang="en-US" sz="1800" dirty="0" err="1"/>
              <a:t>Katsoulidis</a:t>
            </a:r>
            <a:r>
              <a:rPr lang="en-US" sz="1800" dirty="0"/>
              <a:t>, P. </a:t>
            </a:r>
            <a:r>
              <a:rPr lang="en-US" sz="1800" dirty="0" err="1"/>
              <a:t>Pomonis</a:t>
            </a:r>
            <a:r>
              <a:rPr lang="en-US" sz="1800" dirty="0"/>
              <a:t>, D. Petridis </a:t>
            </a:r>
            <a:r>
              <a:rPr lang="en-GB" sz="1800" dirty="0"/>
              <a:t>and</a:t>
            </a:r>
            <a:r>
              <a:rPr lang="en-US" sz="1800" dirty="0"/>
              <a:t> T. </a:t>
            </a:r>
            <a:r>
              <a:rPr lang="en-US" sz="1800" dirty="0" err="1"/>
              <a:t>Albanis</a:t>
            </a:r>
            <a:r>
              <a:rPr lang="en-US" sz="1800" dirty="0"/>
              <a:t>, “Structure and photocatalytic performance of TiO</a:t>
            </a:r>
            <a:r>
              <a:rPr lang="en-US" sz="1800" baseline="-25000" dirty="0"/>
              <a:t>2</a:t>
            </a:r>
            <a:r>
              <a:rPr lang="en-US" sz="1800" dirty="0"/>
              <a:t>/clay nanocomposites for the degradation of </a:t>
            </a:r>
            <a:r>
              <a:rPr lang="en-US" sz="1800" dirty="0" err="1"/>
              <a:t>dimethachlor</a:t>
            </a:r>
            <a:r>
              <a:rPr lang="en-US" sz="1800" dirty="0"/>
              <a:t> as model organic </a:t>
            </a:r>
            <a:r>
              <a:rPr lang="en-US" sz="1800" dirty="0" err="1"/>
              <a:t>pollutant”Applied</a:t>
            </a:r>
            <a:r>
              <a:rPr lang="en-US" sz="1800" dirty="0"/>
              <a:t> Catalysis B: Environmental” 73(3-4) (2007) 292-299.</a:t>
            </a:r>
            <a:endParaRPr lang="el-GR" sz="1800" dirty="0"/>
          </a:p>
          <a:p>
            <a:pPr>
              <a:defRPr/>
            </a:pPr>
            <a:r>
              <a:rPr lang="en-US" sz="1800" dirty="0"/>
              <a:t>C.A. Kim, M.J. </a:t>
            </a:r>
            <a:r>
              <a:rPr lang="en-US" sz="1800" dirty="0" err="1"/>
              <a:t>Joung</a:t>
            </a:r>
            <a:r>
              <a:rPr lang="en-US" sz="1800" dirty="0"/>
              <a:t>, S.D. </a:t>
            </a:r>
            <a:r>
              <a:rPr lang="en-US" sz="1800" dirty="0" err="1"/>
              <a:t>Ahn</a:t>
            </a:r>
            <a:r>
              <a:rPr lang="en-US" sz="1800" dirty="0"/>
              <a:t>, G.H. Kim, S.-Y. Kang, I.-K. You, J. Oh, H. J. </a:t>
            </a:r>
            <a:r>
              <a:rPr lang="en-US" sz="1800" dirty="0" err="1"/>
              <a:t>Myoung</a:t>
            </a:r>
            <a:r>
              <a:rPr lang="en-US" sz="1800" dirty="0"/>
              <a:t>, K.H. </a:t>
            </a:r>
            <a:r>
              <a:rPr lang="en-US" sz="1800" dirty="0" err="1"/>
              <a:t>Baek</a:t>
            </a:r>
            <a:r>
              <a:rPr lang="en-US" sz="1800" dirty="0"/>
              <a:t>, K. S. Suh , “Microcapsules as an electronic ink to fabricate color electrophoretic displays” Synthetic Metals 151 (2005) 181–185.</a:t>
            </a:r>
            <a:endParaRPr lang="el-GR" sz="1800" dirty="0"/>
          </a:p>
          <a:p>
            <a:pPr>
              <a:defRPr/>
            </a:pPr>
            <a:r>
              <a:rPr lang="en-US" sz="1800" dirty="0"/>
              <a:t>M. </a:t>
            </a:r>
            <a:r>
              <a:rPr lang="en-US" sz="1800" dirty="0" err="1"/>
              <a:t>Badila</a:t>
            </a:r>
            <a:r>
              <a:rPr lang="en-US" sz="1800" dirty="0"/>
              <a:t>, C. </a:t>
            </a:r>
            <a:r>
              <a:rPr lang="en-US" sz="1800" dirty="0" err="1"/>
              <a:t>Brochon</a:t>
            </a:r>
            <a:r>
              <a:rPr lang="en-US" sz="1800" dirty="0"/>
              <a:t>*, A. </a:t>
            </a:r>
            <a:r>
              <a:rPr lang="en-US" sz="1800" dirty="0" err="1"/>
              <a:t>Hebraud</a:t>
            </a:r>
            <a:r>
              <a:rPr lang="en-US" sz="1800" dirty="0"/>
              <a:t>, G. </a:t>
            </a:r>
            <a:r>
              <a:rPr lang="en-US" sz="1800" dirty="0" err="1"/>
              <a:t>Hadziioannou</a:t>
            </a:r>
            <a:r>
              <a:rPr lang="en-US" sz="1800" dirty="0"/>
              <a:t>, “Encapsulation of TiO</a:t>
            </a:r>
            <a:r>
              <a:rPr lang="en-US" sz="1800" baseline="-25000" dirty="0"/>
              <a:t>2</a:t>
            </a:r>
            <a:r>
              <a:rPr lang="en-US" sz="1800" dirty="0"/>
              <a:t> in poly(4-vinyl pyridine)-based cationic </a:t>
            </a:r>
            <a:r>
              <a:rPr lang="en-US" sz="1800" dirty="0" err="1"/>
              <a:t>microparticles</a:t>
            </a:r>
            <a:r>
              <a:rPr lang="en-US" sz="1800" dirty="0"/>
              <a:t> for electrophoretic inks” Polymer 49 (2008) 4529–4533.</a:t>
            </a:r>
            <a:endParaRPr lang="el-GR" sz="1800" dirty="0"/>
          </a:p>
          <a:p>
            <a:pPr>
              <a:defRPr/>
            </a:pPr>
            <a:r>
              <a:rPr lang="el-GR" sz="1800" dirty="0"/>
              <a:t>Σ.Ν. Κρητικός, “Παρασκευή καταλυτικού φορέα με υγρές χημικές μεθόδους-Μελέτη των παραμέτρων που επηρεάζουν την πρόσφυση στο κεραμικό υπόστρωμα”, Διπλωματική Εργασία, Ε.Μ.Π., Τμήμα Μηχανικών Μεταλλείων –Μεταλλουργών, Αθήνα 2011.</a:t>
            </a:r>
          </a:p>
          <a:p>
            <a:pPr>
              <a:defRPr/>
            </a:pPr>
            <a:r>
              <a:rPr lang="el-GR" sz="1800" dirty="0"/>
              <a:t>Χ. Ταπεινός, “Σύνθεση και χαρακτηρισμός </a:t>
            </a:r>
            <a:r>
              <a:rPr lang="el-GR" sz="1800" dirty="0" err="1"/>
              <a:t>νανοσφαιρών</a:t>
            </a:r>
            <a:r>
              <a:rPr lang="el-GR" sz="1800" dirty="0"/>
              <a:t> οξειδίων σιδήρου”, Ερευνητική Εργασία Διπλώματος Ειδίκευσης, Τμήμα Επιστήμης Υλικών, Πάτρα, 2009.</a:t>
            </a:r>
          </a:p>
        </p:txBody>
      </p:sp>
    </p:spTree>
    <p:extLst>
      <p:ext uri="{BB962C8B-B14F-4D97-AF65-F5344CB8AC3E}">
        <p14:creationId xmlns:p14="http://schemas.microsoft.com/office/powerpoint/2010/main" val="1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Χαρακτ</a:t>
            </a:r>
            <a:r>
              <a:rPr lang="el-GR" sz="3200" dirty="0" smtClean="0"/>
              <a:t>η</a:t>
            </a:r>
            <a:r>
              <a:rPr lang="en-US" sz="3200" dirty="0" err="1" smtClean="0"/>
              <a:t>ριστικές</a:t>
            </a:r>
            <a:r>
              <a:rPr lang="en-US" sz="3200" dirty="0" smtClean="0"/>
              <a:t> </a:t>
            </a:r>
            <a:r>
              <a:rPr lang="en-US" sz="3200" dirty="0" err="1"/>
              <a:t>φυσικοχημικές</a:t>
            </a:r>
            <a:r>
              <a:rPr lang="en-US" sz="3200" dirty="0"/>
              <a:t> </a:t>
            </a:r>
            <a:r>
              <a:rPr lang="en-US" sz="3200" dirty="0" err="1"/>
              <a:t>σταθερές</a:t>
            </a:r>
            <a:r>
              <a:rPr lang="en-US" sz="3200" dirty="0"/>
              <a:t> του ανατάση και του ρουτηλίου</a:t>
            </a:r>
            <a:endParaRPr lang="el-GR" sz="3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13601"/>
              </p:ext>
            </p:extLst>
          </p:nvPr>
        </p:nvGraphicFramePr>
        <p:xfrm>
          <a:off x="719573" y="1556792"/>
          <a:ext cx="7704855" cy="4637906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3222603"/>
                <a:gridCol w="1726769"/>
                <a:gridCol w="2755483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Ιδιότητες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Ρουτήλιο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Ανατάσης</a:t>
                      </a:r>
                    </a:p>
                  </a:txBody>
                  <a:tcPr marL="6350" marR="6350" marT="0" marB="0" anchor="ctr"/>
                </a:tc>
              </a:tr>
              <a:tr h="41465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 smtClean="0"/>
                        <a:t>Κρυσταλλικό </a:t>
                      </a:r>
                      <a:r>
                        <a:rPr lang="el-GR" dirty="0"/>
                        <a:t>σύστημα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Τετραγωνικό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Τετραγωνικό</a:t>
                      </a:r>
                    </a:p>
                  </a:txBody>
                  <a:tcPr marL="6350" marR="6350" marT="0" marB="0" anchor="ctr"/>
                </a:tc>
              </a:tr>
              <a:tr h="40513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Σταθερά πλέγματος a=b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 smtClean="0"/>
                        <a:t>4.59</a:t>
                      </a:r>
                      <a:r>
                        <a:rPr lang="en-US" dirty="0" smtClean="0"/>
                        <a:t> Å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3.78 </a:t>
                      </a:r>
                      <a:r>
                        <a:rPr lang="en-US" dirty="0" smtClean="0"/>
                        <a:t>Å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40513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Σταθερά πλέγματος c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2.95 </a:t>
                      </a:r>
                      <a:r>
                        <a:rPr lang="en-US" dirty="0" smtClean="0"/>
                        <a:t>Å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9.52 </a:t>
                      </a:r>
                      <a:r>
                        <a:rPr lang="en-US" dirty="0" smtClean="0"/>
                        <a:t>Å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4000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Ειδική πυκνότητα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4.2 g </a:t>
                      </a:r>
                      <a:r>
                        <a:rPr lang="el-GR" dirty="0" smtClean="0"/>
                        <a:t>cm</a:t>
                      </a:r>
                      <a:r>
                        <a:rPr lang="el-GR" baseline="30000" dirty="0" smtClean="0"/>
                        <a:t>-1</a:t>
                      </a:r>
                      <a:endParaRPr lang="el-GR" baseline="300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3.9 g </a:t>
                      </a:r>
                      <a:r>
                        <a:rPr lang="el-GR" dirty="0" smtClean="0"/>
                        <a:t>cm</a:t>
                      </a:r>
                      <a:r>
                        <a:rPr lang="el-GR" baseline="30000" dirty="0" smtClean="0"/>
                        <a:t>-1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64770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 smtClean="0"/>
                        <a:t>Δείκτης </a:t>
                      </a:r>
                      <a:r>
                        <a:rPr lang="el-GR" dirty="0"/>
                        <a:t>διάθλασης (633nm) (</a:t>
                      </a:r>
                      <a:r>
                        <a:rPr lang="el-GR" dirty="0" err="1"/>
                        <a:t>Refractive</a:t>
                      </a:r>
                      <a:r>
                        <a:rPr lang="el-GR" dirty="0"/>
                        <a:t> </a:t>
                      </a:r>
                      <a:r>
                        <a:rPr lang="el-GR" dirty="0" err="1"/>
                        <a:t>index</a:t>
                      </a:r>
                      <a:r>
                        <a:rPr lang="el-GR" dirty="0"/>
                        <a:t>)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2.7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2.5</a:t>
                      </a:r>
                    </a:p>
                  </a:txBody>
                  <a:tcPr marL="6350" marR="6350" marT="0" marB="0" anchor="ctr"/>
                </a:tc>
              </a:tr>
              <a:tr h="40957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Διαπερατότητα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114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31</a:t>
                      </a:r>
                    </a:p>
                  </a:txBody>
                  <a:tcPr marL="6350" marR="6350" marT="0" marB="0" anchor="ctr"/>
                </a:tc>
              </a:tr>
              <a:tr h="6286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Σημείο </a:t>
                      </a:r>
                      <a:r>
                        <a:rPr lang="el-GR" dirty="0" smtClean="0"/>
                        <a:t>τήξης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1858 °C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Μετατρέπεται σε </a:t>
                      </a:r>
                      <a:r>
                        <a:rPr lang="el-GR" dirty="0" err="1"/>
                        <a:t>ρουτήλιο</a:t>
                      </a:r>
                      <a:r>
                        <a:rPr lang="el-GR" dirty="0"/>
                        <a:t> σε υψηλές θερμοκρασίες</a:t>
                      </a:r>
                    </a:p>
                  </a:txBody>
                  <a:tcPr marL="6350" marR="6350" marT="0" marB="0" anchor="ctr"/>
                </a:tc>
              </a:tr>
              <a:tr h="628650"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dirty="0" smtClean="0"/>
                        <a:t>Eg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dirty="0" smtClean="0"/>
                        <a:t>3. 20 eV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921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dirty="0" smtClean="0"/>
                        <a:t>3.02</a:t>
                      </a:r>
                      <a:r>
                        <a:rPr lang="el-GR" dirty="0" smtClean="0"/>
                        <a:t> </a:t>
                      </a:r>
                      <a:r>
                        <a:rPr lang="nn-NO" dirty="0" smtClean="0"/>
                        <a:t>eV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9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</a:t>
            </a:r>
            <a:r>
              <a:rPr lang="en-US" dirty="0"/>
              <a:t>TiO</a:t>
            </a:r>
            <a:r>
              <a:rPr lang="en-US" baseline="-25000" dirty="0"/>
              <a:t>2</a:t>
            </a:r>
            <a:endParaRPr lang="el-GR" dirty="0"/>
          </a:p>
        </p:txBody>
      </p:sp>
      <p:sp>
        <p:nvSpPr>
          <p:cNvPr id="9676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sz="2800" dirty="0" smtClean="0"/>
              <a:t>Διαθέτει μεγάλη </a:t>
            </a:r>
            <a:r>
              <a:rPr lang="el-GR" sz="2800" b="1" dirty="0" smtClean="0">
                <a:solidFill>
                  <a:schemeClr val="tx2"/>
                </a:solidFill>
              </a:rPr>
              <a:t>ανθεκτικότητα στην διάβρωση και </a:t>
            </a:r>
            <a:r>
              <a:rPr lang="el-GR" sz="2800" b="1" dirty="0" err="1" smtClean="0">
                <a:solidFill>
                  <a:schemeClr val="tx2"/>
                </a:solidFill>
              </a:rPr>
              <a:t>φωτοδιάβρωση</a:t>
            </a:r>
            <a:r>
              <a:rPr lang="el-GR" sz="2800" b="1" dirty="0" smtClean="0">
                <a:solidFill>
                  <a:schemeClr val="tx2"/>
                </a:solidFill>
              </a:rPr>
              <a:t>, </a:t>
            </a:r>
            <a:r>
              <a:rPr lang="el-GR" sz="2800" dirty="0" smtClean="0"/>
              <a:t>με αποτέλεσμα τη δυνατότητα ανακύκλωσής του.</a:t>
            </a:r>
            <a:endParaRPr lang="en-US" sz="2800" dirty="0" smtClean="0"/>
          </a:p>
          <a:p>
            <a:pPr>
              <a:spcAft>
                <a:spcPts val="600"/>
              </a:spcAft>
              <a:defRPr/>
            </a:pPr>
            <a:r>
              <a:rPr lang="el-GR" sz="2800" dirty="0" smtClean="0"/>
              <a:t>Επιπλέον, είναι </a:t>
            </a: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</a:rPr>
              <a:t>χημικά αδρανές</a:t>
            </a:r>
            <a:r>
              <a:rPr lang="el-GR" sz="2800" dirty="0" smtClean="0"/>
              <a:t>, αδιάλυτο σε πολυμερή, </a:t>
            </a:r>
            <a:r>
              <a:rPr lang="el-GR" sz="2800" b="1" dirty="0" smtClean="0">
                <a:solidFill>
                  <a:srgbClr val="820000"/>
                </a:solidFill>
              </a:rPr>
              <a:t>μη τοξικό, </a:t>
            </a:r>
            <a:r>
              <a:rPr lang="el-GR" sz="2800" dirty="0" smtClean="0"/>
              <a:t>θερμικά σταθερό κάτω από πολύ σκληρές συνθήκες επεξεργασίας και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χαμηλού κόστους.</a:t>
            </a:r>
            <a:endParaRPr lang="el-GR" sz="2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6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Εφαρμογές στην Τεχνολογία Γραφικών Τεχνών </a:t>
            </a:r>
            <a:endParaRPr lang="el-GR" dirty="0"/>
          </a:p>
        </p:txBody>
      </p:sp>
      <p:sp>
        <p:nvSpPr>
          <p:cNvPr id="9359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Απαντάται σε </a:t>
            </a:r>
            <a:r>
              <a:rPr lang="el-GR" sz="2800" b="1" dirty="0" smtClean="0">
                <a:solidFill>
                  <a:schemeClr val="tx2"/>
                </a:solidFill>
              </a:rPr>
              <a:t>αφθονία</a:t>
            </a:r>
            <a:r>
              <a:rPr lang="el-GR" sz="2800" dirty="0" smtClean="0"/>
              <a:t> και χρησιμοποιείται ευρέως στη </a:t>
            </a:r>
            <a:r>
              <a:rPr lang="el-GR" sz="2800" b="1" dirty="0" smtClean="0">
                <a:solidFill>
                  <a:srgbClr val="820000"/>
                </a:solidFill>
              </a:rPr>
              <a:t>βιομηχανία παραγωγής χρωμάτων και εκτυπωτικών μελανιών (ως λευκή χρωστική) </a:t>
            </a:r>
            <a:r>
              <a:rPr lang="el-GR" sz="2800" dirty="0" smtClean="0"/>
              <a:t>λόγω κυρίως του μεγάλου δείκτη διάθλασής του και της ευκολίας συνθετικής παρασκευής του σε μεγάλες ποσότητες.</a:t>
            </a:r>
          </a:p>
          <a:p>
            <a:pPr>
              <a:defRPr/>
            </a:pPr>
            <a:endParaRPr lang="el-GR" sz="28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6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TiO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σε μελάνια για εύκαμπτη συσκευασία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5900750" cy="566124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l-GR" sz="2400" dirty="0" smtClean="0"/>
              <a:t>Στην εύκαμπτη συσκευασία η συνεκτικότητα (</a:t>
            </a:r>
            <a:r>
              <a:rPr lang="en-US" sz="2400" dirty="0" smtClean="0"/>
              <a:t>consistency</a:t>
            </a:r>
            <a:r>
              <a:rPr lang="el-GR" sz="2400" dirty="0" smtClean="0"/>
              <a:t>) και η απόδοση (</a:t>
            </a:r>
            <a:r>
              <a:rPr lang="en-US" sz="2400" dirty="0" smtClean="0"/>
              <a:t>performance</a:t>
            </a:r>
            <a:r>
              <a:rPr lang="el-GR" sz="2400" dirty="0" smtClean="0"/>
              <a:t>) των λευκών μελανιών είναι κρίσιμες για την ποιότητα της εκτυπωμένης εικόνας. 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l-GR" sz="2400" dirty="0" smtClean="0"/>
              <a:t>Τα λευκά μελάνια πρέπει να παρέχουν επαρκή </a:t>
            </a:r>
            <a:r>
              <a:rPr lang="el-GR" sz="2400" dirty="0" err="1" smtClean="0"/>
              <a:t>καλυπτικότητα</a:t>
            </a:r>
            <a:r>
              <a:rPr lang="el-GR" sz="2400" dirty="0" smtClean="0"/>
              <a:t> αδιαφάνεια (</a:t>
            </a:r>
            <a:r>
              <a:rPr lang="en-US" sz="2400" dirty="0" smtClean="0"/>
              <a:t>hiding power, opacity)</a:t>
            </a:r>
            <a:r>
              <a:rPr lang="el-GR" sz="2400" dirty="0" smtClean="0"/>
              <a:t> προκειμένου να επιτρέψουν την παροχή υψηλής ποιότητας έγχρωμης εκτύπωσης και αυτές τις προϋποθέσεις τις </a:t>
            </a:r>
            <a:r>
              <a:rPr lang="el-GR" sz="2400" dirty="0" err="1" smtClean="0"/>
              <a:t>πληρ</a:t>
            </a:r>
            <a:r>
              <a:rPr lang="en-US" sz="2400" dirty="0" smtClean="0"/>
              <a:t>o</a:t>
            </a:r>
            <a:r>
              <a:rPr lang="el-GR" sz="2400" dirty="0" smtClean="0"/>
              <a:t>ί το </a:t>
            </a:r>
            <a:r>
              <a:rPr lang="en-US" sz="2400" dirty="0" smtClean="0"/>
              <a:t>TiO</a:t>
            </a:r>
            <a:r>
              <a:rPr lang="en-US" sz="2400" baseline="-25000" dirty="0" smtClean="0"/>
              <a:t>2</a:t>
            </a:r>
            <a:r>
              <a:rPr lang="el-GR" sz="2400" dirty="0" smtClean="0"/>
              <a:t> το οποίο παράγεται σε διάφορες ποιότητες </a:t>
            </a:r>
            <a:r>
              <a:rPr lang="en-US" sz="2400" dirty="0" smtClean="0"/>
              <a:t>(</a:t>
            </a:r>
            <a:r>
              <a:rPr lang="el-GR" sz="2400" dirty="0" smtClean="0"/>
              <a:t>με την μορφή </a:t>
            </a:r>
            <a:r>
              <a:rPr lang="el-GR" sz="2400" dirty="0" err="1" smtClean="0"/>
              <a:t>ανατάση</a:t>
            </a:r>
            <a:r>
              <a:rPr lang="el-GR" sz="2400" dirty="0" smtClean="0"/>
              <a:t> αλλά και </a:t>
            </a:r>
            <a:r>
              <a:rPr lang="el-GR" sz="2400" dirty="0" err="1" smtClean="0"/>
              <a:t>ρουτηλίου</a:t>
            </a:r>
            <a:r>
              <a:rPr lang="el-GR" sz="2400" dirty="0" smtClean="0"/>
              <a:t>) για την συγκεκριμένη εφαρμογή (</a:t>
            </a:r>
            <a:r>
              <a:rPr lang="en-US" sz="2400" dirty="0" smtClean="0"/>
              <a:t>flexible packaging inks)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1340768"/>
            <a:ext cx="2159981" cy="351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Μέθοδοι εκτύπωσης ειδικών μελανιών Τ</a:t>
            </a:r>
            <a:r>
              <a:rPr lang="en-US" dirty="0" err="1" smtClean="0"/>
              <a:t>i</a:t>
            </a:r>
            <a:r>
              <a:rPr lang="el-GR" dirty="0" smtClean="0"/>
              <a:t>Ο</a:t>
            </a:r>
            <a:r>
              <a:rPr lang="el-GR" baseline="-25000" dirty="0" smtClean="0"/>
              <a:t>2</a:t>
            </a:r>
            <a:r>
              <a:rPr lang="el-GR" dirty="0" smtClean="0"/>
              <a:t> για εύκαμπτη συσκευασία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2589438"/>
          </a:xfrm>
        </p:spPr>
        <p:txBody>
          <a:bodyPr>
            <a:normAutofit/>
          </a:bodyPr>
          <a:lstStyle/>
          <a:p>
            <a:r>
              <a:rPr lang="el-GR" sz="2800" dirty="0" err="1" smtClean="0"/>
              <a:t>Φλεξογραφία</a:t>
            </a:r>
            <a:endParaRPr lang="el-GR" sz="2800" dirty="0" smtClean="0"/>
          </a:p>
          <a:p>
            <a:r>
              <a:rPr lang="el-GR" sz="2800" dirty="0" smtClean="0"/>
              <a:t>Βαθυτυπία</a:t>
            </a:r>
          </a:p>
          <a:p>
            <a:r>
              <a:rPr lang="el-GR" sz="2800" dirty="0" smtClean="0"/>
              <a:t>Μεταξοτυπία</a:t>
            </a:r>
          </a:p>
          <a:p>
            <a:r>
              <a:rPr lang="en-US" sz="2800" dirty="0" smtClean="0"/>
              <a:t>ink jet</a:t>
            </a:r>
            <a:endParaRPr lang="el-GR" sz="2800" dirty="0" smtClean="0"/>
          </a:p>
          <a:p>
            <a:r>
              <a:rPr lang="en-US" sz="2800" dirty="0" smtClean="0"/>
              <a:t>sheet </a:t>
            </a:r>
            <a:r>
              <a:rPr lang="en-US" sz="2800" dirty="0"/>
              <a:t>fed </a:t>
            </a:r>
            <a:r>
              <a:rPr lang="en-US" sz="2800" dirty="0" smtClean="0"/>
              <a:t>offset</a:t>
            </a:r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d24bdf3ccbc1f188ace1c932c592bb5e6bc6151d"/>
</p:tagLst>
</file>

<file path=ppt/theme/theme1.xml><?xml version="1.0" encoding="utf-8"?>
<a:theme xmlns:a="http://schemas.openxmlformats.org/drawingml/2006/main" name="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1559</TotalTime>
  <Words>3075</Words>
  <Application>Microsoft Office PowerPoint</Application>
  <PresentationFormat>On-screen Show (4:3)</PresentationFormat>
  <Paragraphs>295</Paragraphs>
  <Slides>43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exo-opistho_simeiomata</vt:lpstr>
      <vt:lpstr>OC_template_updated</vt:lpstr>
      <vt:lpstr>1_OC_template_updated</vt:lpstr>
      <vt:lpstr>Υλικά Γραφικών Τεχνών (Θ)</vt:lpstr>
      <vt:lpstr>TiO2</vt:lpstr>
      <vt:lpstr>TiO2</vt:lpstr>
      <vt:lpstr>TiO2</vt:lpstr>
      <vt:lpstr>Χαρακτηριστικές φυσικοχημικές σταθερές του ανατάση και του ρουτηλίου</vt:lpstr>
      <vt:lpstr>Ιδιότητες TiO2</vt:lpstr>
      <vt:lpstr>Εφαρμογές στην Τεχνολογία Γραφικών Τεχνών </vt:lpstr>
      <vt:lpstr>To TiO2 σε μελάνια για εύκαμπτη συσκευασία</vt:lpstr>
      <vt:lpstr>Μέθοδοι εκτύπωσης ειδικών μελανιών ΤiΟ2 για εύκαμπτη συσκευασία</vt:lpstr>
      <vt:lpstr>Ειδικά μελάνια ΤiΟ2 για εύκαμπτη συσκευασία</vt:lpstr>
      <vt:lpstr>PowerPoint Presentation</vt:lpstr>
      <vt:lpstr>Εφαρμογές ΤιΟ2 στη βιομηχανία πολυμερών</vt:lpstr>
      <vt:lpstr>Εφαρμογές ΤιΟ2 στη βιομηχανία πολυμερών</vt:lpstr>
      <vt:lpstr>PowerPoint Presentation</vt:lpstr>
      <vt:lpstr>PowerPoint Presentation</vt:lpstr>
      <vt:lpstr>PowerPoint Presentation</vt:lpstr>
      <vt:lpstr>Περίθλαση και μέγεθος σωματιδίων</vt:lpstr>
      <vt:lpstr>PowerPoint Presentation</vt:lpstr>
      <vt:lpstr>Το TiO2  στην τεχνολογία του χαρτιού</vt:lpstr>
      <vt:lpstr>Φωτοκαταλυτικό -αντιβακτηριακό χαρτί</vt:lpstr>
      <vt:lpstr>Φωτοκαταλυτικό -αντιβακτηριακό χαρτί</vt:lpstr>
      <vt:lpstr>Φωτοκαταλυτικό -αντιβακτηριακό χαρτί</vt:lpstr>
      <vt:lpstr>Φωτοκαταλυτικό -αντιβακτηριακό χαρτί</vt:lpstr>
      <vt:lpstr>TiO2 – τεχνολογία χαρτιού</vt:lpstr>
      <vt:lpstr>TiO2 – Διάσπαση χρωστικών</vt:lpstr>
      <vt:lpstr>Προσομοίωση κόκκου ημιαγώγιμου υλικού με μικροηλεκτροχημικό στοιχείο,  υπό την επίδραση του φωτός.</vt:lpstr>
      <vt:lpstr>PowerPoint Presentation</vt:lpstr>
      <vt:lpstr>To TiO2 βασικό συστατικό του e-ink</vt:lpstr>
      <vt:lpstr>To TiO2 βασικό συστατικό του e-ink</vt:lpstr>
      <vt:lpstr>Μετατροπή της ηλιακής ενέργειας  σε ηλεκτρική και χημική ενέργεια </vt:lpstr>
      <vt:lpstr>πάστα ΤiΟ2 για φωτοευαισθητοποιημένες ηλεκτροχημικές κυψελίδες </vt:lpstr>
      <vt:lpstr>Το ΤiΟ2  ως νανοαισθητήρας στην συσκευασία τροφίμων </vt:lpstr>
      <vt:lpstr>Βιβλιογραφία 1/2</vt:lpstr>
      <vt:lpstr>Βιβλιογραφία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 1/2</vt:lpstr>
      <vt:lpstr>Σημείωμα Χρήσης Έργων Τρίτων 2/2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252</cp:revision>
  <dcterms:created xsi:type="dcterms:W3CDTF">2015-05-19T06:24:50Z</dcterms:created>
  <dcterms:modified xsi:type="dcterms:W3CDTF">2015-11-26T07:49:27Z</dcterms:modified>
</cp:coreProperties>
</file>